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7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BFA26-A298-4057-AC2D-E6C1956CB97C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0097-E133-4FEE-A6A5-738A6D4AD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5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0097-E133-4FEE-A6A5-738A6D4ADB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1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09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8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3235196" y="371364"/>
            <a:ext cx="6115272" cy="6115272"/>
          </a:xfrm>
          <a:custGeom>
            <a:avLst/>
            <a:gdLst>
              <a:gd name="connsiteX0" fmla="*/ 1277912 w 2555824"/>
              <a:gd name="connsiteY0" fmla="*/ 201629 h 2555824"/>
              <a:gd name="connsiteX1" fmla="*/ 201629 w 2555824"/>
              <a:gd name="connsiteY1" fmla="*/ 1277912 h 2555824"/>
              <a:gd name="connsiteX2" fmla="*/ 1277912 w 2555824"/>
              <a:gd name="connsiteY2" fmla="*/ 2354195 h 2555824"/>
              <a:gd name="connsiteX3" fmla="*/ 2354195 w 2555824"/>
              <a:gd name="connsiteY3" fmla="*/ 1277912 h 2555824"/>
              <a:gd name="connsiteX4" fmla="*/ 1277912 w 2555824"/>
              <a:gd name="connsiteY4" fmla="*/ 201629 h 2555824"/>
              <a:gd name="connsiteX5" fmla="*/ 1277912 w 2555824"/>
              <a:gd name="connsiteY5" fmla="*/ 0 h 2555824"/>
              <a:gd name="connsiteX6" fmla="*/ 2555824 w 2555824"/>
              <a:gd name="connsiteY6" fmla="*/ 1277912 h 2555824"/>
              <a:gd name="connsiteX7" fmla="*/ 1277912 w 2555824"/>
              <a:gd name="connsiteY7" fmla="*/ 2555824 h 2555824"/>
              <a:gd name="connsiteX8" fmla="*/ 0 w 2555824"/>
              <a:gd name="connsiteY8" fmla="*/ 1277912 h 2555824"/>
              <a:gd name="connsiteX9" fmla="*/ 1277912 w 2555824"/>
              <a:gd name="connsiteY9" fmla="*/ 0 h 255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5824" h="2555824">
                <a:moveTo>
                  <a:pt x="1277912" y="201629"/>
                </a:moveTo>
                <a:cubicBezTo>
                  <a:pt x="683497" y="201629"/>
                  <a:pt x="201629" y="683497"/>
                  <a:pt x="201629" y="1277912"/>
                </a:cubicBezTo>
                <a:cubicBezTo>
                  <a:pt x="201629" y="1872327"/>
                  <a:pt x="683497" y="2354195"/>
                  <a:pt x="1277912" y="2354195"/>
                </a:cubicBezTo>
                <a:cubicBezTo>
                  <a:pt x="1872327" y="2354195"/>
                  <a:pt x="2354195" y="1872327"/>
                  <a:pt x="2354195" y="1277912"/>
                </a:cubicBezTo>
                <a:cubicBezTo>
                  <a:pt x="2354195" y="683497"/>
                  <a:pt x="1872327" y="201629"/>
                  <a:pt x="1277912" y="201629"/>
                </a:cubicBezTo>
                <a:close/>
                <a:moveTo>
                  <a:pt x="1277912" y="0"/>
                </a:moveTo>
                <a:cubicBezTo>
                  <a:pt x="1983683" y="0"/>
                  <a:pt x="2555824" y="572141"/>
                  <a:pt x="2555824" y="1277912"/>
                </a:cubicBezTo>
                <a:cubicBezTo>
                  <a:pt x="2555824" y="1983683"/>
                  <a:pt x="1983683" y="2555824"/>
                  <a:pt x="1277912" y="2555824"/>
                </a:cubicBezTo>
                <a:cubicBezTo>
                  <a:pt x="572141" y="2555824"/>
                  <a:pt x="0" y="1983683"/>
                  <a:pt x="0" y="1277912"/>
                </a:cubicBezTo>
                <a:cubicBezTo>
                  <a:pt x="0" y="572141"/>
                  <a:pt x="572141" y="0"/>
                  <a:pt x="1277912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0" dist="254000" dir="5400000" algn="t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1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6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0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9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7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4445-EB64-43F3-B8E3-DB14A173504E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F5D9-E45B-47BF-949A-5C8CED3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4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395200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293004"/>
            <a:ext cx="5246717" cy="524671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1463" y="1283018"/>
            <a:ext cx="6423971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itchFamily="2" charset="0"/>
                <a:ea typeface="Roboto" pitchFamily="2" charset="0"/>
              </a:rPr>
              <a:t>Tap-Tap Colors</a:t>
            </a:r>
          </a:p>
        </p:txBody>
      </p:sp>
      <p:sp>
        <p:nvSpPr>
          <p:cNvPr id="10" name="sidebar"/>
          <p:cNvSpPr/>
          <p:nvPr/>
        </p:nvSpPr>
        <p:spPr>
          <a:xfrm>
            <a:off x="97312" y="4736572"/>
            <a:ext cx="4137804" cy="18054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463" y="4796738"/>
            <a:ext cx="3963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Автор работы:		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0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Малышев Павел Юрьевич</a:t>
            </a:r>
          </a:p>
          <a:p>
            <a:endParaRPr lang="ru-RU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0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Научный руководитель:                              Степанов Павел Валерьевич</a:t>
            </a:r>
          </a:p>
        </p:txBody>
      </p:sp>
      <p:pic>
        <p:nvPicPr>
          <p:cNvPr id="1030" name="Picture 6" descr="Картинки по запросу it samsung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15137" r="9007" b="12880"/>
          <a:stretch/>
        </p:blipFill>
        <p:spPr bwMode="auto">
          <a:xfrm>
            <a:off x="0" y="-4035"/>
            <a:ext cx="1558344" cy="9530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291183" y="6457890"/>
            <a:ext cx="210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г.Москва</a:t>
            </a:r>
            <a:r>
              <a:rPr lang="ru-RU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52799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idebar"/>
          <p:cNvSpPr/>
          <p:nvPr/>
        </p:nvSpPr>
        <p:spPr>
          <a:xfrm>
            <a:off x="480781" y="2419498"/>
            <a:ext cx="7615469" cy="2637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37651" y="0"/>
            <a:ext cx="12467304" cy="78377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27000" dist="38100" dir="5400000" algn="t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Oval effect"/>
          <p:cNvSpPr/>
          <p:nvPr/>
        </p:nvSpPr>
        <p:spPr>
          <a:xfrm>
            <a:off x="116449" y="123902"/>
            <a:ext cx="508000" cy="508000"/>
          </a:xfrm>
          <a:prstGeom prst="ellipse">
            <a:avLst/>
          </a:prstGeom>
          <a:solidFill>
            <a:schemeClr val="tx1">
              <a:lumMod val="85000"/>
              <a:lumOff val="15000"/>
              <a:alpha val="172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"/>
          <p:cNvSpPr>
            <a:spLocks noChangeArrowheads="1"/>
          </p:cNvSpPr>
          <p:nvPr/>
        </p:nvSpPr>
        <p:spPr bwMode="auto">
          <a:xfrm>
            <a:off x="260118" y="265186"/>
            <a:ext cx="220663" cy="222250"/>
          </a:xfrm>
          <a:custGeom>
            <a:avLst/>
            <a:gdLst>
              <a:gd name="T0" fmla="*/ 309 w 611"/>
              <a:gd name="T1" fmla="*/ 0 h 619"/>
              <a:gd name="T2" fmla="*/ 250 w 611"/>
              <a:gd name="T3" fmla="*/ 52 h 619"/>
              <a:gd name="T4" fmla="*/ 471 w 611"/>
              <a:gd name="T5" fmla="*/ 272 h 619"/>
              <a:gd name="T6" fmla="*/ 0 w 611"/>
              <a:gd name="T7" fmla="*/ 272 h 619"/>
              <a:gd name="T8" fmla="*/ 0 w 611"/>
              <a:gd name="T9" fmla="*/ 346 h 619"/>
              <a:gd name="T10" fmla="*/ 471 w 611"/>
              <a:gd name="T11" fmla="*/ 346 h 619"/>
              <a:gd name="T12" fmla="*/ 250 w 611"/>
              <a:gd name="T13" fmla="*/ 559 h 619"/>
              <a:gd name="T14" fmla="*/ 309 w 611"/>
              <a:gd name="T15" fmla="*/ 618 h 619"/>
              <a:gd name="T16" fmla="*/ 610 w 611"/>
              <a:gd name="T17" fmla="*/ 309 h 619"/>
              <a:gd name="T18" fmla="*/ 309 w 611"/>
              <a:gd name="T1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619">
                <a:moveTo>
                  <a:pt x="309" y="0"/>
                </a:moveTo>
                <a:lnTo>
                  <a:pt x="250" y="52"/>
                </a:lnTo>
                <a:lnTo>
                  <a:pt x="471" y="272"/>
                </a:lnTo>
                <a:lnTo>
                  <a:pt x="0" y="272"/>
                </a:lnTo>
                <a:lnTo>
                  <a:pt x="0" y="346"/>
                </a:lnTo>
                <a:lnTo>
                  <a:pt x="471" y="346"/>
                </a:lnTo>
                <a:lnTo>
                  <a:pt x="250" y="559"/>
                </a:lnTo>
                <a:lnTo>
                  <a:pt x="309" y="618"/>
                </a:lnTo>
                <a:lnTo>
                  <a:pt x="610" y="309"/>
                </a:lnTo>
                <a:lnTo>
                  <a:pt x="3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335" y="68719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Задачи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Oval button"/>
          <p:cNvSpPr/>
          <p:nvPr/>
        </p:nvSpPr>
        <p:spPr>
          <a:xfrm>
            <a:off x="116449" y="122311"/>
            <a:ext cx="508000" cy="508000"/>
          </a:xfrm>
          <a:prstGeom prst="ellipse">
            <a:avLst/>
          </a:prstGeom>
          <a:solidFill>
            <a:srgbClr val="FF98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624449" y="2512103"/>
            <a:ext cx="7678746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Разработать</a:t>
            </a:r>
            <a:r>
              <a:rPr lang="ru-RU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логику игры 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Реализовать хранение рекордов с помощью </a:t>
            </a:r>
            <a:r>
              <a:rPr lang="en-US" sz="2000" b="1" dirty="0" err="1">
                <a:latin typeface="Roboto" pitchFamily="2" charset="0"/>
                <a:ea typeface="Roboto" pitchFamily="2" charset="0"/>
              </a:rPr>
              <a:t>SharedPreferences</a:t>
            </a:r>
            <a:r>
              <a:rPr lang="en-US" sz="2000" b="1" dirty="0">
                <a:latin typeface="Roboto" pitchFamily="2" charset="0"/>
                <a:ea typeface="Roboto" pitchFamily="2" charset="0"/>
              </a:rPr>
              <a:t> 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Реализовать 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UI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Разработать 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 standalone android wear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приложение</a:t>
            </a:r>
          </a:p>
          <a:p>
            <a:pPr marL="34290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Сделать поддержку 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App Shortcuts</a:t>
            </a:r>
            <a:endParaRPr lang="en-US" sz="2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48" y="1565469"/>
            <a:ext cx="3409953" cy="4254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581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mph" presetSubtype="2" accel="25000" decel="7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7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accel="21000" decel="79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9" grpId="0" animBg="1"/>
      <p:bldP spid="9" grpId="1" animBg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debar"/>
          <p:cNvSpPr/>
          <p:nvPr/>
        </p:nvSpPr>
        <p:spPr>
          <a:xfrm>
            <a:off x="260118" y="3286465"/>
            <a:ext cx="3156032" cy="813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37651" y="0"/>
            <a:ext cx="12467304" cy="78377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27000" dist="38100" dir="5400000" algn="t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Oval effect"/>
          <p:cNvSpPr/>
          <p:nvPr/>
        </p:nvSpPr>
        <p:spPr>
          <a:xfrm>
            <a:off x="116449" y="123902"/>
            <a:ext cx="508000" cy="508000"/>
          </a:xfrm>
          <a:prstGeom prst="ellipse">
            <a:avLst/>
          </a:prstGeom>
          <a:solidFill>
            <a:schemeClr val="tx1">
              <a:lumMod val="85000"/>
              <a:lumOff val="15000"/>
              <a:alpha val="172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"/>
          <p:cNvSpPr>
            <a:spLocks noChangeArrowheads="1"/>
          </p:cNvSpPr>
          <p:nvPr/>
        </p:nvSpPr>
        <p:spPr bwMode="auto">
          <a:xfrm>
            <a:off x="260118" y="265186"/>
            <a:ext cx="220663" cy="222250"/>
          </a:xfrm>
          <a:custGeom>
            <a:avLst/>
            <a:gdLst>
              <a:gd name="T0" fmla="*/ 309 w 611"/>
              <a:gd name="T1" fmla="*/ 0 h 619"/>
              <a:gd name="T2" fmla="*/ 250 w 611"/>
              <a:gd name="T3" fmla="*/ 52 h 619"/>
              <a:gd name="T4" fmla="*/ 471 w 611"/>
              <a:gd name="T5" fmla="*/ 272 h 619"/>
              <a:gd name="T6" fmla="*/ 0 w 611"/>
              <a:gd name="T7" fmla="*/ 272 h 619"/>
              <a:gd name="T8" fmla="*/ 0 w 611"/>
              <a:gd name="T9" fmla="*/ 346 h 619"/>
              <a:gd name="T10" fmla="*/ 471 w 611"/>
              <a:gd name="T11" fmla="*/ 346 h 619"/>
              <a:gd name="T12" fmla="*/ 250 w 611"/>
              <a:gd name="T13" fmla="*/ 559 h 619"/>
              <a:gd name="T14" fmla="*/ 309 w 611"/>
              <a:gd name="T15" fmla="*/ 618 h 619"/>
              <a:gd name="T16" fmla="*/ 610 w 611"/>
              <a:gd name="T17" fmla="*/ 309 h 619"/>
              <a:gd name="T18" fmla="*/ 309 w 611"/>
              <a:gd name="T1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619">
                <a:moveTo>
                  <a:pt x="309" y="0"/>
                </a:moveTo>
                <a:lnTo>
                  <a:pt x="250" y="52"/>
                </a:lnTo>
                <a:lnTo>
                  <a:pt x="471" y="272"/>
                </a:lnTo>
                <a:lnTo>
                  <a:pt x="0" y="272"/>
                </a:lnTo>
                <a:lnTo>
                  <a:pt x="0" y="346"/>
                </a:lnTo>
                <a:lnTo>
                  <a:pt x="471" y="346"/>
                </a:lnTo>
                <a:lnTo>
                  <a:pt x="250" y="559"/>
                </a:lnTo>
                <a:lnTo>
                  <a:pt x="309" y="618"/>
                </a:lnTo>
                <a:lnTo>
                  <a:pt x="610" y="309"/>
                </a:lnTo>
                <a:lnTo>
                  <a:pt x="3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335" y="68719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Логика игры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Oval button"/>
          <p:cNvSpPr/>
          <p:nvPr/>
        </p:nvSpPr>
        <p:spPr>
          <a:xfrm>
            <a:off x="116449" y="122311"/>
            <a:ext cx="508000" cy="508000"/>
          </a:xfrm>
          <a:prstGeom prst="ellipse">
            <a:avLst/>
          </a:prstGeom>
          <a:solidFill>
            <a:srgbClr val="FF98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126850"/>
            <a:ext cx="3079255" cy="54742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80481" y="1599713"/>
            <a:ext cx="4976812" cy="50013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timeUpdaterRunnable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.setBackgroundColor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.postDelayed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sc0re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"SCORE"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.setTextColor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0449" y="3370265"/>
            <a:ext cx="2985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rgbClr val="0070C0"/>
              </a:buClr>
              <a:buSzPct val="100000"/>
            </a:pPr>
            <a:r>
              <a:rPr lang="ru-RU" b="1" dirty="0" smtClean="0">
                <a:latin typeface="Roboto" pitchFamily="2" charset="0"/>
                <a:ea typeface="Roboto" pitchFamily="2" charset="0"/>
              </a:rPr>
              <a:t>Смена цвета происходит через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класс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54057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mph" presetSubtype="2" accel="25000" decel="7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7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accel="21000" decel="79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9" grpId="0" animBg="1"/>
      <p:bldP spid="9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debar"/>
          <p:cNvSpPr/>
          <p:nvPr/>
        </p:nvSpPr>
        <p:spPr>
          <a:xfrm>
            <a:off x="116449" y="1652656"/>
            <a:ext cx="2857500" cy="12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37651" y="0"/>
            <a:ext cx="12467304" cy="78377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27000" dist="38100" dir="5400000" algn="t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Oval effect"/>
          <p:cNvSpPr/>
          <p:nvPr/>
        </p:nvSpPr>
        <p:spPr>
          <a:xfrm>
            <a:off x="116449" y="123902"/>
            <a:ext cx="508000" cy="508000"/>
          </a:xfrm>
          <a:prstGeom prst="ellipse">
            <a:avLst/>
          </a:prstGeom>
          <a:solidFill>
            <a:schemeClr val="tx1">
              <a:lumMod val="85000"/>
              <a:lumOff val="15000"/>
              <a:alpha val="172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"/>
          <p:cNvSpPr>
            <a:spLocks noChangeArrowheads="1"/>
          </p:cNvSpPr>
          <p:nvPr/>
        </p:nvSpPr>
        <p:spPr bwMode="auto">
          <a:xfrm>
            <a:off x="260118" y="265186"/>
            <a:ext cx="220663" cy="222250"/>
          </a:xfrm>
          <a:custGeom>
            <a:avLst/>
            <a:gdLst>
              <a:gd name="T0" fmla="*/ 309 w 611"/>
              <a:gd name="T1" fmla="*/ 0 h 619"/>
              <a:gd name="T2" fmla="*/ 250 w 611"/>
              <a:gd name="T3" fmla="*/ 52 h 619"/>
              <a:gd name="T4" fmla="*/ 471 w 611"/>
              <a:gd name="T5" fmla="*/ 272 h 619"/>
              <a:gd name="T6" fmla="*/ 0 w 611"/>
              <a:gd name="T7" fmla="*/ 272 h 619"/>
              <a:gd name="T8" fmla="*/ 0 w 611"/>
              <a:gd name="T9" fmla="*/ 346 h 619"/>
              <a:gd name="T10" fmla="*/ 471 w 611"/>
              <a:gd name="T11" fmla="*/ 346 h 619"/>
              <a:gd name="T12" fmla="*/ 250 w 611"/>
              <a:gd name="T13" fmla="*/ 559 h 619"/>
              <a:gd name="T14" fmla="*/ 309 w 611"/>
              <a:gd name="T15" fmla="*/ 618 h 619"/>
              <a:gd name="T16" fmla="*/ 610 w 611"/>
              <a:gd name="T17" fmla="*/ 309 h 619"/>
              <a:gd name="T18" fmla="*/ 309 w 611"/>
              <a:gd name="T1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619">
                <a:moveTo>
                  <a:pt x="309" y="0"/>
                </a:moveTo>
                <a:lnTo>
                  <a:pt x="250" y="52"/>
                </a:lnTo>
                <a:lnTo>
                  <a:pt x="471" y="272"/>
                </a:lnTo>
                <a:lnTo>
                  <a:pt x="0" y="272"/>
                </a:lnTo>
                <a:lnTo>
                  <a:pt x="0" y="346"/>
                </a:lnTo>
                <a:lnTo>
                  <a:pt x="471" y="346"/>
                </a:lnTo>
                <a:lnTo>
                  <a:pt x="250" y="559"/>
                </a:lnTo>
                <a:lnTo>
                  <a:pt x="309" y="618"/>
                </a:lnTo>
                <a:lnTo>
                  <a:pt x="610" y="309"/>
                </a:lnTo>
                <a:lnTo>
                  <a:pt x="3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335" y="68719"/>
            <a:ext cx="11431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</a:t>
            </a:r>
            <a:r>
              <a:rPr lang="ru-RU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ранение рекордов с </a:t>
            </a:r>
            <a:r>
              <a:rPr lang="ru-RU" sz="360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помощью </a:t>
            </a:r>
            <a:r>
              <a:rPr lang="en-US"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SharedPreferences </a:t>
            </a:r>
          </a:p>
          <a:p>
            <a:endParaRPr lang="ru-RU" sz="3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Oval button"/>
          <p:cNvSpPr/>
          <p:nvPr/>
        </p:nvSpPr>
        <p:spPr>
          <a:xfrm>
            <a:off x="116449" y="122311"/>
            <a:ext cx="508000" cy="508000"/>
          </a:xfrm>
          <a:prstGeom prst="ellipse">
            <a:avLst/>
          </a:prstGeom>
          <a:solidFill>
            <a:srgbClr val="FF98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34103" y="1805598"/>
            <a:ext cx="2884277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rgbClr val="0070C0"/>
              </a:buClr>
              <a:buSzPct val="100000"/>
            </a:pPr>
            <a:r>
              <a:rPr lang="ru-RU" b="1" dirty="0" smtClean="0">
                <a:latin typeface="Roboto" pitchFamily="2" charset="0"/>
                <a:ea typeface="Roboto" pitchFamily="2" charset="0"/>
              </a:rPr>
              <a:t>Сохранение рекордов игры осуществляется через </a:t>
            </a:r>
            <a:r>
              <a:rPr lang="en-US" b="1" dirty="0" err="1" smtClean="0">
                <a:latin typeface="Roboto" pitchFamily="2" charset="0"/>
                <a:ea typeface="Roboto" pitchFamily="2" charset="0"/>
              </a:rPr>
              <a:t>SharedPreferences</a:t>
            </a:r>
            <a:r>
              <a:rPr lang="ru-RU" b="1" dirty="0" smtClean="0">
                <a:latin typeface="Roboto" pitchFamily="2" charset="0"/>
                <a:ea typeface="Roboto" pitchFamily="2" charset="0"/>
              </a:rPr>
              <a:t> 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defTabSz="457200">
              <a:spcBef>
                <a:spcPts val="1000"/>
              </a:spcBef>
              <a:buClr>
                <a:srgbClr val="0070C0"/>
              </a:buClr>
              <a:buSzPct val="100000"/>
            </a:pP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1072984"/>
            <a:ext cx="3009900" cy="5350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48026" y="2469883"/>
            <a:ext cx="569595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getIntExtra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"SCORE"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scoreLabel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getSharedPreferences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"GAME_DATA"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settings.getInt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"HIGHT_SCORE"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hightScoreLabel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settings.edit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editor.putInt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"HIGHT_SCORE"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editor.commit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hightScoreLabel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mph" presetSubtype="2" accel="25000" decel="7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7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accel="21000" decel="79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9" grpId="0" animBg="1"/>
      <p:bldP spid="9" grpId="1" animBg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debar"/>
          <p:cNvSpPr/>
          <p:nvPr/>
        </p:nvSpPr>
        <p:spPr>
          <a:xfrm>
            <a:off x="1320718" y="2154114"/>
            <a:ext cx="3156032" cy="15374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37651" y="0"/>
            <a:ext cx="12467304" cy="78377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27000" dist="38100" dir="5400000" algn="t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Oval effect"/>
          <p:cNvSpPr/>
          <p:nvPr/>
        </p:nvSpPr>
        <p:spPr>
          <a:xfrm>
            <a:off x="116449" y="123902"/>
            <a:ext cx="508000" cy="508000"/>
          </a:xfrm>
          <a:prstGeom prst="ellipse">
            <a:avLst/>
          </a:prstGeom>
          <a:solidFill>
            <a:schemeClr val="tx1">
              <a:lumMod val="85000"/>
              <a:lumOff val="15000"/>
              <a:alpha val="172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"/>
          <p:cNvSpPr>
            <a:spLocks noChangeArrowheads="1"/>
          </p:cNvSpPr>
          <p:nvPr/>
        </p:nvSpPr>
        <p:spPr bwMode="auto">
          <a:xfrm>
            <a:off x="260118" y="265186"/>
            <a:ext cx="220663" cy="222250"/>
          </a:xfrm>
          <a:custGeom>
            <a:avLst/>
            <a:gdLst>
              <a:gd name="T0" fmla="*/ 309 w 611"/>
              <a:gd name="T1" fmla="*/ 0 h 619"/>
              <a:gd name="T2" fmla="*/ 250 w 611"/>
              <a:gd name="T3" fmla="*/ 52 h 619"/>
              <a:gd name="T4" fmla="*/ 471 w 611"/>
              <a:gd name="T5" fmla="*/ 272 h 619"/>
              <a:gd name="T6" fmla="*/ 0 w 611"/>
              <a:gd name="T7" fmla="*/ 272 h 619"/>
              <a:gd name="T8" fmla="*/ 0 w 611"/>
              <a:gd name="T9" fmla="*/ 346 h 619"/>
              <a:gd name="T10" fmla="*/ 471 w 611"/>
              <a:gd name="T11" fmla="*/ 346 h 619"/>
              <a:gd name="T12" fmla="*/ 250 w 611"/>
              <a:gd name="T13" fmla="*/ 559 h 619"/>
              <a:gd name="T14" fmla="*/ 309 w 611"/>
              <a:gd name="T15" fmla="*/ 618 h 619"/>
              <a:gd name="T16" fmla="*/ 610 w 611"/>
              <a:gd name="T17" fmla="*/ 309 h 619"/>
              <a:gd name="T18" fmla="*/ 309 w 611"/>
              <a:gd name="T1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619">
                <a:moveTo>
                  <a:pt x="309" y="0"/>
                </a:moveTo>
                <a:lnTo>
                  <a:pt x="250" y="52"/>
                </a:lnTo>
                <a:lnTo>
                  <a:pt x="471" y="272"/>
                </a:lnTo>
                <a:lnTo>
                  <a:pt x="0" y="272"/>
                </a:lnTo>
                <a:lnTo>
                  <a:pt x="0" y="346"/>
                </a:lnTo>
                <a:lnTo>
                  <a:pt x="471" y="346"/>
                </a:lnTo>
                <a:lnTo>
                  <a:pt x="250" y="559"/>
                </a:lnTo>
                <a:lnTo>
                  <a:pt x="309" y="618"/>
                </a:lnTo>
                <a:lnTo>
                  <a:pt x="610" y="309"/>
                </a:lnTo>
                <a:lnTo>
                  <a:pt x="3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335" y="68719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</a:t>
            </a:r>
            <a:r>
              <a:rPr lang="ru-RU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нтерфейс игры</a:t>
            </a:r>
          </a:p>
        </p:txBody>
      </p:sp>
      <p:sp>
        <p:nvSpPr>
          <p:cNvPr id="24" name="Oval button"/>
          <p:cNvSpPr/>
          <p:nvPr/>
        </p:nvSpPr>
        <p:spPr>
          <a:xfrm>
            <a:off x="116449" y="122311"/>
            <a:ext cx="508000" cy="508000"/>
          </a:xfrm>
          <a:prstGeom prst="ellipse">
            <a:avLst/>
          </a:prstGeom>
          <a:solidFill>
            <a:srgbClr val="FF98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456595" y="2599679"/>
            <a:ext cx="288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rgbClr val="0070C0"/>
              </a:buClr>
              <a:buSzPct val="100000"/>
            </a:pPr>
            <a:r>
              <a:rPr lang="ru-RU" b="1" dirty="0">
                <a:latin typeface="Roboto" pitchFamily="2" charset="0"/>
                <a:ea typeface="Roboto" pitchFamily="2" charset="0"/>
              </a:rPr>
              <a:t>И</a:t>
            </a:r>
            <a:r>
              <a:rPr lang="ru-RU" b="1" dirty="0" smtClean="0">
                <a:latin typeface="Roboto" pitchFamily="2" charset="0"/>
                <a:ea typeface="Roboto" pitchFamily="2" charset="0"/>
              </a:rPr>
              <a:t>нтерфейс игры сделан в стиле </a:t>
            </a:r>
            <a:r>
              <a:rPr lang="en-US" b="1" dirty="0" smtClean="0">
                <a:latin typeface="Roboto" pitchFamily="2" charset="0"/>
                <a:ea typeface="Roboto" pitchFamily="2" charset="0"/>
              </a:rPr>
              <a:t>Material design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38818"/>
            <a:ext cx="3017326" cy="5364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05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mph" presetSubtype="2" accel="25000" decel="7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7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accel="21000" decel="79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9" grpId="0" animBg="1"/>
      <p:bldP spid="9" grpId="1" animBg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debar"/>
          <p:cNvSpPr/>
          <p:nvPr/>
        </p:nvSpPr>
        <p:spPr>
          <a:xfrm>
            <a:off x="624449" y="5305926"/>
            <a:ext cx="3444595" cy="11105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37651" y="0"/>
            <a:ext cx="12467304" cy="78377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27000" dist="38100" dir="5400000" algn="t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Oval effect"/>
          <p:cNvSpPr/>
          <p:nvPr/>
        </p:nvSpPr>
        <p:spPr>
          <a:xfrm>
            <a:off x="116449" y="123902"/>
            <a:ext cx="508000" cy="508000"/>
          </a:xfrm>
          <a:prstGeom prst="ellipse">
            <a:avLst/>
          </a:prstGeom>
          <a:solidFill>
            <a:schemeClr val="tx1">
              <a:lumMod val="85000"/>
              <a:lumOff val="15000"/>
              <a:alpha val="172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"/>
          <p:cNvSpPr>
            <a:spLocks noChangeArrowheads="1"/>
          </p:cNvSpPr>
          <p:nvPr/>
        </p:nvSpPr>
        <p:spPr bwMode="auto">
          <a:xfrm>
            <a:off x="260118" y="265186"/>
            <a:ext cx="220663" cy="222250"/>
          </a:xfrm>
          <a:custGeom>
            <a:avLst/>
            <a:gdLst>
              <a:gd name="T0" fmla="*/ 309 w 611"/>
              <a:gd name="T1" fmla="*/ 0 h 619"/>
              <a:gd name="T2" fmla="*/ 250 w 611"/>
              <a:gd name="T3" fmla="*/ 52 h 619"/>
              <a:gd name="T4" fmla="*/ 471 w 611"/>
              <a:gd name="T5" fmla="*/ 272 h 619"/>
              <a:gd name="T6" fmla="*/ 0 w 611"/>
              <a:gd name="T7" fmla="*/ 272 h 619"/>
              <a:gd name="T8" fmla="*/ 0 w 611"/>
              <a:gd name="T9" fmla="*/ 346 h 619"/>
              <a:gd name="T10" fmla="*/ 471 w 611"/>
              <a:gd name="T11" fmla="*/ 346 h 619"/>
              <a:gd name="T12" fmla="*/ 250 w 611"/>
              <a:gd name="T13" fmla="*/ 559 h 619"/>
              <a:gd name="T14" fmla="*/ 309 w 611"/>
              <a:gd name="T15" fmla="*/ 618 h 619"/>
              <a:gd name="T16" fmla="*/ 610 w 611"/>
              <a:gd name="T17" fmla="*/ 309 h 619"/>
              <a:gd name="T18" fmla="*/ 309 w 611"/>
              <a:gd name="T1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619">
                <a:moveTo>
                  <a:pt x="309" y="0"/>
                </a:moveTo>
                <a:lnTo>
                  <a:pt x="250" y="52"/>
                </a:lnTo>
                <a:lnTo>
                  <a:pt x="471" y="272"/>
                </a:lnTo>
                <a:lnTo>
                  <a:pt x="0" y="272"/>
                </a:lnTo>
                <a:lnTo>
                  <a:pt x="0" y="346"/>
                </a:lnTo>
                <a:lnTo>
                  <a:pt x="471" y="346"/>
                </a:lnTo>
                <a:lnTo>
                  <a:pt x="250" y="559"/>
                </a:lnTo>
                <a:lnTo>
                  <a:pt x="309" y="618"/>
                </a:lnTo>
                <a:lnTo>
                  <a:pt x="610" y="309"/>
                </a:lnTo>
                <a:lnTo>
                  <a:pt x="3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335" y="68719"/>
            <a:ext cx="820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tandalone </a:t>
            </a:r>
            <a:r>
              <a:rPr lang="en-US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android wear </a:t>
            </a:r>
            <a:r>
              <a:rPr lang="ru-RU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приложение</a:t>
            </a:r>
          </a:p>
        </p:txBody>
      </p:sp>
      <p:sp>
        <p:nvSpPr>
          <p:cNvPr id="24" name="Oval button"/>
          <p:cNvSpPr/>
          <p:nvPr/>
        </p:nvSpPr>
        <p:spPr>
          <a:xfrm>
            <a:off x="116449" y="122311"/>
            <a:ext cx="508000" cy="508000"/>
          </a:xfrm>
          <a:prstGeom prst="ellipse">
            <a:avLst/>
          </a:prstGeom>
          <a:solidFill>
            <a:srgbClr val="FF98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68166" y="5479682"/>
            <a:ext cx="3591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rgbClr val="0070C0"/>
              </a:buClr>
              <a:buSzPct val="100000"/>
            </a:pPr>
            <a:r>
              <a:rPr lang="ru-RU" b="1" dirty="0" smtClean="0">
                <a:latin typeface="Roboto" pitchFamily="2" charset="0"/>
                <a:ea typeface="Roboto" pitchFamily="2" charset="0"/>
              </a:rPr>
              <a:t>Создано отдельное приложение для </a:t>
            </a:r>
            <a:r>
              <a:rPr lang="en-US" b="1" dirty="0" smtClean="0">
                <a:latin typeface="Roboto" pitchFamily="2" charset="0"/>
                <a:ea typeface="Roboto" pitchFamily="2" charset="0"/>
              </a:rPr>
              <a:t>android wear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7" y="2697705"/>
            <a:ext cx="3304936" cy="31951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78" y="1019174"/>
            <a:ext cx="3086854" cy="3276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6" y="1061224"/>
            <a:ext cx="2813135" cy="28280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1092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mph" presetSubtype="2" accel="25000" decel="7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7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accel="21000" decel="79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9" grpId="0" animBg="1"/>
      <p:bldP spid="9" grpId="1" animBg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idebar"/>
          <p:cNvSpPr/>
          <p:nvPr/>
        </p:nvSpPr>
        <p:spPr>
          <a:xfrm>
            <a:off x="480781" y="1850677"/>
            <a:ext cx="4572000" cy="1219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37651" y="0"/>
            <a:ext cx="12467304" cy="78377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27000" dist="38100" dir="5400000" algn="t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Oval effect"/>
          <p:cNvSpPr/>
          <p:nvPr/>
        </p:nvSpPr>
        <p:spPr>
          <a:xfrm>
            <a:off x="116449" y="123902"/>
            <a:ext cx="508000" cy="508000"/>
          </a:xfrm>
          <a:prstGeom prst="ellipse">
            <a:avLst/>
          </a:prstGeom>
          <a:solidFill>
            <a:schemeClr val="tx1">
              <a:lumMod val="85000"/>
              <a:lumOff val="15000"/>
              <a:alpha val="172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"/>
          <p:cNvSpPr>
            <a:spLocks noChangeArrowheads="1"/>
          </p:cNvSpPr>
          <p:nvPr/>
        </p:nvSpPr>
        <p:spPr bwMode="auto">
          <a:xfrm>
            <a:off x="260118" y="265186"/>
            <a:ext cx="220663" cy="222250"/>
          </a:xfrm>
          <a:custGeom>
            <a:avLst/>
            <a:gdLst>
              <a:gd name="T0" fmla="*/ 309 w 611"/>
              <a:gd name="T1" fmla="*/ 0 h 619"/>
              <a:gd name="T2" fmla="*/ 250 w 611"/>
              <a:gd name="T3" fmla="*/ 52 h 619"/>
              <a:gd name="T4" fmla="*/ 471 w 611"/>
              <a:gd name="T5" fmla="*/ 272 h 619"/>
              <a:gd name="T6" fmla="*/ 0 w 611"/>
              <a:gd name="T7" fmla="*/ 272 h 619"/>
              <a:gd name="T8" fmla="*/ 0 w 611"/>
              <a:gd name="T9" fmla="*/ 346 h 619"/>
              <a:gd name="T10" fmla="*/ 471 w 611"/>
              <a:gd name="T11" fmla="*/ 346 h 619"/>
              <a:gd name="T12" fmla="*/ 250 w 611"/>
              <a:gd name="T13" fmla="*/ 559 h 619"/>
              <a:gd name="T14" fmla="*/ 309 w 611"/>
              <a:gd name="T15" fmla="*/ 618 h 619"/>
              <a:gd name="T16" fmla="*/ 610 w 611"/>
              <a:gd name="T17" fmla="*/ 309 h 619"/>
              <a:gd name="T18" fmla="*/ 309 w 611"/>
              <a:gd name="T1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619">
                <a:moveTo>
                  <a:pt x="309" y="0"/>
                </a:moveTo>
                <a:lnTo>
                  <a:pt x="250" y="52"/>
                </a:lnTo>
                <a:lnTo>
                  <a:pt x="471" y="272"/>
                </a:lnTo>
                <a:lnTo>
                  <a:pt x="0" y="272"/>
                </a:lnTo>
                <a:lnTo>
                  <a:pt x="0" y="346"/>
                </a:lnTo>
                <a:lnTo>
                  <a:pt x="471" y="346"/>
                </a:lnTo>
                <a:lnTo>
                  <a:pt x="250" y="559"/>
                </a:lnTo>
                <a:lnTo>
                  <a:pt x="309" y="618"/>
                </a:lnTo>
                <a:lnTo>
                  <a:pt x="610" y="309"/>
                </a:lnTo>
                <a:lnTo>
                  <a:pt x="30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9335" y="68719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 Shortcuts</a:t>
            </a:r>
          </a:p>
        </p:txBody>
      </p:sp>
      <p:sp>
        <p:nvSpPr>
          <p:cNvPr id="24" name="Oval button"/>
          <p:cNvSpPr/>
          <p:nvPr/>
        </p:nvSpPr>
        <p:spPr>
          <a:xfrm>
            <a:off x="116449" y="122311"/>
            <a:ext cx="508000" cy="508000"/>
          </a:xfrm>
          <a:prstGeom prst="ellipse">
            <a:avLst/>
          </a:prstGeom>
          <a:solidFill>
            <a:srgbClr val="FF98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591113" y="2102653"/>
            <a:ext cx="4772808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Clr>
                <a:srgbClr val="0070C0"/>
              </a:buClr>
              <a:buSzPct val="100000"/>
            </a:pPr>
            <a:r>
              <a:rPr lang="ru-RU" b="1" dirty="0" smtClean="0">
                <a:latin typeface="Roboto" pitchFamily="2" charset="0"/>
                <a:ea typeface="Roboto" pitchFamily="2" charset="0"/>
              </a:rPr>
              <a:t>В приложении реализованы </a:t>
            </a:r>
            <a:r>
              <a:rPr lang="ru-RU" b="1" dirty="0" err="1" smtClean="0">
                <a:latin typeface="Roboto" pitchFamily="2" charset="0"/>
                <a:ea typeface="Roboto" pitchFamily="2" charset="0"/>
              </a:rPr>
              <a:t>шорткаты</a:t>
            </a:r>
            <a:r>
              <a:rPr lang="ru-RU" b="1" dirty="0" smtClean="0">
                <a:latin typeface="Roboto" pitchFamily="2" charset="0"/>
                <a:ea typeface="Roboto" pitchFamily="2" charset="0"/>
              </a:rPr>
              <a:t> для быстрого доступа к самой игре</a:t>
            </a:r>
            <a:endParaRPr lang="en-US" dirty="0" smtClean="0">
              <a:latin typeface="Roboto" pitchFamily="2" charset="0"/>
              <a:ea typeface="Roboto" pitchFamily="2" charset="0"/>
            </a:endParaRPr>
          </a:p>
          <a:p>
            <a:pPr defTabSz="457200">
              <a:spcBef>
                <a:spcPts val="1000"/>
              </a:spcBef>
              <a:buClr>
                <a:srgbClr val="0070C0"/>
              </a:buClr>
              <a:buSzPct val="100000"/>
            </a:pP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19" y="1023609"/>
            <a:ext cx="3059029" cy="5438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1508" y="4221129"/>
            <a:ext cx="649408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shortcuts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shortcut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:shortcutId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:enabled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ic_play_shortcut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:shortcutShortLabel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activity_home_name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android.intent.action.VIEW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:targetPackage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github.com.crazyalarmclock.tap_tapcolors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:targetClass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github.com.crazyalarmclock.tap_tapcolors.Game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android.shortcut.conversation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shortcut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shortcuts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6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5000" decel="7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mph" presetSubtype="2" accel="25000" decel="7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decel="7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7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mph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accel="21000" decel="79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9" grpId="0" animBg="1"/>
      <p:bldP spid="9" grpId="1" animBg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395200" cy="685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600" dirty="0"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48" y="1369120"/>
            <a:ext cx="4087828" cy="40878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1463" y="487443"/>
            <a:ext cx="791001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smtClean="0">
                <a:ln w="0"/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Будущие планы на </a:t>
            </a:r>
            <a:r>
              <a:rPr lang="en-US" sz="3600" smtClean="0">
                <a:ln w="0"/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Tap-Tap </a:t>
            </a:r>
            <a:r>
              <a:rPr lang="en-US" sz="3600" dirty="0" smtClean="0">
                <a:ln w="0"/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Colors</a:t>
            </a:r>
          </a:p>
        </p:txBody>
      </p:sp>
      <p:sp>
        <p:nvSpPr>
          <p:cNvPr id="10" name="sidebar"/>
          <p:cNvSpPr/>
          <p:nvPr/>
        </p:nvSpPr>
        <p:spPr>
          <a:xfrm>
            <a:off x="418733" y="2419497"/>
            <a:ext cx="7615469" cy="2539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81933" y="2665991"/>
            <a:ext cx="767874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Добавление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анимаций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Добавление 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Google Play Games Services</a:t>
            </a:r>
          </a:p>
          <a:p>
            <a:pPr marL="34290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Написание приложения для 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IOS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 и 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Apple watch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Улучшить логику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игры</a:t>
            </a:r>
            <a:endParaRPr lang="en-US" sz="2000" b="1" dirty="0" smtClean="0">
              <a:latin typeface="Roboto" pitchFamily="2" charset="0"/>
              <a:ea typeface="Roboto" pitchFamily="2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Добавить новый режим игры  </a:t>
            </a:r>
            <a:endParaRPr lang="ru-RU" sz="20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8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660203" y="3086225"/>
            <a:ext cx="5426621" cy="804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endParaRPr lang="en-US" spc="12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660203" y="3682131"/>
            <a:ext cx="5426621" cy="804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ru-RU" sz="1600" spc="600" dirty="0" smtClean="0">
                <a:solidFill>
                  <a:schemeClr val="tx1">
                    <a:alpha val="44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Спасибо за внимание!</a:t>
            </a:r>
            <a:endParaRPr lang="en-US" sz="1600" spc="600" dirty="0">
              <a:solidFill>
                <a:schemeClr val="tx1">
                  <a:alpha val="44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15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128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Courier New</vt:lpstr>
      <vt:lpstr>Roboto</vt:lpstr>
      <vt:lpstr>Roboto Light</vt:lpstr>
      <vt:lpstr>Roboto Medium</vt:lpstr>
      <vt:lpstr>Source Sans Pro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Pavel</cp:lastModifiedBy>
  <cp:revision>28</cp:revision>
  <dcterms:created xsi:type="dcterms:W3CDTF">2017-05-22T12:32:53Z</dcterms:created>
  <dcterms:modified xsi:type="dcterms:W3CDTF">2017-05-26T19:51:12Z</dcterms:modified>
</cp:coreProperties>
</file>