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7" r:id="rId18"/>
    <p:sldId id="27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C393D-1BE4-4AFD-861B-8393460F7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B7175D-F45D-4245-919A-97B1A594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2CAF8B-8500-43C1-B7D7-F6DCD384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B67-3134-4DF7-AFE4-5D05CD352157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344D4-776E-4D6A-AFE6-455A7F20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08E182-72B0-4235-A5A4-62D435C5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DDE-0B12-4AC6-8EB1-E6E3714B2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3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122DD-950E-462A-8B27-EFCF7C42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E49F27-B4F1-4D00-8954-9913F7F89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97AD53-0850-4F3F-AE5D-19527227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B67-3134-4DF7-AFE4-5D05CD352157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9EDAFA-0289-4F08-B8C7-20FB2A09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89C128-BFB6-46D8-AF1F-C4E66177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DDE-0B12-4AC6-8EB1-E6E3714B2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31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AC138D-EB46-4D66-B980-3B6D3CC17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83221C-61C8-4E73-8723-B7FF1786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FBA7B6-2A9C-474C-B68D-03350C77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B67-3134-4DF7-AFE4-5D05CD352157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0E3C83-0E4B-4796-9381-C9E2EADD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FC0F46-3507-4DEC-8F4B-798C76E7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DDE-0B12-4AC6-8EB1-E6E3714B2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23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58279-6EF0-4B05-90D9-175C3F18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C3CF5-B217-4B4A-B703-967B9276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5D7A61-52F4-4D00-8CED-E18C2945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B67-3134-4DF7-AFE4-5D05CD352157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81340E-89BC-441A-9031-B2605D3E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021573-2A06-49AE-9843-6F3C37BF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DDE-0B12-4AC6-8EB1-E6E3714B2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17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0A331-AA83-4E99-A003-056FD900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13AF2-5D49-4868-9D2D-6D9D63863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B71E4D-F754-41AE-BA27-72A381D2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B67-3134-4DF7-AFE4-5D05CD352157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7B52E8-0493-4979-A02F-AD0A3F29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CAED77-3C04-47AB-9D2F-2B649977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DDE-0B12-4AC6-8EB1-E6E3714B2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07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834D5-2769-4915-A824-E81BF768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82336-8D35-4679-AD02-CE96DC6AE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BA2EB9-6993-424D-9EF5-26D4A1AF4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3CE1A0-5CEE-4A17-B9E0-2C59F368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B67-3134-4DF7-AFE4-5D05CD352157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01FCEA-6FDE-41D0-AA08-BE279A16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CABC41-5B53-4576-95FE-9D4C85C8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DDE-0B12-4AC6-8EB1-E6E3714B2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2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ECB43-96FB-4396-8B3F-80AC217C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68A3F1-6699-408E-AFC8-AD68A083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CA8BF3-F509-4EFE-BF3A-5114B3304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84473F-77FC-47F6-AC29-636570B6A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2FF279-E492-4C25-A13E-CBE4D29AF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43BFC5-1323-432E-A727-FA280DEE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B67-3134-4DF7-AFE4-5D05CD352157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92EEFE-6C0E-48DB-9D8C-65D92B32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148E69-A18B-4D62-BC9D-ECBE3501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DDE-0B12-4AC6-8EB1-E6E3714B2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23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9251F-0180-4EE5-9E13-02CDFE4B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BC2895-21A4-4BF1-83BC-5EA78FF6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B67-3134-4DF7-AFE4-5D05CD352157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EC3E58-496C-4EFF-847B-665EC422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356236-7081-40EB-9378-C4A3DDC9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DDE-0B12-4AC6-8EB1-E6E3714B2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4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FD48ED-3B70-40C1-9E7E-BB038C51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B67-3134-4DF7-AFE4-5D05CD352157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5CD499-0805-44EB-BF43-FA4AC940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C1B1A6-D8B3-486C-8D3B-3B07035B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DDE-0B12-4AC6-8EB1-E6E3714B2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69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5B186-3C6C-42E1-9023-1D620464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FD4567-8596-4A42-84F7-0865FA3F7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17EF4C-178E-4465-AA3D-552C64C9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51BF2A-3D17-481F-A508-E8B1BB53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B67-3134-4DF7-AFE4-5D05CD352157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4D3A31-5169-446D-8C55-BF45F85D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6E4BC8-53EF-44B7-8B64-BCD43F5F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DDE-0B12-4AC6-8EB1-E6E3714B2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6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A2926-E8C4-4C1F-95C1-A258A27A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D06723-2BBD-401C-89D9-FBFEC3BA9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54FA3B-0A22-4CA3-A7EC-1C8192885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A65596-57FC-4A0B-94AE-96C42E2C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B67-3134-4DF7-AFE4-5D05CD352157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0D39B4-A517-4E86-B0A3-31F2FFB0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83655B-A7F5-4E71-AF7A-9FAEC8B7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DDE-0B12-4AC6-8EB1-E6E3714B2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47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24AD2-D0EE-4BA7-8046-B06400BA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110EF9-B121-4E06-964A-3F2BFC3B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2D0AA2-8637-426D-A42B-934B30831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9B67-3134-4DF7-AFE4-5D05CD352157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7E66F5-9152-4676-A19B-9C5A0EAEA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7E69FC-85C9-400F-8F12-99ECD75C2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3DDDE-0B12-4AC6-8EB1-E6E3714B2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8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901593"/>
              </p:ext>
            </p:extLst>
          </p:nvPr>
        </p:nvGraphicFramePr>
        <p:xfrm>
          <a:off x="58188" y="1"/>
          <a:ext cx="12045144" cy="68579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0346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7057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527360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29650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402837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228035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24222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792284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81511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127912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© Институт Комплаенса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20ХХ-2018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Сделано в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TOPOS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Адрес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Тел.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Мейл.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LI |FB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3" name="Блок-схема: типовой процесс 2">
            <a:extLst>
              <a:ext uri="{FF2B5EF4-FFF2-40B4-BE49-F238E27FC236}">
                <a16:creationId xmlns:a16="http://schemas.microsoft.com/office/drawing/2014/main" id="{DCF2EBF7-A82C-47EA-AB8C-F3B751AB76A7}"/>
              </a:ext>
            </a:extLst>
          </p:cNvPr>
          <p:cNvSpPr/>
          <p:nvPr/>
        </p:nvSpPr>
        <p:spPr>
          <a:xfrm>
            <a:off x="357447" y="731520"/>
            <a:ext cx="11521440" cy="2195178"/>
          </a:xfrm>
          <a:prstGeom prst="flowChartPredefined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Слайдер</a:t>
            </a:r>
          </a:p>
          <a:p>
            <a:pPr algn="ctr"/>
            <a:r>
              <a:rPr lang="ru-RU" dirty="0"/>
              <a:t>(кейсы, регалии и </a:t>
            </a:r>
            <a:r>
              <a:rPr lang="ru-RU" dirty="0" err="1"/>
              <a:t>спецпромо</a:t>
            </a:r>
            <a:r>
              <a:rPr lang="ru-RU" dirty="0"/>
              <a:t>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5EB151-D7C5-4664-99E9-0B8BCA15AE12}"/>
              </a:ext>
            </a:extLst>
          </p:cNvPr>
          <p:cNvSpPr/>
          <p:nvPr/>
        </p:nvSpPr>
        <p:spPr>
          <a:xfrm>
            <a:off x="355285" y="3070058"/>
            <a:ext cx="2557393" cy="1612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39D7079-557E-492A-9AB8-DF9CAA6B97D3}"/>
              </a:ext>
            </a:extLst>
          </p:cNvPr>
          <p:cNvSpPr/>
          <p:nvPr/>
        </p:nvSpPr>
        <p:spPr>
          <a:xfrm>
            <a:off x="482437" y="3258244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0DF8A-1E2C-48C7-B268-4E163F4751E5}"/>
              </a:ext>
            </a:extLst>
          </p:cNvPr>
          <p:cNvSpPr txBox="1"/>
          <p:nvPr/>
        </p:nvSpPr>
        <p:spPr>
          <a:xfrm>
            <a:off x="1587485" y="3271812"/>
            <a:ext cx="111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Комплаенс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66698-0535-4F5A-8572-FB17F410A02E}"/>
              </a:ext>
            </a:extLst>
          </p:cNvPr>
          <p:cNvSpPr txBox="1"/>
          <p:nvPr/>
        </p:nvSpPr>
        <p:spPr>
          <a:xfrm>
            <a:off x="1594819" y="3579589"/>
            <a:ext cx="1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Одно предложение описания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98BB59D-34A5-4DC6-A6CF-87F7A6D0A6D9}"/>
              </a:ext>
            </a:extLst>
          </p:cNvPr>
          <p:cNvSpPr/>
          <p:nvPr/>
        </p:nvSpPr>
        <p:spPr>
          <a:xfrm>
            <a:off x="3343934" y="3070058"/>
            <a:ext cx="2557393" cy="1612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47F1DAE-6AB0-409D-9AAB-47CC77945EFA}"/>
              </a:ext>
            </a:extLst>
          </p:cNvPr>
          <p:cNvSpPr/>
          <p:nvPr/>
        </p:nvSpPr>
        <p:spPr>
          <a:xfrm>
            <a:off x="6352645" y="3075364"/>
            <a:ext cx="2557393" cy="1612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34188FB-67A4-4B9E-8444-381B3BD47BFB}"/>
              </a:ext>
            </a:extLst>
          </p:cNvPr>
          <p:cNvSpPr/>
          <p:nvPr/>
        </p:nvSpPr>
        <p:spPr>
          <a:xfrm>
            <a:off x="9321494" y="3075364"/>
            <a:ext cx="2557393" cy="1612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058DCBC-C952-4369-AEFD-AA19376CB3F4}"/>
              </a:ext>
            </a:extLst>
          </p:cNvPr>
          <p:cNvSpPr/>
          <p:nvPr/>
        </p:nvSpPr>
        <p:spPr>
          <a:xfrm>
            <a:off x="3478056" y="3258244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5775C-950B-4112-868D-C78CB98FCB27}"/>
              </a:ext>
            </a:extLst>
          </p:cNvPr>
          <p:cNvSpPr txBox="1"/>
          <p:nvPr/>
        </p:nvSpPr>
        <p:spPr>
          <a:xfrm>
            <a:off x="4501130" y="4010476"/>
            <a:ext cx="1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Одно предложение описания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FF618413-95D4-4DA2-B5E1-65E842F6037F}"/>
              </a:ext>
            </a:extLst>
          </p:cNvPr>
          <p:cNvSpPr/>
          <p:nvPr/>
        </p:nvSpPr>
        <p:spPr>
          <a:xfrm>
            <a:off x="6512479" y="3258244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9042CF-6F4B-43C8-95DA-40B1D25371D5}"/>
              </a:ext>
            </a:extLst>
          </p:cNvPr>
          <p:cNvSpPr txBox="1"/>
          <p:nvPr/>
        </p:nvSpPr>
        <p:spPr>
          <a:xfrm>
            <a:off x="7639523" y="3743733"/>
            <a:ext cx="1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Одно предложение описания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2916B98-B4EB-453D-A33F-B318C2542045}"/>
              </a:ext>
            </a:extLst>
          </p:cNvPr>
          <p:cNvSpPr/>
          <p:nvPr/>
        </p:nvSpPr>
        <p:spPr>
          <a:xfrm>
            <a:off x="9504975" y="3258244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A7925C-67AA-41C5-8FF6-2F0DDFE96A00}"/>
              </a:ext>
            </a:extLst>
          </p:cNvPr>
          <p:cNvSpPr txBox="1"/>
          <p:nvPr/>
        </p:nvSpPr>
        <p:spPr>
          <a:xfrm>
            <a:off x="10588928" y="3748378"/>
            <a:ext cx="1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Одно предложение описания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B6C711-AC16-40ED-B9E1-7496051D20D7}"/>
              </a:ext>
            </a:extLst>
          </p:cNvPr>
          <p:cNvSpPr txBox="1"/>
          <p:nvPr/>
        </p:nvSpPr>
        <p:spPr>
          <a:xfrm>
            <a:off x="4436195" y="3271812"/>
            <a:ext cx="140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Антимонопольная практика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1DC141-C826-4B96-AAE8-34B54805A880}"/>
              </a:ext>
            </a:extLst>
          </p:cNvPr>
          <p:cNvSpPr txBox="1"/>
          <p:nvPr/>
        </p:nvSpPr>
        <p:spPr>
          <a:xfrm>
            <a:off x="7639523" y="3247549"/>
            <a:ext cx="1113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Защита по картелям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59F098-56A1-4B70-8349-48E240412686}"/>
              </a:ext>
            </a:extLst>
          </p:cNvPr>
          <p:cNvSpPr txBox="1"/>
          <p:nvPr/>
        </p:nvSpPr>
        <p:spPr>
          <a:xfrm>
            <a:off x="10462810" y="3247548"/>
            <a:ext cx="153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Корпоративный консалтинг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3961DC-A73B-4F87-8CBE-49FA31DC237A}"/>
              </a:ext>
            </a:extLst>
          </p:cNvPr>
          <p:cNvSpPr txBox="1"/>
          <p:nvPr/>
        </p:nvSpPr>
        <p:spPr>
          <a:xfrm>
            <a:off x="1784354" y="4858594"/>
            <a:ext cx="86232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Новость 1: Заголовок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58312B-687C-4418-811E-647C7A61AA71}"/>
              </a:ext>
            </a:extLst>
          </p:cNvPr>
          <p:cNvSpPr txBox="1"/>
          <p:nvPr/>
        </p:nvSpPr>
        <p:spPr>
          <a:xfrm>
            <a:off x="1784354" y="5186203"/>
            <a:ext cx="86232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Новость 2: Заголовок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849F63-CA56-40B8-99C4-490636827336}"/>
              </a:ext>
            </a:extLst>
          </p:cNvPr>
          <p:cNvSpPr txBox="1"/>
          <p:nvPr/>
        </p:nvSpPr>
        <p:spPr>
          <a:xfrm>
            <a:off x="1784353" y="5578671"/>
            <a:ext cx="86232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Новость 3: Заголовок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EC4D6B-E351-445C-ABAF-723B01457CE0}"/>
              </a:ext>
            </a:extLst>
          </p:cNvPr>
          <p:cNvSpPr txBox="1"/>
          <p:nvPr/>
        </p:nvSpPr>
        <p:spPr>
          <a:xfrm>
            <a:off x="-714778" y="1054685"/>
            <a:ext cx="1429555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Главная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346359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560662"/>
              </p:ext>
            </p:extLst>
          </p:nvPr>
        </p:nvGraphicFramePr>
        <p:xfrm>
          <a:off x="58188" y="1"/>
          <a:ext cx="12045144" cy="68579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0346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7057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487603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69407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402837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228035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24222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792284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81511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Эксперт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 длинное – будет </a:t>
                      </a:r>
                      <a:r>
                        <a:rPr lang="ru-RU" dirty="0" err="1"/>
                        <a:t>скролл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127912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© Институт Комплаенса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20ХХ-2018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Сделано в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TOPOS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Адрес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Тел.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Мейл.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LI |FB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EC7E69F-2D34-4B01-A0CA-6FD1E87324C0}"/>
              </a:ext>
            </a:extLst>
          </p:cNvPr>
          <p:cNvSpPr/>
          <p:nvPr/>
        </p:nvSpPr>
        <p:spPr>
          <a:xfrm>
            <a:off x="1487743" y="4868333"/>
            <a:ext cx="8333590" cy="983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8802B870-41DD-4AEC-A4BB-AB45251B01F9}"/>
              </a:ext>
            </a:extLst>
          </p:cNvPr>
          <p:cNvSpPr/>
          <p:nvPr/>
        </p:nvSpPr>
        <p:spPr>
          <a:xfrm>
            <a:off x="1487743" y="1077561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4EB07-3456-47CC-85F8-5F3462876632}"/>
              </a:ext>
            </a:extLst>
          </p:cNvPr>
          <p:cNvSpPr txBox="1"/>
          <p:nvPr/>
        </p:nvSpPr>
        <p:spPr>
          <a:xfrm>
            <a:off x="1574101" y="4968546"/>
            <a:ext cx="6655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Мнение эксперта о каком-то из вопросов экспертизы (вручную копируем из описаний продуктов)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466FA-280C-4C5F-87CF-17F3FA192498}"/>
              </a:ext>
            </a:extLst>
          </p:cNvPr>
          <p:cNvSpPr txBox="1"/>
          <p:nvPr/>
        </p:nvSpPr>
        <p:spPr>
          <a:xfrm>
            <a:off x="-714778" y="1054685"/>
            <a:ext cx="1429555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Страница эксперта</a:t>
            </a:r>
          </a:p>
        </p:txBody>
      </p:sp>
    </p:spTree>
    <p:extLst>
      <p:ext uri="{BB962C8B-B14F-4D97-AF65-F5344CB8AC3E}">
        <p14:creationId xmlns:p14="http://schemas.microsoft.com/office/powerpoint/2010/main" val="333930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22046"/>
              </p:ext>
            </p:extLst>
          </p:nvPr>
        </p:nvGraphicFramePr>
        <p:xfrm>
          <a:off x="58188" y="82423"/>
          <a:ext cx="12045144" cy="68579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0346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7057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514107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42903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402837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228035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24222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792284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81511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Кейсы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127912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© Институт Комплаенса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20ХХ-2018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Сделано в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TOPOS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Адрес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Тел.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Мейл.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LI |FB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EC7E69F-2D34-4B01-A0CA-6FD1E87324C0}"/>
              </a:ext>
            </a:extLst>
          </p:cNvPr>
          <p:cNvSpPr/>
          <p:nvPr/>
        </p:nvSpPr>
        <p:spPr>
          <a:xfrm>
            <a:off x="1551507" y="1861446"/>
            <a:ext cx="3238365" cy="1928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8802B870-41DD-4AEC-A4BB-AB45251B01F9}"/>
              </a:ext>
            </a:extLst>
          </p:cNvPr>
          <p:cNvSpPr/>
          <p:nvPr/>
        </p:nvSpPr>
        <p:spPr>
          <a:xfrm>
            <a:off x="1692356" y="2225471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152CAA-01E9-4C70-AD6B-C487624E7556}"/>
              </a:ext>
            </a:extLst>
          </p:cNvPr>
          <p:cNvSpPr txBox="1"/>
          <p:nvPr/>
        </p:nvSpPr>
        <p:spPr>
          <a:xfrm>
            <a:off x="2783707" y="1880822"/>
            <a:ext cx="111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Кейс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4EB07-3456-47CC-85F8-5F3462876632}"/>
              </a:ext>
            </a:extLst>
          </p:cNvPr>
          <p:cNvSpPr txBox="1"/>
          <p:nvPr/>
        </p:nvSpPr>
        <p:spPr>
          <a:xfrm>
            <a:off x="2791040" y="2188599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проблемы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466FA-280C-4C5F-87CF-17F3FA192498}"/>
              </a:ext>
            </a:extLst>
          </p:cNvPr>
          <p:cNvSpPr txBox="1"/>
          <p:nvPr/>
        </p:nvSpPr>
        <p:spPr>
          <a:xfrm>
            <a:off x="-714778" y="1054685"/>
            <a:ext cx="1429555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Страница кейсов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E870E70-356A-492C-A924-638F8D590186}"/>
              </a:ext>
            </a:extLst>
          </p:cNvPr>
          <p:cNvSpPr/>
          <p:nvPr/>
        </p:nvSpPr>
        <p:spPr>
          <a:xfrm>
            <a:off x="6162595" y="1861446"/>
            <a:ext cx="3238365" cy="1928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D5EC967-C695-4940-B115-6ABC200B61DD}"/>
              </a:ext>
            </a:extLst>
          </p:cNvPr>
          <p:cNvSpPr/>
          <p:nvPr/>
        </p:nvSpPr>
        <p:spPr>
          <a:xfrm>
            <a:off x="6303444" y="2308519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F1EE31E-D24B-4FD1-A37A-9451F0C5F0DD}"/>
              </a:ext>
            </a:extLst>
          </p:cNvPr>
          <p:cNvSpPr/>
          <p:nvPr/>
        </p:nvSpPr>
        <p:spPr>
          <a:xfrm>
            <a:off x="1551507" y="3947800"/>
            <a:ext cx="3238365" cy="1928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45A0ADA5-F0D2-4055-AD0D-7BB024F91C04}"/>
              </a:ext>
            </a:extLst>
          </p:cNvPr>
          <p:cNvSpPr/>
          <p:nvPr/>
        </p:nvSpPr>
        <p:spPr>
          <a:xfrm>
            <a:off x="1692356" y="4394873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44785CF-D1D7-49B6-9475-B17A405D01D3}"/>
              </a:ext>
            </a:extLst>
          </p:cNvPr>
          <p:cNvSpPr/>
          <p:nvPr/>
        </p:nvSpPr>
        <p:spPr>
          <a:xfrm>
            <a:off x="6162595" y="3911623"/>
            <a:ext cx="3238365" cy="1928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4FB5FF72-2072-4884-8EC5-8DE78922D147}"/>
              </a:ext>
            </a:extLst>
          </p:cNvPr>
          <p:cNvSpPr/>
          <p:nvPr/>
        </p:nvSpPr>
        <p:spPr>
          <a:xfrm>
            <a:off x="6303444" y="4358696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1C15E-5B07-4E20-8659-567E84BCCC18}"/>
              </a:ext>
            </a:extLst>
          </p:cNvPr>
          <p:cNvSpPr txBox="1"/>
          <p:nvPr/>
        </p:nvSpPr>
        <p:spPr>
          <a:xfrm>
            <a:off x="1487743" y="980006"/>
            <a:ext cx="784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Общий экономический эффект – экономия более </a:t>
            </a:r>
            <a:r>
              <a:rPr lang="en-US" dirty="0"/>
              <a:t>$ </a:t>
            </a:r>
            <a:r>
              <a:rPr lang="ru-RU" dirty="0"/>
              <a:t>Х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19A68-F249-438C-9DEB-48875AA59572}"/>
              </a:ext>
            </a:extLst>
          </p:cNvPr>
          <p:cNvSpPr txBox="1"/>
          <p:nvPr/>
        </p:nvSpPr>
        <p:spPr>
          <a:xfrm>
            <a:off x="1487743" y="1278665"/>
            <a:ext cx="90024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Условия конфиденциальности, деловая этика и уважение к нашим клиентам не позволяет нам раскрывать наименования конкретных компаний. Однако, все приведённые кейсы отражают реальные дела клиентов Института Комплаенса, и отраслевые специалисты смогут узнать некоторые наиболее известные из них.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B6834-64A9-447E-9134-6DB67589F192}"/>
              </a:ext>
            </a:extLst>
          </p:cNvPr>
          <p:cNvSpPr txBox="1"/>
          <p:nvPr/>
        </p:nvSpPr>
        <p:spPr>
          <a:xfrm>
            <a:off x="2791040" y="2609494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результата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0A041-8FB8-425B-A2F8-F0F4B150AF93}"/>
              </a:ext>
            </a:extLst>
          </p:cNvPr>
          <p:cNvSpPr txBox="1"/>
          <p:nvPr/>
        </p:nvSpPr>
        <p:spPr>
          <a:xfrm>
            <a:off x="2783707" y="3030389"/>
            <a:ext cx="169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Эффект в цифрах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8A0A0E-AC79-4B61-9EF6-32867513B7A1}"/>
              </a:ext>
            </a:extLst>
          </p:cNvPr>
          <p:cNvSpPr txBox="1"/>
          <p:nvPr/>
        </p:nvSpPr>
        <p:spPr>
          <a:xfrm>
            <a:off x="2783707" y="4089495"/>
            <a:ext cx="111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Кейс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ED9E82-2683-41D0-87B5-F5B542034EF3}"/>
              </a:ext>
            </a:extLst>
          </p:cNvPr>
          <p:cNvSpPr txBox="1"/>
          <p:nvPr/>
        </p:nvSpPr>
        <p:spPr>
          <a:xfrm>
            <a:off x="2791040" y="4397272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проблемы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4639F4-F2E6-491C-B8E3-86BE09EFF3C0}"/>
              </a:ext>
            </a:extLst>
          </p:cNvPr>
          <p:cNvSpPr txBox="1"/>
          <p:nvPr/>
        </p:nvSpPr>
        <p:spPr>
          <a:xfrm>
            <a:off x="2791040" y="4818167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результата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A19FD6-D9A1-447E-BFFC-5E2B6B96E649}"/>
              </a:ext>
            </a:extLst>
          </p:cNvPr>
          <p:cNvSpPr txBox="1"/>
          <p:nvPr/>
        </p:nvSpPr>
        <p:spPr>
          <a:xfrm>
            <a:off x="2783707" y="5239062"/>
            <a:ext cx="169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Эффект в цифрах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368D97-D980-40D3-9AB0-747F79EE85B9}"/>
              </a:ext>
            </a:extLst>
          </p:cNvPr>
          <p:cNvSpPr txBox="1"/>
          <p:nvPr/>
        </p:nvSpPr>
        <p:spPr>
          <a:xfrm>
            <a:off x="7394795" y="4094348"/>
            <a:ext cx="111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Кейс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56BA7F-505E-400F-9017-DDB3949BD871}"/>
              </a:ext>
            </a:extLst>
          </p:cNvPr>
          <p:cNvSpPr txBox="1"/>
          <p:nvPr/>
        </p:nvSpPr>
        <p:spPr>
          <a:xfrm>
            <a:off x="7402128" y="4402125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проблемы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7B4EE6-B642-4689-8A44-634ECFFB49AD}"/>
              </a:ext>
            </a:extLst>
          </p:cNvPr>
          <p:cNvSpPr txBox="1"/>
          <p:nvPr/>
        </p:nvSpPr>
        <p:spPr>
          <a:xfrm>
            <a:off x="7402128" y="4823020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результата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763BE0-4377-461E-8586-4AEAD9DF84CA}"/>
              </a:ext>
            </a:extLst>
          </p:cNvPr>
          <p:cNvSpPr txBox="1"/>
          <p:nvPr/>
        </p:nvSpPr>
        <p:spPr>
          <a:xfrm>
            <a:off x="7394795" y="5243915"/>
            <a:ext cx="169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Эффект в цифрах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2C73D1-73B3-4B9C-9F58-40CD7D859189}"/>
              </a:ext>
            </a:extLst>
          </p:cNvPr>
          <p:cNvSpPr txBox="1"/>
          <p:nvPr/>
        </p:nvSpPr>
        <p:spPr>
          <a:xfrm>
            <a:off x="7368981" y="1999283"/>
            <a:ext cx="111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Кейс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E3BBE1-C2B4-4BA7-8AD1-544135E29A43}"/>
              </a:ext>
            </a:extLst>
          </p:cNvPr>
          <p:cNvSpPr txBox="1"/>
          <p:nvPr/>
        </p:nvSpPr>
        <p:spPr>
          <a:xfrm>
            <a:off x="7376314" y="2307060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проблемы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C01492-A7B7-49B2-AB4C-80421AF26A5F}"/>
              </a:ext>
            </a:extLst>
          </p:cNvPr>
          <p:cNvSpPr txBox="1"/>
          <p:nvPr/>
        </p:nvSpPr>
        <p:spPr>
          <a:xfrm>
            <a:off x="7376314" y="2727955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результата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A0A3F4-AF2D-4B31-AD93-5E1E43A34DB4}"/>
              </a:ext>
            </a:extLst>
          </p:cNvPr>
          <p:cNvSpPr txBox="1"/>
          <p:nvPr/>
        </p:nvSpPr>
        <p:spPr>
          <a:xfrm>
            <a:off x="7368981" y="3148850"/>
            <a:ext cx="169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Эффект в цифрах</a:t>
            </a:r>
          </a:p>
        </p:txBody>
      </p:sp>
    </p:spTree>
    <p:extLst>
      <p:ext uri="{BB962C8B-B14F-4D97-AF65-F5344CB8AC3E}">
        <p14:creationId xmlns:p14="http://schemas.microsoft.com/office/powerpoint/2010/main" val="67651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291962"/>
              </p:ext>
            </p:extLst>
          </p:nvPr>
        </p:nvGraphicFramePr>
        <p:xfrm>
          <a:off x="58188" y="1"/>
          <a:ext cx="12045144" cy="68579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0346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7057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514107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42903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402837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228035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24222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792284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81511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Название кейса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 длинное – будет </a:t>
                      </a:r>
                      <a:r>
                        <a:rPr lang="ru-RU" dirty="0" err="1"/>
                        <a:t>скролл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127912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© Институт Комплаенса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20ХХ-2018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Сделано в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TOPOS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Адрес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Тел.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Мейл.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LI |FB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EC7E69F-2D34-4B01-A0CA-6FD1E87324C0}"/>
              </a:ext>
            </a:extLst>
          </p:cNvPr>
          <p:cNvSpPr/>
          <p:nvPr/>
        </p:nvSpPr>
        <p:spPr>
          <a:xfrm>
            <a:off x="1487743" y="4868333"/>
            <a:ext cx="8333590" cy="983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8802B870-41DD-4AEC-A4BB-AB45251B01F9}"/>
              </a:ext>
            </a:extLst>
          </p:cNvPr>
          <p:cNvSpPr/>
          <p:nvPr/>
        </p:nvSpPr>
        <p:spPr>
          <a:xfrm>
            <a:off x="1487743" y="1263828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4EB07-3456-47CC-85F8-5F3462876632}"/>
              </a:ext>
            </a:extLst>
          </p:cNvPr>
          <p:cNvSpPr txBox="1"/>
          <p:nvPr/>
        </p:nvSpPr>
        <p:spPr>
          <a:xfrm>
            <a:off x="1574101" y="4968546"/>
            <a:ext cx="6655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Мнение эксперта о данной ситуации и рекомендация клиентам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466FA-280C-4C5F-87CF-17F3FA192498}"/>
              </a:ext>
            </a:extLst>
          </p:cNvPr>
          <p:cNvSpPr txBox="1"/>
          <p:nvPr/>
        </p:nvSpPr>
        <p:spPr>
          <a:xfrm>
            <a:off x="-714778" y="1054685"/>
            <a:ext cx="1429555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Страница </a:t>
            </a:r>
            <a:r>
              <a:rPr lang="ru-RU" b="1" dirty="0" err="1">
                <a:solidFill>
                  <a:schemeClr val="bg1"/>
                </a:solidFill>
              </a:rPr>
              <a:t>конкретногокейса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11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387706"/>
              </p:ext>
            </p:extLst>
          </p:nvPr>
        </p:nvGraphicFramePr>
        <p:xfrm>
          <a:off x="58188" y="1"/>
          <a:ext cx="12045144" cy="68579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0346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7057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487603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69407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402837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228035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24222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792284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81511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Новости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127912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© Институт Комплаенса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20ХХ-2018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Сделано в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TOPOS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Адрес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Тел.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Мейл.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LI |FB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EC7E69F-2D34-4B01-A0CA-6FD1E87324C0}"/>
              </a:ext>
            </a:extLst>
          </p:cNvPr>
          <p:cNvSpPr/>
          <p:nvPr/>
        </p:nvSpPr>
        <p:spPr>
          <a:xfrm>
            <a:off x="1487743" y="992464"/>
            <a:ext cx="8951657" cy="1616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8802B870-41DD-4AEC-A4BB-AB45251B01F9}"/>
              </a:ext>
            </a:extLst>
          </p:cNvPr>
          <p:cNvSpPr/>
          <p:nvPr/>
        </p:nvSpPr>
        <p:spPr>
          <a:xfrm>
            <a:off x="1734965" y="1257601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152CAA-01E9-4C70-AD6B-C487624E7556}"/>
              </a:ext>
            </a:extLst>
          </p:cNvPr>
          <p:cNvSpPr txBox="1"/>
          <p:nvPr/>
        </p:nvSpPr>
        <p:spPr>
          <a:xfrm>
            <a:off x="2775800" y="992463"/>
            <a:ext cx="330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Последняя новость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4EB07-3456-47CC-85F8-5F3462876632}"/>
              </a:ext>
            </a:extLst>
          </p:cNvPr>
          <p:cNvSpPr txBox="1"/>
          <p:nvPr/>
        </p:nvSpPr>
        <p:spPr>
          <a:xfrm>
            <a:off x="2778000" y="1300240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резюме новости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466FA-280C-4C5F-87CF-17F3FA192498}"/>
              </a:ext>
            </a:extLst>
          </p:cNvPr>
          <p:cNvSpPr txBox="1"/>
          <p:nvPr/>
        </p:nvSpPr>
        <p:spPr>
          <a:xfrm>
            <a:off x="-714778" y="1054685"/>
            <a:ext cx="1429555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Страница новостей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771204-831C-430C-AB09-B4E4252487B7}"/>
              </a:ext>
            </a:extLst>
          </p:cNvPr>
          <p:cNvSpPr txBox="1"/>
          <p:nvPr/>
        </p:nvSpPr>
        <p:spPr>
          <a:xfrm>
            <a:off x="1752600" y="947353"/>
            <a:ext cx="92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Дата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7EF24C-214A-427F-B026-C79EA3D2827F}"/>
              </a:ext>
            </a:extLst>
          </p:cNvPr>
          <p:cNvSpPr txBox="1"/>
          <p:nvPr/>
        </p:nvSpPr>
        <p:spPr>
          <a:xfrm>
            <a:off x="2778000" y="2244888"/>
            <a:ext cx="529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Тематика новости (или </a:t>
            </a:r>
            <a:r>
              <a:rPr lang="ru-RU" sz="1200" dirty="0" err="1"/>
              <a:t>хэштэги</a:t>
            </a:r>
            <a:r>
              <a:rPr lang="ru-RU" sz="1200" dirty="0"/>
              <a:t>) – задается вручную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A5135018-199B-4553-873B-71FFDE11A472}"/>
              </a:ext>
            </a:extLst>
          </p:cNvPr>
          <p:cNvSpPr/>
          <p:nvPr/>
        </p:nvSpPr>
        <p:spPr>
          <a:xfrm>
            <a:off x="1487743" y="2693307"/>
            <a:ext cx="8951657" cy="1616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5829CE46-E837-48EB-BB10-86D957552FA7}"/>
              </a:ext>
            </a:extLst>
          </p:cNvPr>
          <p:cNvSpPr/>
          <p:nvPr/>
        </p:nvSpPr>
        <p:spPr>
          <a:xfrm>
            <a:off x="1734965" y="2958444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612C63-565E-4E3C-B76B-8FC0C95D117A}"/>
              </a:ext>
            </a:extLst>
          </p:cNvPr>
          <p:cNvSpPr txBox="1"/>
          <p:nvPr/>
        </p:nvSpPr>
        <p:spPr>
          <a:xfrm>
            <a:off x="2775800" y="2693306"/>
            <a:ext cx="330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Предпоследняя новость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58A8AA-E613-4889-A9DB-69CAA0F0736C}"/>
              </a:ext>
            </a:extLst>
          </p:cNvPr>
          <p:cNvSpPr txBox="1"/>
          <p:nvPr/>
        </p:nvSpPr>
        <p:spPr>
          <a:xfrm>
            <a:off x="2778000" y="3001083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резюме новости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939408-3F68-4FB7-BCB8-646B150484FF}"/>
              </a:ext>
            </a:extLst>
          </p:cNvPr>
          <p:cNvSpPr txBox="1"/>
          <p:nvPr/>
        </p:nvSpPr>
        <p:spPr>
          <a:xfrm>
            <a:off x="1752600" y="2648196"/>
            <a:ext cx="92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Дата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4B8581-9F1D-44DD-BE0D-202EAB629458}"/>
              </a:ext>
            </a:extLst>
          </p:cNvPr>
          <p:cNvSpPr txBox="1"/>
          <p:nvPr/>
        </p:nvSpPr>
        <p:spPr>
          <a:xfrm>
            <a:off x="2778000" y="3945731"/>
            <a:ext cx="529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Тематика новости (или </a:t>
            </a:r>
            <a:r>
              <a:rPr lang="ru-RU" sz="1200" dirty="0" err="1"/>
              <a:t>хэштэги</a:t>
            </a:r>
            <a:r>
              <a:rPr lang="ru-RU" sz="1200" dirty="0"/>
              <a:t>) – задается вручную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471238F9-62FE-4D11-B051-4BE6909BB3E0}"/>
              </a:ext>
            </a:extLst>
          </p:cNvPr>
          <p:cNvSpPr/>
          <p:nvPr/>
        </p:nvSpPr>
        <p:spPr>
          <a:xfrm>
            <a:off x="1487743" y="4359102"/>
            <a:ext cx="8951657" cy="1616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6F27BCC5-291C-43CC-BE20-302E8B7F9762}"/>
              </a:ext>
            </a:extLst>
          </p:cNvPr>
          <p:cNvSpPr/>
          <p:nvPr/>
        </p:nvSpPr>
        <p:spPr>
          <a:xfrm>
            <a:off x="1734965" y="4624239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FC8EF4-D494-49CA-8732-899298D9B8DA}"/>
              </a:ext>
            </a:extLst>
          </p:cNvPr>
          <p:cNvSpPr txBox="1"/>
          <p:nvPr/>
        </p:nvSpPr>
        <p:spPr>
          <a:xfrm>
            <a:off x="2775800" y="4359101"/>
            <a:ext cx="330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Более давняя новость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6D8B32-50D3-4895-9159-E31CD332972D}"/>
              </a:ext>
            </a:extLst>
          </p:cNvPr>
          <p:cNvSpPr txBox="1"/>
          <p:nvPr/>
        </p:nvSpPr>
        <p:spPr>
          <a:xfrm>
            <a:off x="2778000" y="4666878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резюме новости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998C36-E4E1-4C23-ABAD-64973DDC87BC}"/>
              </a:ext>
            </a:extLst>
          </p:cNvPr>
          <p:cNvSpPr txBox="1"/>
          <p:nvPr/>
        </p:nvSpPr>
        <p:spPr>
          <a:xfrm>
            <a:off x="1752600" y="4313991"/>
            <a:ext cx="92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Дата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30B675-C5CB-46AD-A3F0-BF45E9B67554}"/>
              </a:ext>
            </a:extLst>
          </p:cNvPr>
          <p:cNvSpPr txBox="1"/>
          <p:nvPr/>
        </p:nvSpPr>
        <p:spPr>
          <a:xfrm>
            <a:off x="2778000" y="5611526"/>
            <a:ext cx="529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Тематика новости (или </a:t>
            </a:r>
            <a:r>
              <a:rPr lang="ru-RU" sz="1200" dirty="0" err="1"/>
              <a:t>хэштэги</a:t>
            </a:r>
            <a:r>
              <a:rPr lang="ru-RU" sz="1200" dirty="0"/>
              <a:t>) – задается вручную</a:t>
            </a:r>
          </a:p>
        </p:txBody>
      </p:sp>
    </p:spTree>
    <p:extLst>
      <p:ext uri="{BB962C8B-B14F-4D97-AF65-F5344CB8AC3E}">
        <p14:creationId xmlns:p14="http://schemas.microsoft.com/office/powerpoint/2010/main" val="41231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776993"/>
              </p:ext>
            </p:extLst>
          </p:nvPr>
        </p:nvGraphicFramePr>
        <p:xfrm>
          <a:off x="58188" y="1"/>
          <a:ext cx="12045144" cy="68579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0346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7057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500855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56155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402837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228035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24222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792284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81511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Заголовок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новости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Текстовое описание</a:t>
                      </a:r>
                    </a:p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Текстовое 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Текстовое описание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Новость длинная – будет </a:t>
                      </a:r>
                      <a:r>
                        <a:rPr lang="ru-RU" dirty="0" err="1"/>
                        <a:t>скролл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127912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© Институт Комплаенса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20ХХ-2018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Сделано в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TOPOS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Адрес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Тел.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Мейл.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LI |FB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EC7E69F-2D34-4B01-A0CA-6FD1E87324C0}"/>
              </a:ext>
            </a:extLst>
          </p:cNvPr>
          <p:cNvSpPr/>
          <p:nvPr/>
        </p:nvSpPr>
        <p:spPr>
          <a:xfrm>
            <a:off x="1487743" y="4868333"/>
            <a:ext cx="8333590" cy="983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8802B870-41DD-4AEC-A4BB-AB45251B01F9}"/>
              </a:ext>
            </a:extLst>
          </p:cNvPr>
          <p:cNvSpPr/>
          <p:nvPr/>
        </p:nvSpPr>
        <p:spPr>
          <a:xfrm>
            <a:off x="1487743" y="1077561"/>
            <a:ext cx="2008990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Заглавная картинка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4EB07-3456-47CC-85F8-5F3462876632}"/>
              </a:ext>
            </a:extLst>
          </p:cNvPr>
          <p:cNvSpPr txBox="1"/>
          <p:nvPr/>
        </p:nvSpPr>
        <p:spPr>
          <a:xfrm>
            <a:off x="2691701" y="4968546"/>
            <a:ext cx="6655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Комментарий эксперта о происходящем (создается вручную)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466FA-280C-4C5F-87CF-17F3FA192498}"/>
              </a:ext>
            </a:extLst>
          </p:cNvPr>
          <p:cNvSpPr txBox="1"/>
          <p:nvPr/>
        </p:nvSpPr>
        <p:spPr>
          <a:xfrm>
            <a:off x="-714778" y="1054685"/>
            <a:ext cx="1429555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Страница новости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B5455D1-A80D-4403-9490-9FE1C793749F}"/>
              </a:ext>
            </a:extLst>
          </p:cNvPr>
          <p:cNvSpPr/>
          <p:nvPr/>
        </p:nvSpPr>
        <p:spPr>
          <a:xfrm>
            <a:off x="1667933" y="4968546"/>
            <a:ext cx="900707" cy="8118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24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422242"/>
              </p:ext>
            </p:extLst>
          </p:nvPr>
        </p:nvGraphicFramePr>
        <p:xfrm>
          <a:off x="58188" y="55919"/>
          <a:ext cx="12045144" cy="68579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0346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7057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514107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42903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402837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228035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24222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792284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81511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Аналитика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127912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© Институт Комплаенса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20ХХ-2018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Сделано в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TOPOS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Адрес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Тел.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Мейл.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LI |FB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89466FA-280C-4C5F-87CF-17F3FA192498}"/>
              </a:ext>
            </a:extLst>
          </p:cNvPr>
          <p:cNvSpPr txBox="1"/>
          <p:nvPr/>
        </p:nvSpPr>
        <p:spPr>
          <a:xfrm>
            <a:off x="-714778" y="1054685"/>
            <a:ext cx="1429555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Страница аналитики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13532C3-DBFF-49ED-B091-663BA56E06AB}"/>
              </a:ext>
            </a:extLst>
          </p:cNvPr>
          <p:cNvSpPr/>
          <p:nvPr/>
        </p:nvSpPr>
        <p:spPr>
          <a:xfrm>
            <a:off x="1416041" y="1116379"/>
            <a:ext cx="3238365" cy="1489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1AAB0EE4-1CD7-4214-B37A-BE6EE4154E22}"/>
              </a:ext>
            </a:extLst>
          </p:cNvPr>
          <p:cNvSpPr/>
          <p:nvPr/>
        </p:nvSpPr>
        <p:spPr>
          <a:xfrm>
            <a:off x="1556890" y="1197643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0829B-131F-4C80-91DE-6B5E36E84A36}"/>
              </a:ext>
            </a:extLst>
          </p:cNvPr>
          <p:cNvSpPr txBox="1"/>
          <p:nvPr/>
        </p:nvSpPr>
        <p:spPr>
          <a:xfrm>
            <a:off x="2648241" y="1135755"/>
            <a:ext cx="200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Аналитическая статья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1500F2-13A8-4349-BAFB-AB5A2C6DE078}"/>
              </a:ext>
            </a:extLst>
          </p:cNvPr>
          <p:cNvSpPr txBox="1"/>
          <p:nvPr/>
        </p:nvSpPr>
        <p:spPr>
          <a:xfrm>
            <a:off x="2655574" y="1443532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проблемы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C3D4B6-F9CA-44C5-BF8D-4A199A9B90AF}"/>
              </a:ext>
            </a:extLst>
          </p:cNvPr>
          <p:cNvSpPr txBox="1"/>
          <p:nvPr/>
        </p:nvSpPr>
        <p:spPr>
          <a:xfrm>
            <a:off x="2655574" y="1864427"/>
            <a:ext cx="188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содержания аналитики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1B987B42-DCAB-490A-8693-8497324A4333}"/>
              </a:ext>
            </a:extLst>
          </p:cNvPr>
          <p:cNvSpPr/>
          <p:nvPr/>
        </p:nvSpPr>
        <p:spPr>
          <a:xfrm>
            <a:off x="1416041" y="2687290"/>
            <a:ext cx="3238365" cy="1489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77189793-17D0-4CB9-ADD7-D328FBC3E6A1}"/>
              </a:ext>
            </a:extLst>
          </p:cNvPr>
          <p:cNvSpPr/>
          <p:nvPr/>
        </p:nvSpPr>
        <p:spPr>
          <a:xfrm>
            <a:off x="1556890" y="2768554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AA2E00-EA50-440B-B8EE-315A46579B34}"/>
              </a:ext>
            </a:extLst>
          </p:cNvPr>
          <p:cNvSpPr txBox="1"/>
          <p:nvPr/>
        </p:nvSpPr>
        <p:spPr>
          <a:xfrm>
            <a:off x="2648241" y="2706666"/>
            <a:ext cx="200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Аналитическая статья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0CD0E6-5FCA-412F-B862-AD59A516F621}"/>
              </a:ext>
            </a:extLst>
          </p:cNvPr>
          <p:cNvSpPr txBox="1"/>
          <p:nvPr/>
        </p:nvSpPr>
        <p:spPr>
          <a:xfrm>
            <a:off x="2655574" y="3014443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проблемы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598A52-A43F-4607-BFCF-6B3FAA33A862}"/>
              </a:ext>
            </a:extLst>
          </p:cNvPr>
          <p:cNvSpPr txBox="1"/>
          <p:nvPr/>
        </p:nvSpPr>
        <p:spPr>
          <a:xfrm>
            <a:off x="2655574" y="3435338"/>
            <a:ext cx="188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содержания аналитики</a:t>
            </a: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5A838525-B741-49FC-B5B8-864F3C6E9A8E}"/>
              </a:ext>
            </a:extLst>
          </p:cNvPr>
          <p:cNvSpPr/>
          <p:nvPr/>
        </p:nvSpPr>
        <p:spPr>
          <a:xfrm>
            <a:off x="1416041" y="4317898"/>
            <a:ext cx="3238365" cy="1489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71F4B4FA-4601-424A-93F9-72D8400B5588}"/>
              </a:ext>
            </a:extLst>
          </p:cNvPr>
          <p:cNvSpPr/>
          <p:nvPr/>
        </p:nvSpPr>
        <p:spPr>
          <a:xfrm>
            <a:off x="1556890" y="4399162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CEAA96-982F-4FC6-9226-9564323D73DB}"/>
              </a:ext>
            </a:extLst>
          </p:cNvPr>
          <p:cNvSpPr txBox="1"/>
          <p:nvPr/>
        </p:nvSpPr>
        <p:spPr>
          <a:xfrm>
            <a:off x="2648241" y="4337274"/>
            <a:ext cx="200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Аналитическая статья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38EAC3-CE00-474B-94CB-150E7708508A}"/>
              </a:ext>
            </a:extLst>
          </p:cNvPr>
          <p:cNvSpPr txBox="1"/>
          <p:nvPr/>
        </p:nvSpPr>
        <p:spPr>
          <a:xfrm>
            <a:off x="2655574" y="4645051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проблемы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003182-4FEC-4654-B3E5-3AA7BEB0D2AF}"/>
              </a:ext>
            </a:extLst>
          </p:cNvPr>
          <p:cNvSpPr txBox="1"/>
          <p:nvPr/>
        </p:nvSpPr>
        <p:spPr>
          <a:xfrm>
            <a:off x="2655574" y="5065946"/>
            <a:ext cx="188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содержания аналитики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483DA1DD-5FA1-4E97-943B-94E0A3CE191C}"/>
              </a:ext>
            </a:extLst>
          </p:cNvPr>
          <p:cNvSpPr/>
          <p:nvPr/>
        </p:nvSpPr>
        <p:spPr>
          <a:xfrm>
            <a:off x="5784841" y="1116379"/>
            <a:ext cx="3238365" cy="1489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B4C4FE92-CA2E-4866-93D8-AC589FFFCD77}"/>
              </a:ext>
            </a:extLst>
          </p:cNvPr>
          <p:cNvSpPr/>
          <p:nvPr/>
        </p:nvSpPr>
        <p:spPr>
          <a:xfrm>
            <a:off x="5925690" y="1197643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796CCF-6E4F-41D7-9BD0-92918201B8B4}"/>
              </a:ext>
            </a:extLst>
          </p:cNvPr>
          <p:cNvSpPr txBox="1"/>
          <p:nvPr/>
        </p:nvSpPr>
        <p:spPr>
          <a:xfrm>
            <a:off x="7017041" y="1135755"/>
            <a:ext cx="200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Аналитическая статья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19AB07-C244-4BC4-B0A4-105C226A9104}"/>
              </a:ext>
            </a:extLst>
          </p:cNvPr>
          <p:cNvSpPr txBox="1"/>
          <p:nvPr/>
        </p:nvSpPr>
        <p:spPr>
          <a:xfrm>
            <a:off x="7024374" y="1443532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проблемы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B5AC34-F93C-451D-8FF4-58B7683CD7E2}"/>
              </a:ext>
            </a:extLst>
          </p:cNvPr>
          <p:cNvSpPr txBox="1"/>
          <p:nvPr/>
        </p:nvSpPr>
        <p:spPr>
          <a:xfrm>
            <a:off x="7024374" y="1864427"/>
            <a:ext cx="188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содержания аналитики</a:t>
            </a: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974B212-B5FA-4D1B-8B6D-7E2723652129}"/>
              </a:ext>
            </a:extLst>
          </p:cNvPr>
          <p:cNvSpPr/>
          <p:nvPr/>
        </p:nvSpPr>
        <p:spPr>
          <a:xfrm>
            <a:off x="5784841" y="2681571"/>
            <a:ext cx="3238365" cy="1489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: скругленные углы 80">
            <a:extLst>
              <a:ext uri="{FF2B5EF4-FFF2-40B4-BE49-F238E27FC236}">
                <a16:creationId xmlns:a16="http://schemas.microsoft.com/office/drawing/2014/main" id="{EEEE0F16-9EDB-4D12-BB47-5A3726A378F2}"/>
              </a:ext>
            </a:extLst>
          </p:cNvPr>
          <p:cNvSpPr/>
          <p:nvPr/>
        </p:nvSpPr>
        <p:spPr>
          <a:xfrm>
            <a:off x="5925690" y="2762835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B53881-0940-4CAC-B4A3-E57DAE3439C2}"/>
              </a:ext>
            </a:extLst>
          </p:cNvPr>
          <p:cNvSpPr txBox="1"/>
          <p:nvPr/>
        </p:nvSpPr>
        <p:spPr>
          <a:xfrm>
            <a:off x="7017041" y="2700947"/>
            <a:ext cx="200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Аналитическая статья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DFF086-47F3-4F94-89C8-4796A82CA497}"/>
              </a:ext>
            </a:extLst>
          </p:cNvPr>
          <p:cNvSpPr txBox="1"/>
          <p:nvPr/>
        </p:nvSpPr>
        <p:spPr>
          <a:xfrm>
            <a:off x="7024374" y="3008724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проблемы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BC032C-4519-496E-84AC-0366BFE8B5C5}"/>
              </a:ext>
            </a:extLst>
          </p:cNvPr>
          <p:cNvSpPr txBox="1"/>
          <p:nvPr/>
        </p:nvSpPr>
        <p:spPr>
          <a:xfrm>
            <a:off x="7024374" y="3429619"/>
            <a:ext cx="188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содержания аналитики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2560E30A-1D51-41C0-A88F-AC2593ADF2F9}"/>
              </a:ext>
            </a:extLst>
          </p:cNvPr>
          <p:cNvSpPr/>
          <p:nvPr/>
        </p:nvSpPr>
        <p:spPr>
          <a:xfrm>
            <a:off x="5784841" y="4311995"/>
            <a:ext cx="3238365" cy="1489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7BC25183-65A7-4058-95DD-12B435EE026A}"/>
              </a:ext>
            </a:extLst>
          </p:cNvPr>
          <p:cNvSpPr/>
          <p:nvPr/>
        </p:nvSpPr>
        <p:spPr>
          <a:xfrm>
            <a:off x="5925690" y="4393259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E8E44C-86E1-4A7F-AAE2-362EC455893F}"/>
              </a:ext>
            </a:extLst>
          </p:cNvPr>
          <p:cNvSpPr txBox="1"/>
          <p:nvPr/>
        </p:nvSpPr>
        <p:spPr>
          <a:xfrm>
            <a:off x="7017041" y="4331371"/>
            <a:ext cx="200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Аналитическая статья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309ADC-B3EF-40F7-82AE-64FD3A497DDA}"/>
              </a:ext>
            </a:extLst>
          </p:cNvPr>
          <p:cNvSpPr txBox="1"/>
          <p:nvPr/>
        </p:nvSpPr>
        <p:spPr>
          <a:xfrm>
            <a:off x="7024374" y="4639148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проблемы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79C517A-3444-4BE9-B0DD-AA4AFEE12043}"/>
              </a:ext>
            </a:extLst>
          </p:cNvPr>
          <p:cNvSpPr txBox="1"/>
          <p:nvPr/>
        </p:nvSpPr>
        <p:spPr>
          <a:xfrm>
            <a:off x="7024374" y="5060043"/>
            <a:ext cx="188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описание содержания аналитики</a:t>
            </a:r>
          </a:p>
        </p:txBody>
      </p:sp>
    </p:spTree>
    <p:extLst>
      <p:ext uri="{BB962C8B-B14F-4D97-AF65-F5344CB8AC3E}">
        <p14:creationId xmlns:p14="http://schemas.microsoft.com/office/powerpoint/2010/main" val="221634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743665"/>
              </p:ext>
            </p:extLst>
          </p:nvPr>
        </p:nvGraphicFramePr>
        <p:xfrm>
          <a:off x="58188" y="1"/>
          <a:ext cx="12045144" cy="68579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0346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7057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381586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775424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402837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228035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24222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792284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81511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Заголовок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аналитики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Текстовое описание</a:t>
                      </a:r>
                    </a:p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Текстовое 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Текстовое описание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Аналитика длинная – будет </a:t>
                      </a:r>
                      <a:r>
                        <a:rPr lang="ru-RU" dirty="0" err="1"/>
                        <a:t>скролл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127912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© Институт Комплаенса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20ХХ-2018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Сделано в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TOPOS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Адрес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Тел.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Мейл.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LI |FB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EC7E69F-2D34-4B01-A0CA-6FD1E87324C0}"/>
              </a:ext>
            </a:extLst>
          </p:cNvPr>
          <p:cNvSpPr/>
          <p:nvPr/>
        </p:nvSpPr>
        <p:spPr>
          <a:xfrm>
            <a:off x="1487743" y="4868333"/>
            <a:ext cx="8333590" cy="983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8802B870-41DD-4AEC-A4BB-AB45251B01F9}"/>
              </a:ext>
            </a:extLst>
          </p:cNvPr>
          <p:cNvSpPr/>
          <p:nvPr/>
        </p:nvSpPr>
        <p:spPr>
          <a:xfrm>
            <a:off x="1487743" y="1077561"/>
            <a:ext cx="2008990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Заглавная картинка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4EB07-3456-47CC-85F8-5F3462876632}"/>
              </a:ext>
            </a:extLst>
          </p:cNvPr>
          <p:cNvSpPr txBox="1"/>
          <p:nvPr/>
        </p:nvSpPr>
        <p:spPr>
          <a:xfrm>
            <a:off x="2691701" y="4968546"/>
            <a:ext cx="6655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Комментарий эксперта о ситуации (создается вручную)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466FA-280C-4C5F-87CF-17F3FA192498}"/>
              </a:ext>
            </a:extLst>
          </p:cNvPr>
          <p:cNvSpPr txBox="1"/>
          <p:nvPr/>
        </p:nvSpPr>
        <p:spPr>
          <a:xfrm>
            <a:off x="-714778" y="1054685"/>
            <a:ext cx="1429555" cy="147732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Страница аналитической статьи (аналогична новостям)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B5455D1-A80D-4403-9490-9FE1C793749F}"/>
              </a:ext>
            </a:extLst>
          </p:cNvPr>
          <p:cNvSpPr/>
          <p:nvPr/>
        </p:nvSpPr>
        <p:spPr>
          <a:xfrm>
            <a:off x="1667933" y="4968546"/>
            <a:ext cx="900707" cy="8118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33F8DD4-7FD3-4ADF-8DF0-79761F6BD5C9}"/>
              </a:ext>
            </a:extLst>
          </p:cNvPr>
          <p:cNvSpPr/>
          <p:nvPr/>
        </p:nvSpPr>
        <p:spPr>
          <a:xfrm>
            <a:off x="7532942" y="1989667"/>
            <a:ext cx="2008990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Картинка</a:t>
            </a:r>
          </a:p>
        </p:txBody>
      </p:sp>
    </p:spTree>
    <p:extLst>
      <p:ext uri="{BB962C8B-B14F-4D97-AF65-F5344CB8AC3E}">
        <p14:creationId xmlns:p14="http://schemas.microsoft.com/office/powerpoint/2010/main" val="5861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630499"/>
              </p:ext>
            </p:extLst>
          </p:nvPr>
        </p:nvGraphicFramePr>
        <p:xfrm>
          <a:off x="58188" y="1"/>
          <a:ext cx="12045144" cy="6784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0346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7057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500855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56155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402837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228035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24222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792284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81511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Контакты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Телефон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мейл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120608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Адрес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© Институт Комплаенса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20ХХ-2018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Сделано в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TOPOS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LI |FB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F5E7B1-DB15-4D91-91E8-794DDBB5D392}"/>
              </a:ext>
            </a:extLst>
          </p:cNvPr>
          <p:cNvSpPr txBox="1"/>
          <p:nvPr/>
        </p:nvSpPr>
        <p:spPr>
          <a:xfrm>
            <a:off x="4970553" y="5480149"/>
            <a:ext cx="198334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Связаться с нами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6557FD-07AB-46EB-8449-230E18FD2333}"/>
              </a:ext>
            </a:extLst>
          </p:cNvPr>
          <p:cNvSpPr/>
          <p:nvPr/>
        </p:nvSpPr>
        <p:spPr>
          <a:xfrm>
            <a:off x="49721" y="1377851"/>
            <a:ext cx="12045144" cy="3744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Интерактивная карта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466FA-280C-4C5F-87CF-17F3FA192498}"/>
              </a:ext>
            </a:extLst>
          </p:cNvPr>
          <p:cNvSpPr txBox="1"/>
          <p:nvPr/>
        </p:nvSpPr>
        <p:spPr>
          <a:xfrm>
            <a:off x="-714778" y="1054685"/>
            <a:ext cx="1429555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Страница контактов</a:t>
            </a:r>
          </a:p>
        </p:txBody>
      </p:sp>
    </p:spTree>
    <p:extLst>
      <p:ext uri="{BB962C8B-B14F-4D97-AF65-F5344CB8AC3E}">
        <p14:creationId xmlns:p14="http://schemas.microsoft.com/office/powerpoint/2010/main" val="53750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ECDAD9-7547-4915-9D42-6E5DF49DB10E}"/>
              </a:ext>
            </a:extLst>
          </p:cNvPr>
          <p:cNvSpPr/>
          <p:nvPr/>
        </p:nvSpPr>
        <p:spPr>
          <a:xfrm>
            <a:off x="1752599" y="728133"/>
            <a:ext cx="7586134" cy="5147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645491"/>
              </p:ext>
            </p:extLst>
          </p:nvPr>
        </p:nvGraphicFramePr>
        <p:xfrm>
          <a:off x="58188" y="2910"/>
          <a:ext cx="12045144" cy="6784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0346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7057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567116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44374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348357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228035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24222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792284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81511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Обратная связь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120608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© Институт Комплаенса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20ХХ-2018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Сделано в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TOPOS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LI |FB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F5E7B1-DB15-4D91-91E8-794DDBB5D392}"/>
              </a:ext>
            </a:extLst>
          </p:cNvPr>
          <p:cNvSpPr txBox="1"/>
          <p:nvPr/>
        </p:nvSpPr>
        <p:spPr>
          <a:xfrm>
            <a:off x="6120328" y="5132401"/>
            <a:ext cx="198334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Связаться с нами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466FA-280C-4C5F-87CF-17F3FA192498}"/>
              </a:ext>
            </a:extLst>
          </p:cNvPr>
          <p:cNvSpPr txBox="1"/>
          <p:nvPr/>
        </p:nvSpPr>
        <p:spPr>
          <a:xfrm>
            <a:off x="-714778" y="1054685"/>
            <a:ext cx="1429555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Форма обратной связи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F6B85-F182-4CF8-80AF-0D34DB96082E}"/>
              </a:ext>
            </a:extLst>
          </p:cNvPr>
          <p:cNvSpPr txBox="1"/>
          <p:nvPr/>
        </p:nvSpPr>
        <p:spPr>
          <a:xfrm>
            <a:off x="2057400" y="1405467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мы можем к вам обращаться?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AFF8E-B7A4-47CF-ACA5-DA79A70E4CA6}"/>
              </a:ext>
            </a:extLst>
          </p:cNvPr>
          <p:cNvSpPr txBox="1"/>
          <p:nvPr/>
        </p:nvSpPr>
        <p:spPr>
          <a:xfrm>
            <a:off x="2057400" y="1927199"/>
            <a:ext cx="159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Телефон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1D22B-8579-4818-A79A-0875F2E1CD6F}"/>
              </a:ext>
            </a:extLst>
          </p:cNvPr>
          <p:cNvSpPr txBox="1"/>
          <p:nvPr/>
        </p:nvSpPr>
        <p:spPr>
          <a:xfrm>
            <a:off x="2057400" y="2381746"/>
            <a:ext cx="252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Электронная почта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28A25-18B9-4C4D-A57D-A55851A5F88D}"/>
              </a:ext>
            </a:extLst>
          </p:cNvPr>
          <p:cNvSpPr txBox="1"/>
          <p:nvPr/>
        </p:nvSpPr>
        <p:spPr>
          <a:xfrm>
            <a:off x="2057399" y="2808006"/>
            <a:ext cx="463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Интересующая тематика (</a:t>
            </a:r>
            <a:r>
              <a:rPr lang="en-US" dirty="0"/>
              <a:t>dropdown list)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02F6F8-D51F-4D18-9DE9-B3D7CDCD0847}"/>
              </a:ext>
            </a:extLst>
          </p:cNvPr>
          <p:cNvSpPr/>
          <p:nvPr/>
        </p:nvSpPr>
        <p:spPr>
          <a:xfrm>
            <a:off x="2159000" y="3369733"/>
            <a:ext cx="6722533" cy="1388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Ваш вопрос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AFFA51-A942-40FA-8262-BECA16BAD9F9}"/>
              </a:ext>
            </a:extLst>
          </p:cNvPr>
          <p:cNvSpPr/>
          <p:nvPr/>
        </p:nvSpPr>
        <p:spPr>
          <a:xfrm>
            <a:off x="2218266" y="5072334"/>
            <a:ext cx="2861734" cy="52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Капча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96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830537"/>
              </p:ext>
            </p:extLst>
          </p:nvPr>
        </p:nvGraphicFramePr>
        <p:xfrm>
          <a:off x="58188" y="0"/>
          <a:ext cx="12133812" cy="65992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875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186310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62184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427316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1113905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864524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612371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98516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Об институте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Партнеры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Эксперты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Кейсы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Новости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Аналитика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21B378-AC41-4225-B4EF-3C90F36CD037}"/>
              </a:ext>
            </a:extLst>
          </p:cNvPr>
          <p:cNvSpPr txBox="1"/>
          <p:nvPr/>
        </p:nvSpPr>
        <p:spPr>
          <a:xfrm>
            <a:off x="-714778" y="1054685"/>
            <a:ext cx="142955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Меню</a:t>
            </a:r>
          </a:p>
        </p:txBody>
      </p:sp>
    </p:spTree>
    <p:extLst>
      <p:ext uri="{BB962C8B-B14F-4D97-AF65-F5344CB8AC3E}">
        <p14:creationId xmlns:p14="http://schemas.microsoft.com/office/powerpoint/2010/main" val="36773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030731"/>
              </p:ext>
            </p:extLst>
          </p:nvPr>
        </p:nvGraphicFramePr>
        <p:xfrm>
          <a:off x="58188" y="0"/>
          <a:ext cx="12133812" cy="65992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875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703144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310881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980901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562495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98516">
                <a:tc>
                  <a:txBody>
                    <a:bodyPr/>
                    <a:lstStyle/>
                    <a:p>
                      <a:r>
                        <a:rPr lang="ru-RU" sz="11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Антимонопольный комплаенс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Антикоррупционный комплаенс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Банковский комплаенс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Ретроспективный анализ закупочной деятельности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E97BCF-FC03-446A-9E89-D55D64EA97DE}"/>
              </a:ext>
            </a:extLst>
          </p:cNvPr>
          <p:cNvSpPr txBox="1"/>
          <p:nvPr/>
        </p:nvSpPr>
        <p:spPr>
          <a:xfrm>
            <a:off x="-714778" y="1054685"/>
            <a:ext cx="142955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Меню</a:t>
            </a:r>
          </a:p>
        </p:txBody>
      </p:sp>
    </p:spTree>
    <p:extLst>
      <p:ext uri="{BB962C8B-B14F-4D97-AF65-F5344CB8AC3E}">
        <p14:creationId xmlns:p14="http://schemas.microsoft.com/office/powerpoint/2010/main" val="191132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555662"/>
              </p:ext>
            </p:extLst>
          </p:nvPr>
        </p:nvGraphicFramePr>
        <p:xfrm>
          <a:off x="58188" y="0"/>
          <a:ext cx="12133812" cy="6747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875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817716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87724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138603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980901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562495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98516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Представительство в ФАС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Обжалование решений ФАС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Консультации по 44-ФЗ, 223-ФЗ и 275-ФЗ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Консультации по тарифному регулированию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Консультации по недобросовестной конкуренции и рекламе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Сопровождение при проведении проверок и рассмотрении дел ФАС</a:t>
                      </a:r>
                    </a:p>
                    <a:p>
                      <a:pPr marL="0" algn="l" defTabSz="914400" rtl="0" eaLnBrk="1" latinLnBrk="0" hangingPunct="1"/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C707C9-0B37-4583-AD8B-F04DF8CF6DCE}"/>
              </a:ext>
            </a:extLst>
          </p:cNvPr>
          <p:cNvSpPr txBox="1"/>
          <p:nvPr/>
        </p:nvSpPr>
        <p:spPr>
          <a:xfrm>
            <a:off x="-714778" y="1054685"/>
            <a:ext cx="142955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Меню</a:t>
            </a:r>
          </a:p>
        </p:txBody>
      </p:sp>
    </p:spTree>
    <p:extLst>
      <p:ext uri="{BB962C8B-B14F-4D97-AF65-F5344CB8AC3E}">
        <p14:creationId xmlns:p14="http://schemas.microsoft.com/office/powerpoint/2010/main" val="273877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701622"/>
              </p:ext>
            </p:extLst>
          </p:nvPr>
        </p:nvGraphicFramePr>
        <p:xfrm>
          <a:off x="58188" y="0"/>
          <a:ext cx="12133812" cy="75898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875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597127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33752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446415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211185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980901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562495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98516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Защита по делам о картелях в ФАС и в суде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Минимизация штрафов и освобождение от ответственности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Помощь в выявлении картелей конкурентов и поставщиков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Минимизация персональных рисков руководителей и акционеров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87993B7-DEFE-4926-AFD9-17E84F988FEE}"/>
              </a:ext>
            </a:extLst>
          </p:cNvPr>
          <p:cNvSpPr txBox="1"/>
          <p:nvPr/>
        </p:nvSpPr>
        <p:spPr>
          <a:xfrm>
            <a:off x="-714778" y="1054685"/>
            <a:ext cx="142955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Меню</a:t>
            </a:r>
          </a:p>
        </p:txBody>
      </p:sp>
    </p:spTree>
    <p:extLst>
      <p:ext uri="{BB962C8B-B14F-4D97-AF65-F5344CB8AC3E}">
        <p14:creationId xmlns:p14="http://schemas.microsoft.com/office/powerpoint/2010/main" val="23861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811820"/>
              </p:ext>
            </p:extLst>
          </p:nvPr>
        </p:nvGraphicFramePr>
        <p:xfrm>
          <a:off x="58188" y="0"/>
          <a:ext cx="12133812" cy="65992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875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597127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33752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446415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211185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980901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562495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98516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Судебно-арбитражная практика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Корпоративное право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Банкротства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643DF0-BC60-4965-A30B-E080B86BE4B1}"/>
              </a:ext>
            </a:extLst>
          </p:cNvPr>
          <p:cNvSpPr txBox="1"/>
          <p:nvPr/>
        </p:nvSpPr>
        <p:spPr>
          <a:xfrm>
            <a:off x="-714778" y="1054685"/>
            <a:ext cx="142955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Меню</a:t>
            </a:r>
          </a:p>
        </p:txBody>
      </p:sp>
    </p:spTree>
    <p:extLst>
      <p:ext uri="{BB962C8B-B14F-4D97-AF65-F5344CB8AC3E}">
        <p14:creationId xmlns:p14="http://schemas.microsoft.com/office/powerpoint/2010/main" val="9576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119839"/>
              </p:ext>
            </p:extLst>
          </p:nvPr>
        </p:nvGraphicFramePr>
        <p:xfrm>
          <a:off x="58188" y="1"/>
          <a:ext cx="12045144" cy="761110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0346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7057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487603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69407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402837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228035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24222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792284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81511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Комплаенс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Текстовое описание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Текстовое описание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127912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 Буллиты с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- Буллиты с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- Буллиты с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наименованием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наименованием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наименованием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dirty="0"/>
                        <a:t>услуг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услуг</a:t>
                      </a:r>
                      <a:endParaRPr lang="ru-RU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услуг</a:t>
                      </a:r>
                      <a:endParaRPr lang="ru-RU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© Институт Комплаенса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20ХХ-2018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Сделано в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TOPOS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Адрес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Тел.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Мейл.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LI |FB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0A64CE71-E1B4-4427-9531-67AAFBD9F3F8}"/>
              </a:ext>
            </a:extLst>
          </p:cNvPr>
          <p:cNvSpPr/>
          <p:nvPr/>
        </p:nvSpPr>
        <p:spPr>
          <a:xfrm>
            <a:off x="1520818" y="1427712"/>
            <a:ext cx="2363794" cy="1127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Иллюстрации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EC7E69F-2D34-4B01-A0CA-6FD1E87324C0}"/>
              </a:ext>
            </a:extLst>
          </p:cNvPr>
          <p:cNvSpPr/>
          <p:nvPr/>
        </p:nvSpPr>
        <p:spPr>
          <a:xfrm>
            <a:off x="2942302" y="3104349"/>
            <a:ext cx="6691095" cy="1612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8802B870-41DD-4AEC-A4BB-AB45251B01F9}"/>
              </a:ext>
            </a:extLst>
          </p:cNvPr>
          <p:cNvSpPr/>
          <p:nvPr/>
        </p:nvSpPr>
        <p:spPr>
          <a:xfrm>
            <a:off x="3069454" y="3292535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152CAA-01E9-4C70-AD6B-C487624E7556}"/>
              </a:ext>
            </a:extLst>
          </p:cNvPr>
          <p:cNvSpPr txBox="1"/>
          <p:nvPr/>
        </p:nvSpPr>
        <p:spPr>
          <a:xfrm>
            <a:off x="4174502" y="3306103"/>
            <a:ext cx="111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Эксперт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4EB07-3456-47CC-85F8-5F3462876632}"/>
              </a:ext>
            </a:extLst>
          </p:cNvPr>
          <p:cNvSpPr txBox="1"/>
          <p:nvPr/>
        </p:nvSpPr>
        <p:spPr>
          <a:xfrm>
            <a:off x="4181836" y="3613880"/>
            <a:ext cx="114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Мнение эксперта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466FA-280C-4C5F-87CF-17F3FA192498}"/>
              </a:ext>
            </a:extLst>
          </p:cNvPr>
          <p:cNvSpPr txBox="1"/>
          <p:nvPr/>
        </p:nvSpPr>
        <p:spPr>
          <a:xfrm>
            <a:off x="-714778" y="1054685"/>
            <a:ext cx="1429555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Страница блока услуг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5E7B1-DB15-4D91-91E8-794DDBB5D392}"/>
              </a:ext>
            </a:extLst>
          </p:cNvPr>
          <p:cNvSpPr txBox="1"/>
          <p:nvPr/>
        </p:nvSpPr>
        <p:spPr>
          <a:xfrm>
            <a:off x="5089086" y="5613116"/>
            <a:ext cx="198334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Связаться с нами</a:t>
            </a:r>
          </a:p>
        </p:txBody>
      </p:sp>
    </p:spTree>
    <p:extLst>
      <p:ext uri="{BB962C8B-B14F-4D97-AF65-F5344CB8AC3E}">
        <p14:creationId xmlns:p14="http://schemas.microsoft.com/office/powerpoint/2010/main" val="114816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150719"/>
              </p:ext>
            </p:extLst>
          </p:nvPr>
        </p:nvGraphicFramePr>
        <p:xfrm>
          <a:off x="0" y="1"/>
          <a:ext cx="12191999" cy="70309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7785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816442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83026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306054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065119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35490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801943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748854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81511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Антимоноп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err="1"/>
                        <a:t>ольный</a:t>
                      </a:r>
                      <a:r>
                        <a:rPr lang="ru-RU" sz="1800" b="1" dirty="0"/>
                        <a:t> </a:t>
                      </a:r>
                      <a:r>
                        <a:rPr lang="ru-RU" sz="1800" b="1" dirty="0" err="1"/>
                        <a:t>компла</a:t>
                      </a:r>
                      <a:endParaRPr lang="ru-RU" sz="18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текстовое описание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err="1"/>
                        <a:t>енс</a:t>
                      </a:r>
                      <a:endParaRPr lang="ru-RU" sz="18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Текстовое описание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Текстовое описание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Текстовое описание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127912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Текстовое 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Текстовое 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Текстовое описание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Текстовое 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Текстовое описание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© Институт Комплаенса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20ХХ-2018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Сделано в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TOPOS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Адрес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Тел.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Мейл.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LI |FB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0A64CE71-E1B4-4427-9531-67AAFBD9F3F8}"/>
              </a:ext>
            </a:extLst>
          </p:cNvPr>
          <p:cNvSpPr/>
          <p:nvPr/>
        </p:nvSpPr>
        <p:spPr>
          <a:xfrm>
            <a:off x="1487743" y="1523922"/>
            <a:ext cx="2363794" cy="1127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Иллюстрации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EC7E69F-2D34-4B01-A0CA-6FD1E87324C0}"/>
              </a:ext>
            </a:extLst>
          </p:cNvPr>
          <p:cNvSpPr/>
          <p:nvPr/>
        </p:nvSpPr>
        <p:spPr>
          <a:xfrm>
            <a:off x="2942302" y="3286728"/>
            <a:ext cx="6691095" cy="1612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8802B870-41DD-4AEC-A4BB-AB45251B01F9}"/>
              </a:ext>
            </a:extLst>
          </p:cNvPr>
          <p:cNvSpPr/>
          <p:nvPr/>
        </p:nvSpPr>
        <p:spPr>
          <a:xfrm>
            <a:off x="3075818" y="3429000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152CAA-01E9-4C70-AD6B-C487624E7556}"/>
              </a:ext>
            </a:extLst>
          </p:cNvPr>
          <p:cNvSpPr txBox="1"/>
          <p:nvPr/>
        </p:nvSpPr>
        <p:spPr>
          <a:xfrm>
            <a:off x="4174502" y="3306103"/>
            <a:ext cx="111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Эксперт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4EB07-3456-47CC-85F8-5F3462876632}"/>
              </a:ext>
            </a:extLst>
          </p:cNvPr>
          <p:cNvSpPr txBox="1"/>
          <p:nvPr/>
        </p:nvSpPr>
        <p:spPr>
          <a:xfrm>
            <a:off x="4181836" y="3613880"/>
            <a:ext cx="114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Мнение эксперта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466FA-280C-4C5F-87CF-17F3FA192498}"/>
              </a:ext>
            </a:extLst>
          </p:cNvPr>
          <p:cNvSpPr txBox="1"/>
          <p:nvPr/>
        </p:nvSpPr>
        <p:spPr>
          <a:xfrm>
            <a:off x="-714778" y="1054685"/>
            <a:ext cx="1429555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Страница услуги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5E7B1-DB15-4D91-91E8-794DDBB5D392}"/>
              </a:ext>
            </a:extLst>
          </p:cNvPr>
          <p:cNvSpPr txBox="1"/>
          <p:nvPr/>
        </p:nvSpPr>
        <p:spPr>
          <a:xfrm>
            <a:off x="5104325" y="5780506"/>
            <a:ext cx="198334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Связаться с нами</a:t>
            </a:r>
          </a:p>
        </p:txBody>
      </p:sp>
    </p:spTree>
    <p:extLst>
      <p:ext uri="{BB962C8B-B14F-4D97-AF65-F5344CB8AC3E}">
        <p14:creationId xmlns:p14="http://schemas.microsoft.com/office/powerpoint/2010/main" val="395339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F4888-1693-4C01-9895-3A19904D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519895"/>
              </p:ext>
            </p:extLst>
          </p:nvPr>
        </p:nvGraphicFramePr>
        <p:xfrm>
          <a:off x="58188" y="1"/>
          <a:ext cx="12045144" cy="68579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0346">
                  <a:extLst>
                    <a:ext uri="{9D8B030D-6E8A-4147-A177-3AD203B41FA5}">
                      <a16:colId xmlns:a16="http://schemas.microsoft.com/office/drawing/2014/main" val="400819375"/>
                    </a:ext>
                  </a:extLst>
                </a:gridCol>
                <a:gridCol w="1370576">
                  <a:extLst>
                    <a:ext uri="{9D8B030D-6E8A-4147-A177-3AD203B41FA5}">
                      <a16:colId xmlns:a16="http://schemas.microsoft.com/office/drawing/2014/main" val="3569551855"/>
                    </a:ext>
                  </a:extLst>
                </a:gridCol>
                <a:gridCol w="1540612">
                  <a:extLst>
                    <a:ext uri="{9D8B030D-6E8A-4147-A177-3AD203B41FA5}">
                      <a16:colId xmlns:a16="http://schemas.microsoft.com/office/drawing/2014/main" val="1271857333"/>
                    </a:ext>
                  </a:extLst>
                </a:gridCol>
                <a:gridCol w="1616398">
                  <a:extLst>
                    <a:ext uri="{9D8B030D-6E8A-4147-A177-3AD203B41FA5}">
                      <a16:colId xmlns:a16="http://schemas.microsoft.com/office/drawing/2014/main" val="1675098199"/>
                    </a:ext>
                  </a:extLst>
                </a:gridCol>
                <a:gridCol w="1402837">
                  <a:extLst>
                    <a:ext uri="{9D8B030D-6E8A-4147-A177-3AD203B41FA5}">
                      <a16:colId xmlns:a16="http://schemas.microsoft.com/office/drawing/2014/main" val="1990006840"/>
                    </a:ext>
                  </a:extLst>
                </a:gridCol>
                <a:gridCol w="2228035">
                  <a:extLst>
                    <a:ext uri="{9D8B030D-6E8A-4147-A177-3AD203B41FA5}">
                      <a16:colId xmlns:a16="http://schemas.microsoft.com/office/drawing/2014/main" val="2966810971"/>
                    </a:ext>
                  </a:extLst>
                </a:gridCol>
                <a:gridCol w="924222">
                  <a:extLst>
                    <a:ext uri="{9D8B030D-6E8A-4147-A177-3AD203B41FA5}">
                      <a16:colId xmlns:a16="http://schemas.microsoft.com/office/drawing/2014/main" val="2017325061"/>
                    </a:ext>
                  </a:extLst>
                </a:gridCol>
                <a:gridCol w="792284">
                  <a:extLst>
                    <a:ext uri="{9D8B030D-6E8A-4147-A177-3AD203B41FA5}">
                      <a16:colId xmlns:a16="http://schemas.microsoft.com/office/drawing/2014/main" val="757260127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136996341"/>
                    </a:ext>
                  </a:extLst>
                </a:gridCol>
              </a:tblGrid>
              <a:tr h="581511">
                <a:tc>
                  <a:txBody>
                    <a:bodyPr/>
                    <a:lstStyle/>
                    <a:p>
                      <a:r>
                        <a:rPr lang="ru-RU" sz="1400" dirty="0"/>
                        <a:t>Институт Комплаенса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 институте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Комплаенс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Антимонопольная практика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по картелям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консалтинг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Контакты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53501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Эксперты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197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26154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33736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7973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46418"/>
                  </a:ext>
                </a:extLst>
              </a:tr>
              <a:tr h="127912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53562"/>
                  </a:ext>
                </a:extLst>
              </a:tr>
              <a:tr h="83289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© Институт Комплаенса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20ХХ-2018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Сделано в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TOPOS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Адрес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Тел.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Мейл.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LI |FB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88321"/>
                  </a:ext>
                </a:extLst>
              </a:tr>
            </a:tbl>
          </a:graphicData>
        </a:graphic>
      </p:graphicFrame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EC7E69F-2D34-4B01-A0CA-6FD1E87324C0}"/>
              </a:ext>
            </a:extLst>
          </p:cNvPr>
          <p:cNvSpPr/>
          <p:nvPr/>
        </p:nvSpPr>
        <p:spPr>
          <a:xfrm>
            <a:off x="1551507" y="1424061"/>
            <a:ext cx="3238365" cy="1928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8802B870-41DD-4AEC-A4BB-AB45251B01F9}"/>
              </a:ext>
            </a:extLst>
          </p:cNvPr>
          <p:cNvSpPr/>
          <p:nvPr/>
        </p:nvSpPr>
        <p:spPr>
          <a:xfrm>
            <a:off x="1692356" y="1871134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152CAA-01E9-4C70-AD6B-C487624E7556}"/>
              </a:ext>
            </a:extLst>
          </p:cNvPr>
          <p:cNvSpPr txBox="1"/>
          <p:nvPr/>
        </p:nvSpPr>
        <p:spPr>
          <a:xfrm>
            <a:off x="2783707" y="1443437"/>
            <a:ext cx="111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Эксперт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4EB07-3456-47CC-85F8-5F3462876632}"/>
              </a:ext>
            </a:extLst>
          </p:cNvPr>
          <p:cNvSpPr txBox="1"/>
          <p:nvPr/>
        </p:nvSpPr>
        <p:spPr>
          <a:xfrm>
            <a:off x="2791040" y="1751214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представление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466FA-280C-4C5F-87CF-17F3FA192498}"/>
              </a:ext>
            </a:extLst>
          </p:cNvPr>
          <p:cNvSpPr txBox="1"/>
          <p:nvPr/>
        </p:nvSpPr>
        <p:spPr>
          <a:xfrm>
            <a:off x="-714778" y="1054685"/>
            <a:ext cx="1429555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Страница экспертов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E870E70-356A-492C-A924-638F8D590186}"/>
              </a:ext>
            </a:extLst>
          </p:cNvPr>
          <p:cNvSpPr/>
          <p:nvPr/>
        </p:nvSpPr>
        <p:spPr>
          <a:xfrm>
            <a:off x="6162595" y="1424061"/>
            <a:ext cx="3238365" cy="1928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D5EC967-C695-4940-B115-6ABC200B61DD}"/>
              </a:ext>
            </a:extLst>
          </p:cNvPr>
          <p:cNvSpPr/>
          <p:nvPr/>
        </p:nvSpPr>
        <p:spPr>
          <a:xfrm>
            <a:off x="6303444" y="1871134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A1240-4722-4E3A-B626-C6634D1F2EBE}"/>
              </a:ext>
            </a:extLst>
          </p:cNvPr>
          <p:cNvSpPr txBox="1"/>
          <p:nvPr/>
        </p:nvSpPr>
        <p:spPr>
          <a:xfrm>
            <a:off x="7394795" y="1443437"/>
            <a:ext cx="111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Эксперт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9691C7-AC59-484E-9266-7DC6FE33C713}"/>
              </a:ext>
            </a:extLst>
          </p:cNvPr>
          <p:cNvSpPr txBox="1"/>
          <p:nvPr/>
        </p:nvSpPr>
        <p:spPr>
          <a:xfrm>
            <a:off x="7402128" y="1751214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представление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F1EE31E-D24B-4FD1-A37A-9451F0C5F0DD}"/>
              </a:ext>
            </a:extLst>
          </p:cNvPr>
          <p:cNvSpPr/>
          <p:nvPr/>
        </p:nvSpPr>
        <p:spPr>
          <a:xfrm>
            <a:off x="1551507" y="3836050"/>
            <a:ext cx="3238365" cy="1928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45A0ADA5-F0D2-4055-AD0D-7BB024F91C04}"/>
              </a:ext>
            </a:extLst>
          </p:cNvPr>
          <p:cNvSpPr/>
          <p:nvPr/>
        </p:nvSpPr>
        <p:spPr>
          <a:xfrm>
            <a:off x="1692356" y="4283123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F9EFF-8620-4821-B56F-1754FC0406E3}"/>
              </a:ext>
            </a:extLst>
          </p:cNvPr>
          <p:cNvSpPr txBox="1"/>
          <p:nvPr/>
        </p:nvSpPr>
        <p:spPr>
          <a:xfrm>
            <a:off x="2783707" y="3855426"/>
            <a:ext cx="111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Эксперт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A3F0DA-EF99-4D86-9AD4-FC3F5D6EBC7B}"/>
              </a:ext>
            </a:extLst>
          </p:cNvPr>
          <p:cNvSpPr txBox="1"/>
          <p:nvPr/>
        </p:nvSpPr>
        <p:spPr>
          <a:xfrm>
            <a:off x="2791040" y="4163203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представление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44785CF-D1D7-49B6-9475-B17A405D01D3}"/>
              </a:ext>
            </a:extLst>
          </p:cNvPr>
          <p:cNvSpPr/>
          <p:nvPr/>
        </p:nvSpPr>
        <p:spPr>
          <a:xfrm>
            <a:off x="6162595" y="3799873"/>
            <a:ext cx="3238365" cy="1928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4FB5FF72-2072-4884-8EC5-8DE78922D147}"/>
              </a:ext>
            </a:extLst>
          </p:cNvPr>
          <p:cNvSpPr/>
          <p:nvPr/>
        </p:nvSpPr>
        <p:spPr>
          <a:xfrm>
            <a:off x="6303444" y="4246946"/>
            <a:ext cx="957835" cy="1246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78EC2-5A66-4831-81E0-B37EA974179A}"/>
              </a:ext>
            </a:extLst>
          </p:cNvPr>
          <p:cNvSpPr txBox="1"/>
          <p:nvPr/>
        </p:nvSpPr>
        <p:spPr>
          <a:xfrm>
            <a:off x="7394795" y="3819249"/>
            <a:ext cx="111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Эксперт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A17FF5-54E2-423D-8319-8E6508F0DDA8}"/>
              </a:ext>
            </a:extLst>
          </p:cNvPr>
          <p:cNvSpPr txBox="1"/>
          <p:nvPr/>
        </p:nvSpPr>
        <p:spPr>
          <a:xfrm>
            <a:off x="7402128" y="4127026"/>
            <a:ext cx="16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Краткое представление</a:t>
            </a:r>
          </a:p>
        </p:txBody>
      </p:sp>
    </p:spTree>
    <p:extLst>
      <p:ext uri="{BB962C8B-B14F-4D97-AF65-F5344CB8AC3E}">
        <p14:creationId xmlns:p14="http://schemas.microsoft.com/office/powerpoint/2010/main" val="36965138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1099</Words>
  <Application>Microsoft Office PowerPoint</Application>
  <PresentationFormat>Широкоэкранный</PresentationFormat>
  <Paragraphs>485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Екатерина Солнышкина</cp:lastModifiedBy>
  <cp:revision>69</cp:revision>
  <dcterms:created xsi:type="dcterms:W3CDTF">2018-02-14T22:53:50Z</dcterms:created>
  <dcterms:modified xsi:type="dcterms:W3CDTF">2018-03-20T09:23:50Z</dcterms:modified>
</cp:coreProperties>
</file>