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75" r:id="rId5"/>
    <p:sldId id="277" r:id="rId6"/>
    <p:sldId id="276" r:id="rId7"/>
    <p:sldId id="279" r:id="rId8"/>
    <p:sldId id="270" r:id="rId9"/>
    <p:sldId id="273" r:id="rId10"/>
    <p:sldId id="268" r:id="rId11"/>
    <p:sldId id="262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型介紹" id="{ADDEC728-768D-4793-8CE3-95B481008772}">
          <p14:sldIdLst>
            <p14:sldId id="256"/>
            <p14:sldId id="258"/>
            <p14:sldId id="271"/>
            <p14:sldId id="275"/>
            <p14:sldId id="277"/>
            <p14:sldId id="276"/>
            <p14:sldId id="279"/>
            <p14:sldId id="270"/>
          </p14:sldIdLst>
        </p14:section>
        <p14:section name="未命名的章節" id="{85BD4162-4D45-48C6-9355-9F78FA75B242}">
          <p14:sldIdLst>
            <p14:sldId id="273"/>
          </p14:sldIdLst>
        </p14:section>
        <p14:section name="03/06 問題(已解決)" id="{F85AAD9E-96F1-46D2-835B-D211E1FCFDB8}">
          <p14:sldIdLst>
            <p14:sldId id="268"/>
            <p14:sldId id="262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4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92" y="312"/>
      </p:cViewPr>
      <p:guideLst>
        <p:guide orient="horz" pos="2160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C4BD0C-6B9B-48B6-B44D-E75F712E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D70307F-8491-4410-ABA4-A71FBBCB7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2411F2-574D-427A-8162-BB626499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B9F9-169A-4A6B-BA41-B1B73602F9F5}" type="datetimeFigureOut">
              <a:rPr lang="zh-TW" altLang="en-US" smtClean="0"/>
              <a:t>2024/3/11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36B924-5551-4C0C-AB87-64D8C73E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62682A-C457-43DB-AC91-13CABA23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EE3D-5EEE-4AA4-A9E3-34A9760104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1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38807-033B-43E1-8F4C-BD689F2F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8776E5D-9ABC-4F5E-A100-CC07DFB2A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2CCB79-D41F-4EB7-AE43-4455F49A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B9F9-169A-4A6B-BA41-B1B73602F9F5}" type="datetimeFigureOut">
              <a:rPr lang="zh-TW" altLang="en-US" smtClean="0"/>
              <a:t>2024/3/11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720BA6-ACFF-4FD5-A866-68514A90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FD84C9-D9C0-4112-AD29-C4D095F8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EE3D-5EEE-4AA4-A9E3-34A9760104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84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12D6F85-4D02-45C3-9570-003A03BBF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F515C9-5462-4E44-AED8-C9140343B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2EE125-F682-45AF-84CF-BFAB150D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B9F9-169A-4A6B-BA41-B1B73602F9F5}" type="datetimeFigureOut">
              <a:rPr lang="zh-TW" altLang="en-US" smtClean="0"/>
              <a:t>2024/3/11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37F7C3-01B1-4C4E-82DC-F9FB1135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2885D8-D139-4FCD-9639-AA472CBC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EE3D-5EEE-4AA4-A9E3-34A9760104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9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3B61D-4BA5-45E5-8C57-FC08A618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E6A2F0-0C98-4318-A39B-5FF4E3A06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EAE6D1-7B2D-4D5E-847A-3E620CB4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B9F9-169A-4A6B-BA41-B1B73602F9F5}" type="datetimeFigureOut">
              <a:rPr lang="zh-TW" altLang="en-US" smtClean="0"/>
              <a:t>2024/3/11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D8D491-4B35-4F5E-AB1E-6EDCA5A3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FB77AD-C6B5-4587-BBF8-E703B68A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EE3D-5EEE-4AA4-A9E3-34A9760104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22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4EC42-2E35-4A53-915E-4092354B5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0D4E22-8097-4175-B560-1B5281E23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B6283A-8F15-4322-99B8-F6860E1A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B9F9-169A-4A6B-BA41-B1B73602F9F5}" type="datetimeFigureOut">
              <a:rPr lang="zh-TW" altLang="en-US" smtClean="0"/>
              <a:t>2024/3/11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DB739F-A80B-4629-9C52-DC44F26D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72CE7B-8AA1-4AF8-8E69-31D8D7CF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EE3D-5EEE-4AA4-A9E3-34A9760104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77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DC066B-01C5-4045-B115-A9378293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8AB940-0727-43B9-A79B-3C414D038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CC88BA-D343-433F-A8C6-321F902C0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C17443-B024-44AB-8D07-63605B19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B9F9-169A-4A6B-BA41-B1B73602F9F5}" type="datetimeFigureOut">
              <a:rPr lang="zh-TW" altLang="en-US" smtClean="0"/>
              <a:t>2024/3/11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8D4149-3ADE-4C39-815E-D840673A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264DB9-B378-4BA6-8A63-3428EE49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EE3D-5EEE-4AA4-A9E3-34A9760104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59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8CEEF9-A14E-4771-96E1-F42CFA70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0B4FE3-A915-47A1-98FE-AF9EC608F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335EF7-AE38-4358-8A44-1E8D7161D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446650-C070-41B3-8510-968B3AF0C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494FB61-5122-49DE-BB29-E4DBED4EB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358FEE3-0DD1-4D79-B06E-B76136DF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B9F9-169A-4A6B-BA41-B1B73602F9F5}" type="datetimeFigureOut">
              <a:rPr lang="zh-TW" altLang="en-US" smtClean="0"/>
              <a:t>2024/3/11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1AF9C06-728E-476F-9A62-990F0CDD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ADF0D5F-F277-439F-8C19-0C8D30A5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EE3D-5EEE-4AA4-A9E3-34A9760104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31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40AD3E-DDFC-493B-B245-225CB4FB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8BB9623-929D-4094-808A-64F09D10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B9F9-169A-4A6B-BA41-B1B73602F9F5}" type="datetimeFigureOut">
              <a:rPr lang="zh-TW" altLang="en-US" smtClean="0"/>
              <a:t>2024/3/11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456620D-048B-4416-A851-5478559F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032333F-2D10-46C2-98AE-929830B1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EE3D-5EEE-4AA4-A9E3-34A9760104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99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5F37A12-09F0-4C01-ADEC-E1E6AC9D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B9F9-169A-4A6B-BA41-B1B73602F9F5}" type="datetimeFigureOut">
              <a:rPr lang="zh-TW" altLang="en-US" smtClean="0"/>
              <a:t>2024/3/11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5082299-FCC6-4015-9DAC-189C2DD5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821CC1-AC68-4214-B980-AFA25E54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EE3D-5EEE-4AA4-A9E3-34A9760104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63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F99BA-9568-48E7-B5D7-1BEEFF7D1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6259E6-986C-404A-B422-65598D380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7175990-A3B2-4CA0-8FB6-329F656C3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BBF883-29E5-4E9D-A7F5-66161389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B9F9-169A-4A6B-BA41-B1B73602F9F5}" type="datetimeFigureOut">
              <a:rPr lang="zh-TW" altLang="en-US" smtClean="0"/>
              <a:t>2024/3/11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7C4052-C54A-46E2-9DC5-035324D6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39CAA1-E3DF-4F0C-A416-985C6A46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EE3D-5EEE-4AA4-A9E3-34A9760104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66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0E4780-1E2E-40B2-B9BD-5D91A7FE0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98E5097-CB41-48A4-A257-94D916D43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8966B17-EF35-42B8-A4A5-93F5960FD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6CF163-08D0-4439-8049-9558C9C9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B9F9-169A-4A6B-BA41-B1B73602F9F5}" type="datetimeFigureOut">
              <a:rPr lang="zh-TW" altLang="en-US" smtClean="0"/>
              <a:t>2024/3/11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05EAD4-B82A-4268-9371-BB5623AA2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B621AE-5EC1-4482-8496-D931872C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EE3D-5EEE-4AA4-A9E3-34A9760104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99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4E8AEC-1707-4039-952A-D6BCFAA0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3EC5E4-346D-411A-BFFE-035D0B207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99F254-54EF-490C-809A-CC130A322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CB9F9-169A-4A6B-BA41-B1B73602F9F5}" type="datetimeFigureOut">
              <a:rPr lang="zh-TW" altLang="en-US" smtClean="0"/>
              <a:t>2024/3/11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8CD311-B3CF-423B-A240-0EC71DDE9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CEEC71-96BE-41E4-B728-BFFEB4716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BEE3D-5EEE-4AA4-A9E3-34A9760104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37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25FAA9-77DE-46D2-83E7-BD3783F1B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295D81-FFD9-4F80-B1E0-65911B94A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B45D6BE-FDF0-47AA-AD89-46EEB325700E}"/>
              </a:ext>
            </a:extLst>
          </p:cNvPr>
          <p:cNvSpPr txBox="1"/>
          <p:nvPr/>
        </p:nvSpPr>
        <p:spPr>
          <a:xfrm>
            <a:off x="0" y="232868"/>
            <a:ext cx="2650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 目前狀況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40999B1-0EFC-496C-9F61-7EC42B32C8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76" t="13968"/>
          <a:stretch/>
        </p:blipFill>
        <p:spPr>
          <a:xfrm>
            <a:off x="5943599" y="2472267"/>
            <a:ext cx="5906655" cy="297967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46DA330-8A1B-43AE-AEC2-3AFA8FEB03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24" b="31063"/>
          <a:stretch/>
        </p:blipFill>
        <p:spPr>
          <a:xfrm>
            <a:off x="341745" y="1988496"/>
            <a:ext cx="5601855" cy="23876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81E035F-5628-47BA-B55A-FE53E95AF14A}"/>
              </a:ext>
            </a:extLst>
          </p:cNvPr>
          <p:cNvSpPr/>
          <p:nvPr/>
        </p:nvSpPr>
        <p:spPr>
          <a:xfrm>
            <a:off x="6756399" y="2749286"/>
            <a:ext cx="452581" cy="35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F845C1-5812-46DE-9ADE-222D1FB22135}"/>
              </a:ext>
            </a:extLst>
          </p:cNvPr>
          <p:cNvSpPr/>
          <p:nvPr/>
        </p:nvSpPr>
        <p:spPr>
          <a:xfrm>
            <a:off x="8051026" y="2738439"/>
            <a:ext cx="593441" cy="35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7238296-8A03-4782-81BF-786B6E3A41A7}"/>
              </a:ext>
            </a:extLst>
          </p:cNvPr>
          <p:cNvSpPr/>
          <p:nvPr/>
        </p:nvSpPr>
        <p:spPr>
          <a:xfrm>
            <a:off x="9374141" y="2738439"/>
            <a:ext cx="452581" cy="35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84709CD-8558-428D-BE36-60D1DD083CD0}"/>
              </a:ext>
            </a:extLst>
          </p:cNvPr>
          <p:cNvSpPr/>
          <p:nvPr/>
        </p:nvSpPr>
        <p:spPr>
          <a:xfrm>
            <a:off x="66965" y="5302818"/>
            <a:ext cx="30757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&lt;SOS&gt; </a:t>
            </a:r>
            <a:r>
              <a:rPr lang="en-US" altLang="zh-TW" sz="1200" dirty="0" err="1"/>
              <a:t>Bpq</a:t>
            </a:r>
            <a:r>
              <a:rPr lang="en-US" altLang="zh-TW" sz="1200" dirty="0"/>
              <a:t> </a:t>
            </a:r>
            <a:r>
              <a:rPr lang="en-US" altLang="zh-TW" sz="1200" dirty="0" err="1"/>
              <a:t>Wqd</a:t>
            </a:r>
            <a:r>
              <a:rPr lang="en-US" altLang="zh-TW" sz="1200" dirty="0"/>
              <a:t> </a:t>
            </a:r>
            <a:r>
              <a:rPr lang="en-US" altLang="zh-TW" sz="1200" dirty="0" err="1"/>
              <a:t>Bcp</a:t>
            </a:r>
            <a:r>
              <a:rPr lang="en-US" altLang="zh-TW" sz="1200" dirty="0"/>
              <a:t> </a:t>
            </a:r>
            <a:r>
              <a:rPr lang="en-US" altLang="zh-TW" sz="1200" dirty="0" err="1"/>
              <a:t>Wqo</a:t>
            </a:r>
            <a:r>
              <a:rPr lang="en-US" altLang="zh-TW" sz="1200" dirty="0"/>
              <a:t> </a:t>
            </a:r>
            <a:r>
              <a:rPr lang="en-US" altLang="zh-TW" sz="1200" dirty="0" err="1"/>
              <a:t>Bdc</a:t>
            </a:r>
            <a:r>
              <a:rPr lang="en-US" altLang="zh-TW" sz="1200" dirty="0"/>
              <a:t> </a:t>
            </a:r>
            <a:r>
              <a:rPr lang="en-US" altLang="zh-TW" sz="1200" dirty="0" err="1"/>
              <a:t>Weq</a:t>
            </a:r>
            <a:r>
              <a:rPr lang="en-US" altLang="zh-TW" sz="1200" dirty="0"/>
              <a:t> Bop </a:t>
            </a:r>
            <a:r>
              <a:rPr lang="en-US" altLang="zh-TW" sz="1200" dirty="0" err="1"/>
              <a:t>Wkq</a:t>
            </a:r>
            <a:r>
              <a:rPr lang="en-US" altLang="zh-TW" sz="1200" dirty="0"/>
              <a:t> </a:t>
            </a:r>
            <a:r>
              <a:rPr lang="en-US" altLang="zh-TW" sz="1200" dirty="0" err="1"/>
              <a:t>Bdo</a:t>
            </a:r>
            <a:r>
              <a:rPr lang="en-US" altLang="zh-TW" sz="1200" dirty="0"/>
              <a:t> </a:t>
            </a:r>
            <a:r>
              <a:rPr lang="en-US" altLang="zh-TW" sz="1200" dirty="0" err="1"/>
              <a:t>Wgp</a:t>
            </a:r>
            <a:r>
              <a:rPr lang="en-US" altLang="zh-TW" sz="1200" dirty="0"/>
              <a:t> </a:t>
            </a:r>
            <a:r>
              <a:rPr lang="en-US" altLang="zh-TW" sz="1200" dirty="0" err="1"/>
              <a:t>Boc</a:t>
            </a:r>
            <a:r>
              <a:rPr lang="en-US" altLang="zh-TW" sz="1200" dirty="0"/>
              <a:t> </a:t>
            </a:r>
            <a:r>
              <a:rPr lang="en-US" altLang="zh-TW" sz="1200" dirty="0" err="1"/>
              <a:t>Bpe</a:t>
            </a:r>
            <a:r>
              <a:rPr lang="en-US" altLang="zh-TW" sz="1200" dirty="0"/>
              <a:t> </a:t>
            </a:r>
            <a:r>
              <a:rPr lang="en-US" altLang="zh-TW" sz="1200" dirty="0" err="1"/>
              <a:t>Wqe</a:t>
            </a:r>
            <a:r>
              <a:rPr lang="en-US" altLang="zh-TW" sz="1200" dirty="0"/>
              <a:t> </a:t>
            </a:r>
            <a:r>
              <a:rPr lang="en-US" altLang="zh-TW" sz="1200" dirty="0" err="1"/>
              <a:t>Bpf</a:t>
            </a:r>
            <a:r>
              <a:rPr lang="en-US" altLang="zh-TW" sz="1200" dirty="0"/>
              <a:t> </a:t>
            </a:r>
            <a:r>
              <a:rPr lang="en-US" altLang="zh-TW" sz="1200" dirty="0" err="1"/>
              <a:t>Wqg</a:t>
            </a:r>
            <a:r>
              <a:rPr lang="en-US" altLang="zh-TW" sz="1200" dirty="0"/>
              <a:t> Bic </a:t>
            </a:r>
            <a:r>
              <a:rPr lang="en-US" altLang="zh-TW" sz="1200" dirty="0" err="1"/>
              <a:t>Wke</a:t>
            </a:r>
            <a:r>
              <a:rPr lang="en-US" altLang="zh-TW" sz="1200" dirty="0"/>
              <a:t> </a:t>
            </a:r>
            <a:r>
              <a:rPr lang="en-US" altLang="zh-TW" sz="1200" dirty="0" err="1"/>
              <a:t>Bpg</a:t>
            </a:r>
            <a:r>
              <a:rPr lang="en-US" altLang="zh-TW" sz="1200" dirty="0"/>
              <a:t> </a:t>
            </a:r>
            <a:r>
              <a:rPr lang="en-US" altLang="zh-TW" sz="1200" dirty="0" err="1"/>
              <a:t>Wqh</a:t>
            </a:r>
            <a:r>
              <a:rPr lang="en-US" altLang="zh-TW" sz="1200" dirty="0"/>
              <a:t> </a:t>
            </a:r>
            <a:r>
              <a:rPr lang="en-US" altLang="zh-TW" sz="1200" dirty="0" err="1"/>
              <a:t>Bph</a:t>
            </a:r>
            <a:r>
              <a:rPr lang="en-US" altLang="zh-TW" sz="1200" dirty="0"/>
              <a:t> </a:t>
            </a:r>
            <a:r>
              <a:rPr lang="en-US" altLang="zh-TW" sz="1200" dirty="0" err="1"/>
              <a:t>Wpi</a:t>
            </a:r>
            <a:r>
              <a:rPr lang="en-US" altLang="zh-TW" sz="1200" dirty="0"/>
              <a:t> </a:t>
            </a:r>
            <a:r>
              <a:rPr lang="en-US" altLang="zh-TW" sz="1200" dirty="0" err="1"/>
              <a:t>Boi</a:t>
            </a:r>
            <a:r>
              <a:rPr lang="en-US" altLang="zh-TW" sz="1200" dirty="0"/>
              <a:t> </a:t>
            </a:r>
            <a:r>
              <a:rPr lang="en-US" altLang="zh-TW" sz="1200" dirty="0" err="1"/>
              <a:t>Woj</a:t>
            </a:r>
            <a:r>
              <a:rPr lang="en-US" altLang="zh-TW" sz="1200" dirty="0"/>
              <a:t> </a:t>
            </a:r>
            <a:r>
              <a:rPr lang="en-US" altLang="zh-TW" sz="1200" dirty="0" err="1"/>
              <a:t>Bqf</a:t>
            </a:r>
            <a:r>
              <a:rPr lang="en-US" altLang="zh-TW" sz="1200" dirty="0"/>
              <a:t> &lt;UNK&gt; </a:t>
            </a:r>
            <a:r>
              <a:rPr lang="en-US" altLang="zh-TW" sz="1200" dirty="0" err="1"/>
              <a:t>Bre</a:t>
            </a:r>
            <a:r>
              <a:rPr lang="en-US" altLang="zh-TW" sz="1200" dirty="0"/>
              <a:t> </a:t>
            </a:r>
            <a:r>
              <a:rPr lang="en-US" altLang="zh-TW" sz="1200" dirty="0" err="1"/>
              <a:t>Wrg</a:t>
            </a:r>
            <a:r>
              <a:rPr lang="en-US" altLang="zh-TW" sz="1200" dirty="0"/>
              <a:t> </a:t>
            </a:r>
            <a:r>
              <a:rPr lang="en-US" altLang="zh-TW" sz="1200" dirty="0" err="1"/>
              <a:t>Bqc</a:t>
            </a:r>
            <a:r>
              <a:rPr lang="en-US" altLang="zh-TW" sz="1200" dirty="0"/>
              <a:t> </a:t>
            </a:r>
            <a:r>
              <a:rPr lang="en-US" altLang="zh-TW" sz="1200" dirty="0" err="1"/>
              <a:t>Wrd</a:t>
            </a:r>
            <a:r>
              <a:rPr lang="en-US" altLang="zh-TW" sz="1200" dirty="0"/>
              <a:t> </a:t>
            </a:r>
            <a:r>
              <a:rPr lang="en-US" altLang="zh-TW" sz="1200" dirty="0" err="1"/>
              <a:t>Bpj</a:t>
            </a:r>
            <a:r>
              <a:rPr lang="en-US" altLang="zh-TW" sz="1200" dirty="0"/>
              <a:t> </a:t>
            </a:r>
            <a:r>
              <a:rPr lang="en-US" altLang="zh-TW" sz="1200" dirty="0" err="1"/>
              <a:t>Wqi</a:t>
            </a:r>
            <a:r>
              <a:rPr lang="en-US" altLang="zh-TW" sz="1200" dirty="0"/>
              <a:t> </a:t>
            </a:r>
            <a:r>
              <a:rPr lang="en-US" altLang="zh-TW" sz="1200" dirty="0" err="1"/>
              <a:t>Bni</a:t>
            </a:r>
            <a:r>
              <a:rPr lang="en-US" altLang="zh-TW" sz="1200" dirty="0"/>
              <a:t> &lt;EOS&gt; &lt;PAD&gt; &lt;PAD&gt; &lt;PAD&gt; &lt;PAD&gt; &lt;PAD&gt; &lt;PAD&gt; &lt;PAD&gt; &lt;PAD&gt; &lt;PAD&gt; &lt;PAD&gt; &lt;PAD&gt; &lt;PAD&gt; &lt;PAD&gt; &lt;PAD&gt; </a:t>
            </a:r>
            <a:endParaRPr lang="zh-TW" altLang="en-US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BD420B9-9F47-4EBC-AD11-66D076726CE9}"/>
              </a:ext>
            </a:extLst>
          </p:cNvPr>
          <p:cNvSpPr/>
          <p:nvPr/>
        </p:nvSpPr>
        <p:spPr>
          <a:xfrm>
            <a:off x="6313824" y="2393686"/>
            <a:ext cx="5478703" cy="35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26977DB-1BC2-422A-9839-F710AD1E6808}"/>
              </a:ext>
            </a:extLst>
          </p:cNvPr>
          <p:cNvSpPr/>
          <p:nvPr/>
        </p:nvSpPr>
        <p:spPr>
          <a:xfrm>
            <a:off x="6096000" y="94075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&lt;SOS&gt; 如图 一 ， 很多 &lt;UNK&gt; 下 黑 1 的 &lt;UNK&gt; ， 以下 到 黑 21 为止 是 &lt;UNK&gt; ， 局部 得到 &lt;UNK&gt; ， 黑棋 &lt;UNK&gt; 。 上边 虽然 &lt;UNK&gt; 了 &lt;UNK&gt; ， 但 由于 右上角 有 “ &lt;UNK&gt; 的 &lt;UNK&gt; ” ， 白 的 实地 也 大 &lt;UNK&gt; &lt;UNK&gt; 去 。 另外 ， 如图 2 … … &lt;EOS&gt; &lt;PAD&gt; &lt;PAD&gt; &lt;PAD&gt; &lt;PAD&gt; &lt;PAD&gt; &lt;PAD&gt;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82DBC6E-DD78-4A85-9A3D-469AAE988AC1}"/>
              </a:ext>
            </a:extLst>
          </p:cNvPr>
          <p:cNvSpPr txBox="1"/>
          <p:nvPr/>
        </p:nvSpPr>
        <p:spPr>
          <a:xfrm>
            <a:off x="927101" y="4512733"/>
            <a:ext cx="4715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轉換成 </a:t>
            </a:r>
            <a:r>
              <a:rPr lang="en-US" altLang="zh-TW" dirty="0"/>
              <a:t>tensor</a:t>
            </a:r>
            <a:r>
              <a:rPr lang="zh-TW" altLang="en-US" dirty="0"/>
              <a:t> 的張量輸入</a:t>
            </a:r>
            <a:endParaRPr lang="en-US" altLang="zh-TW" dirty="0"/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但這裡有問題，可能是</a:t>
            </a:r>
            <a:r>
              <a:rPr lang="en-US" altLang="zh-TW" dirty="0" err="1">
                <a:solidFill>
                  <a:srgbClr val="FF0000"/>
                </a:solidFill>
              </a:rPr>
              <a:t>enbeding</a:t>
            </a:r>
            <a:r>
              <a:rPr lang="zh-TW" altLang="en-US" dirty="0">
                <a:solidFill>
                  <a:srgbClr val="FF0000"/>
                </a:solidFill>
              </a:rPr>
              <a:t>出錯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12C8F13-C8B4-4A42-B621-54BFF080CDF2}"/>
              </a:ext>
            </a:extLst>
          </p:cNvPr>
          <p:cNvCxnSpPr>
            <a:cxnSpLocks/>
          </p:cNvCxnSpPr>
          <p:nvPr/>
        </p:nvCxnSpPr>
        <p:spPr>
          <a:xfrm flipV="1">
            <a:off x="3312776" y="5146996"/>
            <a:ext cx="1" cy="22160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9AD20ED-5C49-4DF4-81AE-A2747787DEE1}"/>
              </a:ext>
            </a:extLst>
          </p:cNvPr>
          <p:cNvCxnSpPr>
            <a:cxnSpLocks/>
          </p:cNvCxnSpPr>
          <p:nvPr/>
        </p:nvCxnSpPr>
        <p:spPr>
          <a:xfrm flipV="1">
            <a:off x="9053173" y="2399353"/>
            <a:ext cx="1" cy="22160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7C07B94-4276-430D-8D27-E190AEAD8002}"/>
              </a:ext>
            </a:extLst>
          </p:cNvPr>
          <p:cNvSpPr txBox="1"/>
          <p:nvPr/>
        </p:nvSpPr>
        <p:spPr>
          <a:xfrm>
            <a:off x="6695208" y="2610658"/>
            <a:ext cx="471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tensor</a:t>
            </a:r>
            <a:r>
              <a:rPr lang="zh-TW" altLang="en-US" dirty="0"/>
              <a:t> 的張量輸出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D3EE55F-E7FE-4375-911C-9A8D00E3FD98}"/>
              </a:ext>
            </a:extLst>
          </p:cNvPr>
          <p:cNvSpPr txBox="1"/>
          <p:nvPr/>
        </p:nvSpPr>
        <p:spPr>
          <a:xfrm>
            <a:off x="5080769" y="2610658"/>
            <a:ext cx="120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Seq2Seq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7EE31DC-BB8C-4CF6-A01B-6147BD74A5AC}"/>
              </a:ext>
            </a:extLst>
          </p:cNvPr>
          <p:cNvSpPr/>
          <p:nvPr/>
        </p:nvSpPr>
        <p:spPr>
          <a:xfrm>
            <a:off x="3005282" y="5301374"/>
            <a:ext cx="30757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&lt;SOS&gt; 如图 一 ， 很多 &lt;UNK&gt; 下 黑 1 的 &lt;UNK&gt; ， 以下 到 黑 21 为止 是 &lt;UNK&gt; ， 局部 得到 &lt;UNK&gt; ， 黑棋 &lt;UNK&gt; 。 上边 虽然 &lt;UNK&gt; 了 &lt;UNK&gt; ， 但 由于 右上角 有 “ &lt;UNK&gt; 的 &lt;UNK&gt; ” ， 白 的 实地 也 大 &lt;UNK&gt; &lt;UNK&gt; 去 。 另外 ， 如图 2 … … &lt;EOS&gt; &lt;PAD&gt; &lt;PAD&gt; &lt;PAD&gt; &lt;PAD&gt; &lt;PAD&gt; &lt;PAD&gt;</a:t>
            </a:r>
          </a:p>
        </p:txBody>
      </p:sp>
    </p:spTree>
    <p:extLst>
      <p:ext uri="{BB962C8B-B14F-4D97-AF65-F5344CB8AC3E}">
        <p14:creationId xmlns:p14="http://schemas.microsoft.com/office/powerpoint/2010/main" val="213363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A11D4AC-0354-421B-823B-B130858F8C3A}"/>
              </a:ext>
            </a:extLst>
          </p:cNvPr>
          <p:cNvSpPr txBox="1"/>
          <p:nvPr/>
        </p:nvSpPr>
        <p:spPr>
          <a:xfrm>
            <a:off x="4983018" y="3075057"/>
            <a:ext cx="2225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/>
              <a:t>本週問題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406985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44BC51A-D8AC-4297-BF09-FAF2D7C7BA17}"/>
              </a:ext>
            </a:extLst>
          </p:cNvPr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FF00"/>
                </a:solidFill>
              </a:rPr>
              <a:t>In [</a:t>
            </a:r>
            <a:r>
              <a:rPr lang="en-US" altLang="zh-TW" b="1" dirty="0">
                <a:solidFill>
                  <a:srgbClr val="00FF00"/>
                </a:solidFill>
              </a:rPr>
              <a:t>60</a:t>
            </a:r>
            <a:r>
              <a:rPr lang="en-US" altLang="zh-TW" dirty="0">
                <a:solidFill>
                  <a:srgbClr val="00FF00"/>
                </a:solidFill>
              </a:rPr>
              <a:t>]:</a:t>
            </a:r>
            <a:r>
              <a:rPr lang="en-US" altLang="zh-TW" dirty="0"/>
              <a:t> </a:t>
            </a:r>
            <a:r>
              <a:rPr lang="en-US" altLang="zh-TW" dirty="0" err="1"/>
              <a:t>runfile</a:t>
            </a:r>
            <a:r>
              <a:rPr lang="en-US" altLang="zh-TW" dirty="0"/>
              <a:t>('D:/user/</a:t>
            </a:r>
            <a:r>
              <a:rPr lang="zh-TW" altLang="en-US" dirty="0"/>
              <a:t>桌面</a:t>
            </a:r>
            <a:r>
              <a:rPr lang="en-US" altLang="zh-TW" dirty="0"/>
              <a:t>/Meeting/</a:t>
            </a:r>
            <a:r>
              <a:rPr lang="zh-TW" altLang="en-US" dirty="0"/>
              <a:t>圍棋術語分類及評論生成</a:t>
            </a:r>
            <a:r>
              <a:rPr lang="en-US" altLang="zh-TW" dirty="0"/>
              <a:t>/</a:t>
            </a:r>
            <a:r>
              <a:rPr lang="en-US" altLang="zh-TW" dirty="0" err="1"/>
              <a:t>src</a:t>
            </a:r>
            <a:r>
              <a:rPr lang="en-US" altLang="zh-TW" dirty="0"/>
              <a:t>/model_traing.py', </a:t>
            </a:r>
            <a:r>
              <a:rPr lang="en-US" altLang="zh-TW" dirty="0" err="1"/>
              <a:t>wdir</a:t>
            </a:r>
            <a:r>
              <a:rPr lang="en-US" altLang="zh-TW" dirty="0"/>
              <a:t>='D:/user/</a:t>
            </a:r>
            <a:r>
              <a:rPr lang="zh-TW" altLang="en-US" dirty="0"/>
              <a:t>桌面</a:t>
            </a:r>
            <a:r>
              <a:rPr lang="en-US" altLang="zh-TW" dirty="0"/>
              <a:t>/Meeting/</a:t>
            </a:r>
            <a:r>
              <a:rPr lang="zh-TW" altLang="en-US" dirty="0"/>
              <a:t>圍棋術語分類及評論生成</a:t>
            </a:r>
            <a:r>
              <a:rPr lang="en-US" altLang="zh-TW" dirty="0"/>
              <a:t>/</a:t>
            </a:r>
            <a:r>
              <a:rPr lang="en-US" altLang="zh-TW" dirty="0" err="1"/>
              <a:t>src</a:t>
            </a:r>
            <a:r>
              <a:rPr lang="en-US" altLang="zh-TW" dirty="0"/>
              <a:t>')</a:t>
            </a:r>
          </a:p>
          <a:p>
            <a:r>
              <a:rPr lang="en-US" altLang="zh-TW" u="sng" dirty="0">
                <a:solidFill>
                  <a:srgbClr val="A52A2A"/>
                </a:solidFill>
              </a:rPr>
              <a:t>Reloaded modules</a:t>
            </a:r>
            <a:r>
              <a:rPr lang="en-US" altLang="zh-TW" dirty="0">
                <a:solidFill>
                  <a:srgbClr val="A52A2A"/>
                </a:solidFill>
              </a:rPr>
              <a:t>: </a:t>
            </a:r>
            <a:r>
              <a:rPr lang="en-US" altLang="zh-TW" dirty="0" err="1">
                <a:solidFill>
                  <a:srgbClr val="A52A2A"/>
                </a:solidFill>
              </a:rPr>
              <a:t>model.Dataset</a:t>
            </a:r>
            <a:r>
              <a:rPr lang="en-US" altLang="zh-TW" dirty="0">
                <a:solidFill>
                  <a:srgbClr val="A52A2A"/>
                </a:solidFill>
              </a:rPr>
              <a:t>, </a:t>
            </a:r>
            <a:r>
              <a:rPr lang="en-US" altLang="zh-TW" dirty="0" err="1">
                <a:solidFill>
                  <a:srgbClr val="A52A2A"/>
                </a:solidFill>
              </a:rPr>
              <a:t>model.Encoder</a:t>
            </a:r>
            <a:r>
              <a:rPr lang="en-US" altLang="zh-TW" dirty="0">
                <a:solidFill>
                  <a:srgbClr val="A52A2A"/>
                </a:solidFill>
              </a:rPr>
              <a:t>, </a:t>
            </a:r>
            <a:r>
              <a:rPr lang="en-US" altLang="zh-TW" dirty="0" err="1">
                <a:solidFill>
                  <a:srgbClr val="A52A2A"/>
                </a:solidFill>
              </a:rPr>
              <a:t>model.Decoder</a:t>
            </a:r>
            <a:r>
              <a:rPr lang="en-US" altLang="zh-TW" dirty="0">
                <a:solidFill>
                  <a:srgbClr val="A52A2A"/>
                </a:solidFill>
              </a:rPr>
              <a:t>, model.Seq2Seq, </a:t>
            </a:r>
            <a:r>
              <a:rPr lang="en-US" altLang="zh-TW" dirty="0" err="1">
                <a:solidFill>
                  <a:srgbClr val="A52A2A"/>
                </a:solidFill>
              </a:rPr>
              <a:t>model.Trainer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torch.Size</a:t>
            </a:r>
            <a:r>
              <a:rPr lang="en-US" altLang="zh-TW" dirty="0"/>
              <a:t>([2]) tensor([3, 2]) </a:t>
            </a:r>
          </a:p>
          <a:p>
            <a:r>
              <a:rPr lang="en-US" altLang="zh-TW" dirty="0" err="1"/>
              <a:t>torch.Size</a:t>
            </a:r>
            <a:r>
              <a:rPr lang="en-US" altLang="zh-TW" dirty="0"/>
              <a:t>([5]) tensor([ 3, 404, 6, 405, 2]) .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 err="1"/>
              <a:t>torch.Size</a:t>
            </a:r>
            <a:r>
              <a:rPr lang="en-US" altLang="zh-TW" dirty="0"/>
              <a:t>([35]) tensor([ 3, 144, 309, 346, 16, 90, 347, 457, 10, 344, 498, 299, 298, 215,</a:t>
            </a:r>
          </a:p>
          <a:p>
            <a:r>
              <a:rPr lang="en-US" altLang="zh-TW" dirty="0"/>
              <a:t>246, 440, 106, 258, 325, 485, 311, 338, 375, 11, 342, 390, 422, 176,</a:t>
            </a:r>
          </a:p>
          <a:p>
            <a:r>
              <a:rPr lang="en-US" altLang="zh-TW" dirty="0"/>
              <a:t>59, 60, 402, 72, 84, 331, 2]) </a:t>
            </a:r>
          </a:p>
          <a:p>
            <a:r>
              <a:rPr lang="en-US" altLang="zh-TW" dirty="0" err="1"/>
              <a:t>torch.Size</a:t>
            </a:r>
            <a:r>
              <a:rPr lang="en-US" altLang="zh-TW" dirty="0"/>
              <a:t>([22]) tensor([ 3, 29, 168, 0, 184, 11, 228, 248, 0, 16, 67, 0, 0, 11,</a:t>
            </a:r>
          </a:p>
          <a:p>
            <a:r>
              <a:rPr lang="en-US" altLang="zh-TW" dirty="0"/>
              <a:t>243, 13, 20, 47, 0, 10, 16, 2]) .</a:t>
            </a:r>
          </a:p>
          <a:p>
            <a:endParaRPr lang="en-US" altLang="zh-TW" dirty="0"/>
          </a:p>
          <a:p>
            <a:r>
              <a:rPr lang="en-US" altLang="zh-TW" dirty="0" err="1"/>
              <a:t>torch.Size</a:t>
            </a:r>
            <a:r>
              <a:rPr lang="en-US" altLang="zh-TW" dirty="0"/>
              <a:t>([13]) tensor([ 3, 212, 127, 213, 214, 215, 216, 9, 217, 218, 56, 325, 2]) </a:t>
            </a:r>
          </a:p>
          <a:p>
            <a:r>
              <a:rPr lang="en-US" altLang="zh-TW" dirty="0" err="1"/>
              <a:t>torch.Size</a:t>
            </a:r>
            <a:r>
              <a:rPr lang="en-US" altLang="zh-TW" dirty="0"/>
              <a:t>([43]) tensor([ 3, 0, 24, 8, 13, 0, 137, 11, 35, 0, 13, 0, 110, 247,</a:t>
            </a:r>
          </a:p>
          <a:p>
            <a:r>
              <a:rPr lang="en-US" altLang="zh-TW" dirty="0"/>
              <a:t>0, 13, 11, 254, 8, 0, 13, 0, 74, 24, 90, 246, 0, 13,</a:t>
            </a:r>
          </a:p>
          <a:p>
            <a:r>
              <a:rPr lang="en-US" altLang="zh-TW" dirty="0"/>
              <a:t>71, 11, 0, 8, 98, 45, 313, 13, 71, 112, 77, 0, 13, 16,</a:t>
            </a:r>
          </a:p>
          <a:p>
            <a:r>
              <a:rPr lang="en-US" altLang="zh-TW" dirty="0"/>
              <a:t>2]) .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 err="1"/>
              <a:t>seq_Translator</a:t>
            </a:r>
            <a:r>
              <a:rPr lang="en-US" altLang="zh-TW" dirty="0"/>
              <a:t>. Max </a:t>
            </a: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input_seq</a:t>
            </a:r>
            <a:r>
              <a:rPr lang="en-US" altLang="zh-TW" dirty="0"/>
              <a:t>) = 35, </a:t>
            </a: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target_seq</a:t>
            </a:r>
            <a:r>
              <a:rPr lang="en-US" altLang="zh-TW" dirty="0"/>
              <a:t>) = 43</a:t>
            </a:r>
          </a:p>
        </p:txBody>
      </p:sp>
    </p:spTree>
    <p:extLst>
      <p:ext uri="{BB962C8B-B14F-4D97-AF65-F5344CB8AC3E}">
        <p14:creationId xmlns:p14="http://schemas.microsoft.com/office/powerpoint/2010/main" val="1657288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44BC51A-D8AC-4297-BF09-FAF2D7C7BA17}"/>
              </a:ext>
            </a:extLst>
          </p:cNvPr>
          <p:cNvSpPr/>
          <p:nvPr/>
        </p:nvSpPr>
        <p:spPr>
          <a:xfrm>
            <a:off x="0" y="0"/>
            <a:ext cx="1219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FF00"/>
                </a:solidFill>
              </a:rPr>
              <a:t>In [</a:t>
            </a:r>
            <a:r>
              <a:rPr lang="en-US" altLang="zh-TW" b="1" dirty="0">
                <a:solidFill>
                  <a:srgbClr val="00FF00"/>
                </a:solidFill>
              </a:rPr>
              <a:t>60</a:t>
            </a:r>
            <a:r>
              <a:rPr lang="en-US" altLang="zh-TW" dirty="0">
                <a:solidFill>
                  <a:srgbClr val="00FF00"/>
                </a:solidFill>
              </a:rPr>
              <a:t>]:</a:t>
            </a:r>
            <a:r>
              <a:rPr lang="en-US" altLang="zh-TW" dirty="0"/>
              <a:t> </a:t>
            </a:r>
            <a:r>
              <a:rPr lang="en-US" altLang="zh-TW" dirty="0" err="1"/>
              <a:t>runfile</a:t>
            </a:r>
            <a:r>
              <a:rPr lang="en-US" altLang="zh-TW" dirty="0"/>
              <a:t>('D:/user/</a:t>
            </a:r>
            <a:r>
              <a:rPr lang="zh-TW" altLang="en-US" dirty="0"/>
              <a:t>桌面</a:t>
            </a:r>
            <a:r>
              <a:rPr lang="en-US" altLang="zh-TW" dirty="0"/>
              <a:t>/Meeting/</a:t>
            </a:r>
            <a:r>
              <a:rPr lang="zh-TW" altLang="en-US" dirty="0"/>
              <a:t>圍棋術語分類及評論生成</a:t>
            </a:r>
            <a:r>
              <a:rPr lang="en-US" altLang="zh-TW" dirty="0"/>
              <a:t>/</a:t>
            </a:r>
            <a:r>
              <a:rPr lang="en-US" altLang="zh-TW" dirty="0" err="1"/>
              <a:t>src</a:t>
            </a:r>
            <a:r>
              <a:rPr lang="en-US" altLang="zh-TW" dirty="0"/>
              <a:t>/model_traing.py', </a:t>
            </a:r>
            <a:r>
              <a:rPr lang="en-US" altLang="zh-TW" dirty="0" err="1"/>
              <a:t>wdir</a:t>
            </a:r>
            <a:r>
              <a:rPr lang="en-US" altLang="zh-TW" dirty="0"/>
              <a:t>='D:/user/</a:t>
            </a:r>
            <a:r>
              <a:rPr lang="zh-TW" altLang="en-US" dirty="0"/>
              <a:t>桌面</a:t>
            </a:r>
            <a:r>
              <a:rPr lang="en-US" altLang="zh-TW" dirty="0"/>
              <a:t>/Meeting/</a:t>
            </a:r>
            <a:r>
              <a:rPr lang="zh-TW" altLang="en-US" dirty="0"/>
              <a:t>圍棋術語分類及評論生成</a:t>
            </a:r>
            <a:r>
              <a:rPr lang="en-US" altLang="zh-TW" dirty="0"/>
              <a:t>/</a:t>
            </a:r>
            <a:r>
              <a:rPr lang="en-US" altLang="zh-TW" dirty="0" err="1"/>
              <a:t>src</a:t>
            </a:r>
            <a:r>
              <a:rPr lang="en-US" altLang="zh-TW" dirty="0"/>
              <a:t>')</a:t>
            </a:r>
          </a:p>
          <a:p>
            <a:r>
              <a:rPr lang="en-US" altLang="zh-TW" u="sng" dirty="0">
                <a:solidFill>
                  <a:srgbClr val="A52A2A"/>
                </a:solidFill>
              </a:rPr>
              <a:t>Reloaded modules</a:t>
            </a:r>
            <a:r>
              <a:rPr lang="en-US" altLang="zh-TW" dirty="0">
                <a:solidFill>
                  <a:srgbClr val="A52A2A"/>
                </a:solidFill>
              </a:rPr>
              <a:t>: </a:t>
            </a:r>
            <a:r>
              <a:rPr lang="en-US" altLang="zh-TW" dirty="0" err="1">
                <a:solidFill>
                  <a:srgbClr val="A52A2A"/>
                </a:solidFill>
              </a:rPr>
              <a:t>model.Dataset</a:t>
            </a:r>
            <a:r>
              <a:rPr lang="en-US" altLang="zh-TW" dirty="0">
                <a:solidFill>
                  <a:srgbClr val="A52A2A"/>
                </a:solidFill>
              </a:rPr>
              <a:t>, </a:t>
            </a:r>
            <a:r>
              <a:rPr lang="en-US" altLang="zh-TW" dirty="0" err="1">
                <a:solidFill>
                  <a:srgbClr val="A52A2A"/>
                </a:solidFill>
              </a:rPr>
              <a:t>model.Encoder</a:t>
            </a:r>
            <a:r>
              <a:rPr lang="en-US" altLang="zh-TW" dirty="0">
                <a:solidFill>
                  <a:srgbClr val="A52A2A"/>
                </a:solidFill>
              </a:rPr>
              <a:t>, </a:t>
            </a:r>
            <a:r>
              <a:rPr lang="en-US" altLang="zh-TW" dirty="0" err="1">
                <a:solidFill>
                  <a:srgbClr val="A52A2A"/>
                </a:solidFill>
              </a:rPr>
              <a:t>model.Decoder</a:t>
            </a:r>
            <a:r>
              <a:rPr lang="en-US" altLang="zh-TW" dirty="0">
                <a:solidFill>
                  <a:srgbClr val="A52A2A"/>
                </a:solidFill>
              </a:rPr>
              <a:t>, model.Seq2Seq, </a:t>
            </a:r>
            <a:r>
              <a:rPr lang="en-US" altLang="zh-TW" dirty="0" err="1">
                <a:solidFill>
                  <a:srgbClr val="A52A2A"/>
                </a:solidFill>
              </a:rPr>
              <a:t>model.Trainer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tensor([3, 2, 1, 1, 1, 1, 1, 1, 1, 1, 1, 1, 1, 1, 1, 1, 1, 1, 1, 1, 1, 1, 1, 1,</a:t>
            </a:r>
          </a:p>
          <a:p>
            <a:r>
              <a:rPr lang="en-US" altLang="zh-TW" dirty="0"/>
              <a:t>1, 1, 1, 1, 1, 1, 1, 1, 1, 1, 1]) </a:t>
            </a:r>
          </a:p>
          <a:p>
            <a:r>
              <a:rPr lang="en-US" altLang="zh-TW" dirty="0"/>
              <a:t>tensor([ 3, </a:t>
            </a:r>
            <a:r>
              <a:rPr lang="en-US" altLang="zh-TW" dirty="0">
                <a:solidFill>
                  <a:srgbClr val="FF0000"/>
                </a:solidFill>
              </a:rPr>
              <a:t>404</a:t>
            </a:r>
            <a:r>
              <a:rPr lang="en-US" altLang="zh-TW" dirty="0"/>
              <a:t>, 6, 405, 2, 1, 1, 1, 1, 1, 1, 1, 1, 1,</a:t>
            </a:r>
          </a:p>
          <a:p>
            <a:r>
              <a:rPr lang="en-US" altLang="zh-TW" dirty="0"/>
              <a:t>1, 1, 1, 1, 1, 1, 1, 1, 1, 1, 1, 1, 1, 1,</a:t>
            </a:r>
          </a:p>
          <a:p>
            <a:r>
              <a:rPr lang="en-US" altLang="zh-TW" dirty="0"/>
              <a:t>1, 1, 1, 1, 1, 1, 1, 1, 1, 1, 1, 1, 1, 1,</a:t>
            </a:r>
          </a:p>
          <a:p>
            <a:r>
              <a:rPr lang="en-US" altLang="zh-TW" dirty="0"/>
              <a:t>1]) 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 err="1"/>
              <a:t>original_input_seq</a:t>
            </a:r>
            <a:r>
              <a:rPr lang="en-US" altLang="zh-TW" dirty="0"/>
              <a:t> </a:t>
            </a:r>
            <a:r>
              <a:rPr lang="zh-TW" altLang="en-US" dirty="0"/>
              <a:t>：</a:t>
            </a:r>
          </a:p>
          <a:p>
            <a:r>
              <a:rPr lang="en-US" altLang="zh-TW" dirty="0"/>
              <a:t>&lt;SOS&gt; &lt;EOS&gt; &lt;PAD&gt; &lt;PAD&gt; &lt;PAD&gt; &lt;PAD&gt; &lt;PAD&gt; &lt;PAD&gt; &lt;PAD&gt; &lt;PAD&gt; &lt;PAD&gt; &lt;PAD&gt; &lt;PAD&gt; &lt;PAD&gt; &lt;PAD&gt; &lt;PAD&gt; &lt;PAD&gt; &lt;PAD&gt; &lt;PAD&gt; &lt;PAD&gt; &lt;PAD&gt; &lt;PAD&gt; &lt;PAD&gt; &lt;PAD&gt; &lt;PAD&gt; &lt;PAD&gt; &lt;PAD&gt; &lt;PAD&gt; &lt;PAD&gt; &lt;PAD&gt; &lt;PAD&gt; &lt;PAD&gt; &lt;PAD&gt; &lt;PAD&gt; &lt;PAD&gt; 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 err="1"/>
              <a:t>original_output_seq</a:t>
            </a:r>
            <a:r>
              <a:rPr lang="zh-TW" altLang="en-US" dirty="0"/>
              <a:t>：</a:t>
            </a:r>
          </a:p>
          <a:p>
            <a:r>
              <a:rPr lang="en-US" altLang="zh-TW" dirty="0"/>
              <a:t>&lt;SOS&gt; </a:t>
            </a:r>
            <a:r>
              <a:rPr lang="zh-TW" altLang="en-US" dirty="0"/>
              <a:t>范西屏 </a:t>
            </a:r>
            <a:r>
              <a:rPr lang="en-US" altLang="zh-TW" dirty="0"/>
              <a:t>VS </a:t>
            </a:r>
            <a:r>
              <a:rPr lang="zh-TW" altLang="en-US" dirty="0"/>
              <a:t>施襄夏 </a:t>
            </a:r>
            <a:r>
              <a:rPr lang="en-US" altLang="zh-TW" dirty="0"/>
              <a:t>&lt;EOS&gt; &lt;PAD&gt; &lt;PAD&gt; &lt;PAD&gt; &lt;PAD&gt; &lt;PAD&gt; &lt;PAD&gt; &lt;PAD&gt; &lt;PAD&gt; &lt;PAD&gt; &lt;PAD&gt; &lt;PAD&gt; &lt;PAD&gt; &lt;PAD&gt; &lt;PAD&gt; &lt;PAD&gt; &lt;PAD&gt; &lt;PAD&gt; &lt;PAD&gt; &lt;PAD&gt; &lt;PAD&gt; &lt;PAD&gt; &lt;PAD&gt; &lt;PAD&gt; &lt;PAD&gt; &lt;PAD&gt; &lt;PAD&gt; &lt;PAD&gt; &lt;PAD&gt; &lt;PAD&gt; &lt;PAD&gt; &lt;PAD&gt; &lt;PAD&gt; &lt;PAD&gt; &lt;PAD&gt; &lt;PAD&gt; &lt;PAD&gt; &lt;PAD&gt; &lt;PAD&gt; </a:t>
            </a:r>
          </a:p>
        </p:txBody>
      </p:sp>
    </p:spTree>
    <p:extLst>
      <p:ext uri="{BB962C8B-B14F-4D97-AF65-F5344CB8AC3E}">
        <p14:creationId xmlns:p14="http://schemas.microsoft.com/office/powerpoint/2010/main" val="18123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44BC51A-D8AC-4297-BF09-FAF2D7C7BA17}"/>
              </a:ext>
            </a:extLst>
          </p:cNvPr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Traceback </a:t>
            </a:r>
            <a:r>
              <a:rPr lang="en-US" altLang="zh-TW" dirty="0">
                <a:solidFill>
                  <a:srgbClr val="00FFFF"/>
                </a:solidFill>
              </a:rPr>
              <a:t>(most recent call last)</a:t>
            </a:r>
            <a:r>
              <a:rPr lang="en-US" altLang="zh-TW" dirty="0"/>
              <a:t>: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File </a:t>
            </a:r>
            <a:r>
              <a:rPr lang="en-US" altLang="zh-TW" dirty="0">
                <a:solidFill>
                  <a:srgbClr val="006400"/>
                </a:solidFill>
              </a:rPr>
              <a:t>~\anaconda3\lib\site-packages\spyder_kernels\py3compat.py:356</a:t>
            </a:r>
            <a:r>
              <a:rPr lang="en-US" altLang="zh-TW" dirty="0"/>
              <a:t> in </a:t>
            </a:r>
            <a:r>
              <a:rPr lang="en-US" altLang="zh-TW" dirty="0" err="1">
                <a:solidFill>
                  <a:srgbClr val="9400D3"/>
                </a:solidFill>
              </a:rPr>
              <a:t>compat_exec</a:t>
            </a:r>
            <a:endParaRPr lang="en-US" altLang="zh-TW" dirty="0"/>
          </a:p>
          <a:p>
            <a:r>
              <a:rPr lang="en-US" altLang="zh-TW" dirty="0"/>
              <a:t>exec(code, </a:t>
            </a:r>
            <a:r>
              <a:rPr lang="en-US" altLang="zh-TW" dirty="0" err="1"/>
              <a:t>globals</a:t>
            </a:r>
            <a:r>
              <a:rPr lang="en-US" altLang="zh-TW" dirty="0"/>
              <a:t>, locals)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File </a:t>
            </a:r>
            <a:r>
              <a:rPr lang="en-US" altLang="zh-TW" dirty="0">
                <a:solidFill>
                  <a:srgbClr val="006400"/>
                </a:solidFill>
              </a:rPr>
              <a:t>d:\user\</a:t>
            </a:r>
            <a:r>
              <a:rPr lang="zh-TW" altLang="en-US" dirty="0">
                <a:solidFill>
                  <a:srgbClr val="006400"/>
                </a:solidFill>
              </a:rPr>
              <a:t>桌面</a:t>
            </a:r>
            <a:r>
              <a:rPr lang="en-US" altLang="zh-TW" dirty="0">
                <a:solidFill>
                  <a:srgbClr val="006400"/>
                </a:solidFill>
              </a:rPr>
              <a:t>\meeting\</a:t>
            </a:r>
            <a:r>
              <a:rPr lang="zh-TW" altLang="en-US" dirty="0">
                <a:solidFill>
                  <a:srgbClr val="006400"/>
                </a:solidFill>
              </a:rPr>
              <a:t>圍棋術語分類及評論生成</a:t>
            </a:r>
            <a:r>
              <a:rPr lang="en-US" altLang="zh-TW" dirty="0">
                <a:solidFill>
                  <a:srgbClr val="006400"/>
                </a:solidFill>
              </a:rPr>
              <a:t>\src\model_traing.py:58</a:t>
            </a:r>
            <a:endParaRPr lang="en-US" altLang="zh-TW" dirty="0"/>
          </a:p>
          <a:p>
            <a:r>
              <a:rPr lang="en-US" altLang="zh-TW" dirty="0"/>
              <a:t>loss = </a:t>
            </a:r>
            <a:r>
              <a:rPr lang="en-US" altLang="zh-TW" dirty="0" err="1"/>
              <a:t>trainer.train_epoch</a:t>
            </a:r>
            <a:r>
              <a:rPr lang="en-US" altLang="zh-TW" dirty="0"/>
              <a:t>(</a:t>
            </a:r>
            <a:r>
              <a:rPr lang="en-US" altLang="zh-TW" dirty="0" err="1"/>
              <a:t>train_dataloader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File </a:t>
            </a:r>
            <a:r>
              <a:rPr lang="en-US" altLang="zh-TW" dirty="0">
                <a:solidFill>
                  <a:srgbClr val="006400"/>
                </a:solidFill>
              </a:rPr>
              <a:t>D:\user\</a:t>
            </a:r>
            <a:r>
              <a:rPr lang="zh-TW" altLang="en-US" dirty="0">
                <a:solidFill>
                  <a:srgbClr val="006400"/>
                </a:solidFill>
              </a:rPr>
              <a:t>桌面</a:t>
            </a:r>
            <a:r>
              <a:rPr lang="en-US" altLang="zh-TW" dirty="0">
                <a:solidFill>
                  <a:srgbClr val="006400"/>
                </a:solidFill>
              </a:rPr>
              <a:t>\Meeting\</a:t>
            </a:r>
            <a:r>
              <a:rPr lang="zh-TW" altLang="en-US" dirty="0">
                <a:solidFill>
                  <a:srgbClr val="006400"/>
                </a:solidFill>
              </a:rPr>
              <a:t>圍棋術語分類及評論生成</a:t>
            </a:r>
            <a:r>
              <a:rPr lang="en-US" altLang="zh-TW" dirty="0">
                <a:solidFill>
                  <a:srgbClr val="006400"/>
                </a:solidFill>
              </a:rPr>
              <a:t>\src\model\Trainer.py:30</a:t>
            </a:r>
            <a:r>
              <a:rPr lang="en-US" altLang="zh-TW" dirty="0"/>
              <a:t> in </a:t>
            </a:r>
            <a:r>
              <a:rPr lang="en-US" altLang="zh-TW" dirty="0" err="1">
                <a:solidFill>
                  <a:srgbClr val="9400D3"/>
                </a:solidFill>
              </a:rPr>
              <a:t>train_epoch</a:t>
            </a:r>
            <a:endParaRPr lang="en-US" altLang="zh-TW" dirty="0"/>
          </a:p>
          <a:p>
            <a:r>
              <a:rPr lang="en-US" altLang="zh-TW" dirty="0"/>
              <a:t>loss = </a:t>
            </a:r>
            <a:r>
              <a:rPr lang="en-US" altLang="zh-TW" dirty="0" err="1"/>
              <a:t>self.train_step</a:t>
            </a:r>
            <a:r>
              <a:rPr lang="en-US" altLang="zh-TW" dirty="0"/>
              <a:t>(</a:t>
            </a:r>
            <a:r>
              <a:rPr lang="en-US" altLang="zh-TW" dirty="0" err="1"/>
              <a:t>input_seqs</a:t>
            </a:r>
            <a:r>
              <a:rPr lang="en-US" altLang="zh-TW" dirty="0"/>
              <a:t>, </a:t>
            </a:r>
            <a:r>
              <a:rPr lang="en-US" altLang="zh-TW" dirty="0" err="1"/>
              <a:t>target_seqs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File </a:t>
            </a:r>
            <a:r>
              <a:rPr lang="en-US" altLang="zh-TW" dirty="0">
                <a:solidFill>
                  <a:srgbClr val="006400"/>
                </a:solidFill>
              </a:rPr>
              <a:t>D:\user\</a:t>
            </a:r>
            <a:r>
              <a:rPr lang="zh-TW" altLang="en-US" dirty="0">
                <a:solidFill>
                  <a:srgbClr val="006400"/>
                </a:solidFill>
              </a:rPr>
              <a:t>桌面</a:t>
            </a:r>
            <a:r>
              <a:rPr lang="en-US" altLang="zh-TW" dirty="0">
                <a:solidFill>
                  <a:srgbClr val="006400"/>
                </a:solidFill>
              </a:rPr>
              <a:t>\Meeting\</a:t>
            </a:r>
            <a:r>
              <a:rPr lang="zh-TW" altLang="en-US" dirty="0">
                <a:solidFill>
                  <a:srgbClr val="006400"/>
                </a:solidFill>
              </a:rPr>
              <a:t>圍棋術語分類及評論生成</a:t>
            </a:r>
            <a:r>
              <a:rPr lang="en-US" altLang="zh-TW" dirty="0">
                <a:solidFill>
                  <a:srgbClr val="006400"/>
                </a:solidFill>
              </a:rPr>
              <a:t>\src\model\Trainer.py:19</a:t>
            </a:r>
            <a:r>
              <a:rPr lang="en-US" altLang="zh-TW" dirty="0"/>
              <a:t> in </a:t>
            </a:r>
            <a:r>
              <a:rPr lang="en-US" altLang="zh-TW" dirty="0" err="1">
                <a:solidFill>
                  <a:srgbClr val="9400D3"/>
                </a:solidFill>
              </a:rPr>
              <a:t>train_step</a:t>
            </a:r>
            <a:endParaRPr lang="en-US" altLang="zh-TW" dirty="0"/>
          </a:p>
          <a:p>
            <a:r>
              <a:rPr lang="en-US" altLang="zh-TW" dirty="0"/>
              <a:t>loss = </a:t>
            </a:r>
            <a:r>
              <a:rPr lang="en-US" altLang="zh-TW" dirty="0" err="1"/>
              <a:t>self.criterion</a:t>
            </a:r>
            <a:r>
              <a:rPr lang="en-US" altLang="zh-TW" dirty="0"/>
              <a:t>(</a:t>
            </a:r>
            <a:r>
              <a:rPr lang="en-US" altLang="zh-TW" dirty="0" err="1"/>
              <a:t>outputs.squeeze</a:t>
            </a:r>
            <a:r>
              <a:rPr lang="en-US" altLang="zh-TW" dirty="0"/>
              <a:t>(0), </a:t>
            </a:r>
            <a:r>
              <a:rPr lang="en-US" altLang="zh-TW" dirty="0" err="1"/>
              <a:t>target_seq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File </a:t>
            </a:r>
            <a:r>
              <a:rPr lang="en-US" altLang="zh-TW" dirty="0">
                <a:solidFill>
                  <a:srgbClr val="006400"/>
                </a:solidFill>
              </a:rPr>
              <a:t>~\anaconda3\lib\site-packages\torch\nn\modules\module.py:1130</a:t>
            </a:r>
            <a:r>
              <a:rPr lang="en-US" altLang="zh-TW" dirty="0"/>
              <a:t> in </a:t>
            </a:r>
            <a:r>
              <a:rPr lang="en-US" altLang="zh-TW" dirty="0">
                <a:solidFill>
                  <a:srgbClr val="9400D3"/>
                </a:solidFill>
              </a:rPr>
              <a:t>_</a:t>
            </a:r>
            <a:r>
              <a:rPr lang="en-US" altLang="zh-TW" dirty="0" err="1">
                <a:solidFill>
                  <a:srgbClr val="9400D3"/>
                </a:solidFill>
              </a:rPr>
              <a:t>call_impl</a:t>
            </a:r>
            <a:endParaRPr lang="en-US" altLang="zh-TW" dirty="0"/>
          </a:p>
          <a:p>
            <a:r>
              <a:rPr lang="en-US" altLang="zh-TW" dirty="0"/>
              <a:t>return </a:t>
            </a:r>
            <a:r>
              <a:rPr lang="en-US" altLang="zh-TW" dirty="0" err="1"/>
              <a:t>forward_call</a:t>
            </a:r>
            <a:r>
              <a:rPr lang="en-US" altLang="zh-TW" dirty="0"/>
              <a:t>(*input, **</a:t>
            </a:r>
            <a:r>
              <a:rPr lang="en-US" altLang="zh-TW" dirty="0" err="1"/>
              <a:t>kwargs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File </a:t>
            </a:r>
            <a:r>
              <a:rPr lang="en-US" altLang="zh-TW" dirty="0">
                <a:solidFill>
                  <a:srgbClr val="006400"/>
                </a:solidFill>
              </a:rPr>
              <a:t>~\anaconda3\lib\site-packages\torch\nn\modules\loss.py:1164</a:t>
            </a:r>
            <a:r>
              <a:rPr lang="en-US" altLang="zh-TW" dirty="0"/>
              <a:t> in </a:t>
            </a:r>
            <a:r>
              <a:rPr lang="en-US" altLang="zh-TW" dirty="0">
                <a:solidFill>
                  <a:srgbClr val="9400D3"/>
                </a:solidFill>
              </a:rPr>
              <a:t>forward</a:t>
            </a:r>
            <a:endParaRPr lang="en-US" altLang="zh-TW" dirty="0"/>
          </a:p>
          <a:p>
            <a:r>
              <a:rPr lang="en-US" altLang="zh-TW" dirty="0"/>
              <a:t>return </a:t>
            </a:r>
            <a:r>
              <a:rPr lang="en-US" altLang="zh-TW" dirty="0" err="1"/>
              <a:t>F.cross_entropy</a:t>
            </a:r>
            <a:r>
              <a:rPr lang="en-US" altLang="zh-TW" dirty="0"/>
              <a:t>(input, target, weight=</a:t>
            </a:r>
            <a:r>
              <a:rPr lang="en-US" altLang="zh-TW" dirty="0" err="1"/>
              <a:t>self.weight</a:t>
            </a:r>
            <a:r>
              <a:rPr lang="en-US" altLang="zh-TW" dirty="0"/>
              <a:t>,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>
                <a:solidFill>
                  <a:srgbClr val="00FFFF"/>
                </a:solidFill>
              </a:rPr>
              <a:t>File </a:t>
            </a:r>
            <a:r>
              <a:rPr lang="en-US" altLang="zh-TW" dirty="0">
                <a:solidFill>
                  <a:srgbClr val="00FF00"/>
                </a:solidFill>
              </a:rPr>
              <a:t>~\anaconda3\lib\site-packages\torch\nn\functional.py:3014</a:t>
            </a:r>
            <a:r>
              <a:rPr lang="en-US" altLang="zh-TW" dirty="0">
                <a:solidFill>
                  <a:srgbClr val="00FFFF"/>
                </a:solidFill>
              </a:rPr>
              <a:t> in </a:t>
            </a:r>
            <a:r>
              <a:rPr lang="en-US" altLang="zh-TW" dirty="0" err="1">
                <a:solidFill>
                  <a:srgbClr val="FF00FF"/>
                </a:solidFill>
              </a:rPr>
              <a:t>cross_entropy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return torch._C._</a:t>
            </a:r>
            <a:r>
              <a:rPr lang="en-US" altLang="zh-TW" dirty="0" err="1">
                <a:solidFill>
                  <a:srgbClr val="FF0000"/>
                </a:solidFill>
              </a:rPr>
              <a:t>nn.cross_entropy_loss</a:t>
            </a:r>
            <a:r>
              <a:rPr lang="en-US" altLang="zh-TW" dirty="0">
                <a:solidFill>
                  <a:srgbClr val="FF0000"/>
                </a:solidFill>
              </a:rPr>
              <a:t>(input, target, weight, _</a:t>
            </a:r>
            <a:r>
              <a:rPr lang="en-US" altLang="zh-TW" dirty="0" err="1">
                <a:solidFill>
                  <a:srgbClr val="FF0000"/>
                </a:solidFill>
              </a:rPr>
              <a:t>Reduction.get_enum</a:t>
            </a:r>
            <a:r>
              <a:rPr lang="en-US" altLang="zh-TW" dirty="0">
                <a:solidFill>
                  <a:srgbClr val="FF0000"/>
                </a:solidFill>
              </a:rPr>
              <a:t>(reduction), </a:t>
            </a:r>
            <a:r>
              <a:rPr lang="en-US" altLang="zh-TW" dirty="0" err="1">
                <a:solidFill>
                  <a:srgbClr val="FF0000"/>
                </a:solidFill>
              </a:rPr>
              <a:t>ignore_index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en-US" altLang="zh-TW" dirty="0" err="1">
                <a:solidFill>
                  <a:srgbClr val="FF0000"/>
                </a:solidFill>
              </a:rPr>
              <a:t>label_smoothing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endParaRPr lang="en-US" altLang="zh-TW" dirty="0">
              <a:solidFill>
                <a:srgbClr val="00FFFF"/>
              </a:solidFill>
            </a:endParaRPr>
          </a:p>
          <a:p>
            <a:r>
              <a:rPr lang="en-US" altLang="zh-TW" dirty="0" err="1">
                <a:solidFill>
                  <a:srgbClr val="FF0000"/>
                </a:solidFill>
              </a:rPr>
              <a:t>IndexError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en-US" altLang="zh-TW" dirty="0"/>
              <a:t> Target 404 is out of bounds.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3241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7B9BA09-E168-41D0-BACB-9C00340A13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b="458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>
            <a:extLst>
              <a:ext uri="{FF2B5EF4-FFF2-40B4-BE49-F238E27FC236}">
                <a16:creationId xmlns:a16="http://schemas.microsoft.com/office/drawing/2014/main" id="{E7A91DF1-6F78-4E8D-A0AE-9D8F48C3A62A}"/>
              </a:ext>
            </a:extLst>
          </p:cNvPr>
          <p:cNvGrpSpPr/>
          <p:nvPr/>
        </p:nvGrpSpPr>
        <p:grpSpPr>
          <a:xfrm>
            <a:off x="2137761" y="5066948"/>
            <a:ext cx="7532711" cy="1080000"/>
            <a:chOff x="2137761" y="5066948"/>
            <a:chExt cx="7532711" cy="1080000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97E29182-F0BA-469D-A9F2-0CC7486E4468}"/>
                </a:ext>
              </a:extLst>
            </p:cNvPr>
            <p:cNvSpPr>
              <a:spLocks/>
            </p:cNvSpPr>
            <p:nvPr/>
          </p:nvSpPr>
          <p:spPr>
            <a:xfrm>
              <a:off x="3935998" y="5066948"/>
              <a:ext cx="5734474" cy="1080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</a:t>
              </a:r>
              <a:r>
                <a:rPr lang="en-US" altLang="zh-TW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input_seqs</a:t>
              </a:r>
              <a:r>
                <a:rPr lang="en-US" altLang="zh-TW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TW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target_seqs</a:t>
              </a:r>
              <a:r>
                <a:rPr lang="en-US" altLang="zh-TW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</a:t>
              </a:r>
              <a:endPara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0CC97F13-FD99-4307-95D0-59DBFCFE71D5}"/>
                </a:ext>
              </a:extLst>
            </p:cNvPr>
            <p:cNvGrpSpPr/>
            <p:nvPr/>
          </p:nvGrpSpPr>
          <p:grpSpPr>
            <a:xfrm>
              <a:off x="2137761" y="5376116"/>
              <a:ext cx="1205801" cy="461665"/>
              <a:chOff x="2137763" y="2166957"/>
              <a:chExt cx="1205801" cy="461665"/>
            </a:xfrm>
          </p:grpSpPr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D8999FB-956C-4FE7-BCA6-AA1B86099B9A}"/>
                  </a:ext>
                </a:extLst>
              </p:cNvPr>
              <p:cNvSpPr txBox="1"/>
              <p:nvPr/>
            </p:nvSpPr>
            <p:spPr>
              <a:xfrm>
                <a:off x="2137763" y="2197734"/>
                <a:ext cx="1205801" cy="400110"/>
              </a:xfrm>
              <a:prstGeom prst="rect">
                <a:avLst/>
              </a:prstGeom>
              <a:noFill/>
              <a:ln w="41275" cap="rnd">
                <a:noFill/>
                <a:miter lim="800000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2000" dirty="0">
                    <a:ln w="0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Dataset</a:t>
                </a:r>
                <a:endParaRPr lang="zh-TW" altLang="en-US" sz="2000" dirty="0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" name="矩形: 圓角 7">
                <a:extLst>
                  <a:ext uri="{FF2B5EF4-FFF2-40B4-BE49-F238E27FC236}">
                    <a16:creationId xmlns:a16="http://schemas.microsoft.com/office/drawing/2014/main" id="{82881C15-5155-4655-B268-27D6C456217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137763" y="2166957"/>
                <a:ext cx="1205801" cy="461665"/>
              </a:xfrm>
              <a:prstGeom prst="roundRect">
                <a:avLst/>
              </a:prstGeom>
              <a:noFill/>
              <a:ln w="254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00AB2F05-1B27-4276-BB6F-2E816FB1F8B5}"/>
              </a:ext>
            </a:extLst>
          </p:cNvPr>
          <p:cNvGrpSpPr/>
          <p:nvPr/>
        </p:nvGrpSpPr>
        <p:grpSpPr>
          <a:xfrm>
            <a:off x="2137761" y="711053"/>
            <a:ext cx="7532712" cy="1080000"/>
            <a:chOff x="2137761" y="711053"/>
            <a:chExt cx="7532712" cy="1080000"/>
          </a:xfrm>
        </p:grpSpPr>
        <p:sp>
          <p:nvSpPr>
            <p:cNvPr id="4" name="矩形: 圓角 3" descr="sdaf">
              <a:extLst>
                <a:ext uri="{FF2B5EF4-FFF2-40B4-BE49-F238E27FC236}">
                  <a16:creationId xmlns:a16="http://schemas.microsoft.com/office/drawing/2014/main" id="{98BE768F-947B-492E-B23D-BC418F3F3E1C}"/>
                </a:ext>
              </a:extLst>
            </p:cNvPr>
            <p:cNvSpPr>
              <a:spLocks/>
            </p:cNvSpPr>
            <p:nvPr/>
          </p:nvSpPr>
          <p:spPr>
            <a:xfrm>
              <a:off x="3935999" y="711053"/>
              <a:ext cx="5734474" cy="108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(···</a:t>
              </a:r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；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B[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`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位置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`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]C[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`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評論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`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]</a:t>
              </a:r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；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W[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`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位置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`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]C[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`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評論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`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]</a:t>
              </a:r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；</a:t>
              </a:r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···)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D66968E5-4722-414A-AA3C-259EE4D18B83}"/>
                </a:ext>
              </a:extLst>
            </p:cNvPr>
            <p:cNvGrpSpPr/>
            <p:nvPr/>
          </p:nvGrpSpPr>
          <p:grpSpPr>
            <a:xfrm>
              <a:off x="2137761" y="1020221"/>
              <a:ext cx="1205801" cy="461665"/>
              <a:chOff x="2137763" y="2166957"/>
              <a:chExt cx="1205801" cy="461665"/>
            </a:xfrm>
          </p:grpSpPr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127E9DB1-D354-467A-97BB-24BB55BECCAF}"/>
                  </a:ext>
                </a:extLst>
              </p:cNvPr>
              <p:cNvSpPr txBox="1"/>
              <p:nvPr/>
            </p:nvSpPr>
            <p:spPr>
              <a:xfrm>
                <a:off x="2137763" y="2197734"/>
                <a:ext cx="1205801" cy="400110"/>
              </a:xfrm>
              <a:prstGeom prst="rect">
                <a:avLst/>
              </a:prstGeom>
              <a:noFill/>
              <a:ln w="41275" cap="rnd">
                <a:noFill/>
                <a:miter lim="800000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2000" dirty="0">
                    <a:ln w="0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SGF file</a:t>
                </a:r>
                <a:endParaRPr lang="zh-TW" altLang="en-US" sz="2000" dirty="0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EB5ED01F-486A-4AFF-9F01-B262E709A35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137763" y="2166957"/>
                <a:ext cx="1205801" cy="461665"/>
              </a:xfrm>
              <a:prstGeom prst="roundRect">
                <a:avLst/>
              </a:prstGeom>
              <a:noFill/>
              <a:ln w="254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997940DB-725F-4F4B-B05F-07DAC02DC6B1}"/>
              </a:ext>
            </a:extLst>
          </p:cNvPr>
          <p:cNvSpPr/>
          <p:nvPr/>
        </p:nvSpPr>
        <p:spPr>
          <a:xfrm>
            <a:off x="9670472" y="3447060"/>
            <a:ext cx="2159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手：下棋的決定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落子：放棋到棋盤的動作</a:t>
            </a:r>
            <a:endParaRPr lang="zh-TW" altLang="en-US" sz="1400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E79C0716-3B87-4EBD-B64D-7DBE2361DE14}"/>
              </a:ext>
            </a:extLst>
          </p:cNvPr>
          <p:cNvGrpSpPr/>
          <p:nvPr/>
        </p:nvGrpSpPr>
        <p:grpSpPr>
          <a:xfrm>
            <a:off x="2137762" y="2887721"/>
            <a:ext cx="7532711" cy="1082559"/>
            <a:chOff x="2137762" y="2343882"/>
            <a:chExt cx="7532711" cy="1082559"/>
          </a:xfrm>
        </p:grpSpPr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0EDEA22C-C2C8-486E-8071-D0B2F7F41FD0}"/>
                </a:ext>
              </a:extLst>
            </p:cNvPr>
            <p:cNvSpPr>
              <a:spLocks/>
            </p:cNvSpPr>
            <p:nvPr/>
          </p:nvSpPr>
          <p:spPr>
            <a:xfrm>
              <a:off x="3935999" y="2346441"/>
              <a:ext cx="5734474" cy="108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`</a:t>
              </a:r>
              <a:r>
                <a:rPr lang="zh-TW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評論</a:t>
              </a:r>
              <a:r>
                <a:rPr lang="en-US" altLang="zh-TW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`</a:t>
              </a:r>
            </a:p>
            <a:p>
              <a:pPr algn="ctr"/>
              <a:r>
                <a:rPr lang="en-US" altLang="zh-TW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`</a:t>
              </a:r>
              <a:r>
                <a:rPr lang="zh-TW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落子資訊</a:t>
              </a:r>
              <a:r>
                <a:rPr lang="en-US" altLang="zh-TW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`</a:t>
              </a:r>
              <a:r>
                <a:rPr lang="zh-TW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TW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···</a:t>
              </a:r>
              <a:r>
                <a:rPr lang="zh-TW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TW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`</a:t>
              </a:r>
              <a:r>
                <a:rPr lang="zh-TW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落子資訊</a:t>
              </a:r>
              <a:r>
                <a:rPr lang="en-US" altLang="zh-TW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`</a:t>
              </a:r>
              <a:endPara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DD588F4A-2542-40E5-BA86-EEB549EADC20}"/>
                </a:ext>
              </a:extLst>
            </p:cNvPr>
            <p:cNvGrpSpPr/>
            <p:nvPr/>
          </p:nvGrpSpPr>
          <p:grpSpPr>
            <a:xfrm>
              <a:off x="2137762" y="2655609"/>
              <a:ext cx="1205801" cy="461665"/>
              <a:chOff x="2137763" y="2166957"/>
              <a:chExt cx="1205801" cy="461665"/>
            </a:xfrm>
          </p:grpSpPr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2AE1D783-7439-4EE0-95F1-F3668124E28A}"/>
                  </a:ext>
                </a:extLst>
              </p:cNvPr>
              <p:cNvSpPr txBox="1"/>
              <p:nvPr/>
            </p:nvSpPr>
            <p:spPr>
              <a:xfrm>
                <a:off x="2137763" y="2197734"/>
                <a:ext cx="1205801" cy="400110"/>
              </a:xfrm>
              <a:prstGeom prst="rect">
                <a:avLst/>
              </a:prstGeom>
              <a:noFill/>
              <a:ln w="41275" cap="rnd">
                <a:noFill/>
                <a:miter lim="800000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2000" dirty="0">
                    <a:ln w="0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R2C file</a:t>
                </a:r>
                <a:endParaRPr lang="zh-TW" altLang="en-US" sz="2000" dirty="0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55C36B10-6709-47C6-A30C-62F0C8D3316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137763" y="2166957"/>
                <a:ext cx="1205801" cy="461665"/>
              </a:xfrm>
              <a:prstGeom prst="roundRect">
                <a:avLst/>
              </a:prstGeom>
              <a:noFill/>
              <a:ln w="254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0D97C83-0B72-46D7-A66C-2B82E595F1ED}"/>
                </a:ext>
              </a:extLst>
            </p:cNvPr>
            <p:cNvSpPr/>
            <p:nvPr/>
          </p:nvSpPr>
          <p:spPr>
            <a:xfrm>
              <a:off x="6572403" y="2343882"/>
              <a:ext cx="461665" cy="265457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···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CC8F49C-A157-4CCE-87B5-13A10CFEA568}"/>
                </a:ext>
              </a:extLst>
            </p:cNvPr>
            <p:cNvSpPr/>
            <p:nvPr/>
          </p:nvSpPr>
          <p:spPr>
            <a:xfrm>
              <a:off x="6572403" y="3160984"/>
              <a:ext cx="461665" cy="265457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···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0F3ADFE-7096-4F00-A348-788C7B73718F}"/>
                </a:ext>
              </a:extLst>
            </p:cNvPr>
            <p:cNvSpPr/>
            <p:nvPr/>
          </p:nvSpPr>
          <p:spPr>
            <a:xfrm>
              <a:off x="5505527" y="2596416"/>
              <a:ext cx="2595418" cy="564568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1A12594-EDBF-4CD6-967D-8209E618DB7A}"/>
                </a:ext>
              </a:extLst>
            </p:cNvPr>
            <p:cNvSpPr txBox="1"/>
            <p:nvPr/>
          </p:nvSpPr>
          <p:spPr>
            <a:xfrm>
              <a:off x="4051349" y="270177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某一手評論</a:t>
              </a:r>
            </a:p>
          </p:txBody>
        </p:sp>
      </p:grp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DAA91C02-88EF-48AE-BBA2-DCA3A6DCBAF5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6803236" y="1791053"/>
            <a:ext cx="0" cy="109922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207D7C2-E035-45D5-A7CF-351E6DEA9141}"/>
              </a:ext>
            </a:extLst>
          </p:cNvPr>
          <p:cNvCxnSpPr>
            <a:cxnSpLocks/>
            <a:stCxn id="22" idx="2"/>
            <a:endCxn id="5" idx="0"/>
          </p:cNvCxnSpPr>
          <p:nvPr/>
        </p:nvCxnSpPr>
        <p:spPr>
          <a:xfrm flipH="1">
            <a:off x="6803235" y="3970280"/>
            <a:ext cx="1" cy="109666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76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A11D4AC-0354-421B-823B-B130858F8C3A}"/>
              </a:ext>
            </a:extLst>
          </p:cNvPr>
          <p:cNvSpPr txBox="1"/>
          <p:nvPr/>
        </p:nvSpPr>
        <p:spPr>
          <a:xfrm>
            <a:off x="1" y="232868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/>
              <a:t>Word2Vec</a:t>
            </a:r>
            <a:endParaRPr lang="zh-TW" altLang="en-US" sz="4000" b="1" dirty="0"/>
          </a:p>
        </p:txBody>
      </p:sp>
      <p:graphicFrame>
        <p:nvGraphicFramePr>
          <p:cNvPr id="17" name="表格 17">
            <a:extLst>
              <a:ext uri="{FF2B5EF4-FFF2-40B4-BE49-F238E27FC236}">
                <a16:creationId xmlns:a16="http://schemas.microsoft.com/office/drawing/2014/main" id="{62B98B84-A950-4F7B-BBCB-F9462F9CA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958478"/>
              </p:ext>
            </p:extLst>
          </p:nvPr>
        </p:nvGraphicFramePr>
        <p:xfrm>
          <a:off x="3666837" y="2461502"/>
          <a:ext cx="6502400" cy="296164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1418744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90893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00121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164875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526889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693905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44549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13271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891999"/>
                  </a:ext>
                </a:extLst>
              </a:tr>
              <a:tr h="35575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914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767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254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70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30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31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572130"/>
                  </a:ext>
                </a:extLst>
              </a:tr>
            </a:tbl>
          </a:graphicData>
        </a:graphic>
      </p:graphicFrame>
      <p:sp>
        <p:nvSpPr>
          <p:cNvPr id="19" name="左大括弧 18">
            <a:extLst>
              <a:ext uri="{FF2B5EF4-FFF2-40B4-BE49-F238E27FC236}">
                <a16:creationId xmlns:a16="http://schemas.microsoft.com/office/drawing/2014/main" id="{062AFE02-5E10-4498-850C-CD790007E29C}"/>
              </a:ext>
            </a:extLst>
          </p:cNvPr>
          <p:cNvSpPr/>
          <p:nvPr/>
        </p:nvSpPr>
        <p:spPr>
          <a:xfrm>
            <a:off x="3004127" y="2860602"/>
            <a:ext cx="550333" cy="2562539"/>
          </a:xfrm>
          <a:prstGeom prst="leftBrace">
            <a:avLst>
              <a:gd name="adj1" fmla="val 84087"/>
              <a:gd name="adj2" fmla="val 50000"/>
            </a:avLst>
          </a:prstGeom>
          <a:ln w="38100" cap="rnd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左大括弧 49">
            <a:extLst>
              <a:ext uri="{FF2B5EF4-FFF2-40B4-BE49-F238E27FC236}">
                <a16:creationId xmlns:a16="http://schemas.microsoft.com/office/drawing/2014/main" id="{2AD6AD5B-9D09-4ED5-B4FE-5A732EA25C65}"/>
              </a:ext>
            </a:extLst>
          </p:cNvPr>
          <p:cNvSpPr/>
          <p:nvPr/>
        </p:nvSpPr>
        <p:spPr>
          <a:xfrm rot="5400000">
            <a:off x="7063123" y="-817747"/>
            <a:ext cx="550333" cy="5661889"/>
          </a:xfrm>
          <a:prstGeom prst="leftBrace">
            <a:avLst>
              <a:gd name="adj1" fmla="val 84087"/>
              <a:gd name="adj2" fmla="val 50000"/>
            </a:avLst>
          </a:prstGeom>
          <a:ln w="38100" cap="rnd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D6816FF-2783-45CD-8767-95A54030A517}"/>
              </a:ext>
            </a:extLst>
          </p:cNvPr>
          <p:cNvSpPr/>
          <p:nvPr/>
        </p:nvSpPr>
        <p:spPr>
          <a:xfrm>
            <a:off x="6660638" y="940754"/>
            <a:ext cx="1355306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TW" altLang="en-US" sz="2000" dirty="0"/>
              <a:t>vector_size</a:t>
            </a:r>
            <a:endParaRPr lang="en-US" altLang="zh-TW" sz="2000" dirty="0"/>
          </a:p>
          <a:p>
            <a:pPr algn="ctr"/>
            <a:r>
              <a:rPr lang="zh-TW" altLang="en-US" sz="2000" dirty="0"/>
              <a:t>詞彙向量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3C74426-339E-4C2C-B26E-E4E7ECA18F40}"/>
              </a:ext>
            </a:extLst>
          </p:cNvPr>
          <p:cNvSpPr/>
          <p:nvPr/>
        </p:nvSpPr>
        <p:spPr>
          <a:xfrm>
            <a:off x="945833" y="3742267"/>
            <a:ext cx="1945917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TW" altLang="en-US" sz="2000" dirty="0"/>
              <a:t>max_final_vocab</a:t>
            </a:r>
            <a:endParaRPr lang="en-US" altLang="zh-TW" sz="2000" dirty="0"/>
          </a:p>
          <a:p>
            <a:pPr algn="ctr"/>
            <a:r>
              <a:rPr lang="zh-TW" altLang="en-US" sz="2000" dirty="0"/>
              <a:t>詞彙量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66177BA-9738-4732-BB84-6EB03191168D}"/>
              </a:ext>
            </a:extLst>
          </p:cNvPr>
          <p:cNvSpPr/>
          <p:nvPr/>
        </p:nvSpPr>
        <p:spPr>
          <a:xfrm>
            <a:off x="123796" y="6340886"/>
            <a:ext cx="9708875" cy="369332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TW" dirty="0"/>
              <a:t>※</a:t>
            </a:r>
            <a:r>
              <a:rPr lang="zh-TW" altLang="en-US" dirty="0"/>
              <a:t> max_final_vocab 與 </a:t>
            </a:r>
            <a:r>
              <a:rPr lang="en-US" altLang="zh-TW" dirty="0" err="1"/>
              <a:t>len</a:t>
            </a:r>
            <a:r>
              <a:rPr lang="en-US" altLang="zh-TW" dirty="0"/>
              <a:t>(word2vec.wv.index_to_key) </a:t>
            </a:r>
            <a:r>
              <a:rPr lang="zh-TW" altLang="en-US" dirty="0"/>
              <a:t>不相等，因為</a:t>
            </a:r>
            <a:r>
              <a:rPr lang="en-US" altLang="zh-TW" dirty="0"/>
              <a:t>vocab</a:t>
            </a:r>
            <a:r>
              <a:rPr lang="zh-TW" altLang="en-US" dirty="0"/>
              <a:t>中有新增</a:t>
            </a:r>
            <a:r>
              <a:rPr lang="en-US" altLang="zh-TW" dirty="0"/>
              <a:t>&lt;PAD&gt;</a:t>
            </a:r>
            <a:r>
              <a:rPr lang="zh-TW" altLang="en-US" dirty="0"/>
              <a:t>、</a:t>
            </a:r>
            <a:r>
              <a:rPr lang="en-US" altLang="zh-TW" dirty="0"/>
              <a:t>&lt;UNK&gt;</a:t>
            </a:r>
          </a:p>
        </p:txBody>
      </p:sp>
    </p:spTree>
    <p:extLst>
      <p:ext uri="{BB962C8B-B14F-4D97-AF65-F5344CB8AC3E}">
        <p14:creationId xmlns:p14="http://schemas.microsoft.com/office/powerpoint/2010/main" val="332134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A11D4AC-0354-421B-823B-B130858F8C3A}"/>
              </a:ext>
            </a:extLst>
          </p:cNvPr>
          <p:cNvSpPr txBox="1"/>
          <p:nvPr/>
        </p:nvSpPr>
        <p:spPr>
          <a:xfrm>
            <a:off x="0" y="232868"/>
            <a:ext cx="2220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/>
              <a:t>LSTM cell</a:t>
            </a:r>
            <a:endParaRPr lang="zh-TW" altLang="en-US" sz="4000" b="1" dirty="0"/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093E8F05-9342-484C-8B73-B0E638261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571849"/>
              </p:ext>
            </p:extLst>
          </p:nvPr>
        </p:nvGraphicFramePr>
        <p:xfrm>
          <a:off x="2535896" y="2354474"/>
          <a:ext cx="812800" cy="296164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21767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84345"/>
                  </a:ext>
                </a:extLst>
              </a:tr>
              <a:tr h="35575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20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95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70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876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109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89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732123"/>
                  </a:ext>
                </a:extLst>
              </a:tr>
            </a:tbl>
          </a:graphicData>
        </a:graphic>
      </p:graphicFrame>
      <p:grpSp>
        <p:nvGrpSpPr>
          <p:cNvPr id="337" name="群組 336">
            <a:extLst>
              <a:ext uri="{FF2B5EF4-FFF2-40B4-BE49-F238E27FC236}">
                <a16:creationId xmlns:a16="http://schemas.microsoft.com/office/drawing/2014/main" id="{4A6FC798-1071-44C7-B912-59955F32433E}"/>
              </a:ext>
            </a:extLst>
          </p:cNvPr>
          <p:cNvGrpSpPr/>
          <p:nvPr/>
        </p:nvGrpSpPr>
        <p:grpSpPr>
          <a:xfrm>
            <a:off x="4160371" y="2176259"/>
            <a:ext cx="3925616" cy="3318069"/>
            <a:chOff x="3749079" y="2093132"/>
            <a:chExt cx="3925616" cy="3318069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A746862E-B2A7-49B7-A86B-EDF75C1470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9079" y="2093132"/>
              <a:ext cx="72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E7584E98-BE3E-4E82-95EA-D745528B3B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9079" y="3825178"/>
              <a:ext cx="72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8" name="矩形: 圓角 87">
              <a:extLst>
                <a:ext uri="{FF2B5EF4-FFF2-40B4-BE49-F238E27FC236}">
                  <a16:creationId xmlns:a16="http://schemas.microsoft.com/office/drawing/2014/main" id="{910E2137-349E-4397-BB70-BF55CBC43A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9079" y="4691201"/>
              <a:ext cx="72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0FDD1673-18A7-434D-9436-6B6491AB5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9079" y="2959155"/>
              <a:ext cx="72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2A5BCE84-2150-44B6-ACCD-0B41C479C3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51887" y="2093132"/>
              <a:ext cx="72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9" name="矩形: 圓角 98">
              <a:extLst>
                <a:ext uri="{FF2B5EF4-FFF2-40B4-BE49-F238E27FC236}">
                  <a16:creationId xmlns:a16="http://schemas.microsoft.com/office/drawing/2014/main" id="{C1ED000F-72C4-44AC-9B63-B1E777BD8A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51887" y="3825178"/>
              <a:ext cx="72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1" name="矩形: 圓角 100">
              <a:extLst>
                <a:ext uri="{FF2B5EF4-FFF2-40B4-BE49-F238E27FC236}">
                  <a16:creationId xmlns:a16="http://schemas.microsoft.com/office/drawing/2014/main" id="{35CB4105-6CBB-489C-9F13-29DF40C5D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51887" y="4691201"/>
              <a:ext cx="72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3" name="矩形: 圓角 102">
              <a:extLst>
                <a:ext uri="{FF2B5EF4-FFF2-40B4-BE49-F238E27FC236}">
                  <a16:creationId xmlns:a16="http://schemas.microsoft.com/office/drawing/2014/main" id="{9F943520-0318-4B56-B03A-EA1CF3ACF7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51887" y="2959155"/>
              <a:ext cx="72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E2021715-72B5-4EFA-A50A-95348723E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54695" y="2093132"/>
              <a:ext cx="72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7" name="矩形: 圓角 106">
              <a:extLst>
                <a:ext uri="{FF2B5EF4-FFF2-40B4-BE49-F238E27FC236}">
                  <a16:creationId xmlns:a16="http://schemas.microsoft.com/office/drawing/2014/main" id="{1EAEF3BE-56D1-456D-8BFC-AF67C8F95B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54695" y="3825178"/>
              <a:ext cx="72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5" name="矩形: 圓角 114">
              <a:extLst>
                <a:ext uri="{FF2B5EF4-FFF2-40B4-BE49-F238E27FC236}">
                  <a16:creationId xmlns:a16="http://schemas.microsoft.com/office/drawing/2014/main" id="{BEA9325D-0099-4BC5-BA9F-0AAFE27A07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54695" y="4691201"/>
              <a:ext cx="72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3" name="矩形: 圓角 122">
              <a:extLst>
                <a:ext uri="{FF2B5EF4-FFF2-40B4-BE49-F238E27FC236}">
                  <a16:creationId xmlns:a16="http://schemas.microsoft.com/office/drawing/2014/main" id="{D488FB69-154C-4573-B743-1C86109CB2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54695" y="2959155"/>
              <a:ext cx="72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24" name="直線單箭頭接點 123">
              <a:extLst>
                <a:ext uri="{FF2B5EF4-FFF2-40B4-BE49-F238E27FC236}">
                  <a16:creationId xmlns:a16="http://schemas.microsoft.com/office/drawing/2014/main" id="{03026741-FA8D-46D3-BAE0-6034013D1EBE}"/>
                </a:ext>
              </a:extLst>
            </p:cNvPr>
            <p:cNvCxnSpPr>
              <a:cxnSpLocks/>
              <a:stCxn id="96" idx="3"/>
              <a:endCxn id="103" idx="1"/>
            </p:cNvCxnSpPr>
            <p:nvPr/>
          </p:nvCxnSpPr>
          <p:spPr>
            <a:xfrm>
              <a:off x="4469079" y="3319155"/>
              <a:ext cx="882808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單箭頭接點 124">
              <a:extLst>
                <a:ext uri="{FF2B5EF4-FFF2-40B4-BE49-F238E27FC236}">
                  <a16:creationId xmlns:a16="http://schemas.microsoft.com/office/drawing/2014/main" id="{2BB204A2-5DC1-40C9-8305-30EAECA91AAC}"/>
                </a:ext>
              </a:extLst>
            </p:cNvPr>
            <p:cNvCxnSpPr>
              <a:cxnSpLocks/>
              <a:stCxn id="27" idx="3"/>
              <a:endCxn id="99" idx="1"/>
            </p:cNvCxnSpPr>
            <p:nvPr/>
          </p:nvCxnSpPr>
          <p:spPr>
            <a:xfrm>
              <a:off x="4469079" y="4185178"/>
              <a:ext cx="882808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單箭頭接點 125">
              <a:extLst>
                <a:ext uri="{FF2B5EF4-FFF2-40B4-BE49-F238E27FC236}">
                  <a16:creationId xmlns:a16="http://schemas.microsoft.com/office/drawing/2014/main" id="{707FF8E2-7ED1-472B-927D-58A979B13088}"/>
                </a:ext>
              </a:extLst>
            </p:cNvPr>
            <p:cNvCxnSpPr>
              <a:cxnSpLocks/>
              <a:stCxn id="88" idx="3"/>
              <a:endCxn id="101" idx="1"/>
            </p:cNvCxnSpPr>
            <p:nvPr/>
          </p:nvCxnSpPr>
          <p:spPr>
            <a:xfrm>
              <a:off x="4469079" y="5051201"/>
              <a:ext cx="882808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D6CF8743-BBD9-4E70-9B7E-B5DDEB1FAAAE}"/>
                </a:ext>
              </a:extLst>
            </p:cNvPr>
            <p:cNvCxnSpPr>
              <a:cxnSpLocks/>
              <a:stCxn id="4" idx="3"/>
              <a:endCxn id="98" idx="1"/>
            </p:cNvCxnSpPr>
            <p:nvPr/>
          </p:nvCxnSpPr>
          <p:spPr>
            <a:xfrm>
              <a:off x="4469079" y="2453132"/>
              <a:ext cx="882808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單箭頭接點 127">
              <a:extLst>
                <a:ext uri="{FF2B5EF4-FFF2-40B4-BE49-F238E27FC236}">
                  <a16:creationId xmlns:a16="http://schemas.microsoft.com/office/drawing/2014/main" id="{5156502B-E11F-48F7-8D87-3BB1A70452A0}"/>
                </a:ext>
              </a:extLst>
            </p:cNvPr>
            <p:cNvCxnSpPr>
              <a:cxnSpLocks/>
              <a:stCxn id="4" idx="3"/>
              <a:endCxn id="103" idx="1"/>
            </p:cNvCxnSpPr>
            <p:nvPr/>
          </p:nvCxnSpPr>
          <p:spPr>
            <a:xfrm>
              <a:off x="4469079" y="2453132"/>
              <a:ext cx="882808" cy="866023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單箭頭接點 128">
              <a:extLst>
                <a:ext uri="{FF2B5EF4-FFF2-40B4-BE49-F238E27FC236}">
                  <a16:creationId xmlns:a16="http://schemas.microsoft.com/office/drawing/2014/main" id="{CD3F521B-D1E2-4B47-9934-5E88F485709A}"/>
                </a:ext>
              </a:extLst>
            </p:cNvPr>
            <p:cNvCxnSpPr>
              <a:cxnSpLocks/>
              <a:stCxn id="4" idx="3"/>
              <a:endCxn id="99" idx="1"/>
            </p:cNvCxnSpPr>
            <p:nvPr/>
          </p:nvCxnSpPr>
          <p:spPr>
            <a:xfrm>
              <a:off x="4469079" y="2453132"/>
              <a:ext cx="882808" cy="1732046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單箭頭接點 129">
              <a:extLst>
                <a:ext uri="{FF2B5EF4-FFF2-40B4-BE49-F238E27FC236}">
                  <a16:creationId xmlns:a16="http://schemas.microsoft.com/office/drawing/2014/main" id="{B7B4B6E7-3348-4D44-8950-21C03410A9CC}"/>
                </a:ext>
              </a:extLst>
            </p:cNvPr>
            <p:cNvCxnSpPr>
              <a:cxnSpLocks/>
              <a:stCxn id="4" idx="3"/>
              <a:endCxn id="101" idx="1"/>
            </p:cNvCxnSpPr>
            <p:nvPr/>
          </p:nvCxnSpPr>
          <p:spPr>
            <a:xfrm>
              <a:off x="4469079" y="2453132"/>
              <a:ext cx="882808" cy="2598069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>
              <a:extLst>
                <a:ext uri="{FF2B5EF4-FFF2-40B4-BE49-F238E27FC236}">
                  <a16:creationId xmlns:a16="http://schemas.microsoft.com/office/drawing/2014/main" id="{B149D422-8401-425D-AA68-A8AE5222B423}"/>
                </a:ext>
              </a:extLst>
            </p:cNvPr>
            <p:cNvCxnSpPr>
              <a:cxnSpLocks/>
              <a:stCxn id="96" idx="3"/>
              <a:endCxn id="98" idx="1"/>
            </p:cNvCxnSpPr>
            <p:nvPr/>
          </p:nvCxnSpPr>
          <p:spPr>
            <a:xfrm flipV="1">
              <a:off x="4469079" y="2453132"/>
              <a:ext cx="882808" cy="866023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單箭頭接點 136">
              <a:extLst>
                <a:ext uri="{FF2B5EF4-FFF2-40B4-BE49-F238E27FC236}">
                  <a16:creationId xmlns:a16="http://schemas.microsoft.com/office/drawing/2014/main" id="{20A3D384-4786-44ED-ABA1-4B21AD57FC9D}"/>
                </a:ext>
              </a:extLst>
            </p:cNvPr>
            <p:cNvCxnSpPr>
              <a:cxnSpLocks/>
              <a:stCxn id="96" idx="3"/>
              <a:endCxn id="99" idx="1"/>
            </p:cNvCxnSpPr>
            <p:nvPr/>
          </p:nvCxnSpPr>
          <p:spPr>
            <a:xfrm>
              <a:off x="4469079" y="3319155"/>
              <a:ext cx="882808" cy="866023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單箭頭接點 137">
              <a:extLst>
                <a:ext uri="{FF2B5EF4-FFF2-40B4-BE49-F238E27FC236}">
                  <a16:creationId xmlns:a16="http://schemas.microsoft.com/office/drawing/2014/main" id="{FA4957DC-A18F-4E74-845F-C752A421DEF2}"/>
                </a:ext>
              </a:extLst>
            </p:cNvPr>
            <p:cNvCxnSpPr>
              <a:cxnSpLocks/>
              <a:stCxn id="96" idx="3"/>
              <a:endCxn id="101" idx="1"/>
            </p:cNvCxnSpPr>
            <p:nvPr/>
          </p:nvCxnSpPr>
          <p:spPr>
            <a:xfrm>
              <a:off x="4469079" y="3319155"/>
              <a:ext cx="882808" cy="1732046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單箭頭接點 144">
              <a:extLst>
                <a:ext uri="{FF2B5EF4-FFF2-40B4-BE49-F238E27FC236}">
                  <a16:creationId xmlns:a16="http://schemas.microsoft.com/office/drawing/2014/main" id="{BD8E8C04-9CB7-4FC0-8A13-2200D6072FC5}"/>
                </a:ext>
              </a:extLst>
            </p:cNvPr>
            <p:cNvCxnSpPr>
              <a:cxnSpLocks/>
              <a:stCxn id="27" idx="3"/>
              <a:endCxn id="98" idx="1"/>
            </p:cNvCxnSpPr>
            <p:nvPr/>
          </p:nvCxnSpPr>
          <p:spPr>
            <a:xfrm flipV="1">
              <a:off x="4469079" y="2453132"/>
              <a:ext cx="882808" cy="1732046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單箭頭接點 145">
              <a:extLst>
                <a:ext uri="{FF2B5EF4-FFF2-40B4-BE49-F238E27FC236}">
                  <a16:creationId xmlns:a16="http://schemas.microsoft.com/office/drawing/2014/main" id="{88015DE4-3215-4581-9263-C056978EB285}"/>
                </a:ext>
              </a:extLst>
            </p:cNvPr>
            <p:cNvCxnSpPr>
              <a:cxnSpLocks/>
              <a:stCxn id="27" idx="3"/>
              <a:endCxn id="103" idx="1"/>
            </p:cNvCxnSpPr>
            <p:nvPr/>
          </p:nvCxnSpPr>
          <p:spPr>
            <a:xfrm flipV="1">
              <a:off x="4469079" y="3319155"/>
              <a:ext cx="882808" cy="866023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單箭頭接點 146">
              <a:extLst>
                <a:ext uri="{FF2B5EF4-FFF2-40B4-BE49-F238E27FC236}">
                  <a16:creationId xmlns:a16="http://schemas.microsoft.com/office/drawing/2014/main" id="{4D04AFCE-80D0-42DD-AD50-39D5A9932DF1}"/>
                </a:ext>
              </a:extLst>
            </p:cNvPr>
            <p:cNvCxnSpPr>
              <a:cxnSpLocks/>
              <a:stCxn id="27" idx="3"/>
              <a:endCxn id="101" idx="1"/>
            </p:cNvCxnSpPr>
            <p:nvPr/>
          </p:nvCxnSpPr>
          <p:spPr>
            <a:xfrm>
              <a:off x="4469079" y="4185178"/>
              <a:ext cx="882808" cy="866023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單箭頭接點 153">
              <a:extLst>
                <a:ext uri="{FF2B5EF4-FFF2-40B4-BE49-F238E27FC236}">
                  <a16:creationId xmlns:a16="http://schemas.microsoft.com/office/drawing/2014/main" id="{96F7FE46-730A-4076-B28E-C1DA1E4B54BB}"/>
                </a:ext>
              </a:extLst>
            </p:cNvPr>
            <p:cNvCxnSpPr>
              <a:cxnSpLocks/>
              <a:stCxn id="88" idx="3"/>
              <a:endCxn id="98" idx="1"/>
            </p:cNvCxnSpPr>
            <p:nvPr/>
          </p:nvCxnSpPr>
          <p:spPr>
            <a:xfrm flipV="1">
              <a:off x="4469079" y="2453132"/>
              <a:ext cx="882808" cy="2598069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>
              <a:extLst>
                <a:ext uri="{FF2B5EF4-FFF2-40B4-BE49-F238E27FC236}">
                  <a16:creationId xmlns:a16="http://schemas.microsoft.com/office/drawing/2014/main" id="{5EE9D27A-C5A2-45D5-B0B9-F477202D86AB}"/>
                </a:ext>
              </a:extLst>
            </p:cNvPr>
            <p:cNvCxnSpPr>
              <a:cxnSpLocks/>
              <a:stCxn id="88" idx="3"/>
              <a:endCxn id="103" idx="1"/>
            </p:cNvCxnSpPr>
            <p:nvPr/>
          </p:nvCxnSpPr>
          <p:spPr>
            <a:xfrm flipV="1">
              <a:off x="4469079" y="3319155"/>
              <a:ext cx="882808" cy="1732046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單箭頭接點 155">
              <a:extLst>
                <a:ext uri="{FF2B5EF4-FFF2-40B4-BE49-F238E27FC236}">
                  <a16:creationId xmlns:a16="http://schemas.microsoft.com/office/drawing/2014/main" id="{96EEF70D-0914-49FC-9D92-E7C74874DEE2}"/>
                </a:ext>
              </a:extLst>
            </p:cNvPr>
            <p:cNvCxnSpPr>
              <a:cxnSpLocks/>
              <a:stCxn id="88" idx="3"/>
              <a:endCxn id="99" idx="1"/>
            </p:cNvCxnSpPr>
            <p:nvPr/>
          </p:nvCxnSpPr>
          <p:spPr>
            <a:xfrm flipV="1">
              <a:off x="4469079" y="4185178"/>
              <a:ext cx="882808" cy="866023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單箭頭接點 165">
              <a:extLst>
                <a:ext uri="{FF2B5EF4-FFF2-40B4-BE49-F238E27FC236}">
                  <a16:creationId xmlns:a16="http://schemas.microsoft.com/office/drawing/2014/main" id="{5AD5E8C8-AFA7-4F7C-B27D-BD05AD90D704}"/>
                </a:ext>
              </a:extLst>
            </p:cNvPr>
            <p:cNvCxnSpPr>
              <a:cxnSpLocks/>
            </p:cNvCxnSpPr>
            <p:nvPr/>
          </p:nvCxnSpPr>
          <p:spPr>
            <a:xfrm>
              <a:off x="6086033" y="3302540"/>
              <a:ext cx="882808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單箭頭接點 166">
              <a:extLst>
                <a:ext uri="{FF2B5EF4-FFF2-40B4-BE49-F238E27FC236}">
                  <a16:creationId xmlns:a16="http://schemas.microsoft.com/office/drawing/2014/main" id="{1DD58585-524F-4DA5-A07B-C1D5190EB3EB}"/>
                </a:ext>
              </a:extLst>
            </p:cNvPr>
            <p:cNvCxnSpPr>
              <a:cxnSpLocks/>
            </p:cNvCxnSpPr>
            <p:nvPr/>
          </p:nvCxnSpPr>
          <p:spPr>
            <a:xfrm>
              <a:off x="6086033" y="4168563"/>
              <a:ext cx="882808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單箭頭接點 167">
              <a:extLst>
                <a:ext uri="{FF2B5EF4-FFF2-40B4-BE49-F238E27FC236}">
                  <a16:creationId xmlns:a16="http://schemas.microsoft.com/office/drawing/2014/main" id="{4308523D-E377-4888-9CAE-3A5122F771A4}"/>
                </a:ext>
              </a:extLst>
            </p:cNvPr>
            <p:cNvCxnSpPr>
              <a:cxnSpLocks/>
            </p:cNvCxnSpPr>
            <p:nvPr/>
          </p:nvCxnSpPr>
          <p:spPr>
            <a:xfrm>
              <a:off x="6086033" y="5034586"/>
              <a:ext cx="882808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單箭頭接點 168">
              <a:extLst>
                <a:ext uri="{FF2B5EF4-FFF2-40B4-BE49-F238E27FC236}">
                  <a16:creationId xmlns:a16="http://schemas.microsoft.com/office/drawing/2014/main" id="{54644708-3757-4847-AB16-E3B568B39217}"/>
                </a:ext>
              </a:extLst>
            </p:cNvPr>
            <p:cNvCxnSpPr>
              <a:cxnSpLocks/>
            </p:cNvCxnSpPr>
            <p:nvPr/>
          </p:nvCxnSpPr>
          <p:spPr>
            <a:xfrm>
              <a:off x="6086033" y="2436517"/>
              <a:ext cx="882808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單箭頭接點 169">
              <a:extLst>
                <a:ext uri="{FF2B5EF4-FFF2-40B4-BE49-F238E27FC236}">
                  <a16:creationId xmlns:a16="http://schemas.microsoft.com/office/drawing/2014/main" id="{C557AE76-683F-45F6-85D1-69B6DB3C1197}"/>
                </a:ext>
              </a:extLst>
            </p:cNvPr>
            <p:cNvCxnSpPr>
              <a:cxnSpLocks/>
            </p:cNvCxnSpPr>
            <p:nvPr/>
          </p:nvCxnSpPr>
          <p:spPr>
            <a:xfrm>
              <a:off x="6086033" y="2436517"/>
              <a:ext cx="882808" cy="866023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單箭頭接點 170">
              <a:extLst>
                <a:ext uri="{FF2B5EF4-FFF2-40B4-BE49-F238E27FC236}">
                  <a16:creationId xmlns:a16="http://schemas.microsoft.com/office/drawing/2014/main" id="{502A10CA-9BD5-4CB6-A5F7-9D1504452DEF}"/>
                </a:ext>
              </a:extLst>
            </p:cNvPr>
            <p:cNvCxnSpPr>
              <a:cxnSpLocks/>
            </p:cNvCxnSpPr>
            <p:nvPr/>
          </p:nvCxnSpPr>
          <p:spPr>
            <a:xfrm>
              <a:off x="6086033" y="2436517"/>
              <a:ext cx="882808" cy="1732046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單箭頭接點 171">
              <a:extLst>
                <a:ext uri="{FF2B5EF4-FFF2-40B4-BE49-F238E27FC236}">
                  <a16:creationId xmlns:a16="http://schemas.microsoft.com/office/drawing/2014/main" id="{46B0D6A7-036B-4263-9586-DFBCB37DFD19}"/>
                </a:ext>
              </a:extLst>
            </p:cNvPr>
            <p:cNvCxnSpPr>
              <a:cxnSpLocks/>
            </p:cNvCxnSpPr>
            <p:nvPr/>
          </p:nvCxnSpPr>
          <p:spPr>
            <a:xfrm>
              <a:off x="6086033" y="2436517"/>
              <a:ext cx="882808" cy="2598069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單箭頭接點 172">
              <a:extLst>
                <a:ext uri="{FF2B5EF4-FFF2-40B4-BE49-F238E27FC236}">
                  <a16:creationId xmlns:a16="http://schemas.microsoft.com/office/drawing/2014/main" id="{6175ABE2-E76A-4579-B65C-006069B96E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6033" y="2436517"/>
              <a:ext cx="882808" cy="866023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單箭頭接點 173">
              <a:extLst>
                <a:ext uri="{FF2B5EF4-FFF2-40B4-BE49-F238E27FC236}">
                  <a16:creationId xmlns:a16="http://schemas.microsoft.com/office/drawing/2014/main" id="{2EE8452D-D82C-4179-AB9E-2873DCE9F04D}"/>
                </a:ext>
              </a:extLst>
            </p:cNvPr>
            <p:cNvCxnSpPr>
              <a:cxnSpLocks/>
            </p:cNvCxnSpPr>
            <p:nvPr/>
          </p:nvCxnSpPr>
          <p:spPr>
            <a:xfrm>
              <a:off x="6086033" y="3302540"/>
              <a:ext cx="882808" cy="866023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>
              <a:extLst>
                <a:ext uri="{FF2B5EF4-FFF2-40B4-BE49-F238E27FC236}">
                  <a16:creationId xmlns:a16="http://schemas.microsoft.com/office/drawing/2014/main" id="{8D488E86-25D5-4332-8C41-53ADC12E7BC7}"/>
                </a:ext>
              </a:extLst>
            </p:cNvPr>
            <p:cNvCxnSpPr>
              <a:cxnSpLocks/>
            </p:cNvCxnSpPr>
            <p:nvPr/>
          </p:nvCxnSpPr>
          <p:spPr>
            <a:xfrm>
              <a:off x="6086033" y="3302540"/>
              <a:ext cx="882808" cy="1732046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單箭頭接點 175">
              <a:extLst>
                <a:ext uri="{FF2B5EF4-FFF2-40B4-BE49-F238E27FC236}">
                  <a16:creationId xmlns:a16="http://schemas.microsoft.com/office/drawing/2014/main" id="{60402569-D62B-4E46-93E5-03674A142D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6033" y="2436517"/>
              <a:ext cx="882808" cy="1732046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單箭頭接點 176">
              <a:extLst>
                <a:ext uri="{FF2B5EF4-FFF2-40B4-BE49-F238E27FC236}">
                  <a16:creationId xmlns:a16="http://schemas.microsoft.com/office/drawing/2014/main" id="{97186CF6-F419-499D-9804-90AD007F6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6033" y="3302540"/>
              <a:ext cx="882808" cy="866023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單箭頭接點 177">
              <a:extLst>
                <a:ext uri="{FF2B5EF4-FFF2-40B4-BE49-F238E27FC236}">
                  <a16:creationId xmlns:a16="http://schemas.microsoft.com/office/drawing/2014/main" id="{152A8DD5-090F-4BAD-9C31-9BAA0833FD51}"/>
                </a:ext>
              </a:extLst>
            </p:cNvPr>
            <p:cNvCxnSpPr>
              <a:cxnSpLocks/>
            </p:cNvCxnSpPr>
            <p:nvPr/>
          </p:nvCxnSpPr>
          <p:spPr>
            <a:xfrm>
              <a:off x="6086033" y="4168563"/>
              <a:ext cx="882808" cy="866023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單箭頭接點 178">
              <a:extLst>
                <a:ext uri="{FF2B5EF4-FFF2-40B4-BE49-F238E27FC236}">
                  <a16:creationId xmlns:a16="http://schemas.microsoft.com/office/drawing/2014/main" id="{98D6BE81-BA71-48DD-9A2C-F5D23C072A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6033" y="2436517"/>
              <a:ext cx="882808" cy="2598069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單箭頭接點 179">
              <a:extLst>
                <a:ext uri="{FF2B5EF4-FFF2-40B4-BE49-F238E27FC236}">
                  <a16:creationId xmlns:a16="http://schemas.microsoft.com/office/drawing/2014/main" id="{2FAE58F4-E390-4771-AD45-B2C36663E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6033" y="3302540"/>
              <a:ext cx="882808" cy="1732046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單箭頭接點 180">
              <a:extLst>
                <a:ext uri="{FF2B5EF4-FFF2-40B4-BE49-F238E27FC236}">
                  <a16:creationId xmlns:a16="http://schemas.microsoft.com/office/drawing/2014/main" id="{6B50E769-82B0-409B-91DF-4668DE12AA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6033" y="4168563"/>
              <a:ext cx="882808" cy="866023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3" name="直線單箭頭接點 182">
            <a:extLst>
              <a:ext uri="{FF2B5EF4-FFF2-40B4-BE49-F238E27FC236}">
                <a16:creationId xmlns:a16="http://schemas.microsoft.com/office/drawing/2014/main" id="{7CC6950E-0F95-42AF-90D5-24EE2551000E}"/>
              </a:ext>
            </a:extLst>
          </p:cNvPr>
          <p:cNvCxnSpPr>
            <a:cxnSpLocks/>
            <a:stCxn id="22" idx="3"/>
            <a:endCxn id="4" idx="1"/>
          </p:cNvCxnSpPr>
          <p:nvPr/>
        </p:nvCxnSpPr>
        <p:spPr>
          <a:xfrm flipV="1">
            <a:off x="3348696" y="2536259"/>
            <a:ext cx="811675" cy="129903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>
            <a:extLst>
              <a:ext uri="{FF2B5EF4-FFF2-40B4-BE49-F238E27FC236}">
                <a16:creationId xmlns:a16="http://schemas.microsoft.com/office/drawing/2014/main" id="{1E3D80CC-DEEB-44B2-BAA9-112833C0B576}"/>
              </a:ext>
            </a:extLst>
          </p:cNvPr>
          <p:cNvCxnSpPr>
            <a:cxnSpLocks/>
            <a:stCxn id="22" idx="3"/>
            <a:endCxn id="96" idx="1"/>
          </p:cNvCxnSpPr>
          <p:nvPr/>
        </p:nvCxnSpPr>
        <p:spPr>
          <a:xfrm flipV="1">
            <a:off x="3348696" y="3402282"/>
            <a:ext cx="811675" cy="43301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單箭頭接點 188">
            <a:extLst>
              <a:ext uri="{FF2B5EF4-FFF2-40B4-BE49-F238E27FC236}">
                <a16:creationId xmlns:a16="http://schemas.microsoft.com/office/drawing/2014/main" id="{00A763ED-4B6C-4520-8199-9B2FEAA72D9C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>
            <a:off x="3348696" y="3835294"/>
            <a:ext cx="811675" cy="43301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單箭頭接點 189">
            <a:extLst>
              <a:ext uri="{FF2B5EF4-FFF2-40B4-BE49-F238E27FC236}">
                <a16:creationId xmlns:a16="http://schemas.microsoft.com/office/drawing/2014/main" id="{1851E15C-A847-48B2-A970-B1B66825A309}"/>
              </a:ext>
            </a:extLst>
          </p:cNvPr>
          <p:cNvCxnSpPr>
            <a:cxnSpLocks/>
            <a:stCxn id="22" idx="3"/>
            <a:endCxn id="88" idx="1"/>
          </p:cNvCxnSpPr>
          <p:nvPr/>
        </p:nvCxnSpPr>
        <p:spPr>
          <a:xfrm>
            <a:off x="3348696" y="3835294"/>
            <a:ext cx="811675" cy="129903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矩形 236">
            <a:extLst>
              <a:ext uri="{FF2B5EF4-FFF2-40B4-BE49-F238E27FC236}">
                <a16:creationId xmlns:a16="http://schemas.microsoft.com/office/drawing/2014/main" id="{8157A4D3-497E-47C8-BC68-7DDF715CA378}"/>
              </a:ext>
            </a:extLst>
          </p:cNvPr>
          <p:cNvSpPr/>
          <p:nvPr/>
        </p:nvSpPr>
        <p:spPr>
          <a:xfrm>
            <a:off x="2220239" y="1366012"/>
            <a:ext cx="1444113" cy="6463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TW" dirty="0"/>
              <a:t>v</a:t>
            </a:r>
            <a:r>
              <a:rPr lang="zh-TW" altLang="en-US" dirty="0"/>
              <a:t>ocab</a:t>
            </a:r>
            <a:r>
              <a:rPr lang="en-US" altLang="zh-TW" dirty="0"/>
              <a:t>_vector</a:t>
            </a:r>
          </a:p>
          <a:p>
            <a:pPr algn="ctr"/>
            <a:r>
              <a:rPr lang="zh-TW" altLang="en-US" dirty="0"/>
              <a:t>詞彙向量</a:t>
            </a:r>
          </a:p>
        </p:txBody>
      </p:sp>
      <p:sp>
        <p:nvSpPr>
          <p:cNvPr id="240" name="左大括弧 239">
            <a:extLst>
              <a:ext uri="{FF2B5EF4-FFF2-40B4-BE49-F238E27FC236}">
                <a16:creationId xmlns:a16="http://schemas.microsoft.com/office/drawing/2014/main" id="{E0C33EC4-F905-4DDD-B6AA-15E64E57101E}"/>
              </a:ext>
            </a:extLst>
          </p:cNvPr>
          <p:cNvSpPr/>
          <p:nvPr/>
        </p:nvSpPr>
        <p:spPr>
          <a:xfrm rot="16200000">
            <a:off x="5962880" y="3910350"/>
            <a:ext cx="320594" cy="3925615"/>
          </a:xfrm>
          <a:prstGeom prst="leftBrace">
            <a:avLst>
              <a:gd name="adj1" fmla="val 84087"/>
              <a:gd name="adj2" fmla="val 50000"/>
            </a:avLst>
          </a:prstGeom>
          <a:ln w="38100" cap="rnd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AAACCC22-2326-4FA7-BCE8-C67810D5EC3D}"/>
              </a:ext>
            </a:extLst>
          </p:cNvPr>
          <p:cNvSpPr/>
          <p:nvPr/>
        </p:nvSpPr>
        <p:spPr>
          <a:xfrm>
            <a:off x="5488163" y="6064232"/>
            <a:ext cx="1270027" cy="6463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TW" dirty="0" err="1"/>
              <a:t>num_layers</a:t>
            </a:r>
            <a:endParaRPr lang="en-US" altLang="zh-TW" dirty="0"/>
          </a:p>
          <a:p>
            <a:pPr algn="ctr"/>
            <a:r>
              <a:rPr lang="zh-TW" altLang="en-US" dirty="0"/>
              <a:t>網路層數</a:t>
            </a:r>
          </a:p>
        </p:txBody>
      </p:sp>
      <p:cxnSp>
        <p:nvCxnSpPr>
          <p:cNvPr id="247" name="直線單箭頭接點 246">
            <a:extLst>
              <a:ext uri="{FF2B5EF4-FFF2-40B4-BE49-F238E27FC236}">
                <a16:creationId xmlns:a16="http://schemas.microsoft.com/office/drawing/2014/main" id="{5B1DF2DB-8C2E-47FA-8893-0E2A33B80EE6}"/>
              </a:ext>
            </a:extLst>
          </p:cNvPr>
          <p:cNvCxnSpPr>
            <a:cxnSpLocks/>
            <a:stCxn id="237" idx="2"/>
          </p:cNvCxnSpPr>
          <p:nvPr/>
        </p:nvCxnSpPr>
        <p:spPr>
          <a:xfrm>
            <a:off x="2942296" y="2012343"/>
            <a:ext cx="0" cy="28668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左大括弧 253">
            <a:extLst>
              <a:ext uri="{FF2B5EF4-FFF2-40B4-BE49-F238E27FC236}">
                <a16:creationId xmlns:a16="http://schemas.microsoft.com/office/drawing/2014/main" id="{156DEC9B-89F4-4882-B8A6-2DDB2E14D713}"/>
              </a:ext>
            </a:extLst>
          </p:cNvPr>
          <p:cNvSpPr/>
          <p:nvPr/>
        </p:nvSpPr>
        <p:spPr>
          <a:xfrm>
            <a:off x="2081348" y="2354474"/>
            <a:ext cx="320594" cy="2961640"/>
          </a:xfrm>
          <a:prstGeom prst="leftBrace">
            <a:avLst>
              <a:gd name="adj1" fmla="val 84087"/>
              <a:gd name="adj2" fmla="val 50000"/>
            </a:avLst>
          </a:prstGeom>
          <a:ln w="38100" cap="rnd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88236E20-628E-4C00-9DED-B47C0E88168B}"/>
              </a:ext>
            </a:extLst>
          </p:cNvPr>
          <p:cNvSpPr/>
          <p:nvPr/>
        </p:nvSpPr>
        <p:spPr>
          <a:xfrm>
            <a:off x="805658" y="3495512"/>
            <a:ext cx="1139671" cy="6463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TW" dirty="0" err="1"/>
              <a:t>input_size</a:t>
            </a:r>
            <a:endParaRPr lang="en-US" altLang="zh-TW" dirty="0"/>
          </a:p>
          <a:p>
            <a:pPr algn="ctr"/>
            <a:r>
              <a:rPr lang="zh-TW" altLang="en-US" dirty="0"/>
              <a:t>輸入維度</a:t>
            </a: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18B54B3-9BED-4F8E-AE5D-9143910293AB}"/>
              </a:ext>
            </a:extLst>
          </p:cNvPr>
          <p:cNvSpPr/>
          <p:nvPr/>
        </p:nvSpPr>
        <p:spPr>
          <a:xfrm>
            <a:off x="8518274" y="4812446"/>
            <a:ext cx="1800493" cy="6463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TW" dirty="0" err="1"/>
              <a:t>hidden_size</a:t>
            </a:r>
            <a:endParaRPr lang="en-US" altLang="zh-TW" dirty="0"/>
          </a:p>
          <a:p>
            <a:pPr algn="ctr"/>
            <a:r>
              <a:rPr lang="zh-TW" altLang="en-US" dirty="0"/>
              <a:t>輸出、隱藏維度</a:t>
            </a:r>
          </a:p>
        </p:txBody>
      </p:sp>
      <p:graphicFrame>
        <p:nvGraphicFramePr>
          <p:cNvPr id="270" name="表格 269">
            <a:extLst>
              <a:ext uri="{FF2B5EF4-FFF2-40B4-BE49-F238E27FC236}">
                <a16:creationId xmlns:a16="http://schemas.microsoft.com/office/drawing/2014/main" id="{2621076D-76DE-488A-8983-6FBCD73EF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050448"/>
              </p:ext>
            </p:extLst>
          </p:nvPr>
        </p:nvGraphicFramePr>
        <p:xfrm>
          <a:off x="8951318" y="3076056"/>
          <a:ext cx="812800" cy="147828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21767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84345"/>
                  </a:ext>
                </a:extLst>
              </a:tr>
              <a:tr h="35575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20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95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700555"/>
                  </a:ext>
                </a:extLst>
              </a:tr>
            </a:tbl>
          </a:graphicData>
        </a:graphic>
      </p:graphicFrame>
      <p:cxnSp>
        <p:nvCxnSpPr>
          <p:cNvPr id="271" name="直線單箭頭接點 270">
            <a:extLst>
              <a:ext uri="{FF2B5EF4-FFF2-40B4-BE49-F238E27FC236}">
                <a16:creationId xmlns:a16="http://schemas.microsoft.com/office/drawing/2014/main" id="{9188BE15-3D30-4BA2-96F9-004F2C06B904}"/>
              </a:ext>
            </a:extLst>
          </p:cNvPr>
          <p:cNvCxnSpPr>
            <a:cxnSpLocks/>
            <a:stCxn id="107" idx="3"/>
            <a:endCxn id="270" idx="1"/>
          </p:cNvCxnSpPr>
          <p:nvPr/>
        </p:nvCxnSpPr>
        <p:spPr>
          <a:xfrm flipV="1">
            <a:off x="8085987" y="3815196"/>
            <a:ext cx="865331" cy="45310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單箭頭接點 271">
            <a:extLst>
              <a:ext uri="{FF2B5EF4-FFF2-40B4-BE49-F238E27FC236}">
                <a16:creationId xmlns:a16="http://schemas.microsoft.com/office/drawing/2014/main" id="{0F9F27C5-D7E5-4DB5-BC7B-01F276381B97}"/>
              </a:ext>
            </a:extLst>
          </p:cNvPr>
          <p:cNvCxnSpPr>
            <a:cxnSpLocks/>
            <a:stCxn id="123" idx="3"/>
            <a:endCxn id="270" idx="1"/>
          </p:cNvCxnSpPr>
          <p:nvPr/>
        </p:nvCxnSpPr>
        <p:spPr>
          <a:xfrm>
            <a:off x="8085987" y="3402282"/>
            <a:ext cx="865331" cy="41291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單箭頭接點 272">
            <a:extLst>
              <a:ext uri="{FF2B5EF4-FFF2-40B4-BE49-F238E27FC236}">
                <a16:creationId xmlns:a16="http://schemas.microsoft.com/office/drawing/2014/main" id="{56AD106B-3F63-4424-B660-A90BBC3338E1}"/>
              </a:ext>
            </a:extLst>
          </p:cNvPr>
          <p:cNvCxnSpPr>
            <a:cxnSpLocks/>
            <a:stCxn id="106" idx="3"/>
            <a:endCxn id="270" idx="1"/>
          </p:cNvCxnSpPr>
          <p:nvPr/>
        </p:nvCxnSpPr>
        <p:spPr>
          <a:xfrm>
            <a:off x="8085987" y="2536259"/>
            <a:ext cx="865331" cy="127893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單箭頭接點 273">
            <a:extLst>
              <a:ext uri="{FF2B5EF4-FFF2-40B4-BE49-F238E27FC236}">
                <a16:creationId xmlns:a16="http://schemas.microsoft.com/office/drawing/2014/main" id="{D9BE689C-E584-4C0E-8430-29E5B2061849}"/>
              </a:ext>
            </a:extLst>
          </p:cNvPr>
          <p:cNvCxnSpPr>
            <a:cxnSpLocks/>
            <a:stCxn id="115" idx="3"/>
            <a:endCxn id="270" idx="1"/>
          </p:cNvCxnSpPr>
          <p:nvPr/>
        </p:nvCxnSpPr>
        <p:spPr>
          <a:xfrm flipV="1">
            <a:off x="8085987" y="3815196"/>
            <a:ext cx="865331" cy="131913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1" name="群組 330">
            <a:extLst>
              <a:ext uri="{FF2B5EF4-FFF2-40B4-BE49-F238E27FC236}">
                <a16:creationId xmlns:a16="http://schemas.microsoft.com/office/drawing/2014/main" id="{AA98C14C-8DE3-45C1-A183-16F42B4E5359}"/>
              </a:ext>
            </a:extLst>
          </p:cNvPr>
          <p:cNvGrpSpPr/>
          <p:nvPr/>
        </p:nvGrpSpPr>
        <p:grpSpPr>
          <a:xfrm>
            <a:off x="10318767" y="5709517"/>
            <a:ext cx="1538515" cy="1115681"/>
            <a:chOff x="10318767" y="5709517"/>
            <a:chExt cx="1538515" cy="1115681"/>
          </a:xfrm>
        </p:grpSpPr>
        <p:grpSp>
          <p:nvGrpSpPr>
            <p:cNvPr id="264" name="群組 263">
              <a:extLst>
                <a:ext uri="{FF2B5EF4-FFF2-40B4-BE49-F238E27FC236}">
                  <a16:creationId xmlns:a16="http://schemas.microsoft.com/office/drawing/2014/main" id="{8730EC72-FF4D-4A80-B1D5-E81AA0C11CB1}"/>
                </a:ext>
              </a:extLst>
            </p:cNvPr>
            <p:cNvGrpSpPr/>
            <p:nvPr/>
          </p:nvGrpSpPr>
          <p:grpSpPr>
            <a:xfrm>
              <a:off x="10318767" y="5709517"/>
              <a:ext cx="1538515" cy="307777"/>
              <a:chOff x="10740350" y="5472167"/>
              <a:chExt cx="1538515" cy="307777"/>
            </a:xfrm>
          </p:grpSpPr>
          <p:sp>
            <p:nvSpPr>
              <p:cNvPr id="265" name="矩形: 圓角 264">
                <a:extLst>
                  <a:ext uri="{FF2B5EF4-FFF2-40B4-BE49-F238E27FC236}">
                    <a16:creationId xmlns:a16="http://schemas.microsoft.com/office/drawing/2014/main" id="{C9770DF4-DDFE-4BCA-9ED3-0D53ACD1AA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40350" y="5491055"/>
                <a:ext cx="270000" cy="2700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66" name="文字方塊 265">
                <a:extLst>
                  <a:ext uri="{FF2B5EF4-FFF2-40B4-BE49-F238E27FC236}">
                    <a16:creationId xmlns:a16="http://schemas.microsoft.com/office/drawing/2014/main" id="{C907FD74-2644-4E87-AF2A-E820E10E781D}"/>
                  </a:ext>
                </a:extLst>
              </p:cNvPr>
              <p:cNvSpPr txBox="1"/>
              <p:nvPr/>
            </p:nvSpPr>
            <p:spPr>
              <a:xfrm>
                <a:off x="11163047" y="5472167"/>
                <a:ext cx="1115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/>
                  <a:t>vocab vector</a:t>
                </a:r>
                <a:endParaRPr lang="zh-TW" altLang="en-US" dirty="0"/>
              </a:p>
            </p:txBody>
          </p:sp>
        </p:grpSp>
        <p:grpSp>
          <p:nvGrpSpPr>
            <p:cNvPr id="267" name="群組 266">
              <a:extLst>
                <a:ext uri="{FF2B5EF4-FFF2-40B4-BE49-F238E27FC236}">
                  <a16:creationId xmlns:a16="http://schemas.microsoft.com/office/drawing/2014/main" id="{86A1B95E-538E-4F22-B48B-6C664B7CD074}"/>
                </a:ext>
              </a:extLst>
            </p:cNvPr>
            <p:cNvGrpSpPr/>
            <p:nvPr/>
          </p:nvGrpSpPr>
          <p:grpSpPr>
            <a:xfrm>
              <a:off x="10318767" y="6113469"/>
              <a:ext cx="1408234" cy="307777"/>
              <a:chOff x="10743105" y="5871117"/>
              <a:chExt cx="1408234" cy="307777"/>
            </a:xfrm>
          </p:grpSpPr>
          <p:sp>
            <p:nvSpPr>
              <p:cNvPr id="268" name="矩形: 圓角 267">
                <a:extLst>
                  <a:ext uri="{FF2B5EF4-FFF2-40B4-BE49-F238E27FC236}">
                    <a16:creationId xmlns:a16="http://schemas.microsoft.com/office/drawing/2014/main" id="{5CF65AC3-FE0C-4E24-B7FD-E8BCF32A69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43105" y="5890005"/>
                <a:ext cx="270000" cy="2700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69" name="文字方塊 268">
                <a:extLst>
                  <a:ext uri="{FF2B5EF4-FFF2-40B4-BE49-F238E27FC236}">
                    <a16:creationId xmlns:a16="http://schemas.microsoft.com/office/drawing/2014/main" id="{C0637BF7-9457-4306-86FC-F783A5857DBC}"/>
                  </a:ext>
                </a:extLst>
              </p:cNvPr>
              <p:cNvSpPr txBox="1"/>
              <p:nvPr/>
            </p:nvSpPr>
            <p:spPr>
              <a:xfrm>
                <a:off x="11168378" y="5871117"/>
                <a:ext cx="9829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/>
                  <a:t>hidden cell</a:t>
                </a:r>
                <a:endParaRPr lang="zh-TW" altLang="en-US" dirty="0"/>
              </a:p>
            </p:txBody>
          </p:sp>
        </p:grpSp>
        <p:grpSp>
          <p:nvGrpSpPr>
            <p:cNvPr id="322" name="群組 321">
              <a:extLst>
                <a:ext uri="{FF2B5EF4-FFF2-40B4-BE49-F238E27FC236}">
                  <a16:creationId xmlns:a16="http://schemas.microsoft.com/office/drawing/2014/main" id="{96A814C3-A0C8-4654-9898-3B582A9E8D04}"/>
                </a:ext>
              </a:extLst>
            </p:cNvPr>
            <p:cNvGrpSpPr/>
            <p:nvPr/>
          </p:nvGrpSpPr>
          <p:grpSpPr>
            <a:xfrm>
              <a:off x="10318767" y="6517421"/>
              <a:ext cx="1259412" cy="307777"/>
              <a:chOff x="10765009" y="6316897"/>
              <a:chExt cx="1259412" cy="307777"/>
            </a:xfrm>
          </p:grpSpPr>
          <p:sp>
            <p:nvSpPr>
              <p:cNvPr id="323" name="矩形: 圓角 322">
                <a:extLst>
                  <a:ext uri="{FF2B5EF4-FFF2-40B4-BE49-F238E27FC236}">
                    <a16:creationId xmlns:a16="http://schemas.microsoft.com/office/drawing/2014/main" id="{7D756246-3550-47E5-9F68-EA6BAE17D8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65009" y="6335785"/>
                <a:ext cx="270000" cy="2700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24" name="文字方塊 323">
                <a:extLst>
                  <a:ext uri="{FF2B5EF4-FFF2-40B4-BE49-F238E27FC236}">
                    <a16:creationId xmlns:a16="http://schemas.microsoft.com/office/drawing/2014/main" id="{220258C4-2534-4C55-8B05-3A48A66FC634}"/>
                  </a:ext>
                </a:extLst>
              </p:cNvPr>
              <p:cNvSpPr txBox="1"/>
              <p:nvPr/>
            </p:nvSpPr>
            <p:spPr>
              <a:xfrm>
                <a:off x="11190282" y="6316897"/>
                <a:ext cx="8341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/>
                  <a:t>cell state</a:t>
                </a:r>
                <a:endParaRPr lang="zh-TW" altLang="en-US" dirty="0"/>
              </a:p>
            </p:txBody>
          </p:sp>
        </p:grpSp>
      </p:grpSp>
      <p:sp>
        <p:nvSpPr>
          <p:cNvPr id="333" name="左大括弧 332">
            <a:extLst>
              <a:ext uri="{FF2B5EF4-FFF2-40B4-BE49-F238E27FC236}">
                <a16:creationId xmlns:a16="http://schemas.microsoft.com/office/drawing/2014/main" id="{78E915CB-AFA1-462D-9D5B-4B939A3B4E34}"/>
              </a:ext>
            </a:extLst>
          </p:cNvPr>
          <p:cNvSpPr/>
          <p:nvPr/>
        </p:nvSpPr>
        <p:spPr>
          <a:xfrm rot="10800000">
            <a:off x="8229264" y="2172299"/>
            <a:ext cx="320594" cy="3318068"/>
          </a:xfrm>
          <a:prstGeom prst="leftBrace">
            <a:avLst>
              <a:gd name="adj1" fmla="val 84087"/>
              <a:gd name="adj2" fmla="val 11585"/>
            </a:avLst>
          </a:prstGeom>
          <a:ln w="38100" cap="rnd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4" name="矩形 333">
            <a:extLst>
              <a:ext uri="{FF2B5EF4-FFF2-40B4-BE49-F238E27FC236}">
                <a16:creationId xmlns:a16="http://schemas.microsoft.com/office/drawing/2014/main" id="{30469567-E9CA-4EB9-9615-27B4CE2397B3}"/>
              </a:ext>
            </a:extLst>
          </p:cNvPr>
          <p:cNvSpPr/>
          <p:nvPr/>
        </p:nvSpPr>
        <p:spPr>
          <a:xfrm>
            <a:off x="8803722" y="2069724"/>
            <a:ext cx="1107996" cy="6463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TW" dirty="0"/>
              <a:t>cell state</a:t>
            </a:r>
          </a:p>
          <a:p>
            <a:pPr algn="ctr"/>
            <a:r>
              <a:rPr lang="zh-TW" altLang="en-US" dirty="0"/>
              <a:t>單元狀態</a:t>
            </a:r>
          </a:p>
        </p:txBody>
      </p:sp>
      <p:cxnSp>
        <p:nvCxnSpPr>
          <p:cNvPr id="335" name="直線單箭頭接點 334">
            <a:extLst>
              <a:ext uri="{FF2B5EF4-FFF2-40B4-BE49-F238E27FC236}">
                <a16:creationId xmlns:a16="http://schemas.microsoft.com/office/drawing/2014/main" id="{77E915A4-5697-4901-8E71-A78AFC4E3B0C}"/>
              </a:ext>
            </a:extLst>
          </p:cNvPr>
          <p:cNvCxnSpPr>
            <a:cxnSpLocks/>
          </p:cNvCxnSpPr>
          <p:nvPr/>
        </p:nvCxnSpPr>
        <p:spPr>
          <a:xfrm>
            <a:off x="9357718" y="2716055"/>
            <a:ext cx="0" cy="28668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35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A11D4AC-0354-421B-823B-B130858F8C3A}"/>
              </a:ext>
            </a:extLst>
          </p:cNvPr>
          <p:cNvSpPr txBox="1"/>
          <p:nvPr/>
        </p:nvSpPr>
        <p:spPr>
          <a:xfrm>
            <a:off x="0" y="232868"/>
            <a:ext cx="2225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/>
              <a:t>Encoder</a:t>
            </a:r>
            <a:endParaRPr lang="zh-TW" altLang="en-US" sz="4000" b="1" dirty="0"/>
          </a:p>
        </p:txBody>
      </p: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B0F38B57-6B9B-40C2-83BB-31A4674870A1}"/>
              </a:ext>
            </a:extLst>
          </p:cNvPr>
          <p:cNvGrpSpPr/>
          <p:nvPr/>
        </p:nvGrpSpPr>
        <p:grpSpPr>
          <a:xfrm>
            <a:off x="10318767" y="5709517"/>
            <a:ext cx="1538515" cy="1115681"/>
            <a:chOff x="10318767" y="5709517"/>
            <a:chExt cx="1538515" cy="1115681"/>
          </a:xfrm>
        </p:grpSpPr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57DC623D-31F0-46AE-BA62-418E9A6DE805}"/>
                </a:ext>
              </a:extLst>
            </p:cNvPr>
            <p:cNvGrpSpPr/>
            <p:nvPr/>
          </p:nvGrpSpPr>
          <p:grpSpPr>
            <a:xfrm>
              <a:off x="10318767" y="5709517"/>
              <a:ext cx="1538515" cy="307777"/>
              <a:chOff x="10740350" y="5472167"/>
              <a:chExt cx="1538515" cy="307777"/>
            </a:xfrm>
          </p:grpSpPr>
          <p:sp>
            <p:nvSpPr>
              <p:cNvPr id="83" name="矩形: 圓角 82">
                <a:extLst>
                  <a:ext uri="{FF2B5EF4-FFF2-40B4-BE49-F238E27FC236}">
                    <a16:creationId xmlns:a16="http://schemas.microsoft.com/office/drawing/2014/main" id="{922F9847-D49F-4021-A378-21DDE1D7C0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40350" y="5491055"/>
                <a:ext cx="270000" cy="2700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CABAD12E-4733-4386-8D51-0E9E4B3EDB39}"/>
                  </a:ext>
                </a:extLst>
              </p:cNvPr>
              <p:cNvSpPr txBox="1"/>
              <p:nvPr/>
            </p:nvSpPr>
            <p:spPr>
              <a:xfrm>
                <a:off x="11163047" y="5472167"/>
                <a:ext cx="1115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/>
                  <a:t>vocab vector</a:t>
                </a:r>
                <a:endParaRPr lang="zh-TW" altLang="en-US" dirty="0"/>
              </a:p>
            </p:txBody>
          </p:sp>
        </p:grpSp>
        <p:grpSp>
          <p:nvGrpSpPr>
            <p:cNvPr id="67" name="群組 66">
              <a:extLst>
                <a:ext uri="{FF2B5EF4-FFF2-40B4-BE49-F238E27FC236}">
                  <a16:creationId xmlns:a16="http://schemas.microsoft.com/office/drawing/2014/main" id="{ABD03014-2EB9-4192-A420-78A7792C7F1A}"/>
                </a:ext>
              </a:extLst>
            </p:cNvPr>
            <p:cNvGrpSpPr/>
            <p:nvPr/>
          </p:nvGrpSpPr>
          <p:grpSpPr>
            <a:xfrm>
              <a:off x="10318767" y="6113469"/>
              <a:ext cx="1408234" cy="307777"/>
              <a:chOff x="10743105" y="5871117"/>
              <a:chExt cx="1408234" cy="307777"/>
            </a:xfrm>
          </p:grpSpPr>
          <p:sp>
            <p:nvSpPr>
              <p:cNvPr id="71" name="矩形: 圓角 70">
                <a:extLst>
                  <a:ext uri="{FF2B5EF4-FFF2-40B4-BE49-F238E27FC236}">
                    <a16:creationId xmlns:a16="http://schemas.microsoft.com/office/drawing/2014/main" id="{17553C29-6D2E-4C0F-9DD4-2592A10722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43105" y="5890005"/>
                <a:ext cx="270000" cy="2700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A6D728ED-41D5-41E6-809A-1688AB20DCBC}"/>
                  </a:ext>
                </a:extLst>
              </p:cNvPr>
              <p:cNvSpPr txBox="1"/>
              <p:nvPr/>
            </p:nvSpPr>
            <p:spPr>
              <a:xfrm>
                <a:off x="11168378" y="5871117"/>
                <a:ext cx="9829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/>
                  <a:t>hidden cell</a:t>
                </a:r>
                <a:endParaRPr lang="zh-TW" altLang="en-US" dirty="0"/>
              </a:p>
            </p:txBody>
          </p:sp>
        </p:grpSp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234027C2-E33A-4E23-98DC-8A71904B1CA0}"/>
                </a:ext>
              </a:extLst>
            </p:cNvPr>
            <p:cNvGrpSpPr/>
            <p:nvPr/>
          </p:nvGrpSpPr>
          <p:grpSpPr>
            <a:xfrm>
              <a:off x="10318767" y="6517421"/>
              <a:ext cx="1259412" cy="307777"/>
              <a:chOff x="10765009" y="6316897"/>
              <a:chExt cx="1259412" cy="307777"/>
            </a:xfrm>
          </p:grpSpPr>
          <p:sp>
            <p:nvSpPr>
              <p:cNvPr id="69" name="矩形: 圓角 68">
                <a:extLst>
                  <a:ext uri="{FF2B5EF4-FFF2-40B4-BE49-F238E27FC236}">
                    <a16:creationId xmlns:a16="http://schemas.microsoft.com/office/drawing/2014/main" id="{B3A8A008-27F3-4BF1-B428-7A3216C058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65009" y="6335785"/>
                <a:ext cx="270000" cy="2700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3C4B755D-5FB4-47B3-B403-6E6D2C7C3997}"/>
                  </a:ext>
                </a:extLst>
              </p:cNvPr>
              <p:cNvSpPr txBox="1"/>
              <p:nvPr/>
            </p:nvSpPr>
            <p:spPr>
              <a:xfrm>
                <a:off x="11190282" y="6316897"/>
                <a:ext cx="8341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/>
                  <a:t>cell state</a:t>
                </a:r>
                <a:endParaRPr lang="zh-TW" altLang="en-US" dirty="0"/>
              </a:p>
            </p:txBody>
          </p:sp>
        </p:grpSp>
      </p:grp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59A5B29E-167B-413C-B97B-70910FF0E214}"/>
              </a:ext>
            </a:extLst>
          </p:cNvPr>
          <p:cNvCxnSpPr>
            <a:cxnSpLocks/>
          </p:cNvCxnSpPr>
          <p:nvPr/>
        </p:nvCxnSpPr>
        <p:spPr>
          <a:xfrm flipV="1">
            <a:off x="2225962" y="4974976"/>
            <a:ext cx="0" cy="50370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5E905268-0973-4CBE-9465-DBD7E5DBD256}"/>
              </a:ext>
            </a:extLst>
          </p:cNvPr>
          <p:cNvCxnSpPr>
            <a:cxnSpLocks/>
          </p:cNvCxnSpPr>
          <p:nvPr/>
        </p:nvCxnSpPr>
        <p:spPr>
          <a:xfrm flipV="1">
            <a:off x="4659992" y="4974977"/>
            <a:ext cx="0" cy="50370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F753E742-78E7-414B-AE61-84B19592C875}"/>
              </a:ext>
            </a:extLst>
          </p:cNvPr>
          <p:cNvCxnSpPr>
            <a:cxnSpLocks/>
          </p:cNvCxnSpPr>
          <p:nvPr/>
        </p:nvCxnSpPr>
        <p:spPr>
          <a:xfrm flipV="1">
            <a:off x="7088561" y="4972642"/>
            <a:ext cx="0" cy="50370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6A45180-80F5-44FB-96EA-567D81EAB517}"/>
              </a:ext>
            </a:extLst>
          </p:cNvPr>
          <p:cNvSpPr txBox="1"/>
          <p:nvPr/>
        </p:nvSpPr>
        <p:spPr>
          <a:xfrm>
            <a:off x="1736886" y="5478684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&lt;SOS&gt;</a:t>
            </a:r>
            <a:endParaRPr lang="zh-TW" altLang="en-US" sz="2400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2D3C1BDB-1DF3-4D8F-8677-98CF02DA7945}"/>
              </a:ext>
            </a:extLst>
          </p:cNvPr>
          <p:cNvSpPr txBox="1"/>
          <p:nvPr/>
        </p:nvSpPr>
        <p:spPr>
          <a:xfrm>
            <a:off x="3990578" y="557101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第一手位置</a:t>
            </a: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7C4DA93E-8ED1-4AC5-A75E-ECD980BB2CF4}"/>
              </a:ext>
            </a:extLst>
          </p:cNvPr>
          <p:cNvSpPr txBox="1"/>
          <p:nvPr/>
        </p:nvSpPr>
        <p:spPr>
          <a:xfrm>
            <a:off x="6474576" y="5571017"/>
            <a:ext cx="122982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dirty="0"/>
              <a:t>第</a:t>
            </a:r>
            <a:r>
              <a:rPr lang="en-US" altLang="zh-TW" dirty="0"/>
              <a:t>n</a:t>
            </a:r>
            <a:r>
              <a:rPr lang="zh-TW" altLang="en-US" dirty="0"/>
              <a:t>手位置</a:t>
            </a:r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B5DB2A50-3F9A-4854-9FF0-622A0333C906}"/>
              </a:ext>
            </a:extLst>
          </p:cNvPr>
          <p:cNvGrpSpPr/>
          <p:nvPr/>
        </p:nvGrpSpPr>
        <p:grpSpPr>
          <a:xfrm>
            <a:off x="9001382" y="4974976"/>
            <a:ext cx="982961" cy="965373"/>
            <a:chOff x="9004396" y="4974976"/>
            <a:chExt cx="982961" cy="965373"/>
          </a:xfrm>
        </p:grpSpPr>
        <p:cxnSp>
          <p:nvCxnSpPr>
            <p:cNvPr id="92" name="直線單箭頭接點 91">
              <a:extLst>
                <a:ext uri="{FF2B5EF4-FFF2-40B4-BE49-F238E27FC236}">
                  <a16:creationId xmlns:a16="http://schemas.microsoft.com/office/drawing/2014/main" id="{05811B80-D039-4A19-A064-1FF41636F0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5876" y="4974976"/>
              <a:ext cx="0" cy="50370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F40AFFE6-4DEA-4FFC-9B4A-87796B93668A}"/>
                </a:ext>
              </a:extLst>
            </p:cNvPr>
            <p:cNvSpPr txBox="1"/>
            <p:nvPr/>
          </p:nvSpPr>
          <p:spPr>
            <a:xfrm>
              <a:off x="9004396" y="5478684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&lt;EOS&gt;</a:t>
              </a:r>
              <a:endParaRPr lang="zh-TW" altLang="en-US" sz="2400" dirty="0"/>
            </a:p>
          </p:txBody>
        </p:sp>
      </p:grp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1F6CC0F9-4BFE-4F77-AAC0-1F4A788249CE}"/>
              </a:ext>
            </a:extLst>
          </p:cNvPr>
          <p:cNvGrpSpPr/>
          <p:nvPr/>
        </p:nvGrpSpPr>
        <p:grpSpPr>
          <a:xfrm>
            <a:off x="1339891" y="2392650"/>
            <a:ext cx="2465054" cy="2483708"/>
            <a:chOff x="1339891" y="2392650"/>
            <a:chExt cx="2465054" cy="2483708"/>
          </a:xfrm>
        </p:grpSpPr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94B497FF-7113-48B8-B883-BF7A823445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2794" y="2392650"/>
              <a:ext cx="900000" cy="90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850DE9CB-149A-49B8-9441-D392DA87FA2F}"/>
                </a:ext>
              </a:extLst>
            </p:cNvPr>
            <p:cNvCxnSpPr>
              <a:cxnSpLocks/>
              <a:stCxn id="95" idx="3"/>
              <a:endCxn id="99" idx="1"/>
            </p:cNvCxnSpPr>
            <p:nvPr/>
          </p:nvCxnSpPr>
          <p:spPr>
            <a:xfrm>
              <a:off x="2692794" y="2842650"/>
              <a:ext cx="392151" cy="3917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956E26E8-CA09-46AA-A9F9-7459F984A9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2794" y="3976358"/>
              <a:ext cx="900000" cy="900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17178AE6-D3F7-4C85-B0BA-114ACCDBCFE1}"/>
                </a:ext>
              </a:extLst>
            </p:cNvPr>
            <p:cNvCxnSpPr>
              <a:cxnSpLocks/>
              <a:stCxn id="97" idx="0"/>
              <a:endCxn id="95" idx="2"/>
            </p:cNvCxnSpPr>
            <p:nvPr/>
          </p:nvCxnSpPr>
          <p:spPr>
            <a:xfrm flipV="1">
              <a:off x="2242794" y="3292650"/>
              <a:ext cx="0" cy="68370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矩形: 圓角 98">
              <a:extLst>
                <a:ext uri="{FF2B5EF4-FFF2-40B4-BE49-F238E27FC236}">
                  <a16:creationId xmlns:a16="http://schemas.microsoft.com/office/drawing/2014/main" id="{46E50B9A-070B-400C-B7A3-B2B873EBE3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45" y="2486567"/>
              <a:ext cx="720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00" name="直線單箭頭接點 99">
              <a:extLst>
                <a:ext uri="{FF2B5EF4-FFF2-40B4-BE49-F238E27FC236}">
                  <a16:creationId xmlns:a16="http://schemas.microsoft.com/office/drawing/2014/main" id="{47060ED4-C979-42AD-AC2D-C80E6DB3CBE5}"/>
                </a:ext>
              </a:extLst>
            </p:cNvPr>
            <p:cNvCxnSpPr>
              <a:cxnSpLocks/>
              <a:stCxn id="133" idx="3"/>
              <a:endCxn id="95" idx="1"/>
            </p:cNvCxnSpPr>
            <p:nvPr/>
          </p:nvCxnSpPr>
          <p:spPr>
            <a:xfrm>
              <a:off x="1339891" y="2842650"/>
              <a:ext cx="452903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矩形: 圓角 100">
            <a:extLst>
              <a:ext uri="{FF2B5EF4-FFF2-40B4-BE49-F238E27FC236}">
                <a16:creationId xmlns:a16="http://schemas.microsoft.com/office/drawing/2014/main" id="{DD5C5684-32E7-450B-B31B-3536603607DC}"/>
              </a:ext>
            </a:extLst>
          </p:cNvPr>
          <p:cNvSpPr>
            <a:spLocks noChangeAspect="1"/>
          </p:cNvSpPr>
          <p:nvPr/>
        </p:nvSpPr>
        <p:spPr>
          <a:xfrm>
            <a:off x="4209992" y="2392650"/>
            <a:ext cx="900000" cy="90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2" name="矩形: 圓角 101">
            <a:extLst>
              <a:ext uri="{FF2B5EF4-FFF2-40B4-BE49-F238E27FC236}">
                <a16:creationId xmlns:a16="http://schemas.microsoft.com/office/drawing/2014/main" id="{1B927F84-2F0A-4412-B19B-ADED6404FDF1}"/>
              </a:ext>
            </a:extLst>
          </p:cNvPr>
          <p:cNvSpPr>
            <a:spLocks noChangeAspect="1"/>
          </p:cNvSpPr>
          <p:nvPr/>
        </p:nvSpPr>
        <p:spPr>
          <a:xfrm>
            <a:off x="4209992" y="3976358"/>
            <a:ext cx="900000" cy="90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F62A858D-04B2-4F63-9227-26B4CE83F41B}"/>
              </a:ext>
            </a:extLst>
          </p:cNvPr>
          <p:cNvCxnSpPr>
            <a:cxnSpLocks/>
            <a:stCxn id="102" idx="0"/>
            <a:endCxn id="101" idx="2"/>
          </p:cNvCxnSpPr>
          <p:nvPr/>
        </p:nvCxnSpPr>
        <p:spPr>
          <a:xfrm flipV="1">
            <a:off x="4659992" y="3292650"/>
            <a:ext cx="0" cy="68370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41232D34-3D94-4D81-B9E8-CBCE11BF9902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3805564" y="2842650"/>
            <a:ext cx="40442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: 圓角 104">
            <a:extLst>
              <a:ext uri="{FF2B5EF4-FFF2-40B4-BE49-F238E27FC236}">
                <a16:creationId xmlns:a16="http://schemas.microsoft.com/office/drawing/2014/main" id="{907FAECD-5157-4B83-86AA-8DABA969157F}"/>
              </a:ext>
            </a:extLst>
          </p:cNvPr>
          <p:cNvSpPr>
            <a:spLocks noChangeAspect="1"/>
          </p:cNvSpPr>
          <p:nvPr/>
        </p:nvSpPr>
        <p:spPr>
          <a:xfrm>
            <a:off x="6638561" y="2392650"/>
            <a:ext cx="900000" cy="90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73222787-1E48-4AB1-B7FF-8DA16BDEE301}"/>
              </a:ext>
            </a:extLst>
          </p:cNvPr>
          <p:cNvCxnSpPr>
            <a:cxnSpLocks/>
            <a:stCxn id="105" idx="3"/>
            <a:endCxn id="110" idx="1"/>
          </p:cNvCxnSpPr>
          <p:nvPr/>
        </p:nvCxnSpPr>
        <p:spPr>
          <a:xfrm>
            <a:off x="7538561" y="2842650"/>
            <a:ext cx="392151" cy="391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: 圓角 106">
            <a:extLst>
              <a:ext uri="{FF2B5EF4-FFF2-40B4-BE49-F238E27FC236}">
                <a16:creationId xmlns:a16="http://schemas.microsoft.com/office/drawing/2014/main" id="{3B197BCF-9C53-4C30-9699-BD3AC48D1A4C}"/>
              </a:ext>
            </a:extLst>
          </p:cNvPr>
          <p:cNvSpPr>
            <a:spLocks noChangeAspect="1"/>
          </p:cNvSpPr>
          <p:nvPr/>
        </p:nvSpPr>
        <p:spPr>
          <a:xfrm>
            <a:off x="6638561" y="3976358"/>
            <a:ext cx="900000" cy="90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AEEBACFF-63FD-4AC8-94FF-4CB677E96C41}"/>
              </a:ext>
            </a:extLst>
          </p:cNvPr>
          <p:cNvCxnSpPr>
            <a:cxnSpLocks/>
            <a:stCxn id="107" idx="0"/>
            <a:endCxn id="105" idx="2"/>
          </p:cNvCxnSpPr>
          <p:nvPr/>
        </p:nvCxnSpPr>
        <p:spPr>
          <a:xfrm flipV="1">
            <a:off x="7088561" y="3292650"/>
            <a:ext cx="0" cy="68370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: 圓角 109">
            <a:extLst>
              <a:ext uri="{FF2B5EF4-FFF2-40B4-BE49-F238E27FC236}">
                <a16:creationId xmlns:a16="http://schemas.microsoft.com/office/drawing/2014/main" id="{484D9E6A-AD0A-4227-9204-86DC239A64BC}"/>
              </a:ext>
            </a:extLst>
          </p:cNvPr>
          <p:cNvSpPr>
            <a:spLocks noChangeAspect="1"/>
          </p:cNvSpPr>
          <p:nvPr/>
        </p:nvSpPr>
        <p:spPr>
          <a:xfrm>
            <a:off x="7930712" y="2486567"/>
            <a:ext cx="720000" cy="72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FE1C9BDC-8A80-4BEB-A9E2-B84C7BC43A17}"/>
              </a:ext>
            </a:extLst>
          </p:cNvPr>
          <p:cNvCxnSpPr>
            <a:cxnSpLocks/>
            <a:stCxn id="101" idx="3"/>
            <a:endCxn id="105" idx="1"/>
          </p:cNvCxnSpPr>
          <p:nvPr/>
        </p:nvCxnSpPr>
        <p:spPr>
          <a:xfrm>
            <a:off x="5109992" y="2842650"/>
            <a:ext cx="1528569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B3DACCFF-9245-4EFA-A90C-AED3B191B5F3}"/>
              </a:ext>
            </a:extLst>
          </p:cNvPr>
          <p:cNvGrpSpPr/>
          <p:nvPr/>
        </p:nvGrpSpPr>
        <p:grpSpPr>
          <a:xfrm>
            <a:off x="8638435" y="2390500"/>
            <a:ext cx="2416579" cy="2483708"/>
            <a:chOff x="8638435" y="2390500"/>
            <a:chExt cx="2416579" cy="2483708"/>
          </a:xfrm>
        </p:grpSpPr>
        <p:sp>
          <p:nvSpPr>
            <p:cNvPr id="118" name="矩形: 圓角 117">
              <a:extLst>
                <a:ext uri="{FF2B5EF4-FFF2-40B4-BE49-F238E27FC236}">
                  <a16:creationId xmlns:a16="http://schemas.microsoft.com/office/drawing/2014/main" id="{EEF6D456-E4E2-4BF1-B062-43236C1B7F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2863" y="2390500"/>
              <a:ext cx="900000" cy="90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23" name="直線單箭頭接點 122">
              <a:extLst>
                <a:ext uri="{FF2B5EF4-FFF2-40B4-BE49-F238E27FC236}">
                  <a16:creationId xmlns:a16="http://schemas.microsoft.com/office/drawing/2014/main" id="{DDB5E6EC-8131-43FE-9803-64DA77D970C7}"/>
                </a:ext>
              </a:extLst>
            </p:cNvPr>
            <p:cNvCxnSpPr>
              <a:cxnSpLocks/>
              <a:stCxn id="118" idx="3"/>
              <a:endCxn id="126" idx="1"/>
            </p:cNvCxnSpPr>
            <p:nvPr/>
          </p:nvCxnSpPr>
          <p:spPr>
            <a:xfrm>
              <a:off x="9942863" y="2840500"/>
              <a:ext cx="392151" cy="3917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矩形: 圓角 123">
              <a:extLst>
                <a:ext uri="{FF2B5EF4-FFF2-40B4-BE49-F238E27FC236}">
                  <a16:creationId xmlns:a16="http://schemas.microsoft.com/office/drawing/2014/main" id="{63801B61-156A-47FD-81A5-6CD946DB35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2863" y="3974208"/>
              <a:ext cx="900000" cy="900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25" name="直線單箭頭接點 124">
              <a:extLst>
                <a:ext uri="{FF2B5EF4-FFF2-40B4-BE49-F238E27FC236}">
                  <a16:creationId xmlns:a16="http://schemas.microsoft.com/office/drawing/2014/main" id="{A543C208-A13D-4124-8EDB-828D359BA4D3}"/>
                </a:ext>
              </a:extLst>
            </p:cNvPr>
            <p:cNvCxnSpPr>
              <a:cxnSpLocks/>
              <a:stCxn id="124" idx="0"/>
              <a:endCxn id="118" idx="2"/>
            </p:cNvCxnSpPr>
            <p:nvPr/>
          </p:nvCxnSpPr>
          <p:spPr>
            <a:xfrm flipV="1">
              <a:off x="9492863" y="3290500"/>
              <a:ext cx="0" cy="68370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矩形: 圓角 125">
              <a:extLst>
                <a:ext uri="{FF2B5EF4-FFF2-40B4-BE49-F238E27FC236}">
                  <a16:creationId xmlns:a16="http://schemas.microsoft.com/office/drawing/2014/main" id="{2FAFE5FC-CC45-4513-A481-0B8C048393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35014" y="2484417"/>
              <a:ext cx="720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155FBC48-E7EA-4413-8D55-63FCA569EC71}"/>
                </a:ext>
              </a:extLst>
            </p:cNvPr>
            <p:cNvCxnSpPr>
              <a:cxnSpLocks/>
              <a:endCxn id="118" idx="1"/>
            </p:cNvCxnSpPr>
            <p:nvPr/>
          </p:nvCxnSpPr>
          <p:spPr>
            <a:xfrm>
              <a:off x="8638435" y="2840500"/>
              <a:ext cx="404428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矩形: 圓角 127">
            <a:extLst>
              <a:ext uri="{FF2B5EF4-FFF2-40B4-BE49-F238E27FC236}">
                <a16:creationId xmlns:a16="http://schemas.microsoft.com/office/drawing/2014/main" id="{2021ECE0-B249-461F-BDBE-95091DD1B8E1}"/>
              </a:ext>
            </a:extLst>
          </p:cNvPr>
          <p:cNvSpPr>
            <a:spLocks noChangeAspect="1"/>
          </p:cNvSpPr>
          <p:nvPr/>
        </p:nvSpPr>
        <p:spPr>
          <a:xfrm>
            <a:off x="5514276" y="2484417"/>
            <a:ext cx="720000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608DF02B-21B4-4F7A-A4B9-B781D7735ABA}"/>
              </a:ext>
            </a:extLst>
          </p:cNvPr>
          <p:cNvSpPr txBox="1"/>
          <p:nvPr/>
        </p:nvSpPr>
        <p:spPr>
          <a:xfrm>
            <a:off x="5636071" y="2548114"/>
            <a:ext cx="47641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3200" b="1" dirty="0"/>
              <a:t>…</a:t>
            </a:r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id="{5C782EF4-EB38-476F-BA96-D29718B8AE81}"/>
                  </a:ext>
                </a:extLst>
              </p:cNvPr>
              <p:cNvSpPr txBox="1"/>
              <p:nvPr/>
            </p:nvSpPr>
            <p:spPr>
              <a:xfrm>
                <a:off x="1878238" y="2550262"/>
                <a:ext cx="695447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TW" sz="3200" b="0" dirty="0"/>
              </a:p>
            </p:txBody>
          </p:sp>
        </mc:Choice>
        <mc:Fallback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id="{5C782EF4-EB38-476F-BA96-D29718B8A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238" y="2550262"/>
                <a:ext cx="69544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矩形: 圓角 131">
            <a:extLst>
              <a:ext uri="{FF2B5EF4-FFF2-40B4-BE49-F238E27FC236}">
                <a16:creationId xmlns:a16="http://schemas.microsoft.com/office/drawing/2014/main" id="{4A5AD288-F507-4CFC-8A7B-07414241AAD2}"/>
              </a:ext>
            </a:extLst>
          </p:cNvPr>
          <p:cNvSpPr>
            <a:spLocks noChangeAspect="1"/>
          </p:cNvSpPr>
          <p:nvPr/>
        </p:nvSpPr>
        <p:spPr>
          <a:xfrm>
            <a:off x="680643" y="2486567"/>
            <a:ext cx="720000" cy="72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文字方塊 132">
                <a:extLst>
                  <a:ext uri="{FF2B5EF4-FFF2-40B4-BE49-F238E27FC236}">
                    <a16:creationId xmlns:a16="http://schemas.microsoft.com/office/drawing/2014/main" id="{D799DEED-7C1C-447F-99D2-C15DC64762AA}"/>
                  </a:ext>
                </a:extLst>
              </p:cNvPr>
              <p:cNvSpPr txBox="1"/>
              <p:nvPr/>
            </p:nvSpPr>
            <p:spPr>
              <a:xfrm>
                <a:off x="692919" y="2550262"/>
                <a:ext cx="646972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TW" sz="3200" b="0" dirty="0"/>
              </a:p>
            </p:txBody>
          </p:sp>
        </mc:Choice>
        <mc:Fallback>
          <p:sp>
            <p:nvSpPr>
              <p:cNvPr id="133" name="文字方塊 132">
                <a:extLst>
                  <a:ext uri="{FF2B5EF4-FFF2-40B4-BE49-F238E27FC236}">
                    <a16:creationId xmlns:a16="http://schemas.microsoft.com/office/drawing/2014/main" id="{D799DEED-7C1C-447F-99D2-C15DC6476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19" y="2550262"/>
                <a:ext cx="6469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8" name="表格 137">
            <a:extLst>
              <a:ext uri="{FF2B5EF4-FFF2-40B4-BE49-F238E27FC236}">
                <a16:creationId xmlns:a16="http://schemas.microsoft.com/office/drawing/2014/main" id="{20FDBF8E-2267-44B8-ACD0-CA9B1C4DC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898199"/>
              </p:ext>
            </p:extLst>
          </p:nvPr>
        </p:nvGraphicFramePr>
        <p:xfrm>
          <a:off x="634243" y="3685068"/>
          <a:ext cx="812800" cy="147828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21767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84345"/>
                  </a:ext>
                </a:extLst>
              </a:tr>
              <a:tr h="35575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20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vert="eaVert" anchor="ctr"/>
                </a:tc>
                <a:extLst>
                  <a:ext uri="{0D108BD9-81ED-4DB2-BD59-A6C34878D82A}">
                    <a16:rowId xmlns:a16="http://schemas.microsoft.com/office/drawing/2014/main" val="159895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70055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585453A4-9C9E-443A-BC29-B53D75F2DAC3}"/>
                  </a:ext>
                </a:extLst>
              </p:cNvPr>
              <p:cNvSpPr txBox="1"/>
              <p:nvPr/>
            </p:nvSpPr>
            <p:spPr>
              <a:xfrm>
                <a:off x="1901867" y="4133970"/>
                <a:ext cx="681853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TW" sz="3200" b="0" dirty="0"/>
              </a:p>
            </p:txBody>
          </p:sp>
        </mc:Choice>
        <mc:Fallback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585453A4-9C9E-443A-BC29-B53D75F2D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867" y="4133970"/>
                <a:ext cx="68185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直線接點 139">
            <a:extLst>
              <a:ext uri="{FF2B5EF4-FFF2-40B4-BE49-F238E27FC236}">
                <a16:creationId xmlns:a16="http://schemas.microsoft.com/office/drawing/2014/main" id="{6006898A-F085-402F-9D05-A38D0F3AE8DA}"/>
              </a:ext>
            </a:extLst>
          </p:cNvPr>
          <p:cNvCxnSpPr>
            <a:cxnSpLocks/>
          </p:cNvCxnSpPr>
          <p:nvPr/>
        </p:nvCxnSpPr>
        <p:spPr>
          <a:xfrm>
            <a:off x="1447043" y="3685068"/>
            <a:ext cx="795751" cy="2912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FAB22687-3D89-4CDD-ACA4-A4BFA848DD82}"/>
              </a:ext>
            </a:extLst>
          </p:cNvPr>
          <p:cNvCxnSpPr>
            <a:cxnSpLocks/>
          </p:cNvCxnSpPr>
          <p:nvPr/>
        </p:nvCxnSpPr>
        <p:spPr>
          <a:xfrm flipV="1">
            <a:off x="1447043" y="4876358"/>
            <a:ext cx="795751" cy="2869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46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A11D4AC-0354-421B-823B-B130858F8C3A}"/>
              </a:ext>
            </a:extLst>
          </p:cNvPr>
          <p:cNvSpPr txBox="1"/>
          <p:nvPr/>
        </p:nvSpPr>
        <p:spPr>
          <a:xfrm>
            <a:off x="1" y="232868"/>
            <a:ext cx="208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/>
              <a:t>Decoder train</a:t>
            </a:r>
            <a:endParaRPr lang="zh-TW" altLang="en-US" sz="4000" b="1" dirty="0"/>
          </a:p>
        </p:txBody>
      </p: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28983145-4D06-4BF1-A2F0-D72A5156B826}"/>
              </a:ext>
            </a:extLst>
          </p:cNvPr>
          <p:cNvCxnSpPr>
            <a:cxnSpLocks/>
          </p:cNvCxnSpPr>
          <p:nvPr/>
        </p:nvCxnSpPr>
        <p:spPr>
          <a:xfrm flipV="1">
            <a:off x="2225962" y="4974976"/>
            <a:ext cx="0" cy="50370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6E522605-E37B-4090-A507-9FD9FAA2BC40}"/>
              </a:ext>
            </a:extLst>
          </p:cNvPr>
          <p:cNvCxnSpPr>
            <a:cxnSpLocks/>
          </p:cNvCxnSpPr>
          <p:nvPr/>
        </p:nvCxnSpPr>
        <p:spPr>
          <a:xfrm flipV="1">
            <a:off x="4659992" y="4974977"/>
            <a:ext cx="0" cy="50370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4760A3F2-4BD4-4F90-A049-D147F7D440D7}"/>
              </a:ext>
            </a:extLst>
          </p:cNvPr>
          <p:cNvCxnSpPr>
            <a:cxnSpLocks/>
          </p:cNvCxnSpPr>
          <p:nvPr/>
        </p:nvCxnSpPr>
        <p:spPr>
          <a:xfrm flipV="1">
            <a:off x="7088561" y="4972642"/>
            <a:ext cx="0" cy="50370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E98E57BC-9DB5-4AE9-B4AF-A51863D239F8}"/>
              </a:ext>
            </a:extLst>
          </p:cNvPr>
          <p:cNvSpPr txBox="1"/>
          <p:nvPr/>
        </p:nvSpPr>
        <p:spPr>
          <a:xfrm>
            <a:off x="1736886" y="5478684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&lt;SOS&gt;</a:t>
            </a:r>
            <a:endParaRPr lang="zh-TW" altLang="en-US" sz="2400" dirty="0"/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3D5828CE-A856-49EC-A499-36863363DDEE}"/>
              </a:ext>
            </a:extLst>
          </p:cNvPr>
          <p:cNvSpPr txBox="1"/>
          <p:nvPr/>
        </p:nvSpPr>
        <p:spPr>
          <a:xfrm>
            <a:off x="3990578" y="557101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第一字輸出</a:t>
            </a:r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DD02F7EE-C17B-4016-90EC-8A8086B4B15E}"/>
              </a:ext>
            </a:extLst>
          </p:cNvPr>
          <p:cNvSpPr txBox="1"/>
          <p:nvPr/>
        </p:nvSpPr>
        <p:spPr>
          <a:xfrm>
            <a:off x="6474576" y="5571017"/>
            <a:ext cx="122982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dirty="0"/>
              <a:t>第</a:t>
            </a:r>
            <a:r>
              <a:rPr lang="en-US" altLang="zh-TW" dirty="0"/>
              <a:t>n</a:t>
            </a:r>
            <a:r>
              <a:rPr lang="zh-TW" altLang="en-US" dirty="0"/>
              <a:t>字輸出</a:t>
            </a: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AA2501A3-F695-46CB-8379-3FF622902A90}"/>
              </a:ext>
            </a:extLst>
          </p:cNvPr>
          <p:cNvGrpSpPr/>
          <p:nvPr/>
        </p:nvGrpSpPr>
        <p:grpSpPr>
          <a:xfrm>
            <a:off x="9001382" y="4974976"/>
            <a:ext cx="982961" cy="965373"/>
            <a:chOff x="9004396" y="4974976"/>
            <a:chExt cx="982961" cy="965373"/>
          </a:xfrm>
        </p:grpSpPr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C49C288E-EB71-4B5D-BC0A-D24D992B6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5876" y="4974976"/>
              <a:ext cx="0" cy="50370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B45C1B8F-AB48-4876-8540-214605DE030F}"/>
                </a:ext>
              </a:extLst>
            </p:cNvPr>
            <p:cNvSpPr txBox="1"/>
            <p:nvPr/>
          </p:nvSpPr>
          <p:spPr>
            <a:xfrm>
              <a:off x="9004396" y="5478684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&lt;EOS&gt;</a:t>
              </a:r>
              <a:endParaRPr lang="zh-TW" altLang="en-US" sz="2400" dirty="0"/>
            </a:p>
          </p:txBody>
        </p:sp>
      </p:grp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A746862E-B2A7-49B7-A86B-EDF75C14708C}"/>
              </a:ext>
            </a:extLst>
          </p:cNvPr>
          <p:cNvSpPr>
            <a:spLocks noChangeAspect="1"/>
          </p:cNvSpPr>
          <p:nvPr/>
        </p:nvSpPr>
        <p:spPr>
          <a:xfrm>
            <a:off x="1792794" y="2392650"/>
            <a:ext cx="900000" cy="90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AB71680-C828-4FC4-8E9C-E34703C17A60}"/>
              </a:ext>
            </a:extLst>
          </p:cNvPr>
          <p:cNvCxnSpPr>
            <a:cxnSpLocks/>
            <a:stCxn id="4" idx="3"/>
            <a:endCxn id="74" idx="1"/>
          </p:cNvCxnSpPr>
          <p:nvPr/>
        </p:nvCxnSpPr>
        <p:spPr>
          <a:xfrm>
            <a:off x="2692794" y="2842650"/>
            <a:ext cx="392151" cy="391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E7584E98-BE3E-4E82-95EA-D745528B3B08}"/>
              </a:ext>
            </a:extLst>
          </p:cNvPr>
          <p:cNvSpPr>
            <a:spLocks noChangeAspect="1"/>
          </p:cNvSpPr>
          <p:nvPr/>
        </p:nvSpPr>
        <p:spPr>
          <a:xfrm>
            <a:off x="1792794" y="3976358"/>
            <a:ext cx="900000" cy="90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56B653A-BCBB-4F60-BB93-152FFF473C09}"/>
              </a:ext>
            </a:extLst>
          </p:cNvPr>
          <p:cNvCxnSpPr>
            <a:cxnSpLocks/>
            <a:stCxn id="27" idx="0"/>
            <a:endCxn id="4" idx="2"/>
          </p:cNvCxnSpPr>
          <p:nvPr/>
        </p:nvCxnSpPr>
        <p:spPr>
          <a:xfrm flipV="1">
            <a:off x="2242794" y="3292650"/>
            <a:ext cx="0" cy="68370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F742B026-0FE5-4EFF-A0E4-E353EC956182}"/>
              </a:ext>
            </a:extLst>
          </p:cNvPr>
          <p:cNvSpPr>
            <a:spLocks noChangeAspect="1"/>
          </p:cNvSpPr>
          <p:nvPr/>
        </p:nvSpPr>
        <p:spPr>
          <a:xfrm>
            <a:off x="3084945" y="2486567"/>
            <a:ext cx="720000" cy="72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D7663DC8-1426-4185-8468-70D0F931FC3B}"/>
              </a:ext>
            </a:extLst>
          </p:cNvPr>
          <p:cNvCxnSpPr>
            <a:cxnSpLocks/>
            <a:stCxn id="104" idx="3"/>
            <a:endCxn id="4" idx="1"/>
          </p:cNvCxnSpPr>
          <p:nvPr/>
        </p:nvCxnSpPr>
        <p:spPr>
          <a:xfrm>
            <a:off x="1339891" y="2842650"/>
            <a:ext cx="452903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C3C51344-C2B1-44B5-9411-0F36AB669FF9}"/>
              </a:ext>
            </a:extLst>
          </p:cNvPr>
          <p:cNvSpPr>
            <a:spLocks noChangeAspect="1"/>
          </p:cNvSpPr>
          <p:nvPr/>
        </p:nvSpPr>
        <p:spPr>
          <a:xfrm>
            <a:off x="4209992" y="2392650"/>
            <a:ext cx="900000" cy="90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1CE1669E-A00E-4E9D-A915-921265453EF2}"/>
              </a:ext>
            </a:extLst>
          </p:cNvPr>
          <p:cNvSpPr>
            <a:spLocks noChangeAspect="1"/>
          </p:cNvSpPr>
          <p:nvPr/>
        </p:nvSpPr>
        <p:spPr>
          <a:xfrm>
            <a:off x="4209992" y="3976358"/>
            <a:ext cx="900000" cy="90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3AB11587-502C-464B-962C-2E67472FFA5B}"/>
              </a:ext>
            </a:extLst>
          </p:cNvPr>
          <p:cNvCxnSpPr>
            <a:cxnSpLocks/>
            <a:stCxn id="87" idx="0"/>
            <a:endCxn id="85" idx="2"/>
          </p:cNvCxnSpPr>
          <p:nvPr/>
        </p:nvCxnSpPr>
        <p:spPr>
          <a:xfrm flipV="1">
            <a:off x="4659992" y="3292650"/>
            <a:ext cx="0" cy="68370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F7FDD1D2-CE1B-47E7-B2D0-0D7227FB713B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3805564" y="2842650"/>
            <a:ext cx="40442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: 圓角 90">
            <a:extLst>
              <a:ext uri="{FF2B5EF4-FFF2-40B4-BE49-F238E27FC236}">
                <a16:creationId xmlns:a16="http://schemas.microsoft.com/office/drawing/2014/main" id="{0266EE3B-4479-4925-9736-C8587555B562}"/>
              </a:ext>
            </a:extLst>
          </p:cNvPr>
          <p:cNvSpPr>
            <a:spLocks noChangeAspect="1"/>
          </p:cNvSpPr>
          <p:nvPr/>
        </p:nvSpPr>
        <p:spPr>
          <a:xfrm>
            <a:off x="6638561" y="2392650"/>
            <a:ext cx="900000" cy="90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4AA8C969-3A92-481D-98E9-64A04181B2E5}"/>
              </a:ext>
            </a:extLst>
          </p:cNvPr>
          <p:cNvCxnSpPr>
            <a:cxnSpLocks/>
            <a:stCxn id="91" idx="3"/>
            <a:endCxn id="95" idx="1"/>
          </p:cNvCxnSpPr>
          <p:nvPr/>
        </p:nvCxnSpPr>
        <p:spPr>
          <a:xfrm>
            <a:off x="7538561" y="2842650"/>
            <a:ext cx="392151" cy="391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D83E9F97-91D1-4445-B5F8-A02DB2A91820}"/>
              </a:ext>
            </a:extLst>
          </p:cNvPr>
          <p:cNvSpPr>
            <a:spLocks noChangeAspect="1"/>
          </p:cNvSpPr>
          <p:nvPr/>
        </p:nvSpPr>
        <p:spPr>
          <a:xfrm>
            <a:off x="6638561" y="3976358"/>
            <a:ext cx="900000" cy="90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0F708D3A-4412-4AE7-9FC0-8F8B2870032A}"/>
              </a:ext>
            </a:extLst>
          </p:cNvPr>
          <p:cNvCxnSpPr>
            <a:cxnSpLocks/>
            <a:stCxn id="93" idx="0"/>
            <a:endCxn id="91" idx="2"/>
          </p:cNvCxnSpPr>
          <p:nvPr/>
        </p:nvCxnSpPr>
        <p:spPr>
          <a:xfrm flipV="1">
            <a:off x="7088561" y="3292650"/>
            <a:ext cx="0" cy="68370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: 圓角 94">
            <a:extLst>
              <a:ext uri="{FF2B5EF4-FFF2-40B4-BE49-F238E27FC236}">
                <a16:creationId xmlns:a16="http://schemas.microsoft.com/office/drawing/2014/main" id="{B42D8BBD-7AF7-462D-8255-F27CED1BE244}"/>
              </a:ext>
            </a:extLst>
          </p:cNvPr>
          <p:cNvSpPr>
            <a:spLocks noChangeAspect="1"/>
          </p:cNvSpPr>
          <p:nvPr/>
        </p:nvSpPr>
        <p:spPr>
          <a:xfrm>
            <a:off x="7930712" y="2486567"/>
            <a:ext cx="720000" cy="72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DE0E6D37-25F1-4111-8F0E-285E02E61DB1}"/>
              </a:ext>
            </a:extLst>
          </p:cNvPr>
          <p:cNvCxnSpPr>
            <a:cxnSpLocks/>
            <a:stCxn id="85" idx="3"/>
            <a:endCxn id="91" idx="1"/>
          </p:cNvCxnSpPr>
          <p:nvPr/>
        </p:nvCxnSpPr>
        <p:spPr>
          <a:xfrm>
            <a:off x="5109992" y="2842650"/>
            <a:ext cx="1528569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D71FD58F-8079-400C-A571-3B2964A99E84}"/>
              </a:ext>
            </a:extLst>
          </p:cNvPr>
          <p:cNvGrpSpPr/>
          <p:nvPr/>
        </p:nvGrpSpPr>
        <p:grpSpPr>
          <a:xfrm>
            <a:off x="8638435" y="2390500"/>
            <a:ext cx="2416579" cy="2483708"/>
            <a:chOff x="8638435" y="2390500"/>
            <a:chExt cx="2416579" cy="2483708"/>
          </a:xfrm>
        </p:grpSpPr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6F0BC16F-5068-4263-BCF2-F2F32FD837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2863" y="2390500"/>
              <a:ext cx="900000" cy="90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82EC8D14-FF42-4E3C-8FDF-6FD1EC471C76}"/>
                </a:ext>
              </a:extLst>
            </p:cNvPr>
            <p:cNvCxnSpPr>
              <a:cxnSpLocks/>
              <a:stCxn id="97" idx="3"/>
              <a:endCxn id="101" idx="1"/>
            </p:cNvCxnSpPr>
            <p:nvPr/>
          </p:nvCxnSpPr>
          <p:spPr>
            <a:xfrm>
              <a:off x="9942863" y="2840500"/>
              <a:ext cx="392151" cy="3917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矩形: 圓角 98">
              <a:extLst>
                <a:ext uri="{FF2B5EF4-FFF2-40B4-BE49-F238E27FC236}">
                  <a16:creationId xmlns:a16="http://schemas.microsoft.com/office/drawing/2014/main" id="{3F251276-C09E-486F-A367-1E58E6C6A9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2863" y="3974208"/>
              <a:ext cx="900000" cy="900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00" name="直線單箭頭接點 99">
              <a:extLst>
                <a:ext uri="{FF2B5EF4-FFF2-40B4-BE49-F238E27FC236}">
                  <a16:creationId xmlns:a16="http://schemas.microsoft.com/office/drawing/2014/main" id="{4018979C-D8D9-4C63-A65F-16E6549D5A30}"/>
                </a:ext>
              </a:extLst>
            </p:cNvPr>
            <p:cNvCxnSpPr>
              <a:cxnSpLocks/>
              <a:stCxn id="99" idx="0"/>
              <a:endCxn id="97" idx="2"/>
            </p:cNvCxnSpPr>
            <p:nvPr/>
          </p:nvCxnSpPr>
          <p:spPr>
            <a:xfrm flipV="1">
              <a:off x="9492863" y="3290500"/>
              <a:ext cx="0" cy="68370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矩形: 圓角 100">
              <a:extLst>
                <a:ext uri="{FF2B5EF4-FFF2-40B4-BE49-F238E27FC236}">
                  <a16:creationId xmlns:a16="http://schemas.microsoft.com/office/drawing/2014/main" id="{43ECAC52-BC2C-4A46-90B9-69139D903A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35014" y="2484417"/>
              <a:ext cx="720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02" name="直線單箭頭接點 101">
              <a:extLst>
                <a:ext uri="{FF2B5EF4-FFF2-40B4-BE49-F238E27FC236}">
                  <a16:creationId xmlns:a16="http://schemas.microsoft.com/office/drawing/2014/main" id="{B380B075-43A9-4F7B-9D45-B4F08CC438D5}"/>
                </a:ext>
              </a:extLst>
            </p:cNvPr>
            <p:cNvCxnSpPr>
              <a:cxnSpLocks/>
              <a:endCxn id="97" idx="1"/>
            </p:cNvCxnSpPr>
            <p:nvPr/>
          </p:nvCxnSpPr>
          <p:spPr>
            <a:xfrm>
              <a:off x="8638435" y="2840500"/>
              <a:ext cx="404428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矩形: 圓角 88">
            <a:extLst>
              <a:ext uri="{FF2B5EF4-FFF2-40B4-BE49-F238E27FC236}">
                <a16:creationId xmlns:a16="http://schemas.microsoft.com/office/drawing/2014/main" id="{8DFB6F7E-AFAE-439C-9CF5-874B4EFF39F6}"/>
              </a:ext>
            </a:extLst>
          </p:cNvPr>
          <p:cNvSpPr>
            <a:spLocks noChangeAspect="1"/>
          </p:cNvSpPr>
          <p:nvPr/>
        </p:nvSpPr>
        <p:spPr>
          <a:xfrm>
            <a:off x="5514276" y="2484417"/>
            <a:ext cx="720000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D16AD350-8865-46C9-8E20-653FA23300BA}"/>
              </a:ext>
            </a:extLst>
          </p:cNvPr>
          <p:cNvSpPr txBox="1"/>
          <p:nvPr/>
        </p:nvSpPr>
        <p:spPr>
          <a:xfrm>
            <a:off x="5636071" y="2548114"/>
            <a:ext cx="47641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3200" b="1" dirty="0"/>
              <a:t>…</a:t>
            </a:r>
            <a:endParaRPr lang="zh-TW" altLang="en-US" b="1" dirty="0"/>
          </a:p>
        </p:txBody>
      </p: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D00574CB-EE4A-435F-B1CA-3AAC758B55C9}"/>
              </a:ext>
            </a:extLst>
          </p:cNvPr>
          <p:cNvGrpSpPr/>
          <p:nvPr/>
        </p:nvGrpSpPr>
        <p:grpSpPr>
          <a:xfrm>
            <a:off x="10318767" y="5709517"/>
            <a:ext cx="1538515" cy="1115681"/>
            <a:chOff x="10318767" y="5709517"/>
            <a:chExt cx="1538515" cy="1115681"/>
          </a:xfrm>
        </p:grpSpPr>
        <p:grpSp>
          <p:nvGrpSpPr>
            <p:cNvPr id="123" name="群組 122">
              <a:extLst>
                <a:ext uri="{FF2B5EF4-FFF2-40B4-BE49-F238E27FC236}">
                  <a16:creationId xmlns:a16="http://schemas.microsoft.com/office/drawing/2014/main" id="{94DBD694-6E39-40EC-A67B-D87B46DDDB88}"/>
                </a:ext>
              </a:extLst>
            </p:cNvPr>
            <p:cNvGrpSpPr/>
            <p:nvPr/>
          </p:nvGrpSpPr>
          <p:grpSpPr>
            <a:xfrm>
              <a:off x="10318767" y="5709517"/>
              <a:ext cx="1538515" cy="307777"/>
              <a:chOff x="10740350" y="5472167"/>
              <a:chExt cx="1538515" cy="307777"/>
            </a:xfrm>
          </p:grpSpPr>
          <p:sp>
            <p:nvSpPr>
              <p:cNvPr id="130" name="矩形: 圓角 129">
                <a:extLst>
                  <a:ext uri="{FF2B5EF4-FFF2-40B4-BE49-F238E27FC236}">
                    <a16:creationId xmlns:a16="http://schemas.microsoft.com/office/drawing/2014/main" id="{2E9DF861-68F2-4A5B-A402-C8A4C41F57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40350" y="5491055"/>
                <a:ext cx="270000" cy="2700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F583445C-6F0F-4271-A4ED-3DAABD51B8E0}"/>
                  </a:ext>
                </a:extLst>
              </p:cNvPr>
              <p:cNvSpPr txBox="1"/>
              <p:nvPr/>
            </p:nvSpPr>
            <p:spPr>
              <a:xfrm>
                <a:off x="11163047" y="5472167"/>
                <a:ext cx="1115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/>
                  <a:t>vocab vector</a:t>
                </a:r>
                <a:endParaRPr lang="zh-TW" altLang="en-US" dirty="0"/>
              </a:p>
            </p:txBody>
          </p:sp>
        </p:grpSp>
        <p:grpSp>
          <p:nvGrpSpPr>
            <p:cNvPr id="124" name="群組 123">
              <a:extLst>
                <a:ext uri="{FF2B5EF4-FFF2-40B4-BE49-F238E27FC236}">
                  <a16:creationId xmlns:a16="http://schemas.microsoft.com/office/drawing/2014/main" id="{D91DDBB8-A107-4C07-AB8B-AC629A606B00}"/>
                </a:ext>
              </a:extLst>
            </p:cNvPr>
            <p:cNvGrpSpPr/>
            <p:nvPr/>
          </p:nvGrpSpPr>
          <p:grpSpPr>
            <a:xfrm>
              <a:off x="10318767" y="6113469"/>
              <a:ext cx="1408234" cy="307777"/>
              <a:chOff x="10743105" y="5871117"/>
              <a:chExt cx="1408234" cy="307777"/>
            </a:xfrm>
          </p:grpSpPr>
          <p:sp>
            <p:nvSpPr>
              <p:cNvPr id="128" name="矩形: 圓角 127">
                <a:extLst>
                  <a:ext uri="{FF2B5EF4-FFF2-40B4-BE49-F238E27FC236}">
                    <a16:creationId xmlns:a16="http://schemas.microsoft.com/office/drawing/2014/main" id="{6AB9EAE5-8CB3-4074-9F62-6A7AB6C6D0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43105" y="5890005"/>
                <a:ext cx="270000" cy="2700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29" name="文字方塊 128">
                <a:extLst>
                  <a:ext uri="{FF2B5EF4-FFF2-40B4-BE49-F238E27FC236}">
                    <a16:creationId xmlns:a16="http://schemas.microsoft.com/office/drawing/2014/main" id="{846379E7-2F52-4FF5-95FE-19F02E7D150A}"/>
                  </a:ext>
                </a:extLst>
              </p:cNvPr>
              <p:cNvSpPr txBox="1"/>
              <p:nvPr/>
            </p:nvSpPr>
            <p:spPr>
              <a:xfrm>
                <a:off x="11168378" y="5871117"/>
                <a:ext cx="9829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/>
                  <a:t>hidden cell</a:t>
                </a:r>
                <a:endParaRPr lang="zh-TW" altLang="en-US" dirty="0"/>
              </a:p>
            </p:txBody>
          </p:sp>
        </p:grpSp>
        <p:grpSp>
          <p:nvGrpSpPr>
            <p:cNvPr id="125" name="群組 124">
              <a:extLst>
                <a:ext uri="{FF2B5EF4-FFF2-40B4-BE49-F238E27FC236}">
                  <a16:creationId xmlns:a16="http://schemas.microsoft.com/office/drawing/2014/main" id="{0225F5B6-CBC8-444F-A096-AB4F17CFEF14}"/>
                </a:ext>
              </a:extLst>
            </p:cNvPr>
            <p:cNvGrpSpPr/>
            <p:nvPr/>
          </p:nvGrpSpPr>
          <p:grpSpPr>
            <a:xfrm>
              <a:off x="10318767" y="6517421"/>
              <a:ext cx="1259412" cy="307777"/>
              <a:chOff x="10765009" y="6316897"/>
              <a:chExt cx="1259412" cy="307777"/>
            </a:xfrm>
          </p:grpSpPr>
          <p:sp>
            <p:nvSpPr>
              <p:cNvPr id="126" name="矩形: 圓角 125">
                <a:extLst>
                  <a:ext uri="{FF2B5EF4-FFF2-40B4-BE49-F238E27FC236}">
                    <a16:creationId xmlns:a16="http://schemas.microsoft.com/office/drawing/2014/main" id="{1DB1F689-3672-4BD5-9232-850211BBC1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65009" y="6335785"/>
                <a:ext cx="270000" cy="2700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27" name="文字方塊 126">
                <a:extLst>
                  <a:ext uri="{FF2B5EF4-FFF2-40B4-BE49-F238E27FC236}">
                    <a16:creationId xmlns:a16="http://schemas.microsoft.com/office/drawing/2014/main" id="{3F85457A-E548-43E1-9CFF-521B606EA44E}"/>
                  </a:ext>
                </a:extLst>
              </p:cNvPr>
              <p:cNvSpPr txBox="1"/>
              <p:nvPr/>
            </p:nvSpPr>
            <p:spPr>
              <a:xfrm>
                <a:off x="11190282" y="6316897"/>
                <a:ext cx="8341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/>
                  <a:t>cell state</a:t>
                </a:r>
                <a:endParaRPr lang="zh-TW" altLang="en-US" dirty="0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BCF5E777-011A-4D0A-A654-E494B94324D4}"/>
                  </a:ext>
                </a:extLst>
              </p:cNvPr>
              <p:cNvSpPr txBox="1"/>
              <p:nvPr/>
            </p:nvSpPr>
            <p:spPr>
              <a:xfrm>
                <a:off x="1878238" y="2550262"/>
                <a:ext cx="695447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TW" sz="3200" b="0" dirty="0"/>
              </a:p>
            </p:txBody>
          </p:sp>
        </mc:Choice>
        <mc:Fallback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BCF5E777-011A-4D0A-A654-E494B9432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238" y="2550262"/>
                <a:ext cx="69544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群組 25">
            <a:extLst>
              <a:ext uri="{FF2B5EF4-FFF2-40B4-BE49-F238E27FC236}">
                <a16:creationId xmlns:a16="http://schemas.microsoft.com/office/drawing/2014/main" id="{77E8E531-2E1B-4EF8-8B46-906EF4475401}"/>
              </a:ext>
            </a:extLst>
          </p:cNvPr>
          <p:cNvGrpSpPr/>
          <p:nvPr/>
        </p:nvGrpSpPr>
        <p:grpSpPr>
          <a:xfrm>
            <a:off x="680643" y="2486567"/>
            <a:ext cx="720000" cy="720000"/>
            <a:chOff x="680643" y="2486567"/>
            <a:chExt cx="720000" cy="720000"/>
          </a:xfrm>
        </p:grpSpPr>
        <p:sp>
          <p:nvSpPr>
            <p:cNvPr id="82" name="矩形: 圓角 81">
              <a:extLst>
                <a:ext uri="{FF2B5EF4-FFF2-40B4-BE49-F238E27FC236}">
                  <a16:creationId xmlns:a16="http://schemas.microsoft.com/office/drawing/2014/main" id="{B27F108E-A6C8-47B0-A129-C5EBA4CB2C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643" y="2486567"/>
              <a:ext cx="720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文字方塊 103">
                  <a:extLst>
                    <a:ext uri="{FF2B5EF4-FFF2-40B4-BE49-F238E27FC236}">
                      <a16:creationId xmlns:a16="http://schemas.microsoft.com/office/drawing/2014/main" id="{556C550E-B0E0-4030-85AE-04A80F440DC5}"/>
                    </a:ext>
                  </a:extLst>
                </p:cNvPr>
                <p:cNvSpPr txBox="1"/>
                <p:nvPr/>
              </p:nvSpPr>
              <p:spPr>
                <a:xfrm>
                  <a:off x="692919" y="2550262"/>
                  <a:ext cx="646972" cy="58477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zh-TW" sz="3200" b="0" dirty="0"/>
                </a:p>
              </p:txBody>
            </p:sp>
          </mc:Choice>
          <mc:Fallback>
            <p:sp>
              <p:nvSpPr>
                <p:cNvPr id="104" name="文字方塊 103">
                  <a:extLst>
                    <a:ext uri="{FF2B5EF4-FFF2-40B4-BE49-F238E27FC236}">
                      <a16:creationId xmlns:a16="http://schemas.microsoft.com/office/drawing/2014/main" id="{556C550E-B0E0-4030-85AE-04A80F440D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919" y="2550262"/>
                  <a:ext cx="646972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5" name="矩形: 圓角 134">
            <a:extLst>
              <a:ext uri="{FF2B5EF4-FFF2-40B4-BE49-F238E27FC236}">
                <a16:creationId xmlns:a16="http://schemas.microsoft.com/office/drawing/2014/main" id="{619CEFC0-04AF-4BCF-9DD1-FAB5F6D59CE8}"/>
              </a:ext>
            </a:extLst>
          </p:cNvPr>
          <p:cNvSpPr>
            <a:spLocks noChangeAspect="1"/>
          </p:cNvSpPr>
          <p:nvPr/>
        </p:nvSpPr>
        <p:spPr>
          <a:xfrm>
            <a:off x="2988600" y="1064611"/>
            <a:ext cx="900000" cy="90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6C1FC2AA-7C67-4FD9-9BA5-0A39AEB90041}"/>
              </a:ext>
            </a:extLst>
          </p:cNvPr>
          <p:cNvCxnSpPr>
            <a:cxnSpLocks/>
            <a:stCxn id="74" idx="0"/>
            <a:endCxn id="135" idx="2"/>
          </p:cNvCxnSpPr>
          <p:nvPr/>
        </p:nvCxnSpPr>
        <p:spPr>
          <a:xfrm flipH="1" flipV="1">
            <a:off x="3438600" y="1964611"/>
            <a:ext cx="6345" cy="52195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: 圓角 137">
            <a:extLst>
              <a:ext uri="{FF2B5EF4-FFF2-40B4-BE49-F238E27FC236}">
                <a16:creationId xmlns:a16="http://schemas.microsoft.com/office/drawing/2014/main" id="{0DCF467C-5433-459C-BB55-889CA36BA68E}"/>
              </a:ext>
            </a:extLst>
          </p:cNvPr>
          <p:cNvSpPr>
            <a:spLocks noChangeAspect="1"/>
          </p:cNvSpPr>
          <p:nvPr/>
        </p:nvSpPr>
        <p:spPr>
          <a:xfrm>
            <a:off x="7840712" y="1064611"/>
            <a:ext cx="900000" cy="90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715D9E93-D626-4DE0-8EEF-35DADDC7A0A8}"/>
              </a:ext>
            </a:extLst>
          </p:cNvPr>
          <p:cNvCxnSpPr>
            <a:cxnSpLocks/>
            <a:stCxn id="95" idx="0"/>
            <a:endCxn id="138" idx="2"/>
          </p:cNvCxnSpPr>
          <p:nvPr/>
        </p:nvCxnSpPr>
        <p:spPr>
          <a:xfrm flipV="1">
            <a:off x="8290712" y="1964611"/>
            <a:ext cx="0" cy="52195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文字方塊 170">
                <a:extLst>
                  <a:ext uri="{FF2B5EF4-FFF2-40B4-BE49-F238E27FC236}">
                    <a16:creationId xmlns:a16="http://schemas.microsoft.com/office/drawing/2014/main" id="{94B11041-196D-46AF-A97A-765A8BAB3E10}"/>
                  </a:ext>
                </a:extLst>
              </p:cNvPr>
              <p:cNvSpPr txBox="1"/>
              <p:nvPr/>
            </p:nvSpPr>
            <p:spPr>
              <a:xfrm>
                <a:off x="1901867" y="4122305"/>
                <a:ext cx="681853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TW" sz="3200" b="0" dirty="0"/>
              </a:p>
            </p:txBody>
          </p:sp>
        </mc:Choice>
        <mc:Fallback>
          <p:sp>
            <p:nvSpPr>
              <p:cNvPr id="171" name="文字方塊 170">
                <a:extLst>
                  <a:ext uri="{FF2B5EF4-FFF2-40B4-BE49-F238E27FC236}">
                    <a16:creationId xmlns:a16="http://schemas.microsoft.com/office/drawing/2014/main" id="{94B11041-196D-46AF-A97A-765A8BAB3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867" y="4122305"/>
                <a:ext cx="68185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文字方塊 171">
                <a:extLst>
                  <a:ext uri="{FF2B5EF4-FFF2-40B4-BE49-F238E27FC236}">
                    <a16:creationId xmlns:a16="http://schemas.microsoft.com/office/drawing/2014/main" id="{7FCACE5E-0EB0-4816-88B8-091B5D9949F5}"/>
                  </a:ext>
                </a:extLst>
              </p:cNvPr>
              <p:cNvSpPr txBox="1"/>
              <p:nvPr/>
            </p:nvSpPr>
            <p:spPr>
              <a:xfrm>
                <a:off x="3096295" y="1222223"/>
                <a:ext cx="684611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TW" sz="3200" b="0" i="1" dirty="0"/>
              </a:p>
            </p:txBody>
          </p:sp>
        </mc:Choice>
        <mc:Fallback>
          <p:sp>
            <p:nvSpPr>
              <p:cNvPr id="172" name="文字方塊 171">
                <a:extLst>
                  <a:ext uri="{FF2B5EF4-FFF2-40B4-BE49-F238E27FC236}">
                    <a16:creationId xmlns:a16="http://schemas.microsoft.com/office/drawing/2014/main" id="{7FCACE5E-0EB0-4816-88B8-091B5D994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295" y="1222223"/>
                <a:ext cx="68461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文字方塊 172">
                <a:extLst>
                  <a:ext uri="{FF2B5EF4-FFF2-40B4-BE49-F238E27FC236}">
                    <a16:creationId xmlns:a16="http://schemas.microsoft.com/office/drawing/2014/main" id="{C1FA37F4-FAFD-454C-9C42-ED514748AFE8}"/>
                  </a:ext>
                </a:extLst>
              </p:cNvPr>
              <p:cNvSpPr txBox="1"/>
              <p:nvPr/>
            </p:nvSpPr>
            <p:spPr>
              <a:xfrm>
                <a:off x="4326446" y="4124412"/>
                <a:ext cx="672364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sz="3200" b="0" dirty="0"/>
              </a:p>
            </p:txBody>
          </p:sp>
        </mc:Choice>
        <mc:Fallback>
          <p:sp>
            <p:nvSpPr>
              <p:cNvPr id="173" name="文字方塊 172">
                <a:extLst>
                  <a:ext uri="{FF2B5EF4-FFF2-40B4-BE49-F238E27FC236}">
                    <a16:creationId xmlns:a16="http://schemas.microsoft.com/office/drawing/2014/main" id="{C1FA37F4-FAFD-454C-9C42-ED514748A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446" y="4124412"/>
                <a:ext cx="672364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矩形: 圓角 173">
            <a:extLst>
              <a:ext uri="{FF2B5EF4-FFF2-40B4-BE49-F238E27FC236}">
                <a16:creationId xmlns:a16="http://schemas.microsoft.com/office/drawing/2014/main" id="{506A5EC2-AAB4-4347-8CC8-39D1708EEBD0}"/>
              </a:ext>
            </a:extLst>
          </p:cNvPr>
          <p:cNvSpPr>
            <a:spLocks noChangeAspect="1"/>
          </p:cNvSpPr>
          <p:nvPr/>
        </p:nvSpPr>
        <p:spPr>
          <a:xfrm>
            <a:off x="10245013" y="1064611"/>
            <a:ext cx="900000" cy="90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75" name="直線單箭頭接點 174">
            <a:extLst>
              <a:ext uri="{FF2B5EF4-FFF2-40B4-BE49-F238E27FC236}">
                <a16:creationId xmlns:a16="http://schemas.microsoft.com/office/drawing/2014/main" id="{8201FBAA-297C-4415-959D-D5D7677735D4}"/>
              </a:ext>
            </a:extLst>
          </p:cNvPr>
          <p:cNvCxnSpPr>
            <a:cxnSpLocks/>
            <a:endCxn id="174" idx="2"/>
          </p:cNvCxnSpPr>
          <p:nvPr/>
        </p:nvCxnSpPr>
        <p:spPr>
          <a:xfrm flipV="1">
            <a:off x="10695013" y="1964611"/>
            <a:ext cx="0" cy="52195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文字方塊 175">
                <a:extLst>
                  <a:ext uri="{FF2B5EF4-FFF2-40B4-BE49-F238E27FC236}">
                    <a16:creationId xmlns:a16="http://schemas.microsoft.com/office/drawing/2014/main" id="{A344DB49-4585-4A9A-9C27-8729F7CC8E44}"/>
                  </a:ext>
                </a:extLst>
              </p:cNvPr>
              <p:cNvSpPr txBox="1"/>
              <p:nvPr/>
            </p:nvSpPr>
            <p:spPr>
              <a:xfrm>
                <a:off x="6568899" y="4122304"/>
                <a:ext cx="1039323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TW" sz="3200" b="0" dirty="0"/>
              </a:p>
            </p:txBody>
          </p:sp>
        </mc:Choice>
        <mc:Fallback>
          <p:sp>
            <p:nvSpPr>
              <p:cNvPr id="176" name="文字方塊 175">
                <a:extLst>
                  <a:ext uri="{FF2B5EF4-FFF2-40B4-BE49-F238E27FC236}">
                    <a16:creationId xmlns:a16="http://schemas.microsoft.com/office/drawing/2014/main" id="{A344DB49-4585-4A9A-9C27-8729F7CC8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99" y="4122304"/>
                <a:ext cx="103932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字方塊 176">
                <a:extLst>
                  <a:ext uri="{FF2B5EF4-FFF2-40B4-BE49-F238E27FC236}">
                    <a16:creationId xmlns:a16="http://schemas.microsoft.com/office/drawing/2014/main" id="{8239AC43-35D6-4CB5-A0BB-AED62FB95E70}"/>
                  </a:ext>
                </a:extLst>
              </p:cNvPr>
              <p:cNvSpPr txBox="1"/>
              <p:nvPr/>
            </p:nvSpPr>
            <p:spPr>
              <a:xfrm>
                <a:off x="9159347" y="4131820"/>
                <a:ext cx="648190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TW" sz="3200" b="0" dirty="0"/>
              </a:p>
            </p:txBody>
          </p:sp>
        </mc:Choice>
        <mc:Fallback>
          <p:sp>
            <p:nvSpPr>
              <p:cNvPr id="177" name="文字方塊 176">
                <a:extLst>
                  <a:ext uri="{FF2B5EF4-FFF2-40B4-BE49-F238E27FC236}">
                    <a16:creationId xmlns:a16="http://schemas.microsoft.com/office/drawing/2014/main" id="{8239AC43-35D6-4CB5-A0BB-AED62FB95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347" y="4131820"/>
                <a:ext cx="64819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文字方塊 177">
                <a:extLst>
                  <a:ext uri="{FF2B5EF4-FFF2-40B4-BE49-F238E27FC236}">
                    <a16:creationId xmlns:a16="http://schemas.microsoft.com/office/drawing/2014/main" id="{5B5FFCC6-107B-461A-8E40-B72AE75862D0}"/>
                  </a:ext>
                </a:extLst>
              </p:cNvPr>
              <p:cNvSpPr txBox="1"/>
              <p:nvPr/>
            </p:nvSpPr>
            <p:spPr>
              <a:xfrm>
                <a:off x="7769672" y="1220980"/>
                <a:ext cx="1042080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TW" sz="3200" b="0" i="1" dirty="0"/>
              </a:p>
            </p:txBody>
          </p:sp>
        </mc:Choice>
        <mc:Fallback>
          <p:sp>
            <p:nvSpPr>
              <p:cNvPr id="178" name="文字方塊 177">
                <a:extLst>
                  <a:ext uri="{FF2B5EF4-FFF2-40B4-BE49-F238E27FC236}">
                    <a16:creationId xmlns:a16="http://schemas.microsoft.com/office/drawing/2014/main" id="{5B5FFCC6-107B-461A-8E40-B72AE7586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672" y="1220980"/>
                <a:ext cx="1042080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文字方塊 178">
                <a:extLst>
                  <a:ext uri="{FF2B5EF4-FFF2-40B4-BE49-F238E27FC236}">
                    <a16:creationId xmlns:a16="http://schemas.microsoft.com/office/drawing/2014/main" id="{90F50752-97BF-4BEF-82ED-798D131EFC9C}"/>
                  </a:ext>
                </a:extLst>
              </p:cNvPr>
              <p:cNvSpPr txBox="1"/>
              <p:nvPr/>
            </p:nvSpPr>
            <p:spPr>
              <a:xfrm>
                <a:off x="10352707" y="1220114"/>
                <a:ext cx="650947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TW" sz="3200" b="0" i="1" dirty="0"/>
              </a:p>
            </p:txBody>
          </p:sp>
        </mc:Choice>
        <mc:Fallback>
          <p:sp>
            <p:nvSpPr>
              <p:cNvPr id="179" name="文字方塊 178">
                <a:extLst>
                  <a:ext uri="{FF2B5EF4-FFF2-40B4-BE49-F238E27FC236}">
                    <a16:creationId xmlns:a16="http://schemas.microsoft.com/office/drawing/2014/main" id="{90F50752-97BF-4BEF-82ED-798D131EF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2707" y="1220114"/>
                <a:ext cx="65094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直線接點 179">
            <a:extLst>
              <a:ext uri="{FF2B5EF4-FFF2-40B4-BE49-F238E27FC236}">
                <a16:creationId xmlns:a16="http://schemas.microsoft.com/office/drawing/2014/main" id="{7DBA780C-5C03-47C7-A74C-CEE10B6364A5}"/>
              </a:ext>
            </a:extLst>
          </p:cNvPr>
          <p:cNvCxnSpPr>
            <a:cxnSpLocks/>
          </p:cNvCxnSpPr>
          <p:nvPr/>
        </p:nvCxnSpPr>
        <p:spPr>
          <a:xfrm>
            <a:off x="1447043" y="3685068"/>
            <a:ext cx="795751" cy="2912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B1A68E52-E4A8-4F81-8140-4C50E5A386C7}"/>
              </a:ext>
            </a:extLst>
          </p:cNvPr>
          <p:cNvCxnSpPr>
            <a:cxnSpLocks/>
          </p:cNvCxnSpPr>
          <p:nvPr/>
        </p:nvCxnSpPr>
        <p:spPr>
          <a:xfrm flipV="1">
            <a:off x="1447043" y="4876358"/>
            <a:ext cx="795751" cy="2869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2" name="表格 181">
            <a:extLst>
              <a:ext uri="{FF2B5EF4-FFF2-40B4-BE49-F238E27FC236}">
                <a16:creationId xmlns:a16="http://schemas.microsoft.com/office/drawing/2014/main" id="{B99B4A4F-FC9D-4F12-A601-046B7B9204F8}"/>
              </a:ext>
            </a:extLst>
          </p:cNvPr>
          <p:cNvGraphicFramePr>
            <a:graphicFrameLocks noGrp="1"/>
          </p:cNvGraphicFramePr>
          <p:nvPr/>
        </p:nvGraphicFramePr>
        <p:xfrm>
          <a:off x="634243" y="3685068"/>
          <a:ext cx="812800" cy="147828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21767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84345"/>
                  </a:ext>
                </a:extLst>
              </a:tr>
              <a:tr h="35575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20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vert="eaVert" anchor="ctr"/>
                </a:tc>
                <a:extLst>
                  <a:ext uri="{0D108BD9-81ED-4DB2-BD59-A6C34878D82A}">
                    <a16:rowId xmlns:a16="http://schemas.microsoft.com/office/drawing/2014/main" val="159895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70055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CC94BB42-2E92-4053-A4EA-B16AFE600D74}"/>
                  </a:ext>
                </a:extLst>
              </p:cNvPr>
              <p:cNvSpPr/>
              <p:nvPr/>
            </p:nvSpPr>
            <p:spPr>
              <a:xfrm>
                <a:off x="292323" y="6296623"/>
                <a:ext cx="4562724" cy="369332"/>
              </a:xfrm>
              <a:prstGeom prst="rect">
                <a:avLst/>
              </a:prstGeom>
              <a:ln w="12700">
                <a:solidFill>
                  <a:srgbClr val="FF0000"/>
                </a:solidFill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TW" dirty="0"/>
                  <a:t>※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sequence input(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 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 為正確答案</a:t>
                </a:r>
                <a:endParaRPr lang="en-US" altLang="zh-TW" dirty="0"/>
              </a:p>
            </p:txBody>
          </p:sp>
        </mc:Choice>
        <mc:Fallback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CC94BB42-2E92-4053-A4EA-B16AFE600D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23" y="6296623"/>
                <a:ext cx="4562724" cy="369332"/>
              </a:xfrm>
              <a:prstGeom prst="rect">
                <a:avLst/>
              </a:prstGeom>
              <a:blipFill>
                <a:blip r:embed="rId11"/>
                <a:stretch>
                  <a:fillRect l="-667" t="-8065" r="-800" b="-24194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22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直線單箭頭接點 139">
            <a:extLst>
              <a:ext uri="{FF2B5EF4-FFF2-40B4-BE49-F238E27FC236}">
                <a16:creationId xmlns:a16="http://schemas.microsoft.com/office/drawing/2014/main" id="{8894C842-CF83-4A6D-A0B6-3487BB23E17B}"/>
              </a:ext>
            </a:extLst>
          </p:cNvPr>
          <p:cNvCxnSpPr>
            <a:cxnSpLocks/>
            <a:stCxn id="138" idx="3"/>
            <a:endCxn id="99" idx="1"/>
          </p:cNvCxnSpPr>
          <p:nvPr/>
        </p:nvCxnSpPr>
        <p:spPr>
          <a:xfrm>
            <a:off x="8740712" y="1514611"/>
            <a:ext cx="302151" cy="2909597"/>
          </a:xfrm>
          <a:prstGeom prst="curvedConnector3">
            <a:avLst>
              <a:gd name="adj1" fmla="val 50000"/>
            </a:avLst>
          </a:prstGeom>
          <a:ln w="38100" cap="flat">
            <a:solidFill>
              <a:schemeClr val="tx1">
                <a:lumMod val="50000"/>
                <a:lumOff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16CE8B36-EABD-401D-9A1A-36C87CED9EFD}"/>
              </a:ext>
            </a:extLst>
          </p:cNvPr>
          <p:cNvCxnSpPr>
            <a:cxnSpLocks/>
            <a:stCxn id="135" idx="3"/>
            <a:endCxn id="87" idx="1"/>
          </p:cNvCxnSpPr>
          <p:nvPr/>
        </p:nvCxnSpPr>
        <p:spPr>
          <a:xfrm>
            <a:off x="3888600" y="1514611"/>
            <a:ext cx="321392" cy="2911747"/>
          </a:xfrm>
          <a:prstGeom prst="curvedConnector3">
            <a:avLst>
              <a:gd name="adj1" fmla="val 50000"/>
            </a:avLst>
          </a:prstGeom>
          <a:ln w="38100" cap="flat">
            <a:solidFill>
              <a:schemeClr val="tx1">
                <a:lumMod val="50000"/>
                <a:lumOff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CDA42D22-A05A-4A53-86E1-53DB16A7F71C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447043" y="3685068"/>
            <a:ext cx="795751" cy="2912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576BD3FD-BE7C-460F-B7C0-0C27BC073B15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1447043" y="4876358"/>
            <a:ext cx="795751" cy="2869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CA11D4AC-0354-421B-823B-B130858F8C3A}"/>
              </a:ext>
            </a:extLst>
          </p:cNvPr>
          <p:cNvSpPr txBox="1"/>
          <p:nvPr/>
        </p:nvSpPr>
        <p:spPr>
          <a:xfrm>
            <a:off x="1" y="232868"/>
            <a:ext cx="208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/>
              <a:t>Decoder </a:t>
            </a:r>
          </a:p>
          <a:p>
            <a:r>
              <a:rPr lang="en-US" altLang="zh-TW" sz="4000" b="1" dirty="0"/>
              <a:t>test</a:t>
            </a:r>
            <a:endParaRPr lang="zh-TW" altLang="en-US" sz="4000" b="1" dirty="0"/>
          </a:p>
        </p:txBody>
      </p: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28983145-4D06-4BF1-A2F0-D72A5156B826}"/>
              </a:ext>
            </a:extLst>
          </p:cNvPr>
          <p:cNvCxnSpPr>
            <a:cxnSpLocks/>
          </p:cNvCxnSpPr>
          <p:nvPr/>
        </p:nvCxnSpPr>
        <p:spPr>
          <a:xfrm flipV="1">
            <a:off x="2225962" y="4974976"/>
            <a:ext cx="0" cy="50370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6E522605-E37B-4090-A507-9FD9FAA2BC40}"/>
              </a:ext>
            </a:extLst>
          </p:cNvPr>
          <p:cNvCxnSpPr>
            <a:cxnSpLocks/>
          </p:cNvCxnSpPr>
          <p:nvPr/>
        </p:nvCxnSpPr>
        <p:spPr>
          <a:xfrm flipV="1">
            <a:off x="4659992" y="4974977"/>
            <a:ext cx="0" cy="50370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4760A3F2-4BD4-4F90-A049-D147F7D440D7}"/>
              </a:ext>
            </a:extLst>
          </p:cNvPr>
          <p:cNvCxnSpPr>
            <a:cxnSpLocks/>
          </p:cNvCxnSpPr>
          <p:nvPr/>
        </p:nvCxnSpPr>
        <p:spPr>
          <a:xfrm flipV="1">
            <a:off x="7088561" y="4972642"/>
            <a:ext cx="0" cy="50370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E98E57BC-9DB5-4AE9-B4AF-A51863D239F8}"/>
              </a:ext>
            </a:extLst>
          </p:cNvPr>
          <p:cNvSpPr txBox="1"/>
          <p:nvPr/>
        </p:nvSpPr>
        <p:spPr>
          <a:xfrm>
            <a:off x="1736886" y="5478684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&lt;SOS&gt;</a:t>
            </a:r>
            <a:endParaRPr lang="zh-TW" altLang="en-US" sz="2400" dirty="0"/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3D5828CE-A856-49EC-A499-36863363DDEE}"/>
              </a:ext>
            </a:extLst>
          </p:cNvPr>
          <p:cNvSpPr txBox="1"/>
          <p:nvPr/>
        </p:nvSpPr>
        <p:spPr>
          <a:xfrm>
            <a:off x="3990578" y="557101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第一字輸出</a:t>
            </a:r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DD02F7EE-C17B-4016-90EC-8A8086B4B15E}"/>
              </a:ext>
            </a:extLst>
          </p:cNvPr>
          <p:cNvSpPr txBox="1"/>
          <p:nvPr/>
        </p:nvSpPr>
        <p:spPr>
          <a:xfrm>
            <a:off x="6474576" y="5571017"/>
            <a:ext cx="122982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dirty="0"/>
              <a:t>第</a:t>
            </a:r>
            <a:r>
              <a:rPr lang="en-US" altLang="zh-TW" dirty="0"/>
              <a:t>n</a:t>
            </a:r>
            <a:r>
              <a:rPr lang="zh-TW" altLang="en-US" dirty="0"/>
              <a:t>字輸出</a:t>
            </a: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AA2501A3-F695-46CB-8379-3FF622902A90}"/>
              </a:ext>
            </a:extLst>
          </p:cNvPr>
          <p:cNvGrpSpPr/>
          <p:nvPr/>
        </p:nvGrpSpPr>
        <p:grpSpPr>
          <a:xfrm>
            <a:off x="9001382" y="4974976"/>
            <a:ext cx="982961" cy="965373"/>
            <a:chOff x="9004396" y="4974976"/>
            <a:chExt cx="982961" cy="965373"/>
          </a:xfrm>
        </p:grpSpPr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C49C288E-EB71-4B5D-BC0A-D24D992B6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5876" y="4974976"/>
              <a:ext cx="0" cy="50370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B45C1B8F-AB48-4876-8540-214605DE030F}"/>
                </a:ext>
              </a:extLst>
            </p:cNvPr>
            <p:cNvSpPr txBox="1"/>
            <p:nvPr/>
          </p:nvSpPr>
          <p:spPr>
            <a:xfrm>
              <a:off x="9004396" y="5478684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&lt;EOS&gt;</a:t>
              </a:r>
              <a:endParaRPr lang="zh-TW" altLang="en-US" sz="2400" dirty="0"/>
            </a:p>
          </p:txBody>
        </p:sp>
      </p:grp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A746862E-B2A7-49B7-A86B-EDF75C14708C}"/>
              </a:ext>
            </a:extLst>
          </p:cNvPr>
          <p:cNvSpPr>
            <a:spLocks noChangeAspect="1"/>
          </p:cNvSpPr>
          <p:nvPr/>
        </p:nvSpPr>
        <p:spPr>
          <a:xfrm>
            <a:off x="1792794" y="2392650"/>
            <a:ext cx="900000" cy="90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AB71680-C828-4FC4-8E9C-E34703C17A60}"/>
              </a:ext>
            </a:extLst>
          </p:cNvPr>
          <p:cNvCxnSpPr>
            <a:cxnSpLocks/>
            <a:stCxn id="4" idx="3"/>
            <a:endCxn id="74" idx="1"/>
          </p:cNvCxnSpPr>
          <p:nvPr/>
        </p:nvCxnSpPr>
        <p:spPr>
          <a:xfrm>
            <a:off x="2692794" y="2842650"/>
            <a:ext cx="392151" cy="391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E7584E98-BE3E-4E82-95EA-D745528B3B08}"/>
              </a:ext>
            </a:extLst>
          </p:cNvPr>
          <p:cNvSpPr>
            <a:spLocks noChangeAspect="1"/>
          </p:cNvSpPr>
          <p:nvPr/>
        </p:nvSpPr>
        <p:spPr>
          <a:xfrm>
            <a:off x="1792794" y="3976358"/>
            <a:ext cx="900000" cy="90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56B653A-BCBB-4F60-BB93-152FFF473C09}"/>
              </a:ext>
            </a:extLst>
          </p:cNvPr>
          <p:cNvCxnSpPr>
            <a:cxnSpLocks/>
            <a:stCxn id="27" idx="0"/>
            <a:endCxn id="4" idx="2"/>
          </p:cNvCxnSpPr>
          <p:nvPr/>
        </p:nvCxnSpPr>
        <p:spPr>
          <a:xfrm flipV="1">
            <a:off x="2242794" y="3292650"/>
            <a:ext cx="0" cy="68370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F742B026-0FE5-4EFF-A0E4-E353EC956182}"/>
              </a:ext>
            </a:extLst>
          </p:cNvPr>
          <p:cNvSpPr>
            <a:spLocks noChangeAspect="1"/>
          </p:cNvSpPr>
          <p:nvPr/>
        </p:nvSpPr>
        <p:spPr>
          <a:xfrm>
            <a:off x="3084945" y="2486567"/>
            <a:ext cx="720000" cy="72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D7663DC8-1426-4185-8468-70D0F931FC3B}"/>
              </a:ext>
            </a:extLst>
          </p:cNvPr>
          <p:cNvCxnSpPr>
            <a:cxnSpLocks/>
            <a:stCxn id="104" idx="3"/>
            <a:endCxn id="4" idx="1"/>
          </p:cNvCxnSpPr>
          <p:nvPr/>
        </p:nvCxnSpPr>
        <p:spPr>
          <a:xfrm>
            <a:off x="1339891" y="2842650"/>
            <a:ext cx="452903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C3C51344-C2B1-44B5-9411-0F36AB669FF9}"/>
              </a:ext>
            </a:extLst>
          </p:cNvPr>
          <p:cNvSpPr>
            <a:spLocks noChangeAspect="1"/>
          </p:cNvSpPr>
          <p:nvPr/>
        </p:nvSpPr>
        <p:spPr>
          <a:xfrm>
            <a:off x="4209992" y="2392650"/>
            <a:ext cx="900000" cy="90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1CE1669E-A00E-4E9D-A915-921265453EF2}"/>
              </a:ext>
            </a:extLst>
          </p:cNvPr>
          <p:cNvSpPr>
            <a:spLocks noChangeAspect="1"/>
          </p:cNvSpPr>
          <p:nvPr/>
        </p:nvSpPr>
        <p:spPr>
          <a:xfrm>
            <a:off x="4209992" y="3976358"/>
            <a:ext cx="900000" cy="90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3AB11587-502C-464B-962C-2E67472FFA5B}"/>
              </a:ext>
            </a:extLst>
          </p:cNvPr>
          <p:cNvCxnSpPr>
            <a:cxnSpLocks/>
            <a:stCxn id="87" idx="0"/>
            <a:endCxn id="85" idx="2"/>
          </p:cNvCxnSpPr>
          <p:nvPr/>
        </p:nvCxnSpPr>
        <p:spPr>
          <a:xfrm flipV="1">
            <a:off x="4659992" y="3292650"/>
            <a:ext cx="0" cy="68370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F7FDD1D2-CE1B-47E7-B2D0-0D7227FB713B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3805564" y="2842650"/>
            <a:ext cx="40442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: 圓角 90">
            <a:extLst>
              <a:ext uri="{FF2B5EF4-FFF2-40B4-BE49-F238E27FC236}">
                <a16:creationId xmlns:a16="http://schemas.microsoft.com/office/drawing/2014/main" id="{0266EE3B-4479-4925-9736-C8587555B562}"/>
              </a:ext>
            </a:extLst>
          </p:cNvPr>
          <p:cNvSpPr>
            <a:spLocks noChangeAspect="1"/>
          </p:cNvSpPr>
          <p:nvPr/>
        </p:nvSpPr>
        <p:spPr>
          <a:xfrm>
            <a:off x="6638561" y="2392650"/>
            <a:ext cx="900000" cy="90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4AA8C969-3A92-481D-98E9-64A04181B2E5}"/>
              </a:ext>
            </a:extLst>
          </p:cNvPr>
          <p:cNvCxnSpPr>
            <a:cxnSpLocks/>
            <a:stCxn id="91" idx="3"/>
            <a:endCxn id="95" idx="1"/>
          </p:cNvCxnSpPr>
          <p:nvPr/>
        </p:nvCxnSpPr>
        <p:spPr>
          <a:xfrm>
            <a:off x="7538561" y="2842650"/>
            <a:ext cx="392151" cy="391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D83E9F97-91D1-4445-B5F8-A02DB2A91820}"/>
              </a:ext>
            </a:extLst>
          </p:cNvPr>
          <p:cNvSpPr>
            <a:spLocks noChangeAspect="1"/>
          </p:cNvSpPr>
          <p:nvPr/>
        </p:nvSpPr>
        <p:spPr>
          <a:xfrm>
            <a:off x="6638561" y="3976358"/>
            <a:ext cx="900000" cy="90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0F708D3A-4412-4AE7-9FC0-8F8B2870032A}"/>
              </a:ext>
            </a:extLst>
          </p:cNvPr>
          <p:cNvCxnSpPr>
            <a:cxnSpLocks/>
            <a:stCxn id="93" idx="0"/>
            <a:endCxn id="91" idx="2"/>
          </p:cNvCxnSpPr>
          <p:nvPr/>
        </p:nvCxnSpPr>
        <p:spPr>
          <a:xfrm flipV="1">
            <a:off x="7088561" y="3292650"/>
            <a:ext cx="0" cy="68370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: 圓角 94">
            <a:extLst>
              <a:ext uri="{FF2B5EF4-FFF2-40B4-BE49-F238E27FC236}">
                <a16:creationId xmlns:a16="http://schemas.microsoft.com/office/drawing/2014/main" id="{B42D8BBD-7AF7-462D-8255-F27CED1BE244}"/>
              </a:ext>
            </a:extLst>
          </p:cNvPr>
          <p:cNvSpPr>
            <a:spLocks noChangeAspect="1"/>
          </p:cNvSpPr>
          <p:nvPr/>
        </p:nvSpPr>
        <p:spPr>
          <a:xfrm>
            <a:off x="7930712" y="2486567"/>
            <a:ext cx="720000" cy="72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DE0E6D37-25F1-4111-8F0E-285E02E61DB1}"/>
              </a:ext>
            </a:extLst>
          </p:cNvPr>
          <p:cNvCxnSpPr>
            <a:cxnSpLocks/>
            <a:stCxn id="85" idx="3"/>
            <a:endCxn id="91" idx="1"/>
          </p:cNvCxnSpPr>
          <p:nvPr/>
        </p:nvCxnSpPr>
        <p:spPr>
          <a:xfrm>
            <a:off x="5109992" y="2842650"/>
            <a:ext cx="1528569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D71FD58F-8079-400C-A571-3B2964A99E84}"/>
              </a:ext>
            </a:extLst>
          </p:cNvPr>
          <p:cNvGrpSpPr/>
          <p:nvPr/>
        </p:nvGrpSpPr>
        <p:grpSpPr>
          <a:xfrm>
            <a:off x="8638435" y="2390500"/>
            <a:ext cx="2416579" cy="2483708"/>
            <a:chOff x="8638435" y="2390500"/>
            <a:chExt cx="2416579" cy="2483708"/>
          </a:xfrm>
        </p:grpSpPr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6F0BC16F-5068-4263-BCF2-F2F32FD837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2863" y="2390500"/>
              <a:ext cx="900000" cy="90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82EC8D14-FF42-4E3C-8FDF-6FD1EC471C76}"/>
                </a:ext>
              </a:extLst>
            </p:cNvPr>
            <p:cNvCxnSpPr>
              <a:cxnSpLocks/>
              <a:stCxn id="97" idx="3"/>
              <a:endCxn id="101" idx="1"/>
            </p:cNvCxnSpPr>
            <p:nvPr/>
          </p:nvCxnSpPr>
          <p:spPr>
            <a:xfrm>
              <a:off x="9942863" y="2840500"/>
              <a:ext cx="392151" cy="3917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矩形: 圓角 98">
              <a:extLst>
                <a:ext uri="{FF2B5EF4-FFF2-40B4-BE49-F238E27FC236}">
                  <a16:creationId xmlns:a16="http://schemas.microsoft.com/office/drawing/2014/main" id="{3F251276-C09E-486F-A367-1E58E6C6A9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2863" y="3974208"/>
              <a:ext cx="900000" cy="900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00" name="直線單箭頭接點 99">
              <a:extLst>
                <a:ext uri="{FF2B5EF4-FFF2-40B4-BE49-F238E27FC236}">
                  <a16:creationId xmlns:a16="http://schemas.microsoft.com/office/drawing/2014/main" id="{4018979C-D8D9-4C63-A65F-16E6549D5A30}"/>
                </a:ext>
              </a:extLst>
            </p:cNvPr>
            <p:cNvCxnSpPr>
              <a:cxnSpLocks/>
              <a:stCxn id="99" idx="0"/>
              <a:endCxn id="97" idx="2"/>
            </p:cNvCxnSpPr>
            <p:nvPr/>
          </p:nvCxnSpPr>
          <p:spPr>
            <a:xfrm flipV="1">
              <a:off x="9492863" y="3290500"/>
              <a:ext cx="0" cy="68370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矩形: 圓角 100">
              <a:extLst>
                <a:ext uri="{FF2B5EF4-FFF2-40B4-BE49-F238E27FC236}">
                  <a16:creationId xmlns:a16="http://schemas.microsoft.com/office/drawing/2014/main" id="{43ECAC52-BC2C-4A46-90B9-69139D903A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35014" y="2484417"/>
              <a:ext cx="720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02" name="直線單箭頭接點 101">
              <a:extLst>
                <a:ext uri="{FF2B5EF4-FFF2-40B4-BE49-F238E27FC236}">
                  <a16:creationId xmlns:a16="http://schemas.microsoft.com/office/drawing/2014/main" id="{B380B075-43A9-4F7B-9D45-B4F08CC438D5}"/>
                </a:ext>
              </a:extLst>
            </p:cNvPr>
            <p:cNvCxnSpPr>
              <a:cxnSpLocks/>
              <a:endCxn id="97" idx="1"/>
            </p:cNvCxnSpPr>
            <p:nvPr/>
          </p:nvCxnSpPr>
          <p:spPr>
            <a:xfrm>
              <a:off x="8638435" y="2840500"/>
              <a:ext cx="404428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矩形: 圓角 88">
            <a:extLst>
              <a:ext uri="{FF2B5EF4-FFF2-40B4-BE49-F238E27FC236}">
                <a16:creationId xmlns:a16="http://schemas.microsoft.com/office/drawing/2014/main" id="{8DFB6F7E-AFAE-439C-9CF5-874B4EFF39F6}"/>
              </a:ext>
            </a:extLst>
          </p:cNvPr>
          <p:cNvSpPr>
            <a:spLocks noChangeAspect="1"/>
          </p:cNvSpPr>
          <p:nvPr/>
        </p:nvSpPr>
        <p:spPr>
          <a:xfrm>
            <a:off x="5514276" y="2484417"/>
            <a:ext cx="720000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D16AD350-8865-46C9-8E20-653FA23300BA}"/>
              </a:ext>
            </a:extLst>
          </p:cNvPr>
          <p:cNvSpPr txBox="1"/>
          <p:nvPr/>
        </p:nvSpPr>
        <p:spPr>
          <a:xfrm>
            <a:off x="5636071" y="2548114"/>
            <a:ext cx="47641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3200" b="1" dirty="0"/>
              <a:t>…</a:t>
            </a:r>
            <a:endParaRPr lang="zh-TW" altLang="en-US" b="1" dirty="0"/>
          </a:p>
        </p:txBody>
      </p: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D00574CB-EE4A-435F-B1CA-3AAC758B55C9}"/>
              </a:ext>
            </a:extLst>
          </p:cNvPr>
          <p:cNvGrpSpPr/>
          <p:nvPr/>
        </p:nvGrpSpPr>
        <p:grpSpPr>
          <a:xfrm>
            <a:off x="10318767" y="5709517"/>
            <a:ext cx="1538515" cy="1115681"/>
            <a:chOff x="10318767" y="5709517"/>
            <a:chExt cx="1538515" cy="1115681"/>
          </a:xfrm>
        </p:grpSpPr>
        <p:grpSp>
          <p:nvGrpSpPr>
            <p:cNvPr id="123" name="群組 122">
              <a:extLst>
                <a:ext uri="{FF2B5EF4-FFF2-40B4-BE49-F238E27FC236}">
                  <a16:creationId xmlns:a16="http://schemas.microsoft.com/office/drawing/2014/main" id="{94DBD694-6E39-40EC-A67B-D87B46DDDB88}"/>
                </a:ext>
              </a:extLst>
            </p:cNvPr>
            <p:cNvGrpSpPr/>
            <p:nvPr/>
          </p:nvGrpSpPr>
          <p:grpSpPr>
            <a:xfrm>
              <a:off x="10318767" y="5709517"/>
              <a:ext cx="1538515" cy="307777"/>
              <a:chOff x="10740350" y="5472167"/>
              <a:chExt cx="1538515" cy="307777"/>
            </a:xfrm>
          </p:grpSpPr>
          <p:sp>
            <p:nvSpPr>
              <p:cNvPr id="130" name="矩形: 圓角 129">
                <a:extLst>
                  <a:ext uri="{FF2B5EF4-FFF2-40B4-BE49-F238E27FC236}">
                    <a16:creationId xmlns:a16="http://schemas.microsoft.com/office/drawing/2014/main" id="{2E9DF861-68F2-4A5B-A402-C8A4C41F57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40350" y="5491055"/>
                <a:ext cx="270000" cy="2700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F583445C-6F0F-4271-A4ED-3DAABD51B8E0}"/>
                  </a:ext>
                </a:extLst>
              </p:cNvPr>
              <p:cNvSpPr txBox="1"/>
              <p:nvPr/>
            </p:nvSpPr>
            <p:spPr>
              <a:xfrm>
                <a:off x="11163047" y="5472167"/>
                <a:ext cx="1115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/>
                  <a:t>vocab vector</a:t>
                </a:r>
                <a:endParaRPr lang="zh-TW" altLang="en-US" dirty="0"/>
              </a:p>
            </p:txBody>
          </p:sp>
        </p:grpSp>
        <p:grpSp>
          <p:nvGrpSpPr>
            <p:cNvPr id="124" name="群組 123">
              <a:extLst>
                <a:ext uri="{FF2B5EF4-FFF2-40B4-BE49-F238E27FC236}">
                  <a16:creationId xmlns:a16="http://schemas.microsoft.com/office/drawing/2014/main" id="{D91DDBB8-A107-4C07-AB8B-AC629A606B00}"/>
                </a:ext>
              </a:extLst>
            </p:cNvPr>
            <p:cNvGrpSpPr/>
            <p:nvPr/>
          </p:nvGrpSpPr>
          <p:grpSpPr>
            <a:xfrm>
              <a:off x="10318767" y="6113469"/>
              <a:ext cx="1408234" cy="307777"/>
              <a:chOff x="10743105" y="5871117"/>
              <a:chExt cx="1408234" cy="307777"/>
            </a:xfrm>
          </p:grpSpPr>
          <p:sp>
            <p:nvSpPr>
              <p:cNvPr id="128" name="矩形: 圓角 127">
                <a:extLst>
                  <a:ext uri="{FF2B5EF4-FFF2-40B4-BE49-F238E27FC236}">
                    <a16:creationId xmlns:a16="http://schemas.microsoft.com/office/drawing/2014/main" id="{6AB9EAE5-8CB3-4074-9F62-6A7AB6C6D0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43105" y="5890005"/>
                <a:ext cx="270000" cy="2700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29" name="文字方塊 128">
                <a:extLst>
                  <a:ext uri="{FF2B5EF4-FFF2-40B4-BE49-F238E27FC236}">
                    <a16:creationId xmlns:a16="http://schemas.microsoft.com/office/drawing/2014/main" id="{846379E7-2F52-4FF5-95FE-19F02E7D150A}"/>
                  </a:ext>
                </a:extLst>
              </p:cNvPr>
              <p:cNvSpPr txBox="1"/>
              <p:nvPr/>
            </p:nvSpPr>
            <p:spPr>
              <a:xfrm>
                <a:off x="11168378" y="5871117"/>
                <a:ext cx="9829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/>
                  <a:t>hidden cell</a:t>
                </a:r>
                <a:endParaRPr lang="zh-TW" altLang="en-US" dirty="0"/>
              </a:p>
            </p:txBody>
          </p:sp>
        </p:grpSp>
        <p:grpSp>
          <p:nvGrpSpPr>
            <p:cNvPr id="125" name="群組 124">
              <a:extLst>
                <a:ext uri="{FF2B5EF4-FFF2-40B4-BE49-F238E27FC236}">
                  <a16:creationId xmlns:a16="http://schemas.microsoft.com/office/drawing/2014/main" id="{0225F5B6-CBC8-444F-A096-AB4F17CFEF14}"/>
                </a:ext>
              </a:extLst>
            </p:cNvPr>
            <p:cNvGrpSpPr/>
            <p:nvPr/>
          </p:nvGrpSpPr>
          <p:grpSpPr>
            <a:xfrm>
              <a:off x="10318767" y="6517421"/>
              <a:ext cx="1259412" cy="307777"/>
              <a:chOff x="10765009" y="6316897"/>
              <a:chExt cx="1259412" cy="307777"/>
            </a:xfrm>
          </p:grpSpPr>
          <p:sp>
            <p:nvSpPr>
              <p:cNvPr id="126" name="矩形: 圓角 125">
                <a:extLst>
                  <a:ext uri="{FF2B5EF4-FFF2-40B4-BE49-F238E27FC236}">
                    <a16:creationId xmlns:a16="http://schemas.microsoft.com/office/drawing/2014/main" id="{1DB1F689-3672-4BD5-9232-850211BBC1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65009" y="6335785"/>
                <a:ext cx="270000" cy="2700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27" name="文字方塊 126">
                <a:extLst>
                  <a:ext uri="{FF2B5EF4-FFF2-40B4-BE49-F238E27FC236}">
                    <a16:creationId xmlns:a16="http://schemas.microsoft.com/office/drawing/2014/main" id="{3F85457A-E548-43E1-9CFF-521B606EA44E}"/>
                  </a:ext>
                </a:extLst>
              </p:cNvPr>
              <p:cNvSpPr txBox="1"/>
              <p:nvPr/>
            </p:nvSpPr>
            <p:spPr>
              <a:xfrm>
                <a:off x="11190282" y="6316897"/>
                <a:ext cx="8341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/>
                  <a:t>cell state</a:t>
                </a:r>
                <a:endParaRPr lang="zh-TW" altLang="en-US" dirty="0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BCF5E777-011A-4D0A-A654-E494B94324D4}"/>
                  </a:ext>
                </a:extLst>
              </p:cNvPr>
              <p:cNvSpPr txBox="1"/>
              <p:nvPr/>
            </p:nvSpPr>
            <p:spPr>
              <a:xfrm>
                <a:off x="1878238" y="2550262"/>
                <a:ext cx="695447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TW" sz="3200" b="0" dirty="0"/>
              </a:p>
            </p:txBody>
          </p:sp>
        </mc:Choice>
        <mc:Fallback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BCF5E777-011A-4D0A-A654-E494B9432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238" y="2550262"/>
                <a:ext cx="69544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群組 25">
            <a:extLst>
              <a:ext uri="{FF2B5EF4-FFF2-40B4-BE49-F238E27FC236}">
                <a16:creationId xmlns:a16="http://schemas.microsoft.com/office/drawing/2014/main" id="{77E8E531-2E1B-4EF8-8B46-906EF4475401}"/>
              </a:ext>
            </a:extLst>
          </p:cNvPr>
          <p:cNvGrpSpPr/>
          <p:nvPr/>
        </p:nvGrpSpPr>
        <p:grpSpPr>
          <a:xfrm>
            <a:off x="680643" y="2486567"/>
            <a:ext cx="720000" cy="720000"/>
            <a:chOff x="680643" y="2486567"/>
            <a:chExt cx="720000" cy="720000"/>
          </a:xfrm>
        </p:grpSpPr>
        <p:sp>
          <p:nvSpPr>
            <p:cNvPr id="82" name="矩形: 圓角 81">
              <a:extLst>
                <a:ext uri="{FF2B5EF4-FFF2-40B4-BE49-F238E27FC236}">
                  <a16:creationId xmlns:a16="http://schemas.microsoft.com/office/drawing/2014/main" id="{B27F108E-A6C8-47B0-A129-C5EBA4CB2C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643" y="2486567"/>
              <a:ext cx="720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文字方塊 103">
                  <a:extLst>
                    <a:ext uri="{FF2B5EF4-FFF2-40B4-BE49-F238E27FC236}">
                      <a16:creationId xmlns:a16="http://schemas.microsoft.com/office/drawing/2014/main" id="{556C550E-B0E0-4030-85AE-04A80F440DC5}"/>
                    </a:ext>
                  </a:extLst>
                </p:cNvPr>
                <p:cNvSpPr txBox="1"/>
                <p:nvPr/>
              </p:nvSpPr>
              <p:spPr>
                <a:xfrm>
                  <a:off x="692919" y="2550262"/>
                  <a:ext cx="646972" cy="58477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zh-TW" sz="3200" b="0" dirty="0"/>
                </a:p>
              </p:txBody>
            </p:sp>
          </mc:Choice>
          <mc:Fallback>
            <p:sp>
              <p:nvSpPr>
                <p:cNvPr id="104" name="文字方塊 103">
                  <a:extLst>
                    <a:ext uri="{FF2B5EF4-FFF2-40B4-BE49-F238E27FC236}">
                      <a16:creationId xmlns:a16="http://schemas.microsoft.com/office/drawing/2014/main" id="{556C550E-B0E0-4030-85AE-04A80F440D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919" y="2550262"/>
                  <a:ext cx="646972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33" name="表格 132">
            <a:extLst>
              <a:ext uri="{FF2B5EF4-FFF2-40B4-BE49-F238E27FC236}">
                <a16:creationId xmlns:a16="http://schemas.microsoft.com/office/drawing/2014/main" id="{1694617D-18AA-422C-8D26-A0DA9CE38784}"/>
              </a:ext>
            </a:extLst>
          </p:cNvPr>
          <p:cNvGraphicFramePr>
            <a:graphicFrameLocks noGrp="1"/>
          </p:cNvGraphicFramePr>
          <p:nvPr/>
        </p:nvGraphicFramePr>
        <p:xfrm>
          <a:off x="634243" y="3685068"/>
          <a:ext cx="812800" cy="147828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21767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84345"/>
                  </a:ext>
                </a:extLst>
              </a:tr>
              <a:tr h="35575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20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vert="eaVert" anchor="ctr"/>
                </a:tc>
                <a:extLst>
                  <a:ext uri="{0D108BD9-81ED-4DB2-BD59-A6C34878D82A}">
                    <a16:rowId xmlns:a16="http://schemas.microsoft.com/office/drawing/2014/main" val="159895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700555"/>
                  </a:ext>
                </a:extLst>
              </a:tr>
            </a:tbl>
          </a:graphicData>
        </a:graphic>
      </p:graphicFrame>
      <p:sp>
        <p:nvSpPr>
          <p:cNvPr id="135" name="矩形: 圓角 134">
            <a:extLst>
              <a:ext uri="{FF2B5EF4-FFF2-40B4-BE49-F238E27FC236}">
                <a16:creationId xmlns:a16="http://schemas.microsoft.com/office/drawing/2014/main" id="{619CEFC0-04AF-4BCF-9DD1-FAB5F6D59CE8}"/>
              </a:ext>
            </a:extLst>
          </p:cNvPr>
          <p:cNvSpPr>
            <a:spLocks noChangeAspect="1"/>
          </p:cNvSpPr>
          <p:nvPr/>
        </p:nvSpPr>
        <p:spPr>
          <a:xfrm>
            <a:off x="2988600" y="1064611"/>
            <a:ext cx="900000" cy="90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6C1FC2AA-7C67-4FD9-9BA5-0A39AEB90041}"/>
              </a:ext>
            </a:extLst>
          </p:cNvPr>
          <p:cNvCxnSpPr>
            <a:cxnSpLocks/>
            <a:stCxn id="74" idx="0"/>
            <a:endCxn id="135" idx="2"/>
          </p:cNvCxnSpPr>
          <p:nvPr/>
        </p:nvCxnSpPr>
        <p:spPr>
          <a:xfrm flipH="1" flipV="1">
            <a:off x="3438600" y="1964611"/>
            <a:ext cx="6345" cy="52195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: 圓角 137">
            <a:extLst>
              <a:ext uri="{FF2B5EF4-FFF2-40B4-BE49-F238E27FC236}">
                <a16:creationId xmlns:a16="http://schemas.microsoft.com/office/drawing/2014/main" id="{0DCF467C-5433-459C-BB55-889CA36BA68E}"/>
              </a:ext>
            </a:extLst>
          </p:cNvPr>
          <p:cNvSpPr>
            <a:spLocks noChangeAspect="1"/>
          </p:cNvSpPr>
          <p:nvPr/>
        </p:nvSpPr>
        <p:spPr>
          <a:xfrm>
            <a:off x="7840712" y="1064611"/>
            <a:ext cx="900000" cy="90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715D9E93-D626-4DE0-8EEF-35DADDC7A0A8}"/>
              </a:ext>
            </a:extLst>
          </p:cNvPr>
          <p:cNvCxnSpPr>
            <a:cxnSpLocks/>
            <a:stCxn id="95" idx="0"/>
            <a:endCxn id="138" idx="2"/>
          </p:cNvCxnSpPr>
          <p:nvPr/>
        </p:nvCxnSpPr>
        <p:spPr>
          <a:xfrm flipV="1">
            <a:off x="8290712" y="1964611"/>
            <a:ext cx="0" cy="52195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文字方塊 170">
                <a:extLst>
                  <a:ext uri="{FF2B5EF4-FFF2-40B4-BE49-F238E27FC236}">
                    <a16:creationId xmlns:a16="http://schemas.microsoft.com/office/drawing/2014/main" id="{94B11041-196D-46AF-A97A-765A8BAB3E10}"/>
                  </a:ext>
                </a:extLst>
              </p:cNvPr>
              <p:cNvSpPr txBox="1"/>
              <p:nvPr/>
            </p:nvSpPr>
            <p:spPr>
              <a:xfrm>
                <a:off x="1901867" y="4122305"/>
                <a:ext cx="681853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TW" sz="3200" b="0" dirty="0"/>
              </a:p>
            </p:txBody>
          </p:sp>
        </mc:Choice>
        <mc:Fallback>
          <p:sp>
            <p:nvSpPr>
              <p:cNvPr id="171" name="文字方塊 170">
                <a:extLst>
                  <a:ext uri="{FF2B5EF4-FFF2-40B4-BE49-F238E27FC236}">
                    <a16:creationId xmlns:a16="http://schemas.microsoft.com/office/drawing/2014/main" id="{94B11041-196D-46AF-A97A-765A8BAB3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867" y="4122305"/>
                <a:ext cx="68185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文字方塊 171">
                <a:extLst>
                  <a:ext uri="{FF2B5EF4-FFF2-40B4-BE49-F238E27FC236}">
                    <a16:creationId xmlns:a16="http://schemas.microsoft.com/office/drawing/2014/main" id="{7FCACE5E-0EB0-4816-88B8-091B5D9949F5}"/>
                  </a:ext>
                </a:extLst>
              </p:cNvPr>
              <p:cNvSpPr txBox="1"/>
              <p:nvPr/>
            </p:nvSpPr>
            <p:spPr>
              <a:xfrm>
                <a:off x="3096295" y="1222223"/>
                <a:ext cx="684611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TW" sz="3200" b="0" i="1" dirty="0"/>
              </a:p>
            </p:txBody>
          </p:sp>
        </mc:Choice>
        <mc:Fallback>
          <p:sp>
            <p:nvSpPr>
              <p:cNvPr id="172" name="文字方塊 171">
                <a:extLst>
                  <a:ext uri="{FF2B5EF4-FFF2-40B4-BE49-F238E27FC236}">
                    <a16:creationId xmlns:a16="http://schemas.microsoft.com/office/drawing/2014/main" id="{7FCACE5E-0EB0-4816-88B8-091B5D994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295" y="1222223"/>
                <a:ext cx="68461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文字方塊 172">
                <a:extLst>
                  <a:ext uri="{FF2B5EF4-FFF2-40B4-BE49-F238E27FC236}">
                    <a16:creationId xmlns:a16="http://schemas.microsoft.com/office/drawing/2014/main" id="{C1FA37F4-FAFD-454C-9C42-ED514748AFE8}"/>
                  </a:ext>
                </a:extLst>
              </p:cNvPr>
              <p:cNvSpPr txBox="1"/>
              <p:nvPr/>
            </p:nvSpPr>
            <p:spPr>
              <a:xfrm>
                <a:off x="4326446" y="4124412"/>
                <a:ext cx="672364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sz="3200" b="0" dirty="0"/>
              </a:p>
            </p:txBody>
          </p:sp>
        </mc:Choice>
        <mc:Fallback>
          <p:sp>
            <p:nvSpPr>
              <p:cNvPr id="173" name="文字方塊 172">
                <a:extLst>
                  <a:ext uri="{FF2B5EF4-FFF2-40B4-BE49-F238E27FC236}">
                    <a16:creationId xmlns:a16="http://schemas.microsoft.com/office/drawing/2014/main" id="{C1FA37F4-FAFD-454C-9C42-ED514748A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446" y="4124412"/>
                <a:ext cx="672364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矩形: 圓角 173">
            <a:extLst>
              <a:ext uri="{FF2B5EF4-FFF2-40B4-BE49-F238E27FC236}">
                <a16:creationId xmlns:a16="http://schemas.microsoft.com/office/drawing/2014/main" id="{506A5EC2-AAB4-4347-8CC8-39D1708EEBD0}"/>
              </a:ext>
            </a:extLst>
          </p:cNvPr>
          <p:cNvSpPr>
            <a:spLocks noChangeAspect="1"/>
          </p:cNvSpPr>
          <p:nvPr/>
        </p:nvSpPr>
        <p:spPr>
          <a:xfrm>
            <a:off x="10245013" y="1064611"/>
            <a:ext cx="900000" cy="90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75" name="直線單箭頭接點 174">
            <a:extLst>
              <a:ext uri="{FF2B5EF4-FFF2-40B4-BE49-F238E27FC236}">
                <a16:creationId xmlns:a16="http://schemas.microsoft.com/office/drawing/2014/main" id="{8201FBAA-297C-4415-959D-D5D7677735D4}"/>
              </a:ext>
            </a:extLst>
          </p:cNvPr>
          <p:cNvCxnSpPr>
            <a:cxnSpLocks/>
            <a:endCxn id="174" idx="2"/>
          </p:cNvCxnSpPr>
          <p:nvPr/>
        </p:nvCxnSpPr>
        <p:spPr>
          <a:xfrm flipV="1">
            <a:off x="10695013" y="1964611"/>
            <a:ext cx="0" cy="52195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文字方塊 175">
                <a:extLst>
                  <a:ext uri="{FF2B5EF4-FFF2-40B4-BE49-F238E27FC236}">
                    <a16:creationId xmlns:a16="http://schemas.microsoft.com/office/drawing/2014/main" id="{A344DB49-4585-4A9A-9C27-8729F7CC8E44}"/>
                  </a:ext>
                </a:extLst>
              </p:cNvPr>
              <p:cNvSpPr txBox="1"/>
              <p:nvPr/>
            </p:nvSpPr>
            <p:spPr>
              <a:xfrm>
                <a:off x="6568899" y="4122304"/>
                <a:ext cx="1039323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TW" sz="3200" b="0" dirty="0"/>
              </a:p>
            </p:txBody>
          </p:sp>
        </mc:Choice>
        <mc:Fallback>
          <p:sp>
            <p:nvSpPr>
              <p:cNvPr id="176" name="文字方塊 175">
                <a:extLst>
                  <a:ext uri="{FF2B5EF4-FFF2-40B4-BE49-F238E27FC236}">
                    <a16:creationId xmlns:a16="http://schemas.microsoft.com/office/drawing/2014/main" id="{A344DB49-4585-4A9A-9C27-8729F7CC8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99" y="4122304"/>
                <a:ext cx="103932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字方塊 176">
                <a:extLst>
                  <a:ext uri="{FF2B5EF4-FFF2-40B4-BE49-F238E27FC236}">
                    <a16:creationId xmlns:a16="http://schemas.microsoft.com/office/drawing/2014/main" id="{8239AC43-35D6-4CB5-A0BB-AED62FB95E70}"/>
                  </a:ext>
                </a:extLst>
              </p:cNvPr>
              <p:cNvSpPr txBox="1"/>
              <p:nvPr/>
            </p:nvSpPr>
            <p:spPr>
              <a:xfrm>
                <a:off x="9159347" y="4131820"/>
                <a:ext cx="648190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TW" sz="3200" b="0" dirty="0"/>
              </a:p>
            </p:txBody>
          </p:sp>
        </mc:Choice>
        <mc:Fallback>
          <p:sp>
            <p:nvSpPr>
              <p:cNvPr id="177" name="文字方塊 176">
                <a:extLst>
                  <a:ext uri="{FF2B5EF4-FFF2-40B4-BE49-F238E27FC236}">
                    <a16:creationId xmlns:a16="http://schemas.microsoft.com/office/drawing/2014/main" id="{8239AC43-35D6-4CB5-A0BB-AED62FB95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347" y="4131820"/>
                <a:ext cx="64819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文字方塊 177">
                <a:extLst>
                  <a:ext uri="{FF2B5EF4-FFF2-40B4-BE49-F238E27FC236}">
                    <a16:creationId xmlns:a16="http://schemas.microsoft.com/office/drawing/2014/main" id="{5B5FFCC6-107B-461A-8E40-B72AE75862D0}"/>
                  </a:ext>
                </a:extLst>
              </p:cNvPr>
              <p:cNvSpPr txBox="1"/>
              <p:nvPr/>
            </p:nvSpPr>
            <p:spPr>
              <a:xfrm>
                <a:off x="7769672" y="1220980"/>
                <a:ext cx="1042080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TW" sz="3200" b="0" i="1" dirty="0"/>
              </a:p>
            </p:txBody>
          </p:sp>
        </mc:Choice>
        <mc:Fallback>
          <p:sp>
            <p:nvSpPr>
              <p:cNvPr id="178" name="文字方塊 177">
                <a:extLst>
                  <a:ext uri="{FF2B5EF4-FFF2-40B4-BE49-F238E27FC236}">
                    <a16:creationId xmlns:a16="http://schemas.microsoft.com/office/drawing/2014/main" id="{5B5FFCC6-107B-461A-8E40-B72AE7586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672" y="1220980"/>
                <a:ext cx="1042080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文字方塊 178">
                <a:extLst>
                  <a:ext uri="{FF2B5EF4-FFF2-40B4-BE49-F238E27FC236}">
                    <a16:creationId xmlns:a16="http://schemas.microsoft.com/office/drawing/2014/main" id="{90F50752-97BF-4BEF-82ED-798D131EFC9C}"/>
                  </a:ext>
                </a:extLst>
              </p:cNvPr>
              <p:cNvSpPr txBox="1"/>
              <p:nvPr/>
            </p:nvSpPr>
            <p:spPr>
              <a:xfrm>
                <a:off x="10352707" y="1220114"/>
                <a:ext cx="650947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TW" sz="3200" b="0" i="1" dirty="0"/>
              </a:p>
            </p:txBody>
          </p:sp>
        </mc:Choice>
        <mc:Fallback>
          <p:sp>
            <p:nvSpPr>
              <p:cNvPr id="179" name="文字方塊 178">
                <a:extLst>
                  <a:ext uri="{FF2B5EF4-FFF2-40B4-BE49-F238E27FC236}">
                    <a16:creationId xmlns:a16="http://schemas.microsoft.com/office/drawing/2014/main" id="{90F50752-97BF-4BEF-82ED-798D131EF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2707" y="1220114"/>
                <a:ext cx="65094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E943BC2-48BD-4341-8C59-23A2D229E87A}"/>
                  </a:ext>
                </a:extLst>
              </p:cNvPr>
              <p:cNvSpPr/>
              <p:nvPr/>
            </p:nvSpPr>
            <p:spPr>
              <a:xfrm>
                <a:off x="292323" y="6296623"/>
                <a:ext cx="4562724" cy="369332"/>
              </a:xfrm>
              <a:prstGeom prst="rect">
                <a:avLst/>
              </a:prstGeom>
              <a:ln w="12700">
                <a:solidFill>
                  <a:srgbClr val="FF0000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TW" dirty="0"/>
                  <a:t>※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sequence input(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 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 為每次輸出</a:t>
                </a:r>
                <a:endParaRPr lang="en-US" altLang="zh-TW" dirty="0"/>
              </a:p>
            </p:txBody>
          </p:sp>
        </mc:Choice>
        <mc:Fallback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E943BC2-48BD-4341-8C59-23A2D229E8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23" y="6296623"/>
                <a:ext cx="4562724" cy="369332"/>
              </a:xfrm>
              <a:prstGeom prst="rect">
                <a:avLst/>
              </a:prstGeom>
              <a:blipFill>
                <a:blip r:embed="rId11"/>
                <a:stretch>
                  <a:fillRect l="-667" t="-8065" r="-800" b="-24194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08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A11D4AC-0354-421B-823B-B130858F8C3A}"/>
              </a:ext>
            </a:extLst>
          </p:cNvPr>
          <p:cNvSpPr txBox="1"/>
          <p:nvPr/>
        </p:nvSpPr>
        <p:spPr>
          <a:xfrm>
            <a:off x="0" y="232868"/>
            <a:ext cx="2225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 Seq2Se2</a:t>
            </a:r>
            <a:endParaRPr lang="zh-TW" altLang="en-US" sz="40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DB0561C-5D96-4837-89DB-8215124D25AF}"/>
              </a:ext>
            </a:extLst>
          </p:cNvPr>
          <p:cNvGrpSpPr/>
          <p:nvPr/>
        </p:nvGrpSpPr>
        <p:grpSpPr>
          <a:xfrm>
            <a:off x="193691" y="1293059"/>
            <a:ext cx="11070278" cy="4198669"/>
            <a:chOff x="212163" y="1236253"/>
            <a:chExt cx="11070278" cy="4198669"/>
          </a:xfrm>
        </p:grpSpPr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F577E394-13EF-4610-9E55-06968E9E5DA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75711" y="1236253"/>
              <a:ext cx="5506730" cy="4141383"/>
              <a:chOff x="843684" y="10298"/>
              <a:chExt cx="8875564" cy="6674943"/>
            </a:xfrm>
          </p:grpSpPr>
          <p:grpSp>
            <p:nvGrpSpPr>
              <p:cNvPr id="81" name="群組 80">
                <a:extLst>
                  <a:ext uri="{FF2B5EF4-FFF2-40B4-BE49-F238E27FC236}">
                    <a16:creationId xmlns:a16="http://schemas.microsoft.com/office/drawing/2014/main" id="{B0E5A5EA-0743-43EC-82F6-6A91A96DCFC7}"/>
                  </a:ext>
                </a:extLst>
              </p:cNvPr>
              <p:cNvGrpSpPr/>
              <p:nvPr/>
            </p:nvGrpSpPr>
            <p:grpSpPr>
              <a:xfrm>
                <a:off x="7442339" y="1845292"/>
                <a:ext cx="996162" cy="3167415"/>
                <a:chOff x="10046641" y="1246692"/>
                <a:chExt cx="996162" cy="3167415"/>
              </a:xfrm>
            </p:grpSpPr>
            <p:cxnSp>
              <p:nvCxnSpPr>
                <p:cNvPr id="127" name="直線單箭頭接點 60">
                  <a:extLst>
                    <a:ext uri="{FF2B5EF4-FFF2-40B4-BE49-F238E27FC236}">
                      <a16:creationId xmlns:a16="http://schemas.microsoft.com/office/drawing/2014/main" id="{AE606470-A4AA-4231-90B0-A93E07C6D1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67394" y="1246692"/>
                  <a:ext cx="801908" cy="3167415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1DE05032-E724-494A-9018-26BC22CF91BD}"/>
                    </a:ext>
                  </a:extLst>
                </p:cNvPr>
                <p:cNvSpPr/>
                <p:nvPr/>
              </p:nvSpPr>
              <p:spPr>
                <a:xfrm>
                  <a:off x="10046641" y="2005543"/>
                  <a:ext cx="996162" cy="16440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82" name="矩形: 圓角 81">
                <a:extLst>
                  <a:ext uri="{FF2B5EF4-FFF2-40B4-BE49-F238E27FC236}">
                    <a16:creationId xmlns:a16="http://schemas.microsoft.com/office/drawing/2014/main" id="{1F47FA12-579E-4C77-BAC6-1763E80E5F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25592" y="2886736"/>
                <a:ext cx="1080000" cy="10800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3" name="矩形: 圓角 82">
                <a:extLst>
                  <a:ext uri="{FF2B5EF4-FFF2-40B4-BE49-F238E27FC236}">
                    <a16:creationId xmlns:a16="http://schemas.microsoft.com/office/drawing/2014/main" id="{0DF313B4-498C-4415-9EC5-67506FA1FC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7501" y="2886736"/>
                <a:ext cx="1080000" cy="10800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矩形: 圓角 83">
                <a:extLst>
                  <a:ext uri="{FF2B5EF4-FFF2-40B4-BE49-F238E27FC236}">
                    <a16:creationId xmlns:a16="http://schemas.microsoft.com/office/drawing/2014/main" id="{437AF0FB-511A-4D4B-B9FD-C4EE376106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9410" y="2886736"/>
                <a:ext cx="1080000" cy="10800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5" name="矩形: 圓角 84">
                <a:extLst>
                  <a:ext uri="{FF2B5EF4-FFF2-40B4-BE49-F238E27FC236}">
                    <a16:creationId xmlns:a16="http://schemas.microsoft.com/office/drawing/2014/main" id="{822E1FCA-D72A-41B8-8929-AB5D1A3145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71318" y="2886736"/>
                <a:ext cx="1080000" cy="10800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86" name="直線單箭頭接點 85">
                <a:extLst>
                  <a:ext uri="{FF2B5EF4-FFF2-40B4-BE49-F238E27FC236}">
                    <a16:creationId xmlns:a16="http://schemas.microsoft.com/office/drawing/2014/main" id="{9FE589BE-1E77-4DA7-948E-94FCD428483E}"/>
                  </a:ext>
                </a:extLst>
              </p:cNvPr>
              <p:cNvCxnSpPr>
                <a:cxnSpLocks/>
                <a:stCxn id="82" idx="3"/>
                <a:endCxn id="83" idx="1"/>
              </p:cNvCxnSpPr>
              <p:nvPr/>
            </p:nvCxnSpPr>
            <p:spPr>
              <a:xfrm>
                <a:off x="3805592" y="3426736"/>
                <a:ext cx="80190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單箭頭接點 86">
                <a:extLst>
                  <a:ext uri="{FF2B5EF4-FFF2-40B4-BE49-F238E27FC236}">
                    <a16:creationId xmlns:a16="http://schemas.microsoft.com/office/drawing/2014/main" id="{0C97AA4C-2825-4EA8-9688-EDDA1C2A6DAD}"/>
                  </a:ext>
                </a:extLst>
              </p:cNvPr>
              <p:cNvCxnSpPr>
                <a:cxnSpLocks/>
                <a:stCxn id="83" idx="3"/>
                <a:endCxn id="84" idx="1"/>
              </p:cNvCxnSpPr>
              <p:nvPr/>
            </p:nvCxnSpPr>
            <p:spPr>
              <a:xfrm>
                <a:off x="5687501" y="3426736"/>
                <a:ext cx="80190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單箭頭接點 87">
                <a:extLst>
                  <a:ext uri="{FF2B5EF4-FFF2-40B4-BE49-F238E27FC236}">
                    <a16:creationId xmlns:a16="http://schemas.microsoft.com/office/drawing/2014/main" id="{4344FFC0-9913-42A0-A5EB-C8F17ADF1C9A}"/>
                  </a:ext>
                </a:extLst>
              </p:cNvPr>
              <p:cNvCxnSpPr>
                <a:cxnSpLocks/>
                <a:stCxn id="84" idx="3"/>
                <a:endCxn id="85" idx="1"/>
              </p:cNvCxnSpPr>
              <p:nvPr/>
            </p:nvCxnSpPr>
            <p:spPr>
              <a:xfrm>
                <a:off x="7569410" y="3426736"/>
                <a:ext cx="801908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矩形: 圓角 88">
                <a:extLst>
                  <a:ext uri="{FF2B5EF4-FFF2-40B4-BE49-F238E27FC236}">
                    <a16:creationId xmlns:a16="http://schemas.microsoft.com/office/drawing/2014/main" id="{7D8434A5-44F5-4661-A53D-D37458FC18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25592" y="4470444"/>
                <a:ext cx="1080000" cy="10800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0" name="矩形: 圓角 89">
                <a:extLst>
                  <a:ext uri="{FF2B5EF4-FFF2-40B4-BE49-F238E27FC236}">
                    <a16:creationId xmlns:a16="http://schemas.microsoft.com/office/drawing/2014/main" id="{6593A178-B420-406F-8A92-D3C0FA0AC6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7501" y="4470444"/>
                <a:ext cx="1080000" cy="10800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矩形: 圓角 90">
                <a:extLst>
                  <a:ext uri="{FF2B5EF4-FFF2-40B4-BE49-F238E27FC236}">
                    <a16:creationId xmlns:a16="http://schemas.microsoft.com/office/drawing/2014/main" id="{726EE09B-DD09-41F4-A077-7526B4F367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9410" y="4470444"/>
                <a:ext cx="1080000" cy="10800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2" name="矩形: 圓角 91">
                <a:extLst>
                  <a:ext uri="{FF2B5EF4-FFF2-40B4-BE49-F238E27FC236}">
                    <a16:creationId xmlns:a16="http://schemas.microsoft.com/office/drawing/2014/main" id="{514537E7-F56B-476A-9C31-0C12035D60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71318" y="4470444"/>
                <a:ext cx="1080000" cy="10800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93" name="直線單箭頭接點 92">
                <a:extLst>
                  <a:ext uri="{FF2B5EF4-FFF2-40B4-BE49-F238E27FC236}">
                    <a16:creationId xmlns:a16="http://schemas.microsoft.com/office/drawing/2014/main" id="{F143CF86-95E6-4E43-841B-DFE949EC8311}"/>
                  </a:ext>
                </a:extLst>
              </p:cNvPr>
              <p:cNvCxnSpPr>
                <a:cxnSpLocks/>
                <a:stCxn id="89" idx="0"/>
                <a:endCxn id="82" idx="2"/>
              </p:cNvCxnSpPr>
              <p:nvPr/>
            </p:nvCxnSpPr>
            <p:spPr>
              <a:xfrm flipV="1">
                <a:off x="3265592" y="3966736"/>
                <a:ext cx="0" cy="50370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單箭頭接點 93">
                <a:extLst>
                  <a:ext uri="{FF2B5EF4-FFF2-40B4-BE49-F238E27FC236}">
                    <a16:creationId xmlns:a16="http://schemas.microsoft.com/office/drawing/2014/main" id="{EA23915C-160A-436A-B465-EBC4265F94DC}"/>
                  </a:ext>
                </a:extLst>
              </p:cNvPr>
              <p:cNvCxnSpPr>
                <a:cxnSpLocks/>
                <a:stCxn id="90" idx="0"/>
                <a:endCxn id="83" idx="2"/>
              </p:cNvCxnSpPr>
              <p:nvPr/>
            </p:nvCxnSpPr>
            <p:spPr>
              <a:xfrm flipV="1">
                <a:off x="5147501" y="3966736"/>
                <a:ext cx="0" cy="50370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單箭頭接點 94">
                <a:extLst>
                  <a:ext uri="{FF2B5EF4-FFF2-40B4-BE49-F238E27FC236}">
                    <a16:creationId xmlns:a16="http://schemas.microsoft.com/office/drawing/2014/main" id="{681FAB38-C017-403F-B264-8C591365E830}"/>
                  </a:ext>
                </a:extLst>
              </p:cNvPr>
              <p:cNvCxnSpPr>
                <a:cxnSpLocks/>
                <a:stCxn id="91" idx="0"/>
                <a:endCxn id="84" idx="2"/>
              </p:cNvCxnSpPr>
              <p:nvPr/>
            </p:nvCxnSpPr>
            <p:spPr>
              <a:xfrm flipV="1">
                <a:off x="7029410" y="3966736"/>
                <a:ext cx="0" cy="50370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>
                <a:extLst>
                  <a:ext uri="{FF2B5EF4-FFF2-40B4-BE49-F238E27FC236}">
                    <a16:creationId xmlns:a16="http://schemas.microsoft.com/office/drawing/2014/main" id="{5E60EA40-F4E0-4E63-824F-8E80A67D71D9}"/>
                  </a:ext>
                </a:extLst>
              </p:cNvPr>
              <p:cNvCxnSpPr>
                <a:cxnSpLocks/>
                <a:stCxn id="92" idx="0"/>
                <a:endCxn id="85" idx="2"/>
              </p:cNvCxnSpPr>
              <p:nvPr/>
            </p:nvCxnSpPr>
            <p:spPr>
              <a:xfrm flipV="1">
                <a:off x="8911318" y="3966736"/>
                <a:ext cx="0" cy="50370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單箭頭接點 96">
                <a:extLst>
                  <a:ext uri="{FF2B5EF4-FFF2-40B4-BE49-F238E27FC236}">
                    <a16:creationId xmlns:a16="http://schemas.microsoft.com/office/drawing/2014/main" id="{D642A384-45A6-442E-9CCE-7A9FA83536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5592" y="5550444"/>
                <a:ext cx="0" cy="50370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單箭頭接點 97">
                <a:extLst>
                  <a:ext uri="{FF2B5EF4-FFF2-40B4-BE49-F238E27FC236}">
                    <a16:creationId xmlns:a16="http://schemas.microsoft.com/office/drawing/2014/main" id="{6AF1B3DB-A751-40B9-BF11-EA0B3AC701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47501" y="5550444"/>
                <a:ext cx="0" cy="50370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單箭頭接點 98">
                <a:extLst>
                  <a:ext uri="{FF2B5EF4-FFF2-40B4-BE49-F238E27FC236}">
                    <a16:creationId xmlns:a16="http://schemas.microsoft.com/office/drawing/2014/main" id="{B335108A-238A-42FF-AE7E-DD3CDA9E43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29410" y="5550444"/>
                <a:ext cx="0" cy="50370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單箭頭接點 99">
                <a:extLst>
                  <a:ext uri="{FF2B5EF4-FFF2-40B4-BE49-F238E27FC236}">
                    <a16:creationId xmlns:a16="http://schemas.microsoft.com/office/drawing/2014/main" id="{AC08853F-25A1-4924-AAF3-39559F166B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11318" y="5550444"/>
                <a:ext cx="0" cy="50370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單箭頭接點 100">
                <a:extLst>
                  <a:ext uri="{FF2B5EF4-FFF2-40B4-BE49-F238E27FC236}">
                    <a16:creationId xmlns:a16="http://schemas.microsoft.com/office/drawing/2014/main" id="{5CB620F0-1C0E-424B-ADDC-3BF8126EFB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3683" y="3419810"/>
                <a:ext cx="80190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DC47F530-B2B3-4288-A31F-8054034A80B9}"/>
                  </a:ext>
                </a:extLst>
              </p:cNvPr>
              <p:cNvSpPr txBox="1"/>
              <p:nvPr/>
            </p:nvSpPr>
            <p:spPr>
              <a:xfrm>
                <a:off x="2581955" y="6040357"/>
                <a:ext cx="1367276" cy="644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000" dirty="0"/>
                  <a:t>&lt;SOS&gt;</a:t>
                </a:r>
                <a:endParaRPr lang="zh-TW" altLang="en-US" sz="2000" dirty="0"/>
              </a:p>
            </p:txBody>
          </p:sp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78A3D8D5-2C1C-46F2-AE53-BD1BC07CE55E}"/>
                  </a:ext>
                </a:extLst>
              </p:cNvPr>
              <p:cNvSpPr txBox="1"/>
              <p:nvPr/>
            </p:nvSpPr>
            <p:spPr>
              <a:xfrm>
                <a:off x="4419941" y="6084711"/>
                <a:ext cx="1455121" cy="4960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zh-TW" altLang="en-US" sz="1400" dirty="0"/>
                  <a:t>第一個字</a:t>
                </a:r>
              </a:p>
            </p:txBody>
          </p:sp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9CF7B169-BBFB-45D8-9B66-567CD622E592}"/>
                  </a:ext>
                </a:extLst>
              </p:cNvPr>
              <p:cNvSpPr txBox="1"/>
              <p:nvPr/>
            </p:nvSpPr>
            <p:spPr>
              <a:xfrm>
                <a:off x="7771431" y="2886736"/>
                <a:ext cx="3978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 dirty="0"/>
                  <a:t>…</a:t>
                </a:r>
                <a:endParaRPr lang="zh-TW" altLang="en-US" sz="3200" dirty="0"/>
              </a:p>
            </p:txBody>
          </p:sp>
          <p:sp>
            <p:nvSpPr>
              <p:cNvPr id="105" name="矩形: 圓角 104">
                <a:extLst>
                  <a:ext uri="{FF2B5EF4-FFF2-40B4-BE49-F238E27FC236}">
                    <a16:creationId xmlns:a16="http://schemas.microsoft.com/office/drawing/2014/main" id="{CC501F1A-7703-401D-AD9F-300697AD6E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3684" y="2886736"/>
                <a:ext cx="1080000" cy="10800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106" name="直線單箭頭接點 105">
                <a:extLst>
                  <a:ext uri="{FF2B5EF4-FFF2-40B4-BE49-F238E27FC236}">
                    <a16:creationId xmlns:a16="http://schemas.microsoft.com/office/drawing/2014/main" id="{A089A84E-F973-415A-A5D8-B95514690B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5592" y="2383028"/>
                <a:ext cx="0" cy="50370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單箭頭接點 106">
                <a:extLst>
                  <a:ext uri="{FF2B5EF4-FFF2-40B4-BE49-F238E27FC236}">
                    <a16:creationId xmlns:a16="http://schemas.microsoft.com/office/drawing/2014/main" id="{36059028-95D1-45E7-9D58-B9F581F54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47501" y="2383028"/>
                <a:ext cx="0" cy="50370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單箭頭接點 107">
                <a:extLst>
                  <a:ext uri="{FF2B5EF4-FFF2-40B4-BE49-F238E27FC236}">
                    <a16:creationId xmlns:a16="http://schemas.microsoft.com/office/drawing/2014/main" id="{CBE6A1BA-C55E-4B41-8DB0-3DECE5E846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29410" y="2383028"/>
                <a:ext cx="0" cy="50370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單箭頭接點 108">
                <a:extLst>
                  <a:ext uri="{FF2B5EF4-FFF2-40B4-BE49-F238E27FC236}">
                    <a16:creationId xmlns:a16="http://schemas.microsoft.com/office/drawing/2014/main" id="{20174995-887F-4C7A-80A9-9975A14EC1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11318" y="2383028"/>
                <a:ext cx="0" cy="50370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矩形: 圓角 109">
                <a:extLst>
                  <a:ext uri="{FF2B5EF4-FFF2-40B4-BE49-F238E27FC236}">
                    <a16:creationId xmlns:a16="http://schemas.microsoft.com/office/drawing/2014/main" id="{8649ACE4-77B1-456C-884B-1E3E6B4CBA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25592" y="1303029"/>
                <a:ext cx="1080000" cy="10800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11" name="矩形: 圓角 110">
                <a:extLst>
                  <a:ext uri="{FF2B5EF4-FFF2-40B4-BE49-F238E27FC236}">
                    <a16:creationId xmlns:a16="http://schemas.microsoft.com/office/drawing/2014/main" id="{8366AC8D-D316-4FF0-8CF4-D8A9F2F01F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7501" y="1303029"/>
                <a:ext cx="1080000" cy="10800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矩形: 圓角 111">
                <a:extLst>
                  <a:ext uri="{FF2B5EF4-FFF2-40B4-BE49-F238E27FC236}">
                    <a16:creationId xmlns:a16="http://schemas.microsoft.com/office/drawing/2014/main" id="{A500847C-3F9D-454D-9352-36B6CEA3E2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9410" y="1303029"/>
                <a:ext cx="1080000" cy="10800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13" name="矩形: 圓角 112">
                <a:extLst>
                  <a:ext uri="{FF2B5EF4-FFF2-40B4-BE49-F238E27FC236}">
                    <a16:creationId xmlns:a16="http://schemas.microsoft.com/office/drawing/2014/main" id="{0909CC74-58A2-4DA8-8612-18A96765DA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71318" y="1303029"/>
                <a:ext cx="1080000" cy="10800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114" name="直線單箭頭接點 113">
                <a:extLst>
                  <a:ext uri="{FF2B5EF4-FFF2-40B4-BE49-F238E27FC236}">
                    <a16:creationId xmlns:a16="http://schemas.microsoft.com/office/drawing/2014/main" id="{528116F8-D725-4CF5-A7EC-559F076243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5592" y="799321"/>
                <a:ext cx="0" cy="50370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單箭頭接點 114">
                <a:extLst>
                  <a:ext uri="{FF2B5EF4-FFF2-40B4-BE49-F238E27FC236}">
                    <a16:creationId xmlns:a16="http://schemas.microsoft.com/office/drawing/2014/main" id="{8350B69D-5344-48F9-A064-5FBBC0D911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47501" y="799321"/>
                <a:ext cx="0" cy="50370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單箭頭接點 115">
                <a:extLst>
                  <a:ext uri="{FF2B5EF4-FFF2-40B4-BE49-F238E27FC236}">
                    <a16:creationId xmlns:a16="http://schemas.microsoft.com/office/drawing/2014/main" id="{824B6D0E-572F-4386-8CDF-DE733B5002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29410" y="799321"/>
                <a:ext cx="0" cy="50370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單箭頭接點 116">
                <a:extLst>
                  <a:ext uri="{FF2B5EF4-FFF2-40B4-BE49-F238E27FC236}">
                    <a16:creationId xmlns:a16="http://schemas.microsoft.com/office/drawing/2014/main" id="{92454E26-F386-47B5-A5F8-CBAE1ED493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11318" y="799321"/>
                <a:ext cx="0" cy="50370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單箭頭接點 60">
                <a:extLst>
                  <a:ext uri="{FF2B5EF4-FFF2-40B4-BE49-F238E27FC236}">
                    <a16:creationId xmlns:a16="http://schemas.microsoft.com/office/drawing/2014/main" id="{3EE97995-AABD-4C1F-9562-A863434FA954}"/>
                  </a:ext>
                </a:extLst>
              </p:cNvPr>
              <p:cNvCxnSpPr>
                <a:cxnSpLocks/>
                <a:stCxn id="110" idx="3"/>
                <a:endCxn id="90" idx="1"/>
              </p:cNvCxnSpPr>
              <p:nvPr/>
            </p:nvCxnSpPr>
            <p:spPr>
              <a:xfrm>
                <a:off x="3805592" y="1843029"/>
                <a:ext cx="801909" cy="3167415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單箭頭接點 60">
                <a:extLst>
                  <a:ext uri="{FF2B5EF4-FFF2-40B4-BE49-F238E27FC236}">
                    <a16:creationId xmlns:a16="http://schemas.microsoft.com/office/drawing/2014/main" id="{EF8F8267-53E9-4D6C-A835-33A77B15202A}"/>
                  </a:ext>
                </a:extLst>
              </p:cNvPr>
              <p:cNvCxnSpPr>
                <a:cxnSpLocks/>
                <a:stCxn id="111" idx="3"/>
                <a:endCxn id="91" idx="1"/>
              </p:cNvCxnSpPr>
              <p:nvPr/>
            </p:nvCxnSpPr>
            <p:spPr>
              <a:xfrm>
                <a:off x="5687501" y="1843029"/>
                <a:ext cx="801909" cy="3167415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文字方塊 119">
                <a:extLst>
                  <a:ext uri="{FF2B5EF4-FFF2-40B4-BE49-F238E27FC236}">
                    <a16:creationId xmlns:a16="http://schemas.microsoft.com/office/drawing/2014/main" id="{441B628B-CDE0-4DA3-BD69-A6469B03ACF1}"/>
                  </a:ext>
                </a:extLst>
              </p:cNvPr>
              <p:cNvSpPr txBox="1"/>
              <p:nvPr/>
            </p:nvSpPr>
            <p:spPr>
              <a:xfrm>
                <a:off x="8252223" y="6084711"/>
                <a:ext cx="1318188" cy="4960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zh-TW" altLang="en-US" sz="1400" dirty="0"/>
                  <a:t>第</a:t>
                </a:r>
                <a:r>
                  <a:rPr lang="en-US" altLang="zh-TW" sz="1400" dirty="0"/>
                  <a:t>n</a:t>
                </a:r>
                <a:r>
                  <a:rPr lang="zh-TW" altLang="en-US" sz="1400" dirty="0"/>
                  <a:t>個字</a:t>
                </a:r>
              </a:p>
            </p:txBody>
          </p:sp>
          <p:sp>
            <p:nvSpPr>
              <p:cNvPr id="121" name="文字方塊 120">
                <a:extLst>
                  <a:ext uri="{FF2B5EF4-FFF2-40B4-BE49-F238E27FC236}">
                    <a16:creationId xmlns:a16="http://schemas.microsoft.com/office/drawing/2014/main" id="{A6C42D75-6257-4F11-85E2-2BE8C4C68B7E}"/>
                  </a:ext>
                </a:extLst>
              </p:cNvPr>
              <p:cNvSpPr txBox="1"/>
              <p:nvPr/>
            </p:nvSpPr>
            <p:spPr>
              <a:xfrm>
                <a:off x="6302409" y="6084711"/>
                <a:ext cx="1455121" cy="4960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zh-TW" altLang="en-US" sz="1400" dirty="0"/>
                  <a:t>第二個字</a:t>
                </a:r>
              </a:p>
            </p:txBody>
          </p:sp>
          <p:grpSp>
            <p:nvGrpSpPr>
              <p:cNvPr id="122" name="群組 121">
                <a:extLst>
                  <a:ext uri="{FF2B5EF4-FFF2-40B4-BE49-F238E27FC236}">
                    <a16:creationId xmlns:a16="http://schemas.microsoft.com/office/drawing/2014/main" id="{C6E600EE-D35E-462D-9B5F-D05BBC95FD12}"/>
                  </a:ext>
                </a:extLst>
              </p:cNvPr>
              <p:cNvGrpSpPr/>
              <p:nvPr/>
            </p:nvGrpSpPr>
            <p:grpSpPr>
              <a:xfrm>
                <a:off x="2533087" y="10298"/>
                <a:ext cx="7186161" cy="942521"/>
                <a:chOff x="2169164" y="-35882"/>
                <a:chExt cx="7186161" cy="942521"/>
              </a:xfrm>
            </p:grpSpPr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9EF9AB68-F810-4109-8B75-2BEEBD13E5AE}"/>
                    </a:ext>
                  </a:extLst>
                </p:cNvPr>
                <p:cNvSpPr txBox="1"/>
                <p:nvPr/>
              </p:nvSpPr>
              <p:spPr>
                <a:xfrm>
                  <a:off x="7736193" y="-35882"/>
                  <a:ext cx="1619132" cy="9425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3200" dirty="0"/>
                    <a:t>&lt;</a:t>
                  </a:r>
                  <a:r>
                    <a:rPr lang="en-US" altLang="zh-TW" sz="2000" dirty="0"/>
                    <a:t>EOS</a:t>
                  </a:r>
                  <a:r>
                    <a:rPr lang="en-US" altLang="zh-TW" sz="3200" dirty="0"/>
                    <a:t>&gt;</a:t>
                  </a:r>
                  <a:endParaRPr lang="zh-TW" altLang="en-US" sz="3200" dirty="0"/>
                </a:p>
              </p:txBody>
            </p:sp>
            <p:sp>
              <p:nvSpPr>
                <p:cNvPr id="124" name="文字方塊 123">
                  <a:extLst>
                    <a:ext uri="{FF2B5EF4-FFF2-40B4-BE49-F238E27FC236}">
                      <a16:creationId xmlns:a16="http://schemas.microsoft.com/office/drawing/2014/main" id="{01BBA8B5-CA58-477B-991F-252BB047BD28}"/>
                    </a:ext>
                  </a:extLst>
                </p:cNvPr>
                <p:cNvSpPr txBox="1"/>
                <p:nvPr/>
              </p:nvSpPr>
              <p:spPr>
                <a:xfrm>
                  <a:off x="2169164" y="247634"/>
                  <a:ext cx="1455121" cy="49606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zh-TW" altLang="en-US" sz="1400" dirty="0"/>
                    <a:t>第一個字</a:t>
                  </a:r>
                </a:p>
              </p:txBody>
            </p:sp>
            <p:sp>
              <p:nvSpPr>
                <p:cNvPr id="125" name="文字方塊 124">
                  <a:extLst>
                    <a:ext uri="{FF2B5EF4-FFF2-40B4-BE49-F238E27FC236}">
                      <a16:creationId xmlns:a16="http://schemas.microsoft.com/office/drawing/2014/main" id="{B9EFF9C7-461C-4B13-820B-AD22C45B935E}"/>
                    </a:ext>
                  </a:extLst>
                </p:cNvPr>
                <p:cNvSpPr txBox="1"/>
                <p:nvPr/>
              </p:nvSpPr>
              <p:spPr>
                <a:xfrm>
                  <a:off x="5938487" y="249564"/>
                  <a:ext cx="1455121" cy="49606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zh-TW" altLang="en-US" sz="1400" dirty="0"/>
                    <a:t>第三個字</a:t>
                  </a:r>
                </a:p>
              </p:txBody>
            </p:sp>
            <p:sp>
              <p:nvSpPr>
                <p:cNvPr id="126" name="文字方塊 125">
                  <a:extLst>
                    <a:ext uri="{FF2B5EF4-FFF2-40B4-BE49-F238E27FC236}">
                      <a16:creationId xmlns:a16="http://schemas.microsoft.com/office/drawing/2014/main" id="{455268F3-F825-4DEA-B0AA-55A40125FDAE}"/>
                    </a:ext>
                  </a:extLst>
                </p:cNvPr>
                <p:cNvSpPr txBox="1"/>
                <p:nvPr/>
              </p:nvSpPr>
              <p:spPr>
                <a:xfrm>
                  <a:off x="4053824" y="247634"/>
                  <a:ext cx="1455121" cy="49606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zh-TW" altLang="en-US" sz="1400" dirty="0"/>
                    <a:t>第二個字</a:t>
                  </a:r>
                </a:p>
              </p:txBody>
            </p:sp>
          </p:grpSp>
        </p:grpSp>
        <p:grpSp>
          <p:nvGrpSpPr>
            <p:cNvPr id="129" name="群組 128">
              <a:extLst>
                <a:ext uri="{FF2B5EF4-FFF2-40B4-BE49-F238E27FC236}">
                  <a16:creationId xmlns:a16="http://schemas.microsoft.com/office/drawing/2014/main" id="{AEAA3A06-C8B4-4E3A-ACF0-9ACFFE7C6C4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2163" y="2942893"/>
              <a:ext cx="6233621" cy="2492029"/>
              <a:chOff x="1293629" y="1702073"/>
              <a:chExt cx="10047142" cy="4016570"/>
            </a:xfrm>
          </p:grpSpPr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id="{39FA0B23-8806-4516-847F-95DCA0DF0FB1}"/>
                  </a:ext>
                </a:extLst>
              </p:cNvPr>
              <p:cNvSpPr txBox="1"/>
              <p:nvPr/>
            </p:nvSpPr>
            <p:spPr>
              <a:xfrm>
                <a:off x="1293629" y="2074434"/>
                <a:ext cx="4010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dirty="0"/>
                  <a:t>h</a:t>
                </a:r>
                <a:endParaRPr lang="zh-TW" altLang="en-US" sz="4000" dirty="0"/>
              </a:p>
            </p:txBody>
          </p:sp>
          <p:sp>
            <p:nvSpPr>
              <p:cNvPr id="131" name="矩形: 圓角 130">
                <a:extLst>
                  <a:ext uri="{FF2B5EF4-FFF2-40B4-BE49-F238E27FC236}">
                    <a16:creationId xmlns:a16="http://schemas.microsoft.com/office/drawing/2014/main" id="{A47F676B-A9CF-4C80-8A2C-4B9CF0BBEA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3137" y="1845292"/>
                <a:ext cx="1080000" cy="10800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32" name="矩形: 圓角 131">
                <a:extLst>
                  <a:ext uri="{FF2B5EF4-FFF2-40B4-BE49-F238E27FC236}">
                    <a16:creationId xmlns:a16="http://schemas.microsoft.com/office/drawing/2014/main" id="{23727D0F-9822-4876-BBBC-F15C0AF988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5046" y="1845292"/>
                <a:ext cx="1080000" cy="10800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33" name="矩形: 圓角 132">
                <a:extLst>
                  <a:ext uri="{FF2B5EF4-FFF2-40B4-BE49-F238E27FC236}">
                    <a16:creationId xmlns:a16="http://schemas.microsoft.com/office/drawing/2014/main" id="{21E295A5-E7D1-4237-9D44-A8E95880EC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6955" y="1845292"/>
                <a:ext cx="1080000" cy="10800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34" name="矩形: 圓角 133">
                <a:extLst>
                  <a:ext uri="{FF2B5EF4-FFF2-40B4-BE49-F238E27FC236}">
                    <a16:creationId xmlns:a16="http://schemas.microsoft.com/office/drawing/2014/main" id="{B4934DD9-EE02-4A72-925F-482FFFD3E3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78863" y="1845292"/>
                <a:ext cx="1080000" cy="10800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135" name="直線單箭頭接點 134">
                <a:extLst>
                  <a:ext uri="{FF2B5EF4-FFF2-40B4-BE49-F238E27FC236}">
                    <a16:creationId xmlns:a16="http://schemas.microsoft.com/office/drawing/2014/main" id="{47D23E63-6BF3-4F3C-8FBA-FAE7F4BEA56A}"/>
                  </a:ext>
                </a:extLst>
              </p:cNvPr>
              <p:cNvCxnSpPr>
                <a:cxnSpLocks/>
                <a:stCxn id="131" idx="3"/>
                <a:endCxn id="132" idx="1"/>
              </p:cNvCxnSpPr>
              <p:nvPr/>
            </p:nvCxnSpPr>
            <p:spPr>
              <a:xfrm>
                <a:off x="3813137" y="2385292"/>
                <a:ext cx="80190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線單箭頭接點 135">
                <a:extLst>
                  <a:ext uri="{FF2B5EF4-FFF2-40B4-BE49-F238E27FC236}">
                    <a16:creationId xmlns:a16="http://schemas.microsoft.com/office/drawing/2014/main" id="{E0F63519-E83E-47F9-8D98-43F8F0F3A021}"/>
                  </a:ext>
                </a:extLst>
              </p:cNvPr>
              <p:cNvCxnSpPr>
                <a:cxnSpLocks/>
                <a:stCxn id="132" idx="3"/>
                <a:endCxn id="133" idx="1"/>
              </p:cNvCxnSpPr>
              <p:nvPr/>
            </p:nvCxnSpPr>
            <p:spPr>
              <a:xfrm>
                <a:off x="5695046" y="2385292"/>
                <a:ext cx="80190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線單箭頭接點 136">
                <a:extLst>
                  <a:ext uri="{FF2B5EF4-FFF2-40B4-BE49-F238E27FC236}">
                    <a16:creationId xmlns:a16="http://schemas.microsoft.com/office/drawing/2014/main" id="{AAEB4D31-0426-413B-871A-2FA5CB4E64FB}"/>
                  </a:ext>
                </a:extLst>
              </p:cNvPr>
              <p:cNvCxnSpPr>
                <a:cxnSpLocks/>
                <a:stCxn id="133" idx="3"/>
                <a:endCxn id="134" idx="1"/>
              </p:cNvCxnSpPr>
              <p:nvPr/>
            </p:nvCxnSpPr>
            <p:spPr>
              <a:xfrm>
                <a:off x="7576955" y="2385292"/>
                <a:ext cx="801908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矩形: 圓角 137">
                <a:extLst>
                  <a:ext uri="{FF2B5EF4-FFF2-40B4-BE49-F238E27FC236}">
                    <a16:creationId xmlns:a16="http://schemas.microsoft.com/office/drawing/2014/main" id="{5A4889E5-C338-433D-A226-9886B7567F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3137" y="3429000"/>
                <a:ext cx="1080000" cy="10800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39" name="矩形: 圓角 138">
                <a:extLst>
                  <a:ext uri="{FF2B5EF4-FFF2-40B4-BE49-F238E27FC236}">
                    <a16:creationId xmlns:a16="http://schemas.microsoft.com/office/drawing/2014/main" id="{0D205282-9A7B-4264-8578-5DFD90F300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5046" y="3429000"/>
                <a:ext cx="1080000" cy="10800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0" name="矩形: 圓角 139">
                <a:extLst>
                  <a:ext uri="{FF2B5EF4-FFF2-40B4-BE49-F238E27FC236}">
                    <a16:creationId xmlns:a16="http://schemas.microsoft.com/office/drawing/2014/main" id="{14810E27-E6D3-4093-AE50-767E82EE63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6955" y="3429000"/>
                <a:ext cx="1080000" cy="10800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41" name="矩形: 圓角 140">
                <a:extLst>
                  <a:ext uri="{FF2B5EF4-FFF2-40B4-BE49-F238E27FC236}">
                    <a16:creationId xmlns:a16="http://schemas.microsoft.com/office/drawing/2014/main" id="{10D0C62E-3432-4A4D-9C0F-B4094CB1FE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78863" y="3429000"/>
                <a:ext cx="1080000" cy="10800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142" name="直線單箭頭接點 141">
                <a:extLst>
                  <a:ext uri="{FF2B5EF4-FFF2-40B4-BE49-F238E27FC236}">
                    <a16:creationId xmlns:a16="http://schemas.microsoft.com/office/drawing/2014/main" id="{20B38A53-B4A5-461D-B61E-FFCB8DF83991}"/>
                  </a:ext>
                </a:extLst>
              </p:cNvPr>
              <p:cNvCxnSpPr>
                <a:cxnSpLocks/>
                <a:stCxn id="138" idx="0"/>
                <a:endCxn id="131" idx="2"/>
              </p:cNvCxnSpPr>
              <p:nvPr/>
            </p:nvCxnSpPr>
            <p:spPr>
              <a:xfrm flipV="1">
                <a:off x="3273137" y="2925292"/>
                <a:ext cx="0" cy="50370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單箭頭接點 142">
                <a:extLst>
                  <a:ext uri="{FF2B5EF4-FFF2-40B4-BE49-F238E27FC236}">
                    <a16:creationId xmlns:a16="http://schemas.microsoft.com/office/drawing/2014/main" id="{F3CD112C-E05E-4A43-AC52-B668F2CA71CD}"/>
                  </a:ext>
                </a:extLst>
              </p:cNvPr>
              <p:cNvCxnSpPr>
                <a:cxnSpLocks/>
                <a:stCxn id="139" idx="0"/>
                <a:endCxn id="132" idx="2"/>
              </p:cNvCxnSpPr>
              <p:nvPr/>
            </p:nvCxnSpPr>
            <p:spPr>
              <a:xfrm flipV="1">
                <a:off x="5155046" y="2925292"/>
                <a:ext cx="0" cy="50370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線單箭頭接點 143">
                <a:extLst>
                  <a:ext uri="{FF2B5EF4-FFF2-40B4-BE49-F238E27FC236}">
                    <a16:creationId xmlns:a16="http://schemas.microsoft.com/office/drawing/2014/main" id="{A92BA029-4D61-43A9-939B-29864DCA2C96}"/>
                  </a:ext>
                </a:extLst>
              </p:cNvPr>
              <p:cNvCxnSpPr>
                <a:cxnSpLocks/>
                <a:stCxn id="140" idx="0"/>
                <a:endCxn id="133" idx="2"/>
              </p:cNvCxnSpPr>
              <p:nvPr/>
            </p:nvCxnSpPr>
            <p:spPr>
              <a:xfrm flipV="1">
                <a:off x="7036955" y="2925292"/>
                <a:ext cx="0" cy="50370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線單箭頭接點 144">
                <a:extLst>
                  <a:ext uri="{FF2B5EF4-FFF2-40B4-BE49-F238E27FC236}">
                    <a16:creationId xmlns:a16="http://schemas.microsoft.com/office/drawing/2014/main" id="{10A7EA36-6DBE-4B77-8F3E-FCB97A2858D2}"/>
                  </a:ext>
                </a:extLst>
              </p:cNvPr>
              <p:cNvCxnSpPr>
                <a:cxnSpLocks/>
                <a:stCxn id="141" idx="0"/>
                <a:endCxn id="134" idx="2"/>
              </p:cNvCxnSpPr>
              <p:nvPr/>
            </p:nvCxnSpPr>
            <p:spPr>
              <a:xfrm flipV="1">
                <a:off x="8918863" y="2925292"/>
                <a:ext cx="0" cy="50370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線單箭頭接點 145">
                <a:extLst>
                  <a:ext uri="{FF2B5EF4-FFF2-40B4-BE49-F238E27FC236}">
                    <a16:creationId xmlns:a16="http://schemas.microsoft.com/office/drawing/2014/main" id="{651F4EE1-35EF-4A11-B7CC-F9F00880CF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3137" y="4509000"/>
                <a:ext cx="0" cy="50370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單箭頭接點 146">
                <a:extLst>
                  <a:ext uri="{FF2B5EF4-FFF2-40B4-BE49-F238E27FC236}">
                    <a16:creationId xmlns:a16="http://schemas.microsoft.com/office/drawing/2014/main" id="{9FF3F7ED-228B-4037-8E93-4F4E27AED3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5046" y="4509000"/>
                <a:ext cx="0" cy="50370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線單箭頭接點 147">
                <a:extLst>
                  <a:ext uri="{FF2B5EF4-FFF2-40B4-BE49-F238E27FC236}">
                    <a16:creationId xmlns:a16="http://schemas.microsoft.com/office/drawing/2014/main" id="{A539267A-B45A-4B89-A411-7915E2E7CB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36955" y="4509000"/>
                <a:ext cx="0" cy="50370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單箭頭接點 148">
                <a:extLst>
                  <a:ext uri="{FF2B5EF4-FFF2-40B4-BE49-F238E27FC236}">
                    <a16:creationId xmlns:a16="http://schemas.microsoft.com/office/drawing/2014/main" id="{51D94D11-8FD9-43DB-B426-B8855678C0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18863" y="4509000"/>
                <a:ext cx="0" cy="50370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單箭頭接點 149">
                <a:extLst>
                  <a:ext uri="{FF2B5EF4-FFF2-40B4-BE49-F238E27FC236}">
                    <a16:creationId xmlns:a16="http://schemas.microsoft.com/office/drawing/2014/main" id="{7C85297A-7CB2-4D8C-B9C2-73C14DB07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8863" y="2366822"/>
                <a:ext cx="80190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單箭頭接點 150">
                <a:extLst>
                  <a:ext uri="{FF2B5EF4-FFF2-40B4-BE49-F238E27FC236}">
                    <a16:creationId xmlns:a16="http://schemas.microsoft.com/office/drawing/2014/main" id="{522AE9DC-6C65-4C81-A75A-5CE5ABCDC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1228" y="2378366"/>
                <a:ext cx="80190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文字方塊 151">
                <a:extLst>
                  <a:ext uri="{FF2B5EF4-FFF2-40B4-BE49-F238E27FC236}">
                    <a16:creationId xmlns:a16="http://schemas.microsoft.com/office/drawing/2014/main" id="{2B63C603-033D-4E75-BF8D-35E256A37535}"/>
                  </a:ext>
                </a:extLst>
              </p:cNvPr>
              <p:cNvSpPr txBox="1"/>
              <p:nvPr/>
            </p:nvSpPr>
            <p:spPr>
              <a:xfrm>
                <a:off x="2543349" y="5073759"/>
                <a:ext cx="1367276" cy="64488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2000" dirty="0"/>
                  <a:t>&lt;SOS&gt;</a:t>
                </a:r>
                <a:endParaRPr lang="zh-TW" altLang="en-US" sz="2000" dirty="0"/>
              </a:p>
            </p:txBody>
          </p:sp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C7DFF073-5B6D-4EB3-848E-9C9611ADE2EA}"/>
                  </a:ext>
                </a:extLst>
              </p:cNvPr>
              <p:cNvSpPr txBox="1"/>
              <p:nvPr/>
            </p:nvSpPr>
            <p:spPr>
              <a:xfrm>
                <a:off x="4282800" y="5117719"/>
                <a:ext cx="1744492" cy="496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/>
                  <a:t>第一手位置</a:t>
                </a:r>
              </a:p>
            </p:txBody>
          </p:sp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49EF8E04-B5FA-4FF6-80E5-CF4F4355CA64}"/>
                  </a:ext>
                </a:extLst>
              </p:cNvPr>
              <p:cNvSpPr txBox="1"/>
              <p:nvPr/>
            </p:nvSpPr>
            <p:spPr>
              <a:xfrm>
                <a:off x="6164707" y="5117719"/>
                <a:ext cx="1744492" cy="496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/>
                  <a:t>第二手位置</a:t>
                </a:r>
              </a:p>
            </p:txBody>
          </p:sp>
          <p:sp>
            <p:nvSpPr>
              <p:cNvPr id="155" name="文字方塊 154">
                <a:extLst>
                  <a:ext uri="{FF2B5EF4-FFF2-40B4-BE49-F238E27FC236}">
                    <a16:creationId xmlns:a16="http://schemas.microsoft.com/office/drawing/2014/main" id="{CB492DA5-FDEC-4DAD-AD65-7E516640A83D}"/>
                  </a:ext>
                </a:extLst>
              </p:cNvPr>
              <p:cNvSpPr txBox="1"/>
              <p:nvPr/>
            </p:nvSpPr>
            <p:spPr>
              <a:xfrm>
                <a:off x="7778975" y="1702073"/>
                <a:ext cx="3978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 dirty="0"/>
                  <a:t>…</a:t>
                </a:r>
                <a:endParaRPr lang="zh-TW" altLang="en-US" sz="3200" dirty="0"/>
              </a:p>
            </p:txBody>
          </p:sp>
          <p:sp>
            <p:nvSpPr>
              <p:cNvPr id="156" name="矩形: 圓角 155">
                <a:extLst>
                  <a:ext uri="{FF2B5EF4-FFF2-40B4-BE49-F238E27FC236}">
                    <a16:creationId xmlns:a16="http://schemas.microsoft.com/office/drawing/2014/main" id="{1DCF8C5D-0631-4C68-90A6-E2BC573534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60771" y="1826821"/>
                <a:ext cx="1080000" cy="10800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DFCDB227-8CC2-4A18-A921-DEEB12B0E213}"/>
              </a:ext>
            </a:extLst>
          </p:cNvPr>
          <p:cNvSpPr txBox="1"/>
          <p:nvPr/>
        </p:nvSpPr>
        <p:spPr>
          <a:xfrm>
            <a:off x="4499328" y="5091618"/>
            <a:ext cx="85068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000" dirty="0"/>
              <a:t>&lt;EOS&gt;</a:t>
            </a:r>
            <a:endParaRPr lang="zh-TW" altLang="en-US" sz="2000" dirty="0"/>
          </a:p>
        </p:txBody>
      </p:sp>
      <p:grpSp>
        <p:nvGrpSpPr>
          <p:cNvPr id="158" name="群組 157">
            <a:extLst>
              <a:ext uri="{FF2B5EF4-FFF2-40B4-BE49-F238E27FC236}">
                <a16:creationId xmlns:a16="http://schemas.microsoft.com/office/drawing/2014/main" id="{253C5A81-C8E5-4575-BF07-89D87D4A0097}"/>
              </a:ext>
            </a:extLst>
          </p:cNvPr>
          <p:cNvGrpSpPr/>
          <p:nvPr/>
        </p:nvGrpSpPr>
        <p:grpSpPr>
          <a:xfrm>
            <a:off x="10318767" y="5709517"/>
            <a:ext cx="1538515" cy="1115681"/>
            <a:chOff x="10318767" y="5709517"/>
            <a:chExt cx="1538515" cy="1115681"/>
          </a:xfrm>
        </p:grpSpPr>
        <p:grpSp>
          <p:nvGrpSpPr>
            <p:cNvPr id="159" name="群組 158">
              <a:extLst>
                <a:ext uri="{FF2B5EF4-FFF2-40B4-BE49-F238E27FC236}">
                  <a16:creationId xmlns:a16="http://schemas.microsoft.com/office/drawing/2014/main" id="{9D07D4A7-D9BE-40C1-BB00-3A94882D00FA}"/>
                </a:ext>
              </a:extLst>
            </p:cNvPr>
            <p:cNvGrpSpPr/>
            <p:nvPr/>
          </p:nvGrpSpPr>
          <p:grpSpPr>
            <a:xfrm>
              <a:off x="10318767" y="5709517"/>
              <a:ext cx="1538515" cy="307777"/>
              <a:chOff x="10740350" y="5472167"/>
              <a:chExt cx="1538515" cy="307777"/>
            </a:xfrm>
          </p:grpSpPr>
          <p:sp>
            <p:nvSpPr>
              <p:cNvPr id="166" name="矩形: 圓角 165">
                <a:extLst>
                  <a:ext uri="{FF2B5EF4-FFF2-40B4-BE49-F238E27FC236}">
                    <a16:creationId xmlns:a16="http://schemas.microsoft.com/office/drawing/2014/main" id="{1068FB99-5DAF-4262-AC37-BBC25BD8E8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40350" y="5491055"/>
                <a:ext cx="270000" cy="2700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58628C8B-8192-43E0-9675-1B34E713BEF0}"/>
                  </a:ext>
                </a:extLst>
              </p:cNvPr>
              <p:cNvSpPr txBox="1"/>
              <p:nvPr/>
            </p:nvSpPr>
            <p:spPr>
              <a:xfrm>
                <a:off x="11163047" y="5472167"/>
                <a:ext cx="1115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/>
                  <a:t>vocab vector</a:t>
                </a:r>
                <a:endParaRPr lang="zh-TW" altLang="en-US" dirty="0"/>
              </a:p>
            </p:txBody>
          </p:sp>
        </p:grpSp>
        <p:grpSp>
          <p:nvGrpSpPr>
            <p:cNvPr id="160" name="群組 159">
              <a:extLst>
                <a:ext uri="{FF2B5EF4-FFF2-40B4-BE49-F238E27FC236}">
                  <a16:creationId xmlns:a16="http://schemas.microsoft.com/office/drawing/2014/main" id="{B2B2EB3E-F3A8-46B9-9A03-D2A60BEF9CCA}"/>
                </a:ext>
              </a:extLst>
            </p:cNvPr>
            <p:cNvGrpSpPr/>
            <p:nvPr/>
          </p:nvGrpSpPr>
          <p:grpSpPr>
            <a:xfrm>
              <a:off x="10318767" y="6113469"/>
              <a:ext cx="1408234" cy="307777"/>
              <a:chOff x="10743105" y="5871117"/>
              <a:chExt cx="1408234" cy="307777"/>
            </a:xfrm>
          </p:grpSpPr>
          <p:sp>
            <p:nvSpPr>
              <p:cNvPr id="164" name="矩形: 圓角 163">
                <a:extLst>
                  <a:ext uri="{FF2B5EF4-FFF2-40B4-BE49-F238E27FC236}">
                    <a16:creationId xmlns:a16="http://schemas.microsoft.com/office/drawing/2014/main" id="{40972E87-EB68-446B-96E1-40F6CF185F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43105" y="5890005"/>
                <a:ext cx="270000" cy="2700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65" name="文字方塊 164">
                <a:extLst>
                  <a:ext uri="{FF2B5EF4-FFF2-40B4-BE49-F238E27FC236}">
                    <a16:creationId xmlns:a16="http://schemas.microsoft.com/office/drawing/2014/main" id="{6EAA2EC0-246B-45A4-905C-F86B006603D5}"/>
                  </a:ext>
                </a:extLst>
              </p:cNvPr>
              <p:cNvSpPr txBox="1"/>
              <p:nvPr/>
            </p:nvSpPr>
            <p:spPr>
              <a:xfrm>
                <a:off x="11168378" y="5871117"/>
                <a:ext cx="9829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/>
                  <a:t>hidden cell</a:t>
                </a:r>
                <a:endParaRPr lang="zh-TW" altLang="en-US" dirty="0"/>
              </a:p>
            </p:txBody>
          </p:sp>
        </p:grpSp>
        <p:grpSp>
          <p:nvGrpSpPr>
            <p:cNvPr id="161" name="群組 160">
              <a:extLst>
                <a:ext uri="{FF2B5EF4-FFF2-40B4-BE49-F238E27FC236}">
                  <a16:creationId xmlns:a16="http://schemas.microsoft.com/office/drawing/2014/main" id="{7DE2942C-5941-4BC5-8017-83F0493E4198}"/>
                </a:ext>
              </a:extLst>
            </p:cNvPr>
            <p:cNvGrpSpPr/>
            <p:nvPr/>
          </p:nvGrpSpPr>
          <p:grpSpPr>
            <a:xfrm>
              <a:off x="10318767" y="6517421"/>
              <a:ext cx="1259412" cy="307777"/>
              <a:chOff x="10765009" y="6316897"/>
              <a:chExt cx="1259412" cy="307777"/>
            </a:xfrm>
          </p:grpSpPr>
          <p:sp>
            <p:nvSpPr>
              <p:cNvPr id="162" name="矩形: 圓角 161">
                <a:extLst>
                  <a:ext uri="{FF2B5EF4-FFF2-40B4-BE49-F238E27FC236}">
                    <a16:creationId xmlns:a16="http://schemas.microsoft.com/office/drawing/2014/main" id="{2DE32C3E-65B3-49EC-8DD4-3B1DB61592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65009" y="6335785"/>
                <a:ext cx="270000" cy="2700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4E516848-38A3-46F3-926F-5008546D34EE}"/>
                  </a:ext>
                </a:extLst>
              </p:cNvPr>
              <p:cNvSpPr txBox="1"/>
              <p:nvPr/>
            </p:nvSpPr>
            <p:spPr>
              <a:xfrm>
                <a:off x="11190282" y="6316897"/>
                <a:ext cx="8341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/>
                  <a:t>cell state</a:t>
                </a:r>
                <a:endParaRPr lang="zh-TW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348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49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11189</TotalTime>
  <Words>968</Words>
  <Application>Microsoft Office PowerPoint</Application>
  <PresentationFormat>寬螢幕</PresentationFormat>
  <Paragraphs>175</Paragraphs>
  <Slides>14</Slides>
  <Notes>0</Notes>
  <HiddenSlides>5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昌 蔡</dc:creator>
  <cp:lastModifiedBy>昌 蔡</cp:lastModifiedBy>
  <cp:revision>103</cp:revision>
  <dcterms:created xsi:type="dcterms:W3CDTF">2024-02-27T05:04:36Z</dcterms:created>
  <dcterms:modified xsi:type="dcterms:W3CDTF">2024-03-11T12:16:37Z</dcterms:modified>
</cp:coreProperties>
</file>