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https://kp.gfz-potsdam.de/en/data" TargetMode="External" Type="http://schemas.openxmlformats.org/officeDocument/2006/relationships/hyperlink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mdpi.com/2218-1997/8/1/30" TargetMode="External" Type="http://schemas.openxmlformats.org/officeDocument/2006/relationships/hyperlink"/><Relationship Id="rId3" Target="https://www.atlantis-press.com/journals/ijcis/125957725/view" TargetMode="External" Type="http://schemas.openxmlformats.org/officeDocument/2006/relationships/hyperlink"/><Relationship Id="rId4" Target="https://www.mdpi.com/2227-9717/10/2/262/htm" TargetMode="External" Type="http://schemas.openxmlformats.org/officeDocument/2006/relationships/hyperlink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6514" y="3927792"/>
            <a:ext cx="1832786" cy="1816124"/>
          </a:xfrm>
          <a:custGeom>
            <a:avLst/>
            <a:gdLst/>
            <a:ahLst/>
            <a:cxnLst/>
            <a:rect r="r" b="b" t="t" l="l"/>
            <a:pathLst>
              <a:path h="1816124" w="1832786">
                <a:moveTo>
                  <a:pt x="0" y="0"/>
                </a:moveTo>
                <a:lnTo>
                  <a:pt x="1832786" y="0"/>
                </a:lnTo>
                <a:lnTo>
                  <a:pt x="1832786" y="1816124"/>
                </a:lnTo>
                <a:lnTo>
                  <a:pt x="0" y="1816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9743" y="3776504"/>
            <a:ext cx="14514328" cy="201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1"/>
              </a:lnSpc>
            </a:pPr>
            <a:r>
              <a:rPr lang="en-US" sz="5836">
                <a:solidFill>
                  <a:srgbClr val="000000"/>
                </a:solidFill>
                <a:latin typeface="Canva Sans Bold"/>
              </a:rPr>
              <a:t>Prediction of  Geomagnetic Index </a:t>
            </a:r>
            <a:r>
              <a:rPr lang="en-US" sz="5836">
                <a:solidFill>
                  <a:srgbClr val="FF3131"/>
                </a:solidFill>
                <a:latin typeface="Canva Sans Bold"/>
              </a:rPr>
              <a:t>Kp</a:t>
            </a:r>
            <a:r>
              <a:rPr lang="en-US" sz="5836">
                <a:solidFill>
                  <a:srgbClr val="000000"/>
                </a:solidFill>
                <a:latin typeface="Canva Sans Bold"/>
              </a:rPr>
              <a:t> &amp; Solar flux </a:t>
            </a:r>
            <a:r>
              <a:rPr lang="en-US" sz="5836">
                <a:solidFill>
                  <a:srgbClr val="FF3131"/>
                </a:solidFill>
                <a:latin typeface="Canva Sans Bold"/>
              </a:rPr>
              <a:t>F10.7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700" y="6781241"/>
            <a:ext cx="1602028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2813699"/>
            <a:ext cx="16020285" cy="76769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23689" y="933450"/>
            <a:ext cx="77347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Time series Forecasting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87692" y="3270484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091077" y="4819967"/>
            <a:ext cx="10584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8627" y="2474512"/>
            <a:ext cx="2861196" cy="128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Canva Sans Bold"/>
              </a:rPr>
              <a:t>Short term forecasting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8627" y="4872937"/>
            <a:ext cx="2786961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</a:rPr>
              <a:t>Long term forecasting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69156" y="2526550"/>
            <a:ext cx="13064311" cy="1621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3"/>
              </a:lnSpc>
            </a:pPr>
            <a:r>
              <a:rPr lang="en-US" sz="3102">
                <a:solidFill>
                  <a:srgbClr val="000000"/>
                </a:solidFill>
                <a:latin typeface="Canva Sans"/>
              </a:rPr>
              <a:t>forecast period typically ranging fromn 1-3 timesteps from the last known data point . such models are often auto regressive models and  do the prediction based on the local trend of the data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69156" y="4882462"/>
            <a:ext cx="13064311" cy="1621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3"/>
              </a:lnSpc>
            </a:pPr>
            <a:r>
              <a:rPr lang="en-US" sz="3102">
                <a:solidFill>
                  <a:srgbClr val="000000"/>
                </a:solidFill>
                <a:latin typeface="Canva Sans"/>
              </a:rPr>
              <a:t>forecast peroid can be several time steps ahead of the last known data point .Such models work by extracting the propogating the underlying trend and seasonality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0290" y="7980055"/>
            <a:ext cx="1458095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we focus on short term forecasting based on the project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0637" y="4168619"/>
            <a:ext cx="7635847" cy="5542364"/>
          </a:xfrm>
          <a:custGeom>
            <a:avLst/>
            <a:gdLst/>
            <a:ahLst/>
            <a:cxnLst/>
            <a:rect r="r" b="b" t="t" l="l"/>
            <a:pathLst>
              <a:path h="5542364" w="7635847">
                <a:moveTo>
                  <a:pt x="0" y="0"/>
                </a:moveTo>
                <a:lnTo>
                  <a:pt x="7635847" y="0"/>
                </a:lnTo>
                <a:lnTo>
                  <a:pt x="7635847" y="5542364"/>
                </a:lnTo>
                <a:lnTo>
                  <a:pt x="0" y="5542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5974263" cy="92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0"/>
              </a:lnSpc>
            </a:pPr>
            <a:r>
              <a:rPr lang="en-US" sz="5471">
                <a:solidFill>
                  <a:srgbClr val="000000"/>
                </a:solidFill>
                <a:latin typeface="Canva Sans Bold"/>
              </a:rPr>
              <a:t>F10.7 forecasting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66814" y="2276564"/>
            <a:ext cx="13216853" cy="141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09"/>
              </a:lnSpc>
            </a:pPr>
            <a:r>
              <a:rPr lang="en-US" sz="2720">
                <a:solidFill>
                  <a:srgbClr val="000000"/>
                </a:solidFill>
                <a:latin typeface="Canva Sans"/>
              </a:rPr>
              <a:t>F10.7 radio flux is a measurement of the intensity of solar radio emissions with a wavelength of 10.7 cm (a frequency of 2800 MHz) . It is a continuous value and has data records from 1947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4" tooltip="https://kp.gfz-potsdam.de/en/data"/>
          </p:cNvPr>
          <p:cNvSpPr/>
          <p:nvPr/>
        </p:nvSpPr>
        <p:spPr>
          <a:xfrm flipH="false" flipV="false" rot="0">
            <a:off x="16995146" y="677222"/>
            <a:ext cx="667067" cy="667067"/>
          </a:xfrm>
          <a:custGeom>
            <a:avLst/>
            <a:gdLst/>
            <a:ahLst/>
            <a:cxnLst/>
            <a:rect r="r" b="b" t="t" l="l"/>
            <a:pathLst>
              <a:path h="667067" w="667067">
                <a:moveTo>
                  <a:pt x="0" y="0"/>
                </a:moveTo>
                <a:lnTo>
                  <a:pt x="667066" y="0"/>
                </a:lnTo>
                <a:lnTo>
                  <a:pt x="667066" y="667067"/>
                </a:lnTo>
                <a:lnTo>
                  <a:pt x="0" y="667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2238" y="758830"/>
            <a:ext cx="2645213" cy="585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3483">
                <a:solidFill>
                  <a:srgbClr val="000000"/>
                </a:solidFill>
                <a:latin typeface="Canva Sans Bold"/>
              </a:rPr>
              <a:t>Data Source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46413" y="599668"/>
            <a:ext cx="11532096" cy="91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2642">
                <a:solidFill>
                  <a:srgbClr val="000000"/>
                </a:solidFill>
                <a:latin typeface="Canva Sans"/>
              </a:rPr>
              <a:t>GFZ German Research Center for Geosciences provides archived records of F10.7 , Kp  and many other space weather data parameters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2238" y="3126548"/>
            <a:ext cx="2956996" cy="585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3483">
                <a:solidFill>
                  <a:srgbClr val="000000"/>
                </a:solidFill>
                <a:latin typeface="Canva Sans Bold"/>
              </a:rPr>
              <a:t>Data cleaning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46413" y="2967385"/>
            <a:ext cx="11532096" cy="1379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2642">
                <a:solidFill>
                  <a:srgbClr val="000000"/>
                </a:solidFill>
                <a:latin typeface="Canva Sans"/>
              </a:rPr>
              <a:t>Data extracted from the above source has uninterupted and uncorrupted data  therefore little to no efforts for data cleaning are required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8656" y="5997659"/>
            <a:ext cx="3264159" cy="120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3483">
                <a:solidFill>
                  <a:srgbClr val="000000"/>
                </a:solidFill>
                <a:latin typeface="Canva Sans Bold"/>
              </a:rPr>
              <a:t>Data preprocessing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63050" y="5713411"/>
            <a:ext cx="11796250" cy="324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</a:pPr>
          </a:p>
          <a:p>
            <a:pPr algn="ctr">
              <a:lnSpc>
                <a:spcPts val="3699"/>
              </a:lnSpc>
            </a:pPr>
            <a:r>
              <a:rPr lang="en-US" sz="2642">
                <a:solidFill>
                  <a:srgbClr val="000000"/>
                </a:solidFill>
                <a:latin typeface="Canva Sans Bold"/>
              </a:rPr>
              <a:t>data spliting -  </a:t>
            </a:r>
            <a:r>
              <a:rPr lang="en-US" sz="2642">
                <a:solidFill>
                  <a:srgbClr val="000000"/>
                </a:solidFill>
                <a:latin typeface="Canva Sans"/>
              </a:rPr>
              <a:t>we perform train test split based on literature knowledge</a:t>
            </a:r>
          </a:p>
          <a:p>
            <a:pPr algn="ctr">
              <a:lnSpc>
                <a:spcPts val="3699"/>
              </a:lnSpc>
            </a:pPr>
            <a:r>
              <a:rPr lang="en-US" sz="2642">
                <a:solidFill>
                  <a:srgbClr val="000000"/>
                </a:solidFill>
                <a:latin typeface="Canva Sans Bold"/>
              </a:rPr>
              <a:t>train </a:t>
            </a:r>
            <a:r>
              <a:rPr lang="en-US" sz="2642">
                <a:solidFill>
                  <a:srgbClr val="000000"/>
                </a:solidFill>
                <a:latin typeface="Canva Sans"/>
              </a:rPr>
              <a:t>- 1979 - 2003</a:t>
            </a:r>
          </a:p>
          <a:p>
            <a:pPr algn="ctr">
              <a:lnSpc>
                <a:spcPts val="3699"/>
              </a:lnSpc>
            </a:pPr>
            <a:r>
              <a:rPr lang="en-US" sz="2642">
                <a:solidFill>
                  <a:srgbClr val="000000"/>
                </a:solidFill>
                <a:latin typeface="Canva Sans Bold"/>
              </a:rPr>
              <a:t>test </a:t>
            </a:r>
            <a:r>
              <a:rPr lang="en-US" sz="2642">
                <a:solidFill>
                  <a:srgbClr val="000000"/>
                </a:solidFill>
                <a:latin typeface="Canva Sans"/>
              </a:rPr>
              <a:t>- 2003 - 2014</a:t>
            </a:r>
          </a:p>
          <a:p>
            <a:pPr algn="ctr">
              <a:lnSpc>
                <a:spcPts val="3699"/>
              </a:lnSpc>
            </a:pPr>
            <a:r>
              <a:rPr lang="en-US" sz="2642">
                <a:solidFill>
                  <a:srgbClr val="000000"/>
                </a:solidFill>
                <a:latin typeface="Canva Sans Bold"/>
              </a:rPr>
              <a:t>reformatting - </a:t>
            </a:r>
            <a:r>
              <a:rPr lang="en-US" sz="2642">
                <a:solidFill>
                  <a:srgbClr val="000000"/>
                </a:solidFill>
                <a:latin typeface="Canva Sans"/>
              </a:rPr>
              <a:t>the  data need to be restructured from seires form to a form that supports supervised learning (achieved by extracting data samples using a sliding window of size 27 )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6306" y="1292412"/>
            <a:ext cx="9510636" cy="7852149"/>
          </a:xfrm>
          <a:custGeom>
            <a:avLst/>
            <a:gdLst/>
            <a:ahLst/>
            <a:cxnLst/>
            <a:rect r="r" b="b" t="t" l="l"/>
            <a:pathLst>
              <a:path h="7852149" w="9510636">
                <a:moveTo>
                  <a:pt x="0" y="0"/>
                </a:moveTo>
                <a:lnTo>
                  <a:pt x="9510635" y="0"/>
                </a:lnTo>
                <a:lnTo>
                  <a:pt x="9510635" y="7852149"/>
                </a:lnTo>
                <a:lnTo>
                  <a:pt x="0" y="7852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9" t="-1310" r="-29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25165" y="1225737"/>
            <a:ext cx="5848311" cy="184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9"/>
              </a:lnSpc>
            </a:pPr>
            <a:r>
              <a:rPr lang="en-US" sz="3520">
                <a:solidFill>
                  <a:srgbClr val="000000"/>
                </a:solidFill>
                <a:latin typeface="Canva Sans Bold"/>
              </a:rPr>
              <a:t>A bird eye view of all the model built and thier performences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2849" y="282139"/>
            <a:ext cx="10335537" cy="74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5"/>
              </a:lnSpc>
            </a:pPr>
            <a:r>
              <a:rPr lang="en-US" sz="4339">
                <a:solidFill>
                  <a:srgbClr val="000000"/>
                </a:solidFill>
                <a:latin typeface="Canva Sans Bold"/>
              </a:rPr>
              <a:t>Main papers refered and implemented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3689" y="2215515"/>
            <a:ext cx="8177915" cy="220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 Bold"/>
                <a:hlinkClick r:id="rId2" tooltip="https://www.mdpi.com/2218-1997/8/1/30"/>
              </a:rPr>
              <a:t>Predicting the Daily 10.7-cm Solar Radio Flux Using the Long Short-Term Memory Method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13095" y="7140966"/>
            <a:ext cx="7439105" cy="274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 Bold"/>
                <a:hlinkClick r:id="rId3" tooltip="https://www.atlantis-press.com/journals/ijcis/125957725/view"/>
              </a:rPr>
              <a:t>A New Approach for the 10.7-cm Solar Radio Flux Forecasting: Based on Empirical Mode Decomposition and LSTM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21936" y="4529455"/>
            <a:ext cx="7347573" cy="215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 Bold"/>
                <a:hlinkClick r:id="rId4" tooltip="https://www.mdpi.com/2227-9717/10/2/262/htm"/>
              </a:rPr>
              <a:t>Forecasting the 10.7-cm Solar Radio Flux Using Deep CNN-LSTM Neural Networks</a:t>
            </a:r>
          </a:p>
          <a:p>
            <a:pPr algn="ctr">
              <a:lnSpc>
                <a:spcPts val="43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621104" y="2215515"/>
            <a:ext cx="822864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proposes a  single layered LSTM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63550" y="4529455"/>
            <a:ext cx="814375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proposes a   stacked CNN LSTM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97964" y="7140966"/>
            <a:ext cx="919003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proposes a  LSTM architecture baed on EMD decomposition of series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04529" y="3060065"/>
            <a:ext cx="477690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Implemented and working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46975" y="5347335"/>
            <a:ext cx="477690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Implemented and working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83443" y="8522091"/>
            <a:ext cx="870455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we  observed that the model  does not converge  to the data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6659" y="567253"/>
            <a:ext cx="7347968" cy="4825136"/>
          </a:xfrm>
          <a:custGeom>
            <a:avLst/>
            <a:gdLst/>
            <a:ahLst/>
            <a:cxnLst/>
            <a:rect r="r" b="b" t="t" l="l"/>
            <a:pathLst>
              <a:path h="4825136" w="7347968">
                <a:moveTo>
                  <a:pt x="0" y="0"/>
                </a:moveTo>
                <a:lnTo>
                  <a:pt x="7347968" y="0"/>
                </a:lnTo>
                <a:lnTo>
                  <a:pt x="7347968" y="4825136"/>
                </a:lnTo>
                <a:lnTo>
                  <a:pt x="0" y="4825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77778" y="752081"/>
            <a:ext cx="6981522" cy="4455480"/>
          </a:xfrm>
          <a:custGeom>
            <a:avLst/>
            <a:gdLst/>
            <a:ahLst/>
            <a:cxnLst/>
            <a:rect r="r" b="b" t="t" l="l"/>
            <a:pathLst>
              <a:path h="4455480" w="6981522">
                <a:moveTo>
                  <a:pt x="0" y="0"/>
                </a:moveTo>
                <a:lnTo>
                  <a:pt x="6981522" y="0"/>
                </a:lnTo>
                <a:lnTo>
                  <a:pt x="6981522" y="4455480"/>
                </a:lnTo>
                <a:lnTo>
                  <a:pt x="0" y="4455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98" r="0" b="-8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91930" y="5621127"/>
            <a:ext cx="6867370" cy="4393511"/>
          </a:xfrm>
          <a:custGeom>
            <a:avLst/>
            <a:gdLst/>
            <a:ahLst/>
            <a:cxnLst/>
            <a:rect r="r" b="b" t="t" l="l"/>
            <a:pathLst>
              <a:path h="4393511" w="6867370">
                <a:moveTo>
                  <a:pt x="0" y="0"/>
                </a:moveTo>
                <a:lnTo>
                  <a:pt x="6867370" y="0"/>
                </a:lnTo>
                <a:lnTo>
                  <a:pt x="6867370" y="4393510"/>
                </a:lnTo>
                <a:lnTo>
                  <a:pt x="0" y="4393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55606" y="6726469"/>
            <a:ext cx="7829145" cy="142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9"/>
              </a:lnSpc>
            </a:pPr>
            <a:r>
              <a:rPr lang="en-US" sz="2735">
                <a:solidFill>
                  <a:srgbClr val="000000"/>
                </a:solidFill>
                <a:latin typeface="Canva Sans"/>
              </a:rPr>
              <a:t>We note that  the 2 layered LSTM model consistantly out performs all other model architectures all metrics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743" y="1730698"/>
            <a:ext cx="9195010" cy="6447435"/>
          </a:xfrm>
          <a:custGeom>
            <a:avLst/>
            <a:gdLst/>
            <a:ahLst/>
            <a:cxnLst/>
            <a:rect r="r" b="b" t="t" l="l"/>
            <a:pathLst>
              <a:path h="6447435" w="9195010">
                <a:moveTo>
                  <a:pt x="0" y="0"/>
                </a:moveTo>
                <a:lnTo>
                  <a:pt x="9195011" y="0"/>
                </a:lnTo>
                <a:lnTo>
                  <a:pt x="9195011" y="6447435"/>
                </a:lnTo>
                <a:lnTo>
                  <a:pt x="0" y="6447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41982" y="1870431"/>
            <a:ext cx="6293593" cy="145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1"/>
              </a:lnSpc>
            </a:pPr>
            <a:r>
              <a:rPr lang="en-US" sz="4193">
                <a:solidFill>
                  <a:srgbClr val="000000"/>
                </a:solidFill>
                <a:latin typeface="Canva Sans Bold"/>
              </a:rPr>
              <a:t>A finer look at model predictions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16333" y="4563110"/>
            <a:ext cx="757166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 plot shows a closer look at  the predictions  of the model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DAFpjKY6nuE</dc:identifier>
  <dcterms:modified xsi:type="dcterms:W3CDTF">2011-08-01T06:04:30Z</dcterms:modified>
  <cp:revision>1</cp:revision>
  <dc:title>prediction of Kp</dc:title>
</cp:coreProperties>
</file>