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ShMFlcAUJ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5400" dirty="0" smtClean="0"/>
              <a:t>Problema </a:t>
            </a:r>
            <a:br>
              <a:rPr lang="es-PE" sz="5400" dirty="0" smtClean="0"/>
            </a:br>
            <a:r>
              <a:rPr lang="es-PE" sz="5400" dirty="0" smtClean="0"/>
              <a:t>Lectores/ Escritores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Sistemas Operativos – Daniel Mendiguri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Este problema es típico para observar la aplicación de mecanismos de sincronización y concurrencia.</a:t>
            </a:r>
          </a:p>
          <a:p>
            <a:endParaRPr lang="en-US" dirty="0" smtClean="0"/>
          </a:p>
          <a:p>
            <a:r>
              <a:rPr lang="es-PE" dirty="0" smtClean="0"/>
              <a:t>Se define de la siguiente manera:</a:t>
            </a:r>
          </a:p>
          <a:p>
            <a:pPr lvl="1"/>
            <a:r>
              <a:rPr lang="es-PE" dirty="0" smtClean="0"/>
              <a:t>Hay un área de base de datos compartida entre un número de procesos.</a:t>
            </a:r>
            <a:endParaRPr lang="es-PE" dirty="0"/>
          </a:p>
          <a:p>
            <a:pPr lvl="2"/>
            <a:r>
              <a:rPr lang="es-PE" dirty="0" smtClean="0"/>
              <a:t>Hay un número de procesos que solo leen del área de base de datos (lectores).</a:t>
            </a:r>
          </a:p>
          <a:p>
            <a:pPr lvl="2"/>
            <a:r>
              <a:rPr lang="es-PE" dirty="0" smtClean="0"/>
              <a:t>Y otro que sólo escriben en el área de base de datos (escritores).</a:t>
            </a:r>
            <a:endParaRPr lang="es-PE" dirty="0"/>
          </a:p>
          <a:p>
            <a:pPr lvl="1"/>
            <a:r>
              <a:rPr lang="es-PE" dirty="0" smtClean="0"/>
              <a:t>Las siguientes condiciones deben satisfacerse…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2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Condiciones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251166"/>
            <a:ext cx="10058400" cy="1493520"/>
          </a:xfrm>
        </p:spPr>
        <p:txBody>
          <a:bodyPr/>
          <a:lstStyle/>
          <a:p>
            <a:r>
              <a:rPr lang="es-PE" dirty="0" smtClean="0"/>
              <a:t>1. Cualquier número de lectores pueden leer el fichero simultáneamente.</a:t>
            </a:r>
          </a:p>
          <a:p>
            <a:r>
              <a:rPr lang="es-PE" dirty="0" smtClean="0"/>
              <a:t>2. Sólo un escritor al tiempo puede escribir en el fichero.</a:t>
            </a:r>
          </a:p>
          <a:p>
            <a:r>
              <a:rPr lang="es-PE" dirty="0" smtClean="0"/>
              <a:t>3. Si un escritor está escribiendo en el fichero (base de datos) ningún lector puede leerlo.</a:t>
            </a:r>
          </a:p>
        </p:txBody>
      </p:sp>
      <p:pic>
        <p:nvPicPr>
          <p:cNvPr id="1026" name="Picture 2" descr="Recursos para escri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9" y="4093028"/>
            <a:ext cx="3084014" cy="205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 pasos para convertirte en un lector de calidad | Alt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99" y="4093028"/>
            <a:ext cx="3039922" cy="205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Existen varios mecanismos de sincronización y exclusión mutua.</a:t>
            </a:r>
          </a:p>
          <a:p>
            <a:r>
              <a:rPr lang="es-PE" dirty="0" smtClean="0"/>
              <a:t>En este caso vamos a utilizar monitores.</a:t>
            </a:r>
            <a:endParaRPr lang="en-US" dirty="0"/>
          </a:p>
        </p:txBody>
      </p:sp>
      <p:pic>
        <p:nvPicPr>
          <p:cNvPr id="2050" name="Picture 2" descr="Conoce el lenguaje de programación Java | Blog S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448912"/>
            <a:ext cx="60674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Monitores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Un monitor es un tipo abstracto de datos que tiene un conjunto de operaciones definidas por el programador que gozan de la característica de exclusión mutua dentro del monitor.</a:t>
            </a:r>
          </a:p>
          <a:p>
            <a:r>
              <a:rPr lang="es-PE" dirty="0" smtClean="0"/>
              <a:t>La estructura monitor asegura que sólo un proceso esté activo cada  vez dentro del monitor. En consecuencia, el programador no tiene que codificar explícitamente esta restricción de sincronización.</a:t>
            </a:r>
          </a:p>
          <a:p>
            <a:r>
              <a:rPr lang="es-PE" dirty="0" smtClean="0"/>
              <a:t>Las operaciones que se pueden invocar son </a:t>
            </a:r>
            <a:r>
              <a:rPr lang="es-PE" dirty="0" err="1" smtClean="0"/>
              <a:t>wait</a:t>
            </a:r>
            <a:r>
              <a:rPr lang="es-PE" dirty="0" smtClean="0"/>
              <a:t>() y </a:t>
            </a:r>
            <a:r>
              <a:rPr lang="es-PE" dirty="0" err="1" smtClean="0"/>
              <a:t>signal</a:t>
            </a:r>
            <a:r>
              <a:rPr lang="es-PE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s-PE" dirty="0" err="1"/>
              <a:t>w</a:t>
            </a:r>
            <a:r>
              <a:rPr lang="es-PE" dirty="0" err="1" smtClean="0"/>
              <a:t>ait</a:t>
            </a:r>
            <a:r>
              <a:rPr lang="es-PE" dirty="0" smtClean="0"/>
              <a:t>() indica que el proceso que invoca esta operación queda suspendido hasta que otro proceso invoque la operación</a:t>
            </a:r>
          </a:p>
          <a:p>
            <a:pPr lvl="1"/>
            <a:r>
              <a:rPr lang="es-PE" dirty="0" err="1"/>
              <a:t>s</a:t>
            </a:r>
            <a:r>
              <a:rPr lang="es-PE" smtClean="0"/>
              <a:t>ignal</a:t>
            </a:r>
            <a:r>
              <a:rPr lang="es-PE" dirty="0" smtClean="0"/>
              <a:t>() hace que se reanude exactamente uno de los procesos suspendidos.</a:t>
            </a:r>
            <a:endParaRPr lang="es-PE" dirty="0"/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Si desea revisar más ejemplos del uso de Monitores dirigirse a la página 186 de </a:t>
            </a:r>
            <a:r>
              <a:rPr lang="es-PE" dirty="0" err="1" smtClean="0"/>
              <a:t>Silberschatz</a:t>
            </a:r>
            <a:r>
              <a:rPr lang="es-PE" dirty="0"/>
              <a:t>, </a:t>
            </a:r>
            <a:r>
              <a:rPr lang="es-PE" dirty="0" err="1"/>
              <a:t>Galvin</a:t>
            </a:r>
            <a:r>
              <a:rPr lang="es-PE" dirty="0"/>
              <a:t>, </a:t>
            </a:r>
            <a:r>
              <a:rPr lang="es-PE" dirty="0" err="1" smtClean="0"/>
              <a:t>Gagne</a:t>
            </a:r>
            <a:r>
              <a:rPr lang="es-PE" dirty="0" smtClean="0"/>
              <a:t>. 2005. Fundamentos de sistemas operativos. </a:t>
            </a:r>
            <a:r>
              <a:rPr lang="es-PE" dirty="0" err="1" smtClean="0"/>
              <a:t>Septima</a:t>
            </a:r>
            <a:r>
              <a:rPr lang="es-PE" dirty="0" smtClean="0"/>
              <a:t> edición.</a:t>
            </a:r>
          </a:p>
        </p:txBody>
      </p:sp>
    </p:spTree>
    <p:extLst>
      <p:ext uri="{BB962C8B-B14F-4D97-AF65-F5344CB8AC3E}">
        <p14:creationId xmlns:p14="http://schemas.microsoft.com/office/powerpoint/2010/main" val="131896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61852"/>
            <a:ext cx="10058400" cy="1371600"/>
          </a:xfrm>
        </p:spPr>
        <p:txBody>
          <a:bodyPr/>
          <a:lstStyle/>
          <a:p>
            <a:r>
              <a:rPr lang="es-PE" dirty="0" smtClean="0"/>
              <a:t>Solución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894114"/>
            <a:ext cx="10058400" cy="3931920"/>
          </a:xfrm>
        </p:spPr>
        <p:txBody>
          <a:bodyPr/>
          <a:lstStyle/>
          <a:p>
            <a:r>
              <a:rPr lang="es-PE" dirty="0" smtClean="0"/>
              <a:t>Entonces teniendo en cuenta como usar monitores, puede ayudarnos bastante a la hora de programar las restricciones que el problema requiere:</a:t>
            </a:r>
          </a:p>
          <a:p>
            <a:r>
              <a:rPr lang="es-PE" dirty="0" smtClean="0"/>
              <a:t>2. Sólo un escritor al tiempo puede escribir en el fichero.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8103" y="3344091"/>
            <a:ext cx="507709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public synchronized void </a:t>
            </a:r>
            <a:r>
              <a:rPr lang="en-US" sz="1100" dirty="0" err="1"/>
              <a:t>openE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id) throws </a:t>
            </a:r>
            <a:r>
              <a:rPr lang="en-US" sz="1100" dirty="0" err="1"/>
              <a:t>InterruptedException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NEscritor</a:t>
            </a:r>
            <a:r>
              <a:rPr lang="en-US" sz="1100" dirty="0"/>
              <a:t>++;</a:t>
            </a:r>
          </a:p>
          <a:p>
            <a:r>
              <a:rPr lang="en-US" sz="1100" dirty="0"/>
              <a:t>        while(</a:t>
            </a:r>
            <a:r>
              <a:rPr lang="en-US" sz="1100" dirty="0" err="1"/>
              <a:t>HayEscritor</a:t>
            </a:r>
            <a:r>
              <a:rPr lang="en-US" sz="1100" dirty="0"/>
              <a:t> || </a:t>
            </a:r>
            <a:r>
              <a:rPr lang="en-US" sz="1100" dirty="0" err="1"/>
              <a:t>NLectores</a:t>
            </a:r>
            <a:r>
              <a:rPr lang="en-US" sz="1100" dirty="0"/>
              <a:t>&gt;0)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wait();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HayEscritor</a:t>
            </a:r>
            <a:r>
              <a:rPr lang="en-US" sz="1100" dirty="0"/>
              <a:t>=true;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("</a:t>
            </a:r>
            <a:r>
              <a:rPr lang="en-US" sz="1100" dirty="0" err="1"/>
              <a:t>Escritor</a:t>
            </a:r>
            <a:r>
              <a:rPr lang="en-US" sz="1100" dirty="0"/>
              <a:t> "+(id+1)+" </a:t>
            </a:r>
            <a:r>
              <a:rPr lang="en-US" sz="1100" dirty="0" err="1"/>
              <a:t>empezo</a:t>
            </a:r>
            <a:r>
              <a:rPr lang="en-US" sz="1100" dirty="0"/>
              <a:t> a </a:t>
            </a:r>
            <a:r>
              <a:rPr lang="en-US" sz="1100" dirty="0" err="1"/>
              <a:t>escribir</a:t>
            </a:r>
            <a:r>
              <a:rPr lang="en-US" sz="1100" dirty="0"/>
              <a:t>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public synchronized void </a:t>
            </a:r>
            <a:r>
              <a:rPr lang="en-US" sz="1100" dirty="0" err="1"/>
              <a:t>closeE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id)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NEscritor</a:t>
            </a:r>
            <a:r>
              <a:rPr lang="en-US" sz="1100" dirty="0"/>
              <a:t>--;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("</a:t>
            </a:r>
            <a:r>
              <a:rPr lang="en-US" sz="1100" dirty="0" err="1"/>
              <a:t>Escritor</a:t>
            </a:r>
            <a:r>
              <a:rPr lang="en-US" sz="1100" dirty="0"/>
              <a:t> "+(id+1)+" </a:t>
            </a:r>
            <a:r>
              <a:rPr lang="en-US" sz="1100" dirty="0" err="1"/>
              <a:t>termino</a:t>
            </a:r>
            <a:r>
              <a:rPr lang="en-US" sz="1100" dirty="0"/>
              <a:t> de </a:t>
            </a:r>
            <a:r>
              <a:rPr lang="en-US" sz="1100" dirty="0" err="1"/>
              <a:t>escribir</a:t>
            </a:r>
            <a:r>
              <a:rPr lang="en-US" sz="1100" dirty="0"/>
              <a:t>");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HayEscritor</a:t>
            </a:r>
            <a:r>
              <a:rPr lang="en-US" sz="1100" dirty="0"/>
              <a:t>=false;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notifyAll</a:t>
            </a:r>
            <a:r>
              <a:rPr lang="en-US" sz="1100" dirty="0"/>
              <a:t>();</a:t>
            </a:r>
          </a:p>
          <a:p>
            <a:r>
              <a:rPr lang="en-US" sz="1100" dirty="0"/>
              <a:t>    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29303" y="3174814"/>
            <a:ext cx="2647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</a:t>
            </a:r>
            <a:r>
              <a:rPr lang="es-PE" dirty="0" err="1" smtClean="0"/>
              <a:t>concidición</a:t>
            </a:r>
            <a:r>
              <a:rPr lang="es-PE" dirty="0" smtClean="0"/>
              <a:t> es que si existe un escritor o hay cierto número de lectores entonces el escritor debe esperar (</a:t>
            </a:r>
            <a:r>
              <a:rPr lang="es-PE" dirty="0" err="1" smtClean="0"/>
              <a:t>wait</a:t>
            </a:r>
            <a:r>
              <a:rPr lang="es-PE" dirty="0" smtClean="0"/>
              <a:t>()) por eso esa condición tenemos siempre que verificarla hasta que la base de datos esté completamente libre.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01486" y="4002765"/>
            <a:ext cx="1045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Si está llena espera</a:t>
            </a:r>
            <a:endParaRPr lang="en-US" sz="1100" dirty="0"/>
          </a:p>
        </p:txBody>
      </p:sp>
      <p:sp>
        <p:nvSpPr>
          <p:cNvPr id="10" name="Abrir llave 9"/>
          <p:cNvSpPr/>
          <p:nvPr/>
        </p:nvSpPr>
        <p:spPr>
          <a:xfrm>
            <a:off x="2097677" y="3886201"/>
            <a:ext cx="280851" cy="664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923108" y="4550218"/>
            <a:ext cx="1282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Si está vacía puede entrar</a:t>
            </a:r>
            <a:endParaRPr lang="en-US" sz="105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097677" y="4744474"/>
            <a:ext cx="4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>
            <a:off x="2022022" y="5118464"/>
            <a:ext cx="280851" cy="742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1001486" y="5175361"/>
            <a:ext cx="12039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Cuando se va deja libre la base de datos</a:t>
            </a:r>
            <a:endParaRPr lang="en-US" sz="10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15638" y="5826034"/>
            <a:ext cx="103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Avisa a todos que se fue</a:t>
            </a:r>
            <a:endParaRPr lang="en-US" sz="1000" dirty="0"/>
          </a:p>
        </p:txBody>
      </p:sp>
      <p:cxnSp>
        <p:nvCxnSpPr>
          <p:cNvPr id="18" name="Conector recto de flecha 17"/>
          <p:cNvCxnSpPr>
            <a:stCxn id="16" idx="3"/>
          </p:cNvCxnSpPr>
          <p:nvPr/>
        </p:nvCxnSpPr>
        <p:spPr>
          <a:xfrm>
            <a:off x="2046515" y="6026089"/>
            <a:ext cx="475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1. Cualquier número de lectores pueden leer el fichero simultáneamente</a:t>
            </a:r>
            <a:r>
              <a:rPr lang="es-PE" dirty="0" smtClean="0"/>
              <a:t>.</a:t>
            </a:r>
          </a:p>
          <a:p>
            <a:r>
              <a:rPr lang="es-PE" dirty="0" smtClean="0"/>
              <a:t>3</a:t>
            </a:r>
            <a:r>
              <a:rPr lang="es-PE" dirty="0"/>
              <a:t>. Si un escritor está escribiendo en el fichero (base de datos) ningún lector puede leerlo.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69326" y="3257008"/>
            <a:ext cx="5878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synchronized void </a:t>
            </a:r>
            <a:r>
              <a:rPr lang="en-US" sz="1200" dirty="0" err="1"/>
              <a:t>openL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id)throws </a:t>
            </a:r>
            <a:r>
              <a:rPr lang="en-US" sz="1200" dirty="0" err="1"/>
              <a:t>InterruptedException</a:t>
            </a:r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while(</a:t>
            </a:r>
            <a:r>
              <a:rPr lang="en-US" sz="1200" dirty="0" err="1"/>
              <a:t>HayEscritor</a:t>
            </a:r>
            <a:r>
              <a:rPr lang="en-US" sz="1200" dirty="0"/>
              <a:t> || </a:t>
            </a:r>
            <a:r>
              <a:rPr lang="en-US" sz="1200" dirty="0" err="1"/>
              <a:t>NEscritor</a:t>
            </a:r>
            <a:r>
              <a:rPr lang="en-US" sz="1200" dirty="0"/>
              <a:t>&gt;0)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wait();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NLectores</a:t>
            </a:r>
            <a:r>
              <a:rPr lang="en-US" sz="1200" dirty="0"/>
              <a:t>++;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("Lector "+(id+1)+"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leyendo</a:t>
            </a:r>
            <a:r>
              <a:rPr lang="en-US" sz="1200" dirty="0"/>
              <a:t>");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public synchronized void </a:t>
            </a:r>
            <a:r>
              <a:rPr lang="en-US" sz="1200" dirty="0" err="1"/>
              <a:t>closeL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id)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("Lector "+(id+1)+" </a:t>
            </a:r>
            <a:r>
              <a:rPr lang="en-US" sz="1200" dirty="0" err="1"/>
              <a:t>termino</a:t>
            </a:r>
            <a:r>
              <a:rPr lang="en-US" sz="1200" dirty="0"/>
              <a:t> de leer");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NLectores</a:t>
            </a:r>
            <a:r>
              <a:rPr lang="en-US" sz="1200" dirty="0"/>
              <a:t>--;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NLectores</a:t>
            </a:r>
            <a:r>
              <a:rPr lang="en-US" sz="1200" dirty="0"/>
              <a:t>==0)</a:t>
            </a:r>
            <a:r>
              <a:rPr lang="en-US" sz="1200" dirty="0" err="1"/>
              <a:t>notifyAll</a:t>
            </a:r>
            <a:r>
              <a:rPr lang="en-US" sz="1200" dirty="0"/>
              <a:t>(); //</a:t>
            </a:r>
            <a:r>
              <a:rPr lang="en-US" sz="1200" dirty="0" err="1"/>
              <a:t>despertar</a:t>
            </a:r>
            <a:r>
              <a:rPr lang="en-US" sz="1200" dirty="0"/>
              <a:t> un al </a:t>
            </a:r>
            <a:r>
              <a:rPr lang="en-US" sz="1200" dirty="0" err="1"/>
              <a:t>escritor</a:t>
            </a:r>
            <a:r>
              <a:rPr lang="en-US" sz="1200" dirty="0"/>
              <a:t> q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esperando</a:t>
            </a:r>
            <a:endParaRPr lang="en-US" sz="1200" dirty="0"/>
          </a:p>
          <a:p>
            <a:r>
              <a:rPr lang="en-US" sz="1200" dirty="0"/>
              <a:t>    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135292" y="3406729"/>
            <a:ext cx="2255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Si hay un escritor y un lector quiere entrar a la base de datos entonces debe de esperar.</a:t>
            </a:r>
          </a:p>
          <a:p>
            <a:r>
              <a:rPr lang="es-PE" sz="1400" dirty="0" smtClean="0"/>
              <a:t>En cambio si hay un lector en la base de datos no hay problema, puede entrar</a:t>
            </a:r>
            <a:endParaRPr lang="en-US" sz="1400" dirty="0"/>
          </a:p>
        </p:txBody>
      </p:sp>
      <p:sp>
        <p:nvSpPr>
          <p:cNvPr id="7" name="Abrir llave 6"/>
          <p:cNvSpPr/>
          <p:nvPr/>
        </p:nvSpPr>
        <p:spPr>
          <a:xfrm>
            <a:off x="2488475" y="3772990"/>
            <a:ext cx="280851" cy="664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488475" y="4631263"/>
            <a:ext cx="4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/>
          <p:cNvSpPr/>
          <p:nvPr/>
        </p:nvSpPr>
        <p:spPr>
          <a:xfrm>
            <a:off x="2412820" y="5005254"/>
            <a:ext cx="280851" cy="648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412820" y="5790958"/>
            <a:ext cx="475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272539" y="3667566"/>
            <a:ext cx="104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Si está un escritor debe de esperar</a:t>
            </a:r>
            <a:endParaRPr lang="en-U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72096" y="4452296"/>
            <a:ext cx="16638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Si no hay ningún escritor puede entrar</a:t>
            </a:r>
            <a:endParaRPr lang="en-US" sz="10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96192" y="5121627"/>
            <a:ext cx="1203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Se va de la base de datos</a:t>
            </a:r>
            <a:endParaRPr lang="en-US" sz="105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50957" y="5618502"/>
            <a:ext cx="2065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Avisa a todos que se fue. En especial a los escritores que son los que están esperando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0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42296"/>
            <a:ext cx="10058400" cy="1371600"/>
          </a:xfrm>
        </p:spPr>
        <p:txBody>
          <a:bodyPr/>
          <a:lstStyle/>
          <a:p>
            <a:r>
              <a:rPr lang="es-PE" dirty="0" smtClean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813896"/>
            <a:ext cx="10058400" cy="3931920"/>
          </a:xfrm>
        </p:spPr>
        <p:txBody>
          <a:bodyPr/>
          <a:lstStyle/>
          <a:p>
            <a:r>
              <a:rPr lang="es-PE" dirty="0" smtClean="0"/>
              <a:t>Es muy sencilla la implementación gracias al uso de monitores que nos permite suspender procesos (</a:t>
            </a:r>
            <a:r>
              <a:rPr lang="es-PE" dirty="0" err="1" smtClean="0"/>
              <a:t>wait</a:t>
            </a:r>
            <a:r>
              <a:rPr lang="es-PE" dirty="0" smtClean="0"/>
              <a:t>()) y reanudarlos (</a:t>
            </a:r>
            <a:r>
              <a:rPr lang="es-PE" dirty="0" err="1" smtClean="0"/>
              <a:t>notify</a:t>
            </a:r>
            <a:r>
              <a:rPr lang="es-PE" dirty="0" smtClean="0"/>
              <a:t>()), con esto básicamente podemos especificar que procesos entraran a la base de datos y quienes van a esperar hasta que esté libre.</a:t>
            </a:r>
          </a:p>
          <a:p>
            <a:r>
              <a:rPr lang="es-PE" dirty="0" smtClean="0"/>
              <a:t>A diferencia de usar semáforos es más fácil utilizar estas funciones que nos brinda un monitor, para  así controlar de un mejor forma la sincronización y exclusión mutua evitando muchos errores. </a:t>
            </a:r>
            <a:endParaRPr lang="en-US" dirty="0"/>
          </a:p>
        </p:txBody>
      </p:sp>
      <p:pic>
        <p:nvPicPr>
          <p:cNvPr id="1026" name="Picture 2" descr="Farandula Y Curiosidades de Estrellas Famosas: ¡Feliz día d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31" y="4291485"/>
            <a:ext cx="4477386" cy="1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Stalling</a:t>
            </a:r>
            <a:r>
              <a:rPr lang="es-ES" dirty="0"/>
              <a:t>. 2005. Sistemas Operativos. Aspectos internos y principios de diseño. Madrid. Pearson </a:t>
            </a:r>
            <a:r>
              <a:rPr lang="es-ES" dirty="0" smtClean="0"/>
              <a:t>Educación.</a:t>
            </a:r>
          </a:p>
          <a:p>
            <a:r>
              <a:rPr lang="es-PE" dirty="0" err="1" smtClean="0"/>
              <a:t>Silberschatz</a:t>
            </a:r>
            <a:r>
              <a:rPr lang="es-PE" dirty="0"/>
              <a:t>, </a:t>
            </a:r>
            <a:r>
              <a:rPr lang="es-PE" dirty="0" err="1"/>
              <a:t>Galvin</a:t>
            </a:r>
            <a:r>
              <a:rPr lang="es-PE" dirty="0"/>
              <a:t>, </a:t>
            </a:r>
            <a:r>
              <a:rPr lang="es-PE" dirty="0" err="1"/>
              <a:t>Gagne</a:t>
            </a:r>
            <a:r>
              <a:rPr lang="en-US" dirty="0" smtClean="0"/>
              <a:t>. 2005. </a:t>
            </a:r>
            <a:r>
              <a:rPr lang="en-US" dirty="0" err="1" smtClean="0"/>
              <a:t>Fundamentos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. </a:t>
            </a:r>
            <a:r>
              <a:rPr lang="en-US" dirty="0" err="1" smtClean="0"/>
              <a:t>Septima</a:t>
            </a:r>
            <a:r>
              <a:rPr lang="en-US" dirty="0" smtClean="0"/>
              <a:t> </a:t>
            </a:r>
            <a:r>
              <a:rPr lang="en-US" dirty="0" err="1" smtClean="0"/>
              <a:t>edicición</a:t>
            </a:r>
            <a:r>
              <a:rPr lang="en-US" dirty="0" smtClean="0"/>
              <a:t>.</a:t>
            </a:r>
          </a:p>
          <a:p>
            <a:r>
              <a:rPr lang="es-PE" dirty="0" smtClean="0"/>
              <a:t>Academia </a:t>
            </a:r>
            <a:r>
              <a:rPr lang="es-PE" dirty="0" err="1" smtClean="0"/>
              <a:t>Usero</a:t>
            </a:r>
            <a:r>
              <a:rPr lang="en-US" dirty="0" smtClean="0"/>
              <a:t>.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://www.youtube.com/watch?v=HShMFlcAUJ0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5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244</TotalTime>
  <Words>761</Words>
  <Application>Microsoft Office PowerPoint</Application>
  <PresentationFormat>Panorámica</PresentationFormat>
  <Paragraphs>81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Problema  Lectores/ Escritores</vt:lpstr>
      <vt:lpstr>Problema</vt:lpstr>
      <vt:lpstr>Condiciones</vt:lpstr>
      <vt:lpstr>Solución</vt:lpstr>
      <vt:lpstr>Monitores</vt:lpstr>
      <vt:lpstr>Solución</vt:lpstr>
      <vt:lpstr>Solución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 Lectores/ Escritores</dc:title>
  <dc:creator>LEGION</dc:creator>
  <cp:lastModifiedBy>LEGION</cp:lastModifiedBy>
  <cp:revision>16</cp:revision>
  <dcterms:created xsi:type="dcterms:W3CDTF">2020-07-29T22:53:02Z</dcterms:created>
  <dcterms:modified xsi:type="dcterms:W3CDTF">2020-07-30T05:08:46Z</dcterms:modified>
</cp:coreProperties>
</file>