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webextensions/webextension1.xml" ContentType="application/vnd.ms-office.webextension+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8" r:id="rId6"/>
    <p:sldId id="286" r:id="rId7"/>
    <p:sldId id="261" r:id="rId8"/>
    <p:sldId id="287" r:id="rId9"/>
    <p:sldId id="291" r:id="rId10"/>
    <p:sldId id="289" r:id="rId11"/>
    <p:sldId id="290" r:id="rId12"/>
    <p:sldId id="292" r:id="rId13"/>
    <p:sldId id="25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6" d="100"/>
          <a:sy n="96" d="100"/>
        </p:scale>
        <p:origin x="612" y="5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10/7/2023</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10/7/2023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1/relationships/webextension" Target="../webextensions/webextension1.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364509" y="1508483"/>
            <a:ext cx="10353963" cy="1784927"/>
          </a:xfrm>
        </p:spPr>
        <p:txBody>
          <a:bodyPr/>
          <a:lstStyle/>
          <a:p>
            <a:r>
              <a:rPr lang="en-US" dirty="0"/>
              <a:t>Customer Loan Report</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463900" y="3293410"/>
            <a:ext cx="2936362" cy="867773"/>
          </a:xfrm>
        </p:spPr>
        <p:txBody>
          <a:bodyPr>
            <a:normAutofit/>
          </a:bodyPr>
          <a:lstStyle/>
          <a:p>
            <a:r>
              <a:rPr lang="en-US" sz="2400" dirty="0"/>
              <a:t>By Group 1</a:t>
            </a:r>
          </a:p>
          <a:p>
            <a:pPr marL="0" indent="0">
              <a:buNone/>
            </a:pP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567933" y="1335157"/>
            <a:ext cx="7781544" cy="859055"/>
          </a:xfrm>
        </p:spPr>
        <p:txBody>
          <a:bodyPr>
            <a:noAutofit/>
          </a:bodyPr>
          <a:lstStyle/>
          <a:p>
            <a:r>
              <a:rPr lang="en-US" sz="6000" dirty="0"/>
              <a:t>Team Members</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567933" y="2382479"/>
            <a:ext cx="7025386" cy="3140364"/>
          </a:xfrm>
        </p:spPr>
        <p:txBody>
          <a:bodyPr>
            <a:noAutofit/>
          </a:bodyPr>
          <a:lstStyle/>
          <a:p>
            <a:pPr marL="285750" indent="-285750">
              <a:buFont typeface="Wingdings" panose="05000000000000000000" pitchFamily="2" charset="2"/>
              <a:buChar char="q"/>
            </a:pPr>
            <a:r>
              <a:rPr lang="en-US" sz="2400" b="1" dirty="0"/>
              <a:t> Shubhkaram Singh Thind	</a:t>
            </a:r>
          </a:p>
          <a:p>
            <a:pPr marL="285750" indent="-285750">
              <a:buFont typeface="Wingdings" panose="05000000000000000000" pitchFamily="2" charset="2"/>
              <a:buChar char="q"/>
            </a:pPr>
            <a:r>
              <a:rPr lang="en-US" sz="2400" b="1" dirty="0"/>
              <a:t> Chaitanya Rohidas Patil	</a:t>
            </a:r>
          </a:p>
          <a:p>
            <a:pPr marL="285750" indent="-285750">
              <a:buFont typeface="Wingdings" panose="05000000000000000000" pitchFamily="2" charset="2"/>
              <a:buChar char="q"/>
            </a:pPr>
            <a:r>
              <a:rPr lang="en-US" sz="2400" b="1" dirty="0"/>
              <a:t> Rupesh Vilas Ravate	</a:t>
            </a:r>
          </a:p>
          <a:p>
            <a:pPr marL="285750" indent="-285750">
              <a:buFont typeface="Wingdings" panose="05000000000000000000" pitchFamily="2" charset="2"/>
              <a:buChar char="q"/>
            </a:pPr>
            <a:r>
              <a:rPr lang="en-US" sz="2400" b="1" dirty="0"/>
              <a:t> Ranjithkumar.L	</a:t>
            </a:r>
          </a:p>
          <a:p>
            <a:pPr marL="285750" indent="-285750">
              <a:buFont typeface="Wingdings" panose="05000000000000000000" pitchFamily="2" charset="2"/>
              <a:buChar char="q"/>
            </a:pPr>
            <a:r>
              <a:rPr lang="en-US" sz="2400" b="1" dirty="0"/>
              <a:t> Syed Zubair</a:t>
            </a:r>
          </a:p>
          <a:p>
            <a:pPr marL="285750" indent="-285750">
              <a:buFont typeface="Wingdings" panose="05000000000000000000" pitchFamily="2" charset="2"/>
              <a:buChar char="q"/>
            </a:pPr>
            <a:r>
              <a:rPr lang="en-US" sz="2400" b="1" dirty="0"/>
              <a:t> Ullas. M.B.	</a:t>
            </a:r>
          </a:p>
          <a:p>
            <a:pPr marL="285750" indent="-285750">
              <a:buFont typeface="Wingdings" panose="05000000000000000000" pitchFamily="2" charset="2"/>
              <a:buChar char="q"/>
            </a:pPr>
            <a:r>
              <a:rPr lang="en-US" sz="2400" b="1" dirty="0"/>
              <a:t> Sohit</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9E92465-A842-08E9-1373-AEC1FB4558A9}"/>
              </a:ext>
            </a:extLst>
          </p:cNvPr>
          <p:cNvSpPr/>
          <p:nvPr/>
        </p:nvSpPr>
        <p:spPr>
          <a:xfrm>
            <a:off x="6889994" y="3093231"/>
            <a:ext cx="4044185" cy="1015663"/>
          </a:xfrm>
          <a:prstGeom prst="rect">
            <a:avLst/>
          </a:prstGeom>
          <a:noFill/>
        </p:spPr>
        <p:txBody>
          <a:bodyPr wrap="none" lIns="91440" tIns="45720" rIns="91440" bIns="45720">
            <a:spAutoFit/>
          </a:bodyPr>
          <a:lstStyle/>
          <a:p>
            <a:pPr algn="ctr"/>
            <a:r>
              <a:rPr lang="en-US" sz="6000" b="1" cap="none" spc="0" dirty="0">
                <a:ln w="6600">
                  <a:solidFill>
                    <a:schemeClr val="accent2"/>
                  </a:solidFill>
                  <a:prstDash val="solid"/>
                </a:ln>
                <a:solidFill>
                  <a:srgbClr val="FFFFFF"/>
                </a:solidFill>
                <a:effectLst>
                  <a:outerShdw dist="38100" dir="2700000" algn="tl" rotWithShape="0">
                    <a:schemeClr val="accent2"/>
                  </a:outerShdw>
                </a:effectLst>
              </a:rPr>
              <a:t>Thank You</a:t>
            </a:r>
            <a:endParaRPr lang="en-IN" sz="60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721830"/>
            <a:ext cx="11214100" cy="646331"/>
          </a:xfrm>
        </p:spPr>
        <p:txBody>
          <a:bodyPr/>
          <a:lstStyle/>
          <a:p>
            <a:r>
              <a:rPr lang="en-US" sz="4000" dirty="0"/>
              <a:t>KPI</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43856"/>
            <a:ext cx="7923645" cy="4492313"/>
          </a:xfrm>
        </p:spPr>
        <p:txBody>
          <a:bodyPr/>
          <a:lstStyle/>
          <a:p>
            <a:pPr marL="342900" indent="-342900">
              <a:buFont typeface="+mj-lt"/>
              <a:buAutoNum type="arabicPeriod"/>
            </a:pPr>
            <a:r>
              <a:rPr lang="en-IN" sz="2200" dirty="0">
                <a:solidFill>
                  <a:schemeClr val="accent5">
                    <a:lumMod val="20000"/>
                    <a:lumOff val="80000"/>
                  </a:schemeClr>
                </a:solidFill>
                <a:latin typeface="+mj-lt"/>
              </a:rPr>
              <a:t>Year wise loan amount Stats</a:t>
            </a:r>
          </a:p>
          <a:p>
            <a:pPr marL="342900" indent="-342900">
              <a:buFont typeface="+mj-lt"/>
              <a:buAutoNum type="arabicPeriod"/>
            </a:pPr>
            <a:endParaRPr lang="en-IN" sz="2200" dirty="0">
              <a:solidFill>
                <a:schemeClr val="accent5">
                  <a:lumMod val="20000"/>
                  <a:lumOff val="80000"/>
                </a:schemeClr>
              </a:solidFill>
              <a:latin typeface="+mj-lt"/>
            </a:endParaRPr>
          </a:p>
          <a:p>
            <a:pPr marL="342900" indent="-342900">
              <a:buFont typeface="+mj-lt"/>
              <a:buAutoNum type="arabicPeriod"/>
            </a:pPr>
            <a:r>
              <a:rPr lang="en-IN" sz="2200" dirty="0">
                <a:solidFill>
                  <a:schemeClr val="accent5">
                    <a:lumMod val="20000"/>
                    <a:lumOff val="80000"/>
                  </a:schemeClr>
                </a:solidFill>
                <a:latin typeface="+mj-lt"/>
              </a:rPr>
              <a:t>Grade and sub grade wise revolving balance</a:t>
            </a:r>
          </a:p>
          <a:p>
            <a:pPr marL="342900" indent="-342900">
              <a:buFont typeface="+mj-lt"/>
              <a:buAutoNum type="arabicPeriod"/>
            </a:pPr>
            <a:endParaRPr lang="en-IN" sz="2200" dirty="0">
              <a:solidFill>
                <a:schemeClr val="accent5">
                  <a:lumMod val="20000"/>
                  <a:lumOff val="80000"/>
                </a:schemeClr>
              </a:solidFill>
              <a:latin typeface="+mj-lt"/>
            </a:endParaRPr>
          </a:p>
          <a:p>
            <a:pPr marL="342900" indent="-342900">
              <a:buFont typeface="+mj-lt"/>
              <a:buAutoNum type="arabicPeriod"/>
            </a:pPr>
            <a:r>
              <a:rPr lang="en-IN" sz="2200" dirty="0">
                <a:solidFill>
                  <a:schemeClr val="accent5">
                    <a:lumMod val="20000"/>
                    <a:lumOff val="80000"/>
                  </a:schemeClr>
                </a:solidFill>
                <a:latin typeface="+mj-lt"/>
              </a:rPr>
              <a:t>Total Payment for Verified Status Vs Total Payment for Non- Verified Status</a:t>
            </a:r>
          </a:p>
          <a:p>
            <a:pPr marL="342900" indent="-342900">
              <a:buFont typeface="+mj-lt"/>
              <a:buAutoNum type="arabicPeriod"/>
            </a:pPr>
            <a:endParaRPr lang="en-IN" sz="2200" dirty="0">
              <a:solidFill>
                <a:schemeClr val="accent5">
                  <a:lumMod val="20000"/>
                  <a:lumOff val="80000"/>
                </a:schemeClr>
              </a:solidFill>
              <a:latin typeface="+mj-lt"/>
            </a:endParaRPr>
          </a:p>
          <a:p>
            <a:pPr marL="342900" indent="-342900">
              <a:buFont typeface="+mj-lt"/>
              <a:buAutoNum type="arabicPeriod"/>
            </a:pPr>
            <a:r>
              <a:rPr lang="en-IN" sz="2200" dirty="0">
                <a:solidFill>
                  <a:schemeClr val="accent5">
                    <a:lumMod val="20000"/>
                    <a:lumOff val="80000"/>
                  </a:schemeClr>
                </a:solidFill>
                <a:latin typeface="+mj-lt"/>
              </a:rPr>
              <a:t>State wise and month wise loan status</a:t>
            </a:r>
          </a:p>
          <a:p>
            <a:pPr marL="342900" indent="-342900">
              <a:buFont typeface="+mj-lt"/>
              <a:buAutoNum type="arabicPeriod"/>
            </a:pPr>
            <a:endParaRPr lang="en-IN" sz="2200" dirty="0">
              <a:solidFill>
                <a:schemeClr val="accent5">
                  <a:lumMod val="20000"/>
                  <a:lumOff val="80000"/>
                </a:schemeClr>
              </a:solidFill>
              <a:latin typeface="+mj-lt"/>
            </a:endParaRPr>
          </a:p>
          <a:p>
            <a:pPr marL="342900" indent="-342900">
              <a:buFont typeface="+mj-lt"/>
              <a:buAutoNum type="arabicPeriod"/>
            </a:pPr>
            <a:r>
              <a:rPr lang="en-IN" sz="2200" dirty="0">
                <a:solidFill>
                  <a:schemeClr val="accent5">
                    <a:lumMod val="20000"/>
                    <a:lumOff val="80000"/>
                  </a:schemeClr>
                </a:solidFill>
                <a:latin typeface="+mj-lt"/>
              </a:rPr>
              <a:t>Home ownership Vs last payment date stats</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4" name="TextBox 3">
            <a:extLst>
              <a:ext uri="{FF2B5EF4-FFF2-40B4-BE49-F238E27FC236}">
                <a16:creationId xmlns:a16="http://schemas.microsoft.com/office/drawing/2014/main" id="{CF63482F-D784-F6E9-F559-44EBDD60B9AB}"/>
              </a:ext>
            </a:extLst>
          </p:cNvPr>
          <p:cNvSpPr txBox="1"/>
          <p:nvPr/>
        </p:nvSpPr>
        <p:spPr>
          <a:xfrm>
            <a:off x="385026" y="4607739"/>
            <a:ext cx="10867174" cy="1077218"/>
          </a:xfrm>
          <a:prstGeom prst="rect">
            <a:avLst/>
          </a:prstGeom>
          <a:noFill/>
        </p:spPr>
        <p:txBody>
          <a:bodyPr wrap="square" rtlCol="0">
            <a:spAutoFit/>
          </a:bodyPr>
          <a:lstStyle/>
          <a:p>
            <a:pPr algn="l"/>
            <a:r>
              <a:rPr lang="en-US" sz="3200" b="1" i="0" dirty="0">
                <a:solidFill>
                  <a:schemeClr val="accent5">
                    <a:lumMod val="20000"/>
                    <a:lumOff val="80000"/>
                  </a:schemeClr>
                </a:solidFill>
                <a:effectLst/>
                <a:latin typeface="Söhne"/>
              </a:rPr>
              <a:t>The sum of loan amounts exhibited an upward trend from 2007 to 2011, increasing by 258.28 million during this period.</a:t>
            </a:r>
            <a:endParaRPr lang="en-US" sz="3200" b="1" i="0" dirty="0">
              <a:solidFill>
                <a:schemeClr val="accent5">
                  <a:lumMod val="20000"/>
                  <a:lumOff val="80000"/>
                </a:schemeClr>
              </a:solidFill>
              <a:effectLst/>
              <a:latin typeface="var(--fluent-font-family, &quot;Segoe UI&quot;, &quot;Segoe UI Web (West European)&quot;, -apple-system, BlinkMacSystemFont, Roboto, &quot;Helvetica Neue&quot;, sans-serif)"/>
            </a:endParaRPr>
          </a:p>
        </p:txBody>
      </p:sp>
      <p:pic>
        <p:nvPicPr>
          <p:cNvPr id="5" name="Picture 4">
            <a:extLst>
              <a:ext uri="{FF2B5EF4-FFF2-40B4-BE49-F238E27FC236}">
                <a16:creationId xmlns:a16="http://schemas.microsoft.com/office/drawing/2014/main" id="{58501E42-4D56-D783-75F3-95EBF12F0721}"/>
              </a:ext>
            </a:extLst>
          </p:cNvPr>
          <p:cNvPicPr>
            <a:picLocks noChangeAspect="1"/>
          </p:cNvPicPr>
          <p:nvPr/>
        </p:nvPicPr>
        <p:blipFill>
          <a:blip r:embed="rId2"/>
          <a:stretch>
            <a:fillRect/>
          </a:stretch>
        </p:blipFill>
        <p:spPr>
          <a:xfrm>
            <a:off x="300447" y="713311"/>
            <a:ext cx="9695104" cy="3681754"/>
          </a:xfrm>
          <a:prstGeom prst="rect">
            <a:avLst/>
          </a:prstGeom>
        </p:spPr>
      </p:pic>
    </p:spTree>
    <p:extLst>
      <p:ext uri="{BB962C8B-B14F-4D97-AF65-F5344CB8AC3E}">
        <p14:creationId xmlns:p14="http://schemas.microsoft.com/office/powerpoint/2010/main" val="24066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3" name="TextBox 2">
            <a:extLst>
              <a:ext uri="{FF2B5EF4-FFF2-40B4-BE49-F238E27FC236}">
                <a16:creationId xmlns:a16="http://schemas.microsoft.com/office/drawing/2014/main" id="{A12FEEB9-63E2-9007-DACF-F8DA7029A3AB}"/>
              </a:ext>
            </a:extLst>
          </p:cNvPr>
          <p:cNvSpPr txBox="1"/>
          <p:nvPr/>
        </p:nvSpPr>
        <p:spPr>
          <a:xfrm>
            <a:off x="387813" y="4522604"/>
            <a:ext cx="8713304" cy="1815882"/>
          </a:xfrm>
          <a:prstGeom prst="rect">
            <a:avLst/>
          </a:prstGeom>
          <a:noFill/>
        </p:spPr>
        <p:txBody>
          <a:bodyPr wrap="square" rtlCol="0">
            <a:spAutoFit/>
          </a:bodyPr>
          <a:lstStyle/>
          <a:p>
            <a:r>
              <a:rPr lang="en-US" sz="2800" b="1" i="0" dirty="0">
                <a:solidFill>
                  <a:schemeClr val="accent1">
                    <a:lumMod val="20000"/>
                    <a:lumOff val="80000"/>
                  </a:schemeClr>
                </a:solidFill>
                <a:effectLst/>
                <a:latin typeface="Söhne"/>
              </a:rPr>
              <a:t>At 161.3 million, B claimed the top spot for the highest Sum of revolving balance, far outpacing G's Sum of revolving balance, which was a mere 6.46 million dollars in comparison. </a:t>
            </a:r>
            <a:endParaRPr lang="en-IN" sz="2800" b="1" dirty="0">
              <a:solidFill>
                <a:schemeClr val="accent1">
                  <a:lumMod val="20000"/>
                  <a:lumOff val="80000"/>
                </a:schemeClr>
              </a:solidFill>
            </a:endParaRPr>
          </a:p>
        </p:txBody>
      </p:sp>
      <p:pic>
        <p:nvPicPr>
          <p:cNvPr id="5" name="Picture 4">
            <a:extLst>
              <a:ext uri="{FF2B5EF4-FFF2-40B4-BE49-F238E27FC236}">
                <a16:creationId xmlns:a16="http://schemas.microsoft.com/office/drawing/2014/main" id="{329C5DE0-23D3-CB0F-8F0C-3AA29BE07441}"/>
              </a:ext>
            </a:extLst>
          </p:cNvPr>
          <p:cNvPicPr>
            <a:picLocks noChangeAspect="1"/>
          </p:cNvPicPr>
          <p:nvPr/>
        </p:nvPicPr>
        <p:blipFill>
          <a:blip r:embed="rId2"/>
          <a:stretch>
            <a:fillRect/>
          </a:stretch>
        </p:blipFill>
        <p:spPr>
          <a:xfrm>
            <a:off x="387813" y="839059"/>
            <a:ext cx="9303591" cy="3435092"/>
          </a:xfrm>
          <a:prstGeom prst="rect">
            <a:avLst/>
          </a:prstGeom>
        </p:spPr>
      </p:pic>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pic>
        <p:nvPicPr>
          <p:cNvPr id="4" name="Picture 3" descr="A screenshot of a computer&#10;&#10;Description automatically generated">
            <a:extLst>
              <a:ext uri="{FF2B5EF4-FFF2-40B4-BE49-F238E27FC236}">
                <a16:creationId xmlns:a16="http://schemas.microsoft.com/office/drawing/2014/main" id="{981997F7-9581-7408-D548-97FC5DC1D8EF}"/>
              </a:ext>
            </a:extLst>
          </p:cNvPr>
          <p:cNvPicPr>
            <a:picLocks noChangeAspect="1"/>
          </p:cNvPicPr>
          <p:nvPr/>
        </p:nvPicPr>
        <p:blipFill>
          <a:blip r:embed="rId2"/>
          <a:stretch>
            <a:fillRect/>
          </a:stretch>
        </p:blipFill>
        <p:spPr>
          <a:xfrm>
            <a:off x="274113" y="2052500"/>
            <a:ext cx="6347032" cy="2910440"/>
          </a:xfrm>
          <a:prstGeom prst="rect">
            <a:avLst/>
          </a:prstGeom>
        </p:spPr>
      </p:pic>
      <p:sp>
        <p:nvSpPr>
          <p:cNvPr id="3" name="TextBox 2">
            <a:extLst>
              <a:ext uri="{FF2B5EF4-FFF2-40B4-BE49-F238E27FC236}">
                <a16:creationId xmlns:a16="http://schemas.microsoft.com/office/drawing/2014/main" id="{48DF032A-755E-060E-1CBD-50A7B6760FDE}"/>
              </a:ext>
            </a:extLst>
          </p:cNvPr>
          <p:cNvSpPr txBox="1"/>
          <p:nvPr/>
        </p:nvSpPr>
        <p:spPr>
          <a:xfrm>
            <a:off x="7182678" y="2052500"/>
            <a:ext cx="4475922" cy="3046988"/>
          </a:xfrm>
          <a:prstGeom prst="rect">
            <a:avLst/>
          </a:prstGeom>
          <a:noFill/>
        </p:spPr>
        <p:txBody>
          <a:bodyPr wrap="square" rtlCol="0">
            <a:spAutoFit/>
          </a:bodyPr>
          <a:lstStyle/>
          <a:p>
            <a:r>
              <a:rPr lang="en-US" sz="2400" b="1" i="0" dirty="0">
                <a:solidFill>
                  <a:schemeClr val="accent5">
                    <a:lumMod val="20000"/>
                    <a:lumOff val="80000"/>
                  </a:schemeClr>
                </a:solidFill>
                <a:effectLst/>
                <a:latin typeface="Söhne"/>
              </a:rPr>
              <a:t>The total annual income for individuals with a verified status exceeded that of those with a non-verified status. Specifically, verified status comprised 68.19% of the overall payment, while non-verified status accounted for 31.81%.</a:t>
            </a:r>
            <a:endParaRPr lang="en-IN" sz="2400" b="1" dirty="0">
              <a:solidFill>
                <a:schemeClr val="accent5">
                  <a:lumMod val="20000"/>
                  <a:lumOff val="80000"/>
                </a:schemeClr>
              </a:solidFill>
            </a:endParaRPr>
          </a:p>
        </p:txBody>
      </p:sp>
    </p:spTree>
    <p:extLst>
      <p:ext uri="{BB962C8B-B14F-4D97-AF65-F5344CB8AC3E}">
        <p14:creationId xmlns:p14="http://schemas.microsoft.com/office/powerpoint/2010/main" val="983141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3" name="TextBox 2">
            <a:extLst>
              <a:ext uri="{FF2B5EF4-FFF2-40B4-BE49-F238E27FC236}">
                <a16:creationId xmlns:a16="http://schemas.microsoft.com/office/drawing/2014/main" id="{48DF032A-755E-060E-1CBD-50A7B6760FDE}"/>
              </a:ext>
            </a:extLst>
          </p:cNvPr>
          <p:cNvSpPr txBox="1"/>
          <p:nvPr/>
        </p:nvSpPr>
        <p:spPr>
          <a:xfrm>
            <a:off x="6761018" y="2052500"/>
            <a:ext cx="4897582" cy="2308324"/>
          </a:xfrm>
          <a:prstGeom prst="rect">
            <a:avLst/>
          </a:prstGeom>
          <a:noFill/>
        </p:spPr>
        <p:txBody>
          <a:bodyPr wrap="square" rtlCol="0">
            <a:spAutoFit/>
          </a:bodyPr>
          <a:lstStyle/>
          <a:p>
            <a:r>
              <a:rPr lang="en-US" sz="2400" b="1" i="0" dirty="0">
                <a:solidFill>
                  <a:schemeClr val="accent5">
                    <a:lumMod val="20000"/>
                    <a:lumOff val="80000"/>
                  </a:schemeClr>
                </a:solidFill>
                <a:effectLst/>
                <a:latin typeface="Söhne"/>
              </a:rPr>
              <a:t>Among the different categories, MORTGAGE takes the lead with a substantial 52.92% share of the total Sum of last payment amount in home ownership, followed closely by the rent and own categories.</a:t>
            </a:r>
            <a:endParaRPr lang="en-IN" sz="2400" b="1" dirty="0">
              <a:solidFill>
                <a:schemeClr val="accent5">
                  <a:lumMod val="20000"/>
                  <a:lumOff val="80000"/>
                </a:schemeClr>
              </a:solidFill>
            </a:endParaRPr>
          </a:p>
        </p:txBody>
      </p:sp>
      <p:pic>
        <p:nvPicPr>
          <p:cNvPr id="5" name="Picture 4">
            <a:extLst>
              <a:ext uri="{FF2B5EF4-FFF2-40B4-BE49-F238E27FC236}">
                <a16:creationId xmlns:a16="http://schemas.microsoft.com/office/drawing/2014/main" id="{3657CFFE-6FCE-9F8C-9D5B-B001D66AA073}"/>
              </a:ext>
            </a:extLst>
          </p:cNvPr>
          <p:cNvPicPr>
            <a:picLocks noChangeAspect="1"/>
          </p:cNvPicPr>
          <p:nvPr/>
        </p:nvPicPr>
        <p:blipFill>
          <a:blip r:embed="rId2"/>
          <a:stretch>
            <a:fillRect/>
          </a:stretch>
        </p:blipFill>
        <p:spPr>
          <a:xfrm>
            <a:off x="420800" y="1169730"/>
            <a:ext cx="5675200" cy="3929758"/>
          </a:xfrm>
          <a:prstGeom prst="rect">
            <a:avLst/>
          </a:prstGeom>
        </p:spPr>
      </p:pic>
    </p:spTree>
    <p:extLst>
      <p:ext uri="{BB962C8B-B14F-4D97-AF65-F5344CB8AC3E}">
        <p14:creationId xmlns:p14="http://schemas.microsoft.com/office/powerpoint/2010/main" val="310117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7</a:t>
            </a:fld>
            <a:endParaRPr lang="en-US" dirty="0"/>
          </a:p>
        </p:txBody>
      </p:sp>
      <p:pic>
        <p:nvPicPr>
          <p:cNvPr id="4" name="Picture 3" descr="A screenshot of a graph">
            <a:extLst>
              <a:ext uri="{FF2B5EF4-FFF2-40B4-BE49-F238E27FC236}">
                <a16:creationId xmlns:a16="http://schemas.microsoft.com/office/drawing/2014/main" id="{E5C5B85A-9F72-5BB5-A94D-9D04AA925CCD}"/>
              </a:ext>
            </a:extLst>
          </p:cNvPr>
          <p:cNvPicPr>
            <a:picLocks noChangeAspect="1"/>
          </p:cNvPicPr>
          <p:nvPr/>
        </p:nvPicPr>
        <p:blipFill>
          <a:blip r:embed="rId2"/>
          <a:stretch>
            <a:fillRect/>
          </a:stretch>
        </p:blipFill>
        <p:spPr>
          <a:xfrm>
            <a:off x="330913" y="744807"/>
            <a:ext cx="8748277" cy="3765349"/>
          </a:xfrm>
          <a:prstGeom prst="rect">
            <a:avLst/>
          </a:prstGeom>
        </p:spPr>
      </p:pic>
      <p:sp>
        <p:nvSpPr>
          <p:cNvPr id="3" name="TextBox 2">
            <a:extLst>
              <a:ext uri="{FF2B5EF4-FFF2-40B4-BE49-F238E27FC236}">
                <a16:creationId xmlns:a16="http://schemas.microsoft.com/office/drawing/2014/main" id="{16C576F7-85B5-9D1D-C49E-9C46F5FB6570}"/>
              </a:ext>
            </a:extLst>
          </p:cNvPr>
          <p:cNvSpPr txBox="1"/>
          <p:nvPr/>
        </p:nvSpPr>
        <p:spPr>
          <a:xfrm>
            <a:off x="330913" y="4777406"/>
            <a:ext cx="10867174" cy="830997"/>
          </a:xfrm>
          <a:prstGeom prst="rect">
            <a:avLst/>
          </a:prstGeom>
          <a:noFill/>
        </p:spPr>
        <p:txBody>
          <a:bodyPr wrap="square" rtlCol="0">
            <a:spAutoFit/>
          </a:bodyPr>
          <a:lstStyle/>
          <a:p>
            <a:r>
              <a:rPr lang="en-US" sz="2400" b="1" i="0" dirty="0">
                <a:solidFill>
                  <a:schemeClr val="accent5">
                    <a:lumMod val="20000"/>
                    <a:lumOff val="80000"/>
                  </a:schemeClr>
                </a:solidFill>
                <a:effectLst/>
                <a:latin typeface="Söhne"/>
              </a:rPr>
              <a:t>The number of loans with a 36-month term, totaling 18,977, exceeded the count of loans with a 60-month term, which was 6,563.</a:t>
            </a:r>
            <a:endParaRPr lang="en-IN" sz="2400" b="1" dirty="0">
              <a:solidFill>
                <a:schemeClr val="accent5">
                  <a:lumMod val="20000"/>
                  <a:lumOff val="80000"/>
                </a:schemeClr>
              </a:solidFill>
            </a:endParaRPr>
          </a:p>
        </p:txBody>
      </p:sp>
      <p:sp>
        <p:nvSpPr>
          <p:cNvPr id="6" name="TextBox 5">
            <a:extLst>
              <a:ext uri="{FF2B5EF4-FFF2-40B4-BE49-F238E27FC236}">
                <a16:creationId xmlns:a16="http://schemas.microsoft.com/office/drawing/2014/main" id="{5723649C-EE20-8182-F9D9-C92551739BBF}"/>
              </a:ext>
            </a:extLst>
          </p:cNvPr>
          <p:cNvSpPr txBox="1"/>
          <p:nvPr/>
        </p:nvSpPr>
        <p:spPr>
          <a:xfrm>
            <a:off x="330913" y="5517314"/>
            <a:ext cx="9303026" cy="830997"/>
          </a:xfrm>
          <a:prstGeom prst="rect">
            <a:avLst/>
          </a:prstGeom>
          <a:noFill/>
        </p:spPr>
        <p:txBody>
          <a:bodyPr wrap="square" rtlCol="0">
            <a:spAutoFit/>
          </a:bodyPr>
          <a:lstStyle/>
          <a:p>
            <a:r>
              <a:rPr lang="en-US" sz="2400" b="1" i="0" dirty="0">
                <a:solidFill>
                  <a:schemeClr val="accent5">
                    <a:lumMod val="20000"/>
                    <a:lumOff val="80000"/>
                  </a:schemeClr>
                </a:solidFill>
                <a:effectLst/>
                <a:latin typeface="Söhne"/>
              </a:rPr>
              <a:t>In the context of a 36-month term, the loans in California (CA) constituted 20.99% of the total count of loan statuses.</a:t>
            </a:r>
            <a:endParaRPr lang="en-IN" sz="2400" b="1" dirty="0">
              <a:solidFill>
                <a:schemeClr val="accent5">
                  <a:lumMod val="20000"/>
                  <a:lumOff val="80000"/>
                </a:schemeClr>
              </a:solidFill>
            </a:endParaRPr>
          </a:p>
        </p:txBody>
      </p:sp>
    </p:spTree>
    <p:extLst>
      <p:ext uri="{BB962C8B-B14F-4D97-AF65-F5344CB8AC3E}">
        <p14:creationId xmlns:p14="http://schemas.microsoft.com/office/powerpoint/2010/main" val="3926017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8</a:t>
            </a:fld>
            <a:endParaRPr lang="en-US" dirty="0"/>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a:extLst>
                  <a:ext uri="{FF2B5EF4-FFF2-40B4-BE49-F238E27FC236}">
                    <a16:creationId xmlns:a16="http://schemas.microsoft.com/office/drawing/2014/main" id="{23CBF21E-BCC7-D3E1-D79E-BD960C78B2E0}"/>
                  </a:ext>
                </a:extLst>
              </p:cNvPr>
              <p:cNvGraphicFramePr>
                <a:graphicFrameLocks noGrp="1"/>
              </p:cNvGraphicFramePr>
              <p:nvPr>
                <p:extLst>
                  <p:ext uri="{D42A27DB-BD31-4B8C-83A1-F6EECF244321}">
                    <p14:modId xmlns:p14="http://schemas.microsoft.com/office/powerpoint/2010/main" val="31520917"/>
                  </p:ext>
                </p:extLst>
              </p:nvPr>
            </p:nvGraphicFramePr>
            <p:xfrm>
              <a:off x="205409" y="278708"/>
              <a:ext cx="11046792" cy="635400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5" name="Add-in 4">
                <a:extLst>
                  <a:ext uri="{FF2B5EF4-FFF2-40B4-BE49-F238E27FC236}">
                    <a16:creationId xmlns:a16="http://schemas.microsoft.com/office/drawing/2014/main" id="{23CBF21E-BCC7-D3E1-D79E-BD960C78B2E0}"/>
                  </a:ext>
                </a:extLst>
              </p:cNvPr>
              <p:cNvPicPr>
                <a:picLocks noGrp="1" noRot="1" noChangeAspect="1" noMove="1" noResize="1" noEditPoints="1" noAdjustHandles="1" noChangeArrowheads="1" noChangeShapeType="1"/>
              </p:cNvPicPr>
              <p:nvPr/>
            </p:nvPicPr>
            <p:blipFill>
              <a:blip r:embed="rId3"/>
              <a:stretch>
                <a:fillRect/>
              </a:stretch>
            </p:blipFill>
            <p:spPr>
              <a:xfrm>
                <a:off x="205409" y="278708"/>
                <a:ext cx="11046792" cy="6354005"/>
              </a:xfrm>
              <a:prstGeom prst="rect">
                <a:avLst/>
              </a:prstGeom>
            </p:spPr>
          </p:pic>
        </mc:Fallback>
      </mc:AlternateContent>
    </p:spTree>
    <p:extLst>
      <p:ext uri="{BB962C8B-B14F-4D97-AF65-F5344CB8AC3E}">
        <p14:creationId xmlns:p14="http://schemas.microsoft.com/office/powerpoint/2010/main" val="18064753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0C868E5-3C30-C06E-58A7-ED324431B3AA}"/>
              </a:ext>
            </a:extLst>
          </p:cNvPr>
          <p:cNvSpPr>
            <a:spLocks noGrp="1"/>
          </p:cNvSpPr>
          <p:nvPr>
            <p:ph type="title"/>
          </p:nvPr>
        </p:nvSpPr>
        <p:spPr>
          <a:xfrm>
            <a:off x="602698" y="514394"/>
            <a:ext cx="11214100" cy="590931"/>
          </a:xfrm>
        </p:spPr>
        <p:txBody>
          <a:bodyPr/>
          <a:lstStyle/>
          <a:p>
            <a:r>
              <a:rPr lang="en-US" sz="3600" dirty="0">
                <a:solidFill>
                  <a:schemeClr val="accent2">
                    <a:lumMod val="40000"/>
                    <a:lumOff val="60000"/>
                  </a:schemeClr>
                </a:solidFill>
              </a:rPr>
              <a:t>Valuable Insights </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a:xfrm>
            <a:off x="11252200" y="6315075"/>
            <a:ext cx="406400" cy="365125"/>
          </a:xfrm>
        </p:spPr>
        <p:txBody>
          <a:bodyPr anchor="ctr">
            <a:normAutofit/>
          </a:bodyPr>
          <a:lstStyle/>
          <a:p>
            <a:pPr>
              <a:spcAft>
                <a:spcPts val="600"/>
              </a:spcAft>
            </a:pPr>
            <a:fld id="{C263D6C4-4840-40CC-AC84-17E24B3B7BDE}" type="slidenum">
              <a:rPr lang="en-US" smtClean="0"/>
              <a:pPr>
                <a:spcAft>
                  <a:spcPts val="600"/>
                </a:spcAft>
              </a:pPr>
              <a:t>9</a:t>
            </a:fld>
            <a:endParaRPr lang="en-US"/>
          </a:p>
        </p:txBody>
      </p:sp>
      <p:sp>
        <p:nvSpPr>
          <p:cNvPr id="9" name="Content Placeholder 3">
            <a:extLst>
              <a:ext uri="{FF2B5EF4-FFF2-40B4-BE49-F238E27FC236}">
                <a16:creationId xmlns:a16="http://schemas.microsoft.com/office/drawing/2014/main" id="{4677011B-00D6-95D0-9683-686E99DC8873}"/>
              </a:ext>
            </a:extLst>
          </p:cNvPr>
          <p:cNvSpPr>
            <a:spLocks noGrp="1"/>
          </p:cNvSpPr>
          <p:nvPr>
            <p:ph idx="1"/>
          </p:nvPr>
        </p:nvSpPr>
        <p:spPr>
          <a:xfrm>
            <a:off x="241300" y="1481022"/>
            <a:ext cx="11214100" cy="5924333"/>
          </a:xfrm>
        </p:spPr>
        <p:txBody>
          <a:bodyPr>
            <a:normAutofit/>
          </a:bodyPr>
          <a:lstStyle/>
          <a:p>
            <a:pPr>
              <a:buFont typeface="Wingdings" panose="05000000000000000000" pitchFamily="2" charset="2"/>
              <a:buChar char="v"/>
            </a:pPr>
            <a:r>
              <a:rPr lang="en-US" sz="1800" b="0" i="0" dirty="0">
                <a:effectLst/>
                <a:latin typeface="Inter"/>
              </a:rPr>
              <a:t>In KPI 2 </a:t>
            </a:r>
            <a:r>
              <a:rPr lang="en-US" sz="1800" dirty="0">
                <a:latin typeface="Inter"/>
              </a:rPr>
              <a:t>g</a:t>
            </a:r>
            <a:r>
              <a:rPr lang="en-US" sz="1800" b="0" i="0" dirty="0">
                <a:effectLst/>
                <a:latin typeface="Inter"/>
              </a:rPr>
              <a:t>rade B has a much higher sum of revolving balance than grade G, which could mean that they have different levels of financial stability or creditworthiness.</a:t>
            </a:r>
          </a:p>
          <a:p>
            <a:pPr>
              <a:buFont typeface="Wingdings" panose="05000000000000000000" pitchFamily="2" charset="2"/>
              <a:buChar char="v"/>
            </a:pPr>
            <a:r>
              <a:rPr lang="en-US" sz="1800" b="0" i="0" dirty="0">
                <a:effectLst/>
                <a:latin typeface="Söhne"/>
              </a:rPr>
              <a:t>The data clearly indicates a significant increase in the total loan amounts between 2007 and 2011.</a:t>
            </a:r>
            <a:r>
              <a:rPr lang="en-US" sz="1800" b="0" i="0" dirty="0">
                <a:effectLst/>
                <a:latin typeface="Inter"/>
              </a:rPr>
              <a:t>This information is crucial as it enables us to understand the broader economic scenario and make informed decisions while managing their loan portfolios.</a:t>
            </a:r>
          </a:p>
          <a:p>
            <a:pPr>
              <a:buFont typeface="Wingdings" panose="05000000000000000000" pitchFamily="2" charset="2"/>
              <a:buChar char="v"/>
            </a:pPr>
            <a:r>
              <a:rPr lang="en-US" sz="1800" dirty="0">
                <a:latin typeface="Inter"/>
              </a:rPr>
              <a:t>We can understand that individuals with verified status make significantly larger contributions to overall payments compared to those without verification. This highlights the crucial role of verifying applicant information in assessing risk and making informed decisions</a:t>
            </a:r>
            <a:r>
              <a:rPr lang="en-US" sz="1800" dirty="0"/>
              <a:t>.</a:t>
            </a:r>
          </a:p>
          <a:p>
            <a:pPr>
              <a:buFont typeface="Wingdings" panose="05000000000000000000" pitchFamily="2" charset="2"/>
              <a:buChar char="v"/>
            </a:pPr>
            <a:r>
              <a:rPr lang="en-US" sz="1800" dirty="0">
                <a:latin typeface="Inter"/>
              </a:rPr>
              <a:t>MORTGAGE</a:t>
            </a:r>
            <a:r>
              <a:rPr lang="en-US" sz="1800" b="0" i="0" dirty="0">
                <a:effectLst/>
                <a:latin typeface="Inter"/>
              </a:rPr>
              <a:t> appears to be the dominant category in terms of the last payment amount. Clients may want to focus on this category for potential investment opportunities or marketing strategies</a:t>
            </a:r>
            <a:r>
              <a:rPr lang="en-US" sz="1800" b="0" i="0" dirty="0">
                <a:effectLst/>
                <a:latin typeface="Söhne"/>
              </a:rPr>
              <a:t>.</a:t>
            </a:r>
          </a:p>
          <a:p>
            <a:pPr>
              <a:buFont typeface="Wingdings" panose="05000000000000000000" pitchFamily="2" charset="2"/>
              <a:buChar char="v"/>
            </a:pPr>
            <a:r>
              <a:rPr lang="en-US" sz="1800" b="0" i="0" dirty="0">
                <a:effectLst/>
                <a:latin typeface="Inter"/>
              </a:rPr>
              <a:t>Analyzing the distribution of loans by their term duration, such as 36-month or 60-month loans, is vital for assessing risk and allocating resources effectively. A higher number of 36-month loans indicates a prevailing trend in this category. This trend provides valuable insights for our clients to make informed decisions.</a:t>
            </a:r>
          </a:p>
          <a:p>
            <a:pPr>
              <a:buFont typeface="Wingdings" panose="05000000000000000000" pitchFamily="2" charset="2"/>
              <a:buChar char="v"/>
            </a:pPr>
            <a:r>
              <a:rPr lang="en-US" sz="1800" dirty="0">
                <a:latin typeface="Söhne"/>
              </a:rPr>
              <a:t>T</a:t>
            </a:r>
            <a:r>
              <a:rPr lang="en-US" sz="1800" b="0" i="0" dirty="0">
                <a:effectLst/>
                <a:latin typeface="Söhne"/>
              </a:rPr>
              <a:t>hese insights can be applied to make better decisions in areas like loan eligibility, marketing tactics, and resource allocation, enhancing their operational effectiveness.</a:t>
            </a:r>
            <a:endParaRPr lang="en-US" sz="1800" dirty="0">
              <a:latin typeface="Inter"/>
            </a:endParaRPr>
          </a:p>
        </p:txBody>
      </p:sp>
    </p:spTree>
    <p:extLst>
      <p:ext uri="{BB962C8B-B14F-4D97-AF65-F5344CB8AC3E}">
        <p14:creationId xmlns:p14="http://schemas.microsoft.com/office/powerpoint/2010/main" val="1831031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webextension1.xml.rels><?xml version="1.0" encoding="UTF-8" standalone="yes"?>
<Relationships xmlns="http://schemas.openxmlformats.org/package/2006/relationships"><Relationship Id="rId1" Type="http://schemas.openxmlformats.org/officeDocument/2006/relationships/image" Target="../media/image6.png"/></Relationships>
</file>

<file path=ppt/webextensions/webextension1.xml><?xml version="1.0" encoding="utf-8"?>
<we:webextension xmlns:we="http://schemas.microsoft.com/office/webextensions/webextension/2010/11" id="{56F83E97-6817-4D24-BA9C-2047740562C8}">
  <we:reference id="wa200003233" version="2.0.0.3" store="en-US" storeType="OMEX"/>
  <we:alternateReferences>
    <we:reference id="WA200003233" version="2.0.0.3" store="" storeType="OMEX"/>
  </we:alternateReferences>
  <we:properties>
    <we:property name="backgroundColor" value="&quot;#FFFFFF&quot;"/>
    <we:property name="bookmark" value="&quot;H4sIAAAAAAAAA+1ZbW/bNhD+K4W+9IsxUO9SvzVugw0ouq4pMgxDYBzFk8NWFjWKSuMF/u87UnbenFjJkjheOn+yj9Tx7rnnOdLUmSdk21Qw/wgz9N54e0p9m4H+9sr3Rl591Vagn5Ql+nmcsSiEuIC0oFmqMVLVrffmzDOgp2gOZdtBZR2S8c+jkQdV9Qmm9lcJVYsjr0Hdqhoq+Tf2k2nI6A4XIw9Pm0ppsC4PDBi0bk9oOv2mUPyfQloRCiNP8AAL01s/Y6O0Wf7ORAYsitDPojyI0phjZp9p+1EX5vB8u6gLbKxqA7KmAKwtz7MwSsoYeMbSOI7DuBDWXsrKLKfw+fvTRlPehMa8sfC9FSdQFyg8l5zGts/lzPtZogZdHM8/4AlW1vL+5vH1oU9aEYZmfgha9lipThe4PrG3f8bSDdVGGvLm7cvahjTxvQVBviz9uS8KdOWfzLJtO5wIN/NSRN47Ks6rC4MdXubh/YGgneFYfR9rpImEEluMhiF5O51qnPZRrOUyVlU3u8F+lxwvJVQpqCcwq40b2O/qJY3YesRHZGllPa2WNL3gxZc+EQ56fAzaWBnwr0QoywF6SGmBem/uaPBO6hVT/dFtJX6hFFgcrdRK7r5ekuCYHp0q3SP00lE4WlhjyhIM8qyMkzhFxpnP82iweSxxkgWR77pYHkkP1F1lSQvYjCct9dyu3V3xGmWgmjTzx5FvI/E+8g2uy/fZM76bvp6UKD2586SIRcaY77NEhCGHlKW7QO6pBoG7S2eNJ6qacMp/kMyjbcLWdnxyG3SDqipcDA/aFx+5+ha8LSx3GbWtKvO8VE+SSq/wQAhkZQgk8ojlAedRyAYV/kU1H4kD/Rw75XB1lKdeuq/VzE1e7ru05l8dEjLXy3OwGqDvv62+bPJUWhfrOY68nqHMFucAK6rK3auwOliQ82tYgRDa9UMC6/wQUUqs6KxAC/26tc3k9hDdmffS3n7RaeKeqlQo0gVzle5BCiyb7oHn78eocQlnLeQqjV+uBd0+NuIueuAV3v78ObEW9nO0eKKmeSWqHd1wNhLhWbccahCzf7XbVF1Lz6IY33vbeZbz3KAUt7ZrXFWRkz7HKC2ClAdpAnnk84KJYBeOcRW0pj8DL/+APSNRj9UMJ+q7vRM6ls0OS/0Cs0e67RCq7swunOvWSrBV3ayt3msHMC4gyFmcBVHAMc2z2F0kboTU4Knh6vQqntabH4gkTeJEAGNZIPKAFeGgEp+Vb1IM7yjD3Ry02OXufVOStv4jL2KFXwZ+kfBCYMAYRtED7ob/axehu163Dbn25ctFluR5FKeYcwwZ+oLFu12+sqsFih+lgBuz7UuYlaHP4zQk7eUsEokfMTHYgOUMprjefjGDpOQICWM+YC6QiwfQ4aVfcN+bbW0lC9RXYPdmqKcuLwEGHKxNH5vEflwJN4wO9TPvg6RK9L4Poeqs29d70Mri9fJ/nn3pV61Iu+auNXRKNAcuytVdwEbn7t3l6i/k/+94ht/xOODaH+YNj+sbN/FZdaZtoMBPUOMNRCTKge1t96LfYvEPcmKW+LofAAA=&quot;"/>
    <we:property name="creatorSessionId" value="&quot;c11553ea-af7c-406c-9178-4a24e7e7a87e&quot;"/>
    <we:property name="creatorTenantId" value="&quot;663f844f-3ea5-4fed-b8ad-43933fe96d81&quot;"/>
    <we:property name="creatorUserId" value="&quot;100320029E00A0EE&quot;"/>
    <we:property name="datasetId" value="&quot;3d11849f-298e-4c9c-8ae4-30fdc9ece12b&quot;"/>
    <we:property name="embedUrl" value="&quot;/reportEmbed?reportId=32fda395-5db6-4872-b6d2-295007671620&amp;groupId=0aa5e6a9-b656-4bc2-a174-7c0b59108fbf&amp;w=2&amp;config=eyJjbHVzdGVyVXJsIjoiaHR0cHM6Ly9XQUJJLUlORElBLUNFTlRSQUwtQS1QUklNQVJZLXJlZGlyZWN0LmFuYWx5c2lzLndpbmRvd3MubmV0IiwiZW1iZWRGZWF0dXJlcyI6eyJ1c2FnZU1ldHJpY3NWTmV4dCI6dHJ1ZX19&amp;disableSensitivityBanner=true&quot;"/>
    <we:property name="initialStateBookmark" value="&quot;H4sIAAAAAAAAA+1ZbW/bNhD+K4W+9IsxULJe+y1xE2xom3RJkWEYAuMknhy2sqhRVBo38H/fkZLz5sRKlsTx0vmTfaSOd889z5Gmzh0u6qqA2R5M0XnnbEv5bQrq2xvXGThlZ9vf//Bp6+DDeG/r0w6ZZaWFLGvn3bmjQU1QH4m6gcJ4IONfxwMHiuIzTMyvHIoaB06FqpYlFOIHtpNpSKsG5wMHz6pCKjAuDzVoNG5PaTr9prXdX4a0ImRanOIhZrq1HmAlle5+xzwG5vvoxn7i+VGQYmyeqdtRG2b/fLOoDWwkSw2ipACMLUnioR/mAaQxi4IgGAYZN/ZcFLqbks52zipFeRMas8rgtcVPocyQOzY5hXWby7nzq0AFKjuZfcRTLIxl5/bx5aHPShKGenYESrRYyUZluDyxtR9gbodKLTR5c3ZFaUIau86cIO9qfeGLAl34J7Oo6wbH3M68EpHznorz5tJghrs8nD8RlDWcyO8jhTSRUGLzQT8kW5OJwkkbxVIuI1k001vs98nxSkKFhHIM01Lbgd2m7GjEliM+JkstyknR0fSSF1/aRFJQoxNQ2sgg/UqEMhygh6TiqLZnlgbvhVow1R3cVeJXSoH58UKt5O7rFQmO6NGJVC1Crx2F47kxRixEL4nzIAwiZClz08TvbR4dTiIj8t0UyxPpgbqryGkBk/G4pp7b1JsrXi01FONq9jTyrQQ+RL7eTfm+eMb309ezEqUldxJmAY8Zc10W8uEwhYhFm0DuiQKOm0tnhaeyGKeUfy+ZB+uErW7S8V3Q9aoqszE8al984uob8Naw3FXU1qrMi1I9Syqtwj3OkeVDIJH7LPHS1B+yXoV/kdUecaCdY6YcLY7y1Et3lZzayd2+S2v+3SAhc7M8h4sB+v774ssqT7lxsZzjwGkZykxxDrGgqty/CouDBTm/gRVwrmw/JLAuDhG5wILOCrTQ/to2k7tDtGfeK3v7ZacJWqpSoUgXzFa6BckzbHoAnn+coMIOzpKLRRq/3Qi6fmrEbfSQFnj38xfEmpvP8fyZmua1qDZ0w1lJhBfdcqhBTP/VblM0NT2LfPTgbedFznO9UlzbrnFdRVb6KfpR5kWpF4WQ+G6aMe5twjGugFq3Z+DuD9gLEvVETnEsv5s7oRNRbbDULzF7otsOLstGb8K5bqkEa9XN0uqtdgCDDLyEBbHneylGSRzYi8SVkGo806k8u46n8eZ6PIzCIOTAWOzxxGPZsFeJL8o3wft3lP5uDopvcve+LUlT/4Hjs8zNPTcL04yjxxj6/iPuhv9rF6GbXrcVubblS3gcJokfRJikOGTochZsdvnypuTIf5YCrsy2LWGcD900iIakvYT5PHR9xnsbsJjCBJfbL8YQ5ilCyJgLmHBM+SPo8NovuB/MtroQGaprsDtTVBObFwcNFtaqjU1gOy65HUaL+rnzUVAlWt9HUDTG7dttqEX2tvufZ176FQvSLrmrNZ0S9aGNcnEXsNK5fXe5+Av5/zue/nc8Frj6p3nDY/vGbXyWja4ryPAzlHgLEYlyYHrbfek3MFIS3YXHigfMC/ULus7n/wBCegGz2x8AAA==&quot;"/>
    <we:property name="isFiltersActionButtonVisible" value="true"/>
    <we:property name="isFooterCollapsed" value="true"/>
    <we:property name="pageDisplayName" value="&quot;DASHBOARD&quot;"/>
    <we:property name="pageName" value="&quot;ReportSection8d8a044e18492475be83&quot;"/>
    <we:property name="reportEmbeddedTime" value="&quot;2023-10-05T14:59:34.834Z&quot;"/>
    <we:property name="reportName" value="&quot;POWER_BI_FINAL&quot;"/>
    <we:property name="reportState" value="&quot;CONNECTED&quot;"/>
    <we:property name="reportUrl" value="&quot;/groups/0aa5e6a9-b656-4bc2-a174-7c0b59108fbf/reports/32fda395-5db6-4872-b6d2-295007671620/ReportSection8d8a044e18492475be83?bookmarkGuid=cca9b403-543f-47a0-8ea3-ef5cb5a70d35&amp;bookmarkUsage=1&amp;ctid=663f844f-3ea5-4fed-b8ad-43933fe96d81&amp;fromEntryPoint=export&quot;"/>
  </we:properties>
  <we:bindings/>
  <we:snapshot xmlns:r="http://schemas.openxmlformats.org/officeDocument/2006/relationships" r:embed="rId1"/>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189</TotalTime>
  <Words>498</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Inter</vt:lpstr>
      <vt:lpstr>Söhne</vt:lpstr>
      <vt:lpstr>Trade Gothic LT Pro</vt:lpstr>
      <vt:lpstr>Trebuchet MS</vt:lpstr>
      <vt:lpstr>var(--fluent-font-family, "Segoe UI", "Segoe UI Web (West European)", -apple-system, BlinkMacSystemFont, Roboto, "Helvetica Neue", sans-serif)</vt:lpstr>
      <vt:lpstr>Wingdings</vt:lpstr>
      <vt:lpstr>Office Theme</vt:lpstr>
      <vt:lpstr>Customer Loan Report</vt:lpstr>
      <vt:lpstr>KPI</vt:lpstr>
      <vt:lpstr>PowerPoint Presentation</vt:lpstr>
      <vt:lpstr>PowerPoint Presentation</vt:lpstr>
      <vt:lpstr>PowerPoint Presentation</vt:lpstr>
      <vt:lpstr>PowerPoint Presentation</vt:lpstr>
      <vt:lpstr>PowerPoint Presentation</vt:lpstr>
      <vt:lpstr>PowerPoint Presentation</vt:lpstr>
      <vt:lpstr>Valuable Insights </vt:lpstr>
      <vt:lpstr>Team Members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Loan Report</dc:title>
  <dc:creator>chaitanya Patil</dc:creator>
  <cp:lastModifiedBy>Crazy Drex</cp:lastModifiedBy>
  <cp:revision>20</cp:revision>
  <dcterms:created xsi:type="dcterms:W3CDTF">2023-10-05T13:55:58Z</dcterms:created>
  <dcterms:modified xsi:type="dcterms:W3CDTF">2023-10-07T05:18:08Z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2023-10-05T14:05:54Z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f9b82b4d-df55-4292-959c-661028ec7fca</vt:lpwstr>
  </property>
  <property fmtid="{D5CDD505-2E9C-101B-9397-08002B2CF9AE}" pid="8" name="MSIP_Label_defa4170-0d19-0005-0004-bc88714345d2_ActionId">
    <vt:lpwstr>2e1a5465-af19-4e14-9b78-f465a28068f6</vt:lpwstr>
  </property>
  <property fmtid="{D5CDD505-2E9C-101B-9397-08002B2CF9AE}" pid="9" name="MSIP_Label_defa4170-0d19-0005-0004-bc88714345d2_ContentBits">
    <vt:lpwstr>0</vt:lpwstr>
  </property>
</Properties>
</file>