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9" r:id="rId1"/>
  </p:sldMasterIdLst>
  <p:notesMasterIdLst>
    <p:notesMasterId r:id="rId19"/>
  </p:notesMasterIdLst>
  <p:sldIdLst>
    <p:sldId id="256" r:id="rId2"/>
    <p:sldId id="257" r:id="rId3"/>
    <p:sldId id="263"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13D5F2-A724-4E72-BF4E-0E80B88160C0}" type="datetimeFigureOut">
              <a:rPr lang="es-AR" smtClean="0"/>
              <a:t>12/7/2016</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FD1D69-7EB9-4FD4-ADA0-CC05F42FA1EE}" type="slidenum">
              <a:rPr lang="es-AR" smtClean="0"/>
              <a:t>‹Nº›</a:t>
            </a:fld>
            <a:endParaRPr lang="es-AR"/>
          </a:p>
        </p:txBody>
      </p:sp>
    </p:spTree>
    <p:extLst>
      <p:ext uri="{BB962C8B-B14F-4D97-AF65-F5344CB8AC3E}">
        <p14:creationId xmlns:p14="http://schemas.microsoft.com/office/powerpoint/2010/main" val="3261718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BDFD1D69-7EB9-4FD4-ADA0-CC05F42FA1EE}" type="slidenum">
              <a:rPr lang="es-AR" smtClean="0"/>
              <a:t>3</a:t>
            </a:fld>
            <a:endParaRPr lang="es-AR"/>
          </a:p>
        </p:txBody>
      </p:sp>
    </p:spTree>
    <p:extLst>
      <p:ext uri="{BB962C8B-B14F-4D97-AF65-F5344CB8AC3E}">
        <p14:creationId xmlns:p14="http://schemas.microsoft.com/office/powerpoint/2010/main" val="2067523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BDFD1D69-7EB9-4FD4-ADA0-CC05F42FA1EE}" type="slidenum">
              <a:rPr lang="es-AR" smtClean="0"/>
              <a:t>7</a:t>
            </a:fld>
            <a:endParaRPr lang="es-AR"/>
          </a:p>
        </p:txBody>
      </p:sp>
    </p:spTree>
    <p:extLst>
      <p:ext uri="{BB962C8B-B14F-4D97-AF65-F5344CB8AC3E}">
        <p14:creationId xmlns:p14="http://schemas.microsoft.com/office/powerpoint/2010/main" val="1621942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7/12/2016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3037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29536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908159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44747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601462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810962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886183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603008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44745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03100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76179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868386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91748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081604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85384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637479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535836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7/12/2016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586162418"/>
      </p:ext>
    </p:extLst>
  </p:cSld>
  <p:clrMap bg1="dk1" tx1="lt1" bg2="dk2" tx2="lt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285087" y="1004492"/>
            <a:ext cx="7451340" cy="1323439"/>
          </a:xfrm>
          <a:prstGeom prst="rect">
            <a:avLst/>
          </a:prstGeom>
          <a:noFill/>
        </p:spPr>
        <p:txBody>
          <a:bodyPr wrap="square" lIns="91440" tIns="45720" rIns="91440" bIns="45720">
            <a:spAutoFit/>
          </a:bodyPr>
          <a:lstStyle/>
          <a:p>
            <a:pPr algn="ctr"/>
            <a:r>
              <a:rPr lang="es-ES" sz="8000" b="1" dirty="0" smtClean="0">
                <a:ln w="6600">
                  <a:solidFill>
                    <a:schemeClr val="accent2"/>
                  </a:solidFill>
                  <a:prstDash val="solid"/>
                </a:ln>
                <a:solidFill>
                  <a:srgbClr val="FFFFFF"/>
                </a:solidFill>
                <a:effectLst>
                  <a:outerShdw dist="38100" dir="2700000" algn="tl" rotWithShape="0">
                    <a:schemeClr val="accent2"/>
                  </a:outerShdw>
                </a:effectLst>
              </a:rPr>
              <a:t>Software Testing</a:t>
            </a:r>
            <a:endParaRPr lang="es-ES" sz="8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CuadroTexto 4"/>
          <p:cNvSpPr txBox="1"/>
          <p:nvPr/>
        </p:nvSpPr>
        <p:spPr>
          <a:xfrm>
            <a:off x="1880315" y="4198513"/>
            <a:ext cx="5614357" cy="1754326"/>
          </a:xfrm>
          <a:prstGeom prst="rect">
            <a:avLst/>
          </a:prstGeom>
          <a:noFill/>
        </p:spPr>
        <p:txBody>
          <a:bodyPr wrap="none" rtlCol="0">
            <a:spAutoFit/>
          </a:bodyPr>
          <a:lstStyle/>
          <a:p>
            <a:pPr marL="571500" indent="-571500">
              <a:buFontTx/>
              <a:buChar char="-"/>
            </a:pPr>
            <a:r>
              <a:rPr lang="es-AR" sz="3600" dirty="0" smtClean="0">
                <a:solidFill>
                  <a:schemeClr val="accent1"/>
                </a:solidFill>
              </a:rPr>
              <a:t>Camila Falcón</a:t>
            </a:r>
          </a:p>
          <a:p>
            <a:pPr marL="571500" indent="-571500">
              <a:buFontTx/>
              <a:buChar char="-"/>
            </a:pPr>
            <a:r>
              <a:rPr lang="es-AR" sz="3600" dirty="0" smtClean="0">
                <a:solidFill>
                  <a:schemeClr val="accent1"/>
                </a:solidFill>
              </a:rPr>
              <a:t>Facundo Marrero</a:t>
            </a:r>
          </a:p>
          <a:p>
            <a:pPr marL="571500" indent="-571500">
              <a:buFontTx/>
              <a:buChar char="-"/>
            </a:pPr>
            <a:r>
              <a:rPr lang="es-AR" sz="3600" dirty="0" smtClean="0">
                <a:solidFill>
                  <a:schemeClr val="accent1"/>
                </a:solidFill>
              </a:rPr>
              <a:t>Sebastián Paredero Balda</a:t>
            </a:r>
            <a:endParaRPr lang="es-AR" sz="3600" dirty="0">
              <a:solidFill>
                <a:schemeClr val="accent1"/>
              </a:solidFill>
            </a:endParaRPr>
          </a:p>
        </p:txBody>
      </p:sp>
    </p:spTree>
    <p:extLst>
      <p:ext uri="{BB962C8B-B14F-4D97-AF65-F5344CB8AC3E}">
        <p14:creationId xmlns:p14="http://schemas.microsoft.com/office/powerpoint/2010/main" val="7480546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934" y="137978"/>
            <a:ext cx="5941789" cy="3182779"/>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934" y="3501061"/>
            <a:ext cx="5998236" cy="3199059"/>
          </a:xfrm>
          <a:prstGeom prst="rect">
            <a:avLst/>
          </a:prstGeom>
        </p:spPr>
      </p:pic>
    </p:spTree>
    <p:extLst>
      <p:ext uri="{BB962C8B-B14F-4D97-AF65-F5344CB8AC3E}">
        <p14:creationId xmlns:p14="http://schemas.microsoft.com/office/powerpoint/2010/main" val="27914392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735575" y="404439"/>
            <a:ext cx="5716309" cy="923330"/>
          </a:xfrm>
          <a:prstGeom prst="rect">
            <a:avLst/>
          </a:prstGeom>
          <a:noFill/>
        </p:spPr>
        <p:txBody>
          <a:bodyPr wrap="none" lIns="91440" tIns="45720" rIns="91440" bIns="45720">
            <a:spAutoFit/>
          </a:bodyPr>
          <a:lstStyle/>
          <a:p>
            <a:pPr algn="ctr"/>
            <a:r>
              <a:rPr lang="es-E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Niveles de pruebas</a:t>
            </a:r>
            <a:endParaRPr lang="es-E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Rectángulo 3"/>
          <p:cNvSpPr/>
          <p:nvPr/>
        </p:nvSpPr>
        <p:spPr>
          <a:xfrm>
            <a:off x="1038996" y="1460507"/>
            <a:ext cx="4009431" cy="707886"/>
          </a:xfrm>
          <a:prstGeom prst="rect">
            <a:avLst/>
          </a:prstGeom>
          <a:noFill/>
        </p:spPr>
        <p:txBody>
          <a:bodyPr wrap="none" lIns="91440" tIns="45720" rIns="91440" bIns="45720">
            <a:spAutoFit/>
          </a:bodyPr>
          <a:lstStyle/>
          <a:p>
            <a:pPr algn="ctr"/>
            <a:r>
              <a:rPr lang="es-ES" sz="40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Pruebas unitarias</a:t>
            </a:r>
            <a:endParaRPr lang="es-ES" sz="40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 name="CuadroTexto 4"/>
          <p:cNvSpPr txBox="1"/>
          <p:nvPr/>
        </p:nvSpPr>
        <p:spPr>
          <a:xfrm>
            <a:off x="1038995" y="2295036"/>
            <a:ext cx="10126987" cy="984885"/>
          </a:xfrm>
          <a:prstGeom prst="rect">
            <a:avLst/>
          </a:prstGeom>
          <a:noFill/>
        </p:spPr>
        <p:txBody>
          <a:bodyPr wrap="square" rtlCol="0">
            <a:spAutoFit/>
          </a:bodyPr>
          <a:lstStyle/>
          <a:p>
            <a:r>
              <a:rPr lang="es-AR" sz="2000" dirty="0">
                <a:solidFill>
                  <a:schemeClr val="accent5">
                    <a:lumMod val="60000"/>
                    <a:lumOff val="40000"/>
                  </a:schemeClr>
                </a:solidFill>
              </a:rPr>
              <a:t>Las Pruebas de Unidad son </a:t>
            </a:r>
            <a:r>
              <a:rPr lang="es-AR" sz="2000" dirty="0" smtClean="0">
                <a:solidFill>
                  <a:schemeClr val="accent5">
                    <a:lumMod val="60000"/>
                    <a:lumOff val="40000"/>
                  </a:schemeClr>
                </a:solidFill>
              </a:rPr>
              <a:t>evaluaciones</a:t>
            </a:r>
            <a:r>
              <a:rPr lang="es-AR" sz="2000" dirty="0">
                <a:solidFill>
                  <a:schemeClr val="accent5">
                    <a:lumMod val="60000"/>
                    <a:lumOff val="40000"/>
                  </a:schemeClr>
                </a:solidFill>
              </a:rPr>
              <a:t> </a:t>
            </a:r>
            <a:r>
              <a:rPr lang="es-AR" sz="2000" dirty="0" smtClean="0">
                <a:solidFill>
                  <a:schemeClr val="accent5">
                    <a:lumMod val="60000"/>
                    <a:lumOff val="40000"/>
                  </a:schemeClr>
                </a:solidFill>
              </a:rPr>
              <a:t>individuales de</a:t>
            </a:r>
            <a:r>
              <a:rPr lang="es-AR" sz="2000" dirty="0">
                <a:solidFill>
                  <a:schemeClr val="accent5">
                    <a:lumMod val="60000"/>
                    <a:lumOff val="40000"/>
                  </a:schemeClr>
                </a:solidFill>
              </a:rPr>
              <a:t> </a:t>
            </a:r>
            <a:r>
              <a:rPr lang="es-AR" sz="2000" dirty="0" smtClean="0">
                <a:solidFill>
                  <a:schemeClr val="accent5">
                    <a:lumMod val="60000"/>
                    <a:lumOff val="40000"/>
                  </a:schemeClr>
                </a:solidFill>
              </a:rPr>
              <a:t>una</a:t>
            </a:r>
            <a:r>
              <a:rPr lang="es-AR" sz="2000" dirty="0">
                <a:solidFill>
                  <a:schemeClr val="accent5">
                    <a:lumMod val="60000"/>
                    <a:lumOff val="40000"/>
                  </a:schemeClr>
                </a:solidFill>
              </a:rPr>
              <a:t> </a:t>
            </a:r>
            <a:r>
              <a:rPr lang="es-AR" sz="2000" dirty="0" smtClean="0">
                <a:solidFill>
                  <a:schemeClr val="accent5">
                    <a:lumMod val="60000"/>
                    <a:lumOff val="40000"/>
                  </a:schemeClr>
                </a:solidFill>
              </a:rPr>
              <a:t>parte de un programa </a:t>
            </a:r>
            <a:r>
              <a:rPr lang="es-AR" sz="2000" dirty="0">
                <a:solidFill>
                  <a:schemeClr val="accent5">
                    <a:lumMod val="60000"/>
                    <a:lumOff val="40000"/>
                  </a:schemeClr>
                </a:solidFill>
              </a:rPr>
              <a:t>(unidad o módulo). Normalmente son una combinación de Caja </a:t>
            </a:r>
            <a:r>
              <a:rPr lang="es-AR" sz="2000" dirty="0" smtClean="0">
                <a:solidFill>
                  <a:schemeClr val="accent5">
                    <a:lumMod val="60000"/>
                    <a:lumOff val="40000"/>
                  </a:schemeClr>
                </a:solidFill>
              </a:rPr>
              <a:t>Blanca </a:t>
            </a:r>
            <a:r>
              <a:rPr lang="es-AR" sz="2000" dirty="0">
                <a:solidFill>
                  <a:schemeClr val="accent5">
                    <a:lumMod val="60000"/>
                    <a:lumOff val="40000"/>
                  </a:schemeClr>
                </a:solidFill>
              </a:rPr>
              <a:t>y Caja </a:t>
            </a:r>
            <a:r>
              <a:rPr lang="es-AR" sz="2000" dirty="0" smtClean="0">
                <a:solidFill>
                  <a:schemeClr val="accent5">
                    <a:lumMod val="60000"/>
                    <a:lumOff val="40000"/>
                  </a:schemeClr>
                </a:solidFill>
              </a:rPr>
              <a:t>Negra.</a:t>
            </a:r>
            <a:endParaRPr lang="es-AR" sz="2000" dirty="0">
              <a:solidFill>
                <a:schemeClr val="accent5">
                  <a:lumMod val="60000"/>
                  <a:lumOff val="40000"/>
                </a:schemeClr>
              </a:solidFill>
            </a:endParaRPr>
          </a:p>
          <a:p>
            <a:endParaRPr lang="es-AR" dirty="0"/>
          </a:p>
        </p:txBody>
      </p:sp>
      <p:sp>
        <p:nvSpPr>
          <p:cNvPr id="7" name="Rectángulo 6"/>
          <p:cNvSpPr/>
          <p:nvPr/>
        </p:nvSpPr>
        <p:spPr>
          <a:xfrm>
            <a:off x="1117447" y="3286016"/>
            <a:ext cx="4249112" cy="707886"/>
          </a:xfrm>
          <a:prstGeom prst="rect">
            <a:avLst/>
          </a:prstGeom>
          <a:noFill/>
        </p:spPr>
        <p:txBody>
          <a:bodyPr wrap="none" lIns="91440" tIns="45720" rIns="91440" bIns="45720">
            <a:spAutoFit/>
          </a:bodyPr>
          <a:lstStyle/>
          <a:p>
            <a:pPr algn="ctr"/>
            <a:r>
              <a:rPr lang="es-ES" sz="40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Pruebas integrales</a:t>
            </a:r>
            <a:endParaRPr lang="es-ES" sz="40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8" name="CuadroTexto 7"/>
          <p:cNvSpPr txBox="1"/>
          <p:nvPr/>
        </p:nvSpPr>
        <p:spPr>
          <a:xfrm>
            <a:off x="1038995" y="4185634"/>
            <a:ext cx="9727743" cy="759853"/>
          </a:xfrm>
          <a:prstGeom prst="rect">
            <a:avLst/>
          </a:prstGeom>
          <a:noFill/>
        </p:spPr>
        <p:txBody>
          <a:bodyPr wrap="square" rtlCol="0">
            <a:spAutoFit/>
          </a:bodyPr>
          <a:lstStyle/>
          <a:p>
            <a:endParaRPr lang="es-AR" dirty="0"/>
          </a:p>
        </p:txBody>
      </p:sp>
      <p:sp>
        <p:nvSpPr>
          <p:cNvPr id="9" name="CuadroTexto 8"/>
          <p:cNvSpPr txBox="1"/>
          <p:nvPr/>
        </p:nvSpPr>
        <p:spPr>
          <a:xfrm>
            <a:off x="1038995" y="4185634"/>
            <a:ext cx="9882290" cy="1600438"/>
          </a:xfrm>
          <a:prstGeom prst="rect">
            <a:avLst/>
          </a:prstGeom>
          <a:noFill/>
        </p:spPr>
        <p:txBody>
          <a:bodyPr wrap="square" rtlCol="0">
            <a:spAutoFit/>
          </a:bodyPr>
          <a:lstStyle/>
          <a:p>
            <a:r>
              <a:rPr lang="es-AR" sz="2000" dirty="0">
                <a:solidFill>
                  <a:schemeClr val="accent5">
                    <a:lumMod val="60000"/>
                    <a:lumOff val="40000"/>
                  </a:schemeClr>
                </a:solidFill>
              </a:rPr>
              <a:t>Las Pruebas de Integración son pruebas que </a:t>
            </a:r>
            <a:r>
              <a:rPr lang="es-AR" sz="2000" dirty="0" smtClean="0">
                <a:solidFill>
                  <a:schemeClr val="accent5">
                    <a:lumMod val="60000"/>
                    <a:lumOff val="40000"/>
                  </a:schemeClr>
                </a:solidFill>
              </a:rPr>
              <a:t>comprueban </a:t>
            </a:r>
            <a:r>
              <a:rPr lang="es-AR" sz="2000" dirty="0">
                <a:solidFill>
                  <a:schemeClr val="accent5">
                    <a:lumMod val="60000"/>
                    <a:lumOff val="40000"/>
                  </a:schemeClr>
                </a:solidFill>
              </a:rPr>
              <a:t>el </a:t>
            </a:r>
            <a:r>
              <a:rPr lang="es-AR" sz="2000" dirty="0" smtClean="0">
                <a:solidFill>
                  <a:schemeClr val="accent5">
                    <a:lumMod val="60000"/>
                    <a:lumOff val="40000"/>
                  </a:schemeClr>
                </a:solidFill>
              </a:rPr>
              <a:t>funcionamiento </a:t>
            </a:r>
            <a:r>
              <a:rPr lang="es-AR" sz="2000" dirty="0">
                <a:solidFill>
                  <a:schemeClr val="accent5">
                    <a:lumMod val="60000"/>
                    <a:lumOff val="40000"/>
                  </a:schemeClr>
                </a:solidFill>
              </a:rPr>
              <a:t>entre </a:t>
            </a:r>
            <a:r>
              <a:rPr lang="es-AR" sz="2000" dirty="0" smtClean="0">
                <a:solidFill>
                  <a:schemeClr val="accent5">
                    <a:lumMod val="60000"/>
                    <a:lumOff val="40000"/>
                  </a:schemeClr>
                </a:solidFill>
              </a:rPr>
              <a:t>módulos.</a:t>
            </a:r>
          </a:p>
          <a:p>
            <a:r>
              <a:rPr lang="es-AR" sz="2000" dirty="0" smtClean="0">
                <a:solidFill>
                  <a:schemeClr val="accent5">
                    <a:lumMod val="60000"/>
                    <a:lumOff val="40000"/>
                  </a:schemeClr>
                </a:solidFill>
              </a:rPr>
              <a:t>Es </a:t>
            </a:r>
            <a:r>
              <a:rPr lang="es-AR" sz="2000" dirty="0">
                <a:solidFill>
                  <a:schemeClr val="accent5">
                    <a:lumMod val="60000"/>
                    <a:lumOff val="40000"/>
                  </a:schemeClr>
                </a:solidFill>
              </a:rPr>
              <a:t>la fase de la prueba de software en la cual módulos individuales de software son combinados y probados como un grupo. Son las pruebas posteriores a las </a:t>
            </a:r>
            <a:r>
              <a:rPr lang="es-AR" sz="2000" dirty="0" smtClean="0">
                <a:solidFill>
                  <a:schemeClr val="accent5">
                    <a:lumMod val="60000"/>
                    <a:lumOff val="40000"/>
                  </a:schemeClr>
                </a:solidFill>
              </a:rPr>
              <a:t>pruebas unitarias y </a:t>
            </a:r>
            <a:r>
              <a:rPr lang="es-AR" sz="2000" dirty="0">
                <a:solidFill>
                  <a:schemeClr val="accent5">
                    <a:lumMod val="60000"/>
                    <a:lumOff val="40000"/>
                  </a:schemeClr>
                </a:solidFill>
              </a:rPr>
              <a:t>preceden a las pruebas del sistema.</a:t>
            </a:r>
          </a:p>
          <a:p>
            <a:endParaRPr lang="es-AR" dirty="0"/>
          </a:p>
        </p:txBody>
      </p:sp>
    </p:spTree>
    <p:extLst>
      <p:ext uri="{BB962C8B-B14F-4D97-AF65-F5344CB8AC3E}">
        <p14:creationId xmlns:p14="http://schemas.microsoft.com/office/powerpoint/2010/main" val="423256126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37127" y="378682"/>
            <a:ext cx="5525035" cy="707886"/>
          </a:xfrm>
          <a:prstGeom prst="rect">
            <a:avLst/>
          </a:prstGeom>
          <a:noFill/>
        </p:spPr>
        <p:txBody>
          <a:bodyPr wrap="square" lIns="91440" tIns="45720" rIns="91440" bIns="45720">
            <a:spAutoFit/>
          </a:bodyPr>
          <a:lstStyle/>
          <a:p>
            <a:pPr algn="ctr"/>
            <a:r>
              <a:rPr lang="es-ES" sz="40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Pruebas de sistema</a:t>
            </a:r>
            <a:endParaRPr lang="es-ES" sz="40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CuadroTexto 2"/>
          <p:cNvSpPr txBox="1"/>
          <p:nvPr/>
        </p:nvSpPr>
        <p:spPr>
          <a:xfrm>
            <a:off x="1378039" y="1287887"/>
            <a:ext cx="9981127" cy="1600438"/>
          </a:xfrm>
          <a:prstGeom prst="rect">
            <a:avLst/>
          </a:prstGeom>
          <a:noFill/>
        </p:spPr>
        <p:txBody>
          <a:bodyPr wrap="square" rtlCol="0">
            <a:spAutoFit/>
          </a:bodyPr>
          <a:lstStyle/>
          <a:p>
            <a:r>
              <a:rPr lang="es-AR" sz="2000" dirty="0">
                <a:solidFill>
                  <a:schemeClr val="accent5">
                    <a:lumMod val="60000"/>
                    <a:lumOff val="40000"/>
                  </a:schemeClr>
                </a:solidFill>
              </a:rPr>
              <a:t>Evalúan el </a:t>
            </a:r>
            <a:r>
              <a:rPr lang="es-AR" sz="2000" dirty="0" smtClean="0">
                <a:solidFill>
                  <a:schemeClr val="accent5">
                    <a:lumMod val="60000"/>
                    <a:lumOff val="40000"/>
                  </a:schemeClr>
                </a:solidFill>
              </a:rPr>
              <a:t>sistema en </a:t>
            </a:r>
            <a:r>
              <a:rPr lang="es-AR" sz="2000" dirty="0">
                <a:solidFill>
                  <a:schemeClr val="accent5">
                    <a:lumMod val="60000"/>
                    <a:lumOff val="40000"/>
                  </a:schemeClr>
                </a:solidFill>
              </a:rPr>
              <a:t>su conjunto.</a:t>
            </a:r>
          </a:p>
          <a:p>
            <a:r>
              <a:rPr lang="es-AR" sz="2000" dirty="0">
                <a:solidFill>
                  <a:schemeClr val="accent5">
                    <a:lumMod val="60000"/>
                    <a:lumOff val="40000"/>
                  </a:schemeClr>
                </a:solidFill>
              </a:rPr>
              <a:t>El objetivo de este tipo de pruebas </a:t>
            </a:r>
            <a:r>
              <a:rPr lang="es-AR" sz="2000" dirty="0" smtClean="0">
                <a:solidFill>
                  <a:schemeClr val="accent5">
                    <a:lumMod val="60000"/>
                    <a:lumOff val="40000"/>
                  </a:schemeClr>
                </a:solidFill>
              </a:rPr>
              <a:t>es comprobar </a:t>
            </a:r>
            <a:r>
              <a:rPr lang="es-AR" sz="2000" dirty="0">
                <a:solidFill>
                  <a:schemeClr val="accent5">
                    <a:lumMod val="60000"/>
                    <a:lumOff val="40000"/>
                  </a:schemeClr>
                </a:solidFill>
              </a:rPr>
              <a:t>que se cumplen los requisitos funcionales y las especificaciones </a:t>
            </a:r>
            <a:r>
              <a:rPr lang="es-AR" sz="2000" dirty="0" smtClean="0">
                <a:solidFill>
                  <a:schemeClr val="accent5">
                    <a:lumMod val="60000"/>
                    <a:lumOff val="40000"/>
                  </a:schemeClr>
                </a:solidFill>
              </a:rPr>
              <a:t>técnicas </a:t>
            </a:r>
            <a:r>
              <a:rPr lang="es-AR" sz="2000" dirty="0">
                <a:solidFill>
                  <a:schemeClr val="accent5">
                    <a:lumMod val="60000"/>
                    <a:lumOff val="40000"/>
                  </a:schemeClr>
                </a:solidFill>
              </a:rPr>
              <a:t>del software. Suele ser habitual que se prueba el sistema en un </a:t>
            </a:r>
            <a:r>
              <a:rPr lang="es-AR" sz="2000" dirty="0" smtClean="0">
                <a:solidFill>
                  <a:schemeClr val="accent5">
                    <a:lumMod val="60000"/>
                    <a:lumOff val="40000"/>
                  </a:schemeClr>
                </a:solidFill>
              </a:rPr>
              <a:t>entorno </a:t>
            </a:r>
            <a:r>
              <a:rPr lang="es-AR" sz="2000" dirty="0">
                <a:solidFill>
                  <a:schemeClr val="accent5">
                    <a:lumMod val="60000"/>
                    <a:lumOff val="40000"/>
                  </a:schemeClr>
                </a:solidFill>
              </a:rPr>
              <a:t>similar al de </a:t>
            </a:r>
            <a:r>
              <a:rPr lang="es-AR" sz="2000" dirty="0" smtClean="0">
                <a:solidFill>
                  <a:schemeClr val="accent5">
                    <a:lumMod val="60000"/>
                    <a:lumOff val="40000"/>
                  </a:schemeClr>
                </a:solidFill>
              </a:rPr>
              <a:t>producción.</a:t>
            </a:r>
            <a:endParaRPr lang="es-AR" sz="2000" dirty="0">
              <a:solidFill>
                <a:schemeClr val="accent5">
                  <a:lumMod val="60000"/>
                  <a:lumOff val="40000"/>
                </a:schemeClr>
              </a:solidFill>
            </a:endParaRPr>
          </a:p>
          <a:p>
            <a:endParaRPr lang="es-AR" dirty="0"/>
          </a:p>
        </p:txBody>
      </p:sp>
      <p:sp>
        <p:nvSpPr>
          <p:cNvPr id="4" name="Rectángulo 3"/>
          <p:cNvSpPr/>
          <p:nvPr/>
        </p:nvSpPr>
        <p:spPr>
          <a:xfrm>
            <a:off x="1378039" y="2966534"/>
            <a:ext cx="5436745" cy="707886"/>
          </a:xfrm>
          <a:prstGeom prst="rect">
            <a:avLst/>
          </a:prstGeom>
          <a:noFill/>
        </p:spPr>
        <p:txBody>
          <a:bodyPr wrap="none" lIns="91440" tIns="45720" rIns="91440" bIns="45720">
            <a:spAutoFit/>
          </a:bodyPr>
          <a:lstStyle/>
          <a:p>
            <a:pPr algn="ctr"/>
            <a:r>
              <a:rPr lang="es-ES" sz="40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Pruebas de carga</a:t>
            </a:r>
            <a:r>
              <a:rPr lang="es-ES" sz="4000" b="1" spc="50" dirty="0" smtClean="0">
                <a:ln w="9525" cmpd="sng">
                  <a:solidFill>
                    <a:schemeClr val="accent1"/>
                  </a:solidFill>
                  <a:prstDash val="solid"/>
                </a:ln>
                <a:solidFill>
                  <a:srgbClr val="70AD47">
                    <a:tint val="1000"/>
                  </a:srgbClr>
                </a:solidFill>
                <a:effectLst>
                  <a:glow rad="38100">
                    <a:schemeClr val="accent1">
                      <a:alpha val="40000"/>
                    </a:schemeClr>
                  </a:glow>
                </a:effectLst>
              </a:rPr>
              <a:t>/estrés</a:t>
            </a:r>
            <a:endParaRPr lang="es-ES" sz="40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 name="CuadroTexto 4"/>
          <p:cNvSpPr txBox="1"/>
          <p:nvPr/>
        </p:nvSpPr>
        <p:spPr>
          <a:xfrm>
            <a:off x="1378039" y="3773510"/>
            <a:ext cx="9659155" cy="2215991"/>
          </a:xfrm>
          <a:prstGeom prst="rect">
            <a:avLst/>
          </a:prstGeom>
          <a:noFill/>
        </p:spPr>
        <p:txBody>
          <a:bodyPr wrap="square" rtlCol="0">
            <a:spAutoFit/>
          </a:bodyPr>
          <a:lstStyle/>
          <a:p>
            <a:r>
              <a:rPr lang="es-AR" sz="2000" dirty="0">
                <a:solidFill>
                  <a:schemeClr val="accent5">
                    <a:lumMod val="60000"/>
                    <a:lumOff val="40000"/>
                  </a:schemeClr>
                </a:solidFill>
              </a:rPr>
              <a:t>Este tipo de pruebas evalúa los requisitos no funcionales</a:t>
            </a:r>
            <a:r>
              <a:rPr lang="es-AR" sz="2000" dirty="0" smtClean="0">
                <a:solidFill>
                  <a:schemeClr val="accent5">
                    <a:lumMod val="60000"/>
                    <a:lumOff val="40000"/>
                  </a:schemeClr>
                </a:solidFill>
              </a:rPr>
              <a:t>.</a:t>
            </a:r>
          </a:p>
          <a:p>
            <a:r>
              <a:rPr lang="es-AR" sz="2000" dirty="0" smtClean="0">
                <a:solidFill>
                  <a:schemeClr val="accent5">
                    <a:lumMod val="60000"/>
                    <a:lumOff val="40000"/>
                  </a:schemeClr>
                </a:solidFill>
              </a:rPr>
              <a:t>-Las </a:t>
            </a:r>
            <a:r>
              <a:rPr lang="es-AR" sz="2000" dirty="0">
                <a:solidFill>
                  <a:schemeClr val="accent5">
                    <a:lumMod val="60000"/>
                    <a:lumOff val="40000"/>
                  </a:schemeClr>
                </a:solidFill>
              </a:rPr>
              <a:t>Pruebas de Estrés </a:t>
            </a:r>
            <a:r>
              <a:rPr lang="es-AR" sz="2000" dirty="0" smtClean="0">
                <a:solidFill>
                  <a:schemeClr val="accent5">
                    <a:lumMod val="60000"/>
                    <a:lumOff val="40000"/>
                  </a:schemeClr>
                </a:solidFill>
              </a:rPr>
              <a:t>comprueban </a:t>
            </a:r>
            <a:r>
              <a:rPr lang="es-AR" sz="2000" dirty="0">
                <a:solidFill>
                  <a:schemeClr val="accent5">
                    <a:lumMod val="60000"/>
                    <a:lumOff val="40000"/>
                  </a:schemeClr>
                </a:solidFill>
              </a:rPr>
              <a:t>el funcionamiento del sistema bajo </a:t>
            </a:r>
            <a:r>
              <a:rPr lang="es-AR" sz="2000" dirty="0" smtClean="0">
                <a:solidFill>
                  <a:schemeClr val="accent5">
                    <a:lumMod val="60000"/>
                    <a:lumOff val="40000"/>
                  </a:schemeClr>
                </a:solidFill>
              </a:rPr>
              <a:t>condiciones </a:t>
            </a:r>
            <a:r>
              <a:rPr lang="es-AR" sz="2000" dirty="0">
                <a:solidFill>
                  <a:schemeClr val="accent5">
                    <a:lumMod val="60000"/>
                    <a:lumOff val="40000"/>
                  </a:schemeClr>
                </a:solidFill>
              </a:rPr>
              <a:t>no </a:t>
            </a:r>
            <a:r>
              <a:rPr lang="es-AR" sz="2000" dirty="0" smtClean="0">
                <a:solidFill>
                  <a:schemeClr val="accent5">
                    <a:lumMod val="60000"/>
                    <a:lumOff val="40000"/>
                  </a:schemeClr>
                </a:solidFill>
              </a:rPr>
              <a:t>normales como </a:t>
            </a:r>
            <a:r>
              <a:rPr lang="es-AR" sz="2000" dirty="0">
                <a:solidFill>
                  <a:schemeClr val="accent5">
                    <a:lumMod val="60000"/>
                    <a:lumOff val="40000"/>
                  </a:schemeClr>
                </a:solidFill>
              </a:rPr>
              <a:t>pueden ser la ausencia de red, la pérdida </a:t>
            </a:r>
            <a:r>
              <a:rPr lang="es-AR" sz="2000" dirty="0" smtClean="0">
                <a:solidFill>
                  <a:schemeClr val="accent5">
                    <a:lumMod val="60000"/>
                    <a:lumOff val="40000"/>
                  </a:schemeClr>
                </a:solidFill>
              </a:rPr>
              <a:t>de </a:t>
            </a:r>
            <a:r>
              <a:rPr lang="es-AR" sz="2000" dirty="0">
                <a:solidFill>
                  <a:schemeClr val="accent5">
                    <a:lumMod val="60000"/>
                    <a:lumOff val="40000"/>
                  </a:schemeClr>
                </a:solidFill>
              </a:rPr>
              <a:t>un servidor, etc</a:t>
            </a:r>
            <a:r>
              <a:rPr lang="es-AR" sz="2000" dirty="0" smtClean="0">
                <a:solidFill>
                  <a:schemeClr val="accent5">
                    <a:lumMod val="60000"/>
                    <a:lumOff val="40000"/>
                  </a:schemeClr>
                </a:solidFill>
              </a:rPr>
              <a:t>.</a:t>
            </a:r>
          </a:p>
          <a:p>
            <a:r>
              <a:rPr lang="es-AR" sz="2000" dirty="0" smtClean="0">
                <a:solidFill>
                  <a:schemeClr val="accent5">
                    <a:lumMod val="60000"/>
                    <a:lumOff val="40000"/>
                  </a:schemeClr>
                </a:solidFill>
              </a:rPr>
              <a:t>-</a:t>
            </a:r>
            <a:r>
              <a:rPr lang="es-AR" sz="2000" dirty="0">
                <a:solidFill>
                  <a:schemeClr val="accent5">
                    <a:lumMod val="60000"/>
                    <a:lumOff val="40000"/>
                  </a:schemeClr>
                </a:solidFill>
              </a:rPr>
              <a:t>Las Pruebas de Carga </a:t>
            </a:r>
            <a:r>
              <a:rPr lang="es-AR" sz="2000" dirty="0" smtClean="0">
                <a:solidFill>
                  <a:schemeClr val="accent5">
                    <a:lumMod val="60000"/>
                    <a:lumOff val="40000"/>
                  </a:schemeClr>
                </a:solidFill>
              </a:rPr>
              <a:t>someten </a:t>
            </a:r>
            <a:r>
              <a:rPr lang="es-AR" sz="2000" dirty="0">
                <a:solidFill>
                  <a:schemeClr val="accent5">
                    <a:lumMod val="60000"/>
                    <a:lumOff val="40000"/>
                  </a:schemeClr>
                </a:solidFill>
              </a:rPr>
              <a:t>el sistema a cargas de trabajo </a:t>
            </a:r>
            <a:r>
              <a:rPr lang="es-AR" sz="2000" dirty="0" smtClean="0">
                <a:solidFill>
                  <a:schemeClr val="accent5">
                    <a:lumMod val="60000"/>
                    <a:lumOff val="40000"/>
                  </a:schemeClr>
                </a:solidFill>
              </a:rPr>
              <a:t>extremas determinando </a:t>
            </a:r>
            <a:r>
              <a:rPr lang="es-AR" sz="2000" dirty="0">
                <a:solidFill>
                  <a:schemeClr val="accent5">
                    <a:lumMod val="60000"/>
                    <a:lumOff val="40000"/>
                  </a:schemeClr>
                </a:solidFill>
              </a:rPr>
              <a:t>la </a:t>
            </a:r>
            <a:r>
              <a:rPr lang="es-AR" sz="2000" dirty="0" smtClean="0">
                <a:solidFill>
                  <a:schemeClr val="accent5">
                    <a:lumMod val="60000"/>
                    <a:lumOff val="40000"/>
                  </a:schemeClr>
                </a:solidFill>
              </a:rPr>
              <a:t>capacidad de </a:t>
            </a:r>
            <a:r>
              <a:rPr lang="es-AR" sz="2000" dirty="0">
                <a:solidFill>
                  <a:schemeClr val="accent5">
                    <a:lumMod val="60000"/>
                    <a:lumOff val="40000"/>
                  </a:schemeClr>
                </a:solidFill>
              </a:rPr>
              <a:t>resistencia límite del programa, número de </a:t>
            </a:r>
            <a:r>
              <a:rPr lang="es-AR" sz="2000" dirty="0" smtClean="0">
                <a:solidFill>
                  <a:schemeClr val="accent5">
                    <a:lumMod val="60000"/>
                    <a:lumOff val="40000"/>
                  </a:schemeClr>
                </a:solidFill>
              </a:rPr>
              <a:t>usuarios </a:t>
            </a:r>
            <a:r>
              <a:rPr lang="es-AR" sz="2000" dirty="0">
                <a:solidFill>
                  <a:schemeClr val="accent5">
                    <a:lumMod val="60000"/>
                    <a:lumOff val="40000"/>
                  </a:schemeClr>
                </a:solidFill>
              </a:rPr>
              <a:t>simultáneos, capacidad de cálculo </a:t>
            </a:r>
            <a:r>
              <a:rPr lang="es-AR" sz="2000" dirty="0" smtClean="0">
                <a:solidFill>
                  <a:schemeClr val="accent5">
                    <a:lumMod val="60000"/>
                    <a:lumOff val="40000"/>
                  </a:schemeClr>
                </a:solidFill>
              </a:rPr>
              <a:t>máximo</a:t>
            </a:r>
            <a:r>
              <a:rPr lang="es-AR" sz="2000" dirty="0">
                <a:solidFill>
                  <a:schemeClr val="accent5">
                    <a:lumMod val="60000"/>
                    <a:lumOff val="40000"/>
                  </a:schemeClr>
                </a:solidFill>
              </a:rPr>
              <a:t>, número de conexiones, </a:t>
            </a:r>
            <a:r>
              <a:rPr lang="es-AR" sz="2000" dirty="0" smtClean="0">
                <a:solidFill>
                  <a:schemeClr val="accent5">
                    <a:lumMod val="60000"/>
                    <a:lumOff val="40000"/>
                  </a:schemeClr>
                </a:solidFill>
              </a:rPr>
              <a:t>etc</a:t>
            </a:r>
            <a:r>
              <a:rPr lang="es-AR" sz="2000" dirty="0">
                <a:solidFill>
                  <a:schemeClr val="accent5">
                    <a:lumMod val="60000"/>
                    <a:lumOff val="40000"/>
                  </a:schemeClr>
                </a:solidFill>
              </a:rPr>
              <a:t>.</a:t>
            </a:r>
          </a:p>
          <a:p>
            <a:endParaRPr lang="es-AR" dirty="0"/>
          </a:p>
        </p:txBody>
      </p:sp>
    </p:spTree>
    <p:extLst>
      <p:ext uri="{BB962C8B-B14F-4D97-AF65-F5344CB8AC3E}">
        <p14:creationId xmlns:p14="http://schemas.microsoft.com/office/powerpoint/2010/main" val="241517255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661148" y="185444"/>
            <a:ext cx="5993950" cy="923330"/>
          </a:xfrm>
          <a:prstGeom prst="rect">
            <a:avLst/>
          </a:prstGeom>
          <a:noFill/>
        </p:spPr>
        <p:txBody>
          <a:bodyPr wrap="none" lIns="91440" tIns="45720" rIns="91440" bIns="45720">
            <a:spAutoFit/>
          </a:bodyPr>
          <a:lstStyle/>
          <a:p>
            <a:pPr algn="ctr"/>
            <a:r>
              <a:rPr lang="es-ES" sz="5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Pruebas funcionales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Rectángulo 3"/>
          <p:cNvSpPr/>
          <p:nvPr/>
        </p:nvSpPr>
        <p:spPr>
          <a:xfrm>
            <a:off x="933341" y="938345"/>
            <a:ext cx="3911647" cy="707886"/>
          </a:xfrm>
          <a:prstGeom prst="rect">
            <a:avLst/>
          </a:prstGeom>
          <a:noFill/>
        </p:spPr>
        <p:txBody>
          <a:bodyPr wrap="none" lIns="91440" tIns="45720" rIns="91440" bIns="45720">
            <a:spAutoFit/>
          </a:bodyPr>
          <a:lstStyle/>
          <a:p>
            <a:pPr algn="ctr"/>
            <a:r>
              <a:rPr lang="es-ES" sz="4000" b="1" dirty="0" smtClean="0">
                <a:ln w="9525">
                  <a:solidFill>
                    <a:schemeClr val="bg1"/>
                  </a:solidFill>
                  <a:prstDash val="solid"/>
                </a:ln>
                <a:effectLst>
                  <a:outerShdw blurRad="12700" dist="38100" dir="2700000" algn="tl" rotWithShape="0">
                    <a:schemeClr val="bg1">
                      <a:lumMod val="50000"/>
                    </a:schemeClr>
                  </a:outerShdw>
                </a:effectLst>
              </a:rPr>
              <a:t>Pruebas de humo</a:t>
            </a:r>
            <a:endParaRPr lang="es-E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CuadroTexto 4"/>
          <p:cNvSpPr txBox="1"/>
          <p:nvPr/>
        </p:nvSpPr>
        <p:spPr>
          <a:xfrm>
            <a:off x="1110115" y="1518017"/>
            <a:ext cx="10483403" cy="1323439"/>
          </a:xfrm>
          <a:prstGeom prst="rect">
            <a:avLst/>
          </a:prstGeom>
          <a:noFill/>
        </p:spPr>
        <p:txBody>
          <a:bodyPr wrap="square" rtlCol="0">
            <a:spAutoFit/>
          </a:bodyPr>
          <a:lstStyle/>
          <a:p>
            <a:r>
              <a:rPr lang="es-AR" sz="2000" dirty="0" smtClean="0">
                <a:solidFill>
                  <a:srgbClr val="FFFF00"/>
                </a:solidFill>
              </a:rPr>
              <a:t>Son </a:t>
            </a:r>
            <a:r>
              <a:rPr lang="es-AR" sz="2000" dirty="0">
                <a:solidFill>
                  <a:srgbClr val="FFFF00"/>
                </a:solidFill>
              </a:rPr>
              <a:t>aquellas pruebas que pretenden evaluar la calidad de un producto de </a:t>
            </a:r>
            <a:r>
              <a:rPr lang="es-AR" sz="2000" dirty="0" smtClean="0">
                <a:solidFill>
                  <a:srgbClr val="FFFF00"/>
                </a:solidFill>
              </a:rPr>
              <a:t>software previo </a:t>
            </a:r>
            <a:r>
              <a:rPr lang="es-AR" sz="2000" dirty="0">
                <a:solidFill>
                  <a:srgbClr val="FFFF00"/>
                </a:solidFill>
              </a:rPr>
              <a:t>a una recepción formal, ya sea al equipo de pruebas o al usuario final, es decir, es una revisión rápida del producto de software para comprobar que funciona y no tiene defectos que interrumpan la operación básica del mismo.</a:t>
            </a:r>
          </a:p>
        </p:txBody>
      </p:sp>
      <p:sp>
        <p:nvSpPr>
          <p:cNvPr id="6" name="Rectángulo 5"/>
          <p:cNvSpPr/>
          <p:nvPr/>
        </p:nvSpPr>
        <p:spPr>
          <a:xfrm>
            <a:off x="600080" y="2749651"/>
            <a:ext cx="5306096" cy="707886"/>
          </a:xfrm>
          <a:prstGeom prst="rect">
            <a:avLst/>
          </a:prstGeom>
          <a:noFill/>
        </p:spPr>
        <p:txBody>
          <a:bodyPr wrap="square" lIns="91440" tIns="45720" rIns="91440" bIns="45720">
            <a:spAutoFit/>
          </a:bodyPr>
          <a:lstStyle/>
          <a:p>
            <a:pPr algn="ctr"/>
            <a:r>
              <a:rPr lang="es-ES" sz="4000" b="1" dirty="0" smtClean="0">
                <a:ln w="9525">
                  <a:solidFill>
                    <a:schemeClr val="bg1"/>
                  </a:solidFill>
                  <a:prstDash val="solid"/>
                </a:ln>
                <a:effectLst>
                  <a:outerShdw blurRad="12700" dist="38100" dir="2700000" algn="tl" rotWithShape="0">
                    <a:schemeClr val="bg1">
                      <a:lumMod val="50000"/>
                    </a:schemeClr>
                  </a:outerShdw>
                </a:effectLst>
              </a:rPr>
              <a:t>Pruebas de regresión</a:t>
            </a:r>
            <a:endParaRPr lang="es-ES" sz="4000" b="1" dirty="0">
              <a:ln w="9525">
                <a:solidFill>
                  <a:schemeClr val="bg1"/>
                </a:solidFill>
                <a:prstDash val="solid"/>
              </a:ln>
              <a:effectLst>
                <a:outerShdw blurRad="12700" dist="38100" dir="2700000" algn="tl" rotWithShape="0">
                  <a:schemeClr val="bg1">
                    <a:lumMod val="50000"/>
                  </a:schemeClr>
                </a:outerShdw>
              </a:effectLst>
            </a:endParaRPr>
          </a:p>
        </p:txBody>
      </p:sp>
      <p:sp>
        <p:nvSpPr>
          <p:cNvPr id="7" name="CuadroTexto 6"/>
          <p:cNvSpPr txBox="1"/>
          <p:nvPr/>
        </p:nvSpPr>
        <p:spPr>
          <a:xfrm>
            <a:off x="1110115" y="3475820"/>
            <a:ext cx="10271279" cy="1292662"/>
          </a:xfrm>
          <a:prstGeom prst="rect">
            <a:avLst/>
          </a:prstGeom>
          <a:noFill/>
        </p:spPr>
        <p:txBody>
          <a:bodyPr wrap="square" rtlCol="0">
            <a:spAutoFit/>
          </a:bodyPr>
          <a:lstStyle/>
          <a:p>
            <a:r>
              <a:rPr lang="es-AR" sz="2000" dirty="0" smtClean="0">
                <a:solidFill>
                  <a:srgbClr val="FFFF00"/>
                </a:solidFill>
              </a:rPr>
              <a:t>Consisten </a:t>
            </a:r>
            <a:r>
              <a:rPr lang="es-AR" sz="2000" dirty="0">
                <a:solidFill>
                  <a:srgbClr val="FFFF00"/>
                </a:solidFill>
              </a:rPr>
              <a:t>en comprobar que las versiones anteriores, o </a:t>
            </a:r>
            <a:r>
              <a:rPr lang="es-AR" sz="2000" dirty="0" smtClean="0">
                <a:solidFill>
                  <a:srgbClr val="FFFF00"/>
                </a:solidFill>
              </a:rPr>
              <a:t>el </a:t>
            </a:r>
            <a:r>
              <a:rPr lang="es-AR" sz="2000" dirty="0">
                <a:solidFill>
                  <a:srgbClr val="FFFF00"/>
                </a:solidFill>
              </a:rPr>
              <a:t>funcionamiento de las versiones anteriores, </a:t>
            </a:r>
            <a:r>
              <a:rPr lang="es-AR" sz="2000" dirty="0" smtClean="0">
                <a:solidFill>
                  <a:srgbClr val="FFFF00"/>
                </a:solidFill>
              </a:rPr>
              <a:t>siguen estando </a:t>
            </a:r>
            <a:r>
              <a:rPr lang="es-AR" sz="2000" dirty="0">
                <a:solidFill>
                  <a:srgbClr val="FFFF00"/>
                </a:solidFill>
              </a:rPr>
              <a:t>soportadas </a:t>
            </a:r>
            <a:r>
              <a:rPr lang="es-AR" sz="2000" dirty="0" smtClean="0">
                <a:solidFill>
                  <a:srgbClr val="FFFF00"/>
                </a:solidFill>
              </a:rPr>
              <a:t>por </a:t>
            </a:r>
            <a:r>
              <a:rPr lang="es-AR" sz="2000" dirty="0">
                <a:solidFill>
                  <a:srgbClr val="FFFF00"/>
                </a:solidFill>
              </a:rPr>
              <a:t>el </a:t>
            </a:r>
            <a:r>
              <a:rPr lang="es-AR" sz="2000" dirty="0" smtClean="0">
                <a:solidFill>
                  <a:srgbClr val="FFFF00"/>
                </a:solidFill>
              </a:rPr>
              <a:t>sistema.</a:t>
            </a:r>
          </a:p>
          <a:p>
            <a:r>
              <a:rPr lang="es-AR" sz="2000" dirty="0" smtClean="0">
                <a:solidFill>
                  <a:srgbClr val="FFFF00"/>
                </a:solidFill>
              </a:rPr>
              <a:t>Por ende, sólo </a:t>
            </a:r>
            <a:r>
              <a:rPr lang="es-AR" sz="2000" dirty="0">
                <a:solidFill>
                  <a:srgbClr val="FFFF00"/>
                </a:solidFill>
              </a:rPr>
              <a:t>son aplicables cuando existen versiones previas del sistema. </a:t>
            </a:r>
          </a:p>
          <a:p>
            <a:endParaRPr lang="es-AR" dirty="0"/>
          </a:p>
        </p:txBody>
      </p:sp>
      <p:sp>
        <p:nvSpPr>
          <p:cNvPr id="8" name="Rectángulo 7"/>
          <p:cNvSpPr/>
          <p:nvPr/>
        </p:nvSpPr>
        <p:spPr>
          <a:xfrm>
            <a:off x="933341" y="4689171"/>
            <a:ext cx="4972835" cy="707886"/>
          </a:xfrm>
          <a:prstGeom prst="rect">
            <a:avLst/>
          </a:prstGeom>
          <a:noFill/>
        </p:spPr>
        <p:txBody>
          <a:bodyPr wrap="none" lIns="91440" tIns="45720" rIns="91440" bIns="45720">
            <a:spAutoFit/>
          </a:bodyPr>
          <a:lstStyle/>
          <a:p>
            <a:pPr algn="ctr"/>
            <a:r>
              <a:rPr lang="es-ES" sz="4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Pruebas de aceptación</a:t>
            </a:r>
            <a:endParaRPr lang="es-E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9" name="CuadroTexto 8"/>
          <p:cNvSpPr txBox="1"/>
          <p:nvPr/>
        </p:nvSpPr>
        <p:spPr>
          <a:xfrm>
            <a:off x="1110115" y="5494604"/>
            <a:ext cx="10580372" cy="1292662"/>
          </a:xfrm>
          <a:prstGeom prst="rect">
            <a:avLst/>
          </a:prstGeom>
          <a:noFill/>
        </p:spPr>
        <p:txBody>
          <a:bodyPr wrap="square" rtlCol="0">
            <a:spAutoFit/>
          </a:bodyPr>
          <a:lstStyle/>
          <a:p>
            <a:r>
              <a:rPr lang="es-AR" sz="2000" dirty="0">
                <a:solidFill>
                  <a:srgbClr val="FFFF00"/>
                </a:solidFill>
              </a:rPr>
              <a:t>Las </a:t>
            </a:r>
            <a:r>
              <a:rPr lang="es-AR" sz="2000" dirty="0" smtClean="0">
                <a:solidFill>
                  <a:srgbClr val="FFFF00"/>
                </a:solidFill>
              </a:rPr>
              <a:t>pruebas </a:t>
            </a:r>
            <a:r>
              <a:rPr lang="es-AR" sz="2000" dirty="0">
                <a:solidFill>
                  <a:srgbClr val="FFFF00"/>
                </a:solidFill>
              </a:rPr>
              <a:t>de </a:t>
            </a:r>
            <a:r>
              <a:rPr lang="es-AR" sz="2000" dirty="0" smtClean="0">
                <a:solidFill>
                  <a:srgbClr val="FFFF00"/>
                </a:solidFill>
              </a:rPr>
              <a:t>aceptación </a:t>
            </a:r>
            <a:r>
              <a:rPr lang="es-AR" sz="2000" dirty="0">
                <a:solidFill>
                  <a:srgbClr val="FFFF00"/>
                </a:solidFill>
              </a:rPr>
              <a:t>evalúan que el sistema </a:t>
            </a:r>
            <a:r>
              <a:rPr lang="es-AR" sz="2000" b="1" dirty="0" smtClean="0">
                <a:solidFill>
                  <a:srgbClr val="FFFF00"/>
                </a:solidFill>
              </a:rPr>
              <a:t>cumple </a:t>
            </a:r>
            <a:r>
              <a:rPr lang="es-AR" sz="2000" b="1" dirty="0">
                <a:solidFill>
                  <a:srgbClr val="FFFF00"/>
                </a:solidFill>
              </a:rPr>
              <a:t>con los </a:t>
            </a:r>
            <a:r>
              <a:rPr lang="es-AR" sz="2000" b="1" dirty="0" smtClean="0">
                <a:solidFill>
                  <a:srgbClr val="FFFF00"/>
                </a:solidFill>
              </a:rPr>
              <a:t>requisitos </a:t>
            </a:r>
            <a:r>
              <a:rPr lang="es-AR" sz="2000" b="1" dirty="0">
                <a:solidFill>
                  <a:srgbClr val="FFFF00"/>
                </a:solidFill>
              </a:rPr>
              <a:t>del </a:t>
            </a:r>
            <a:r>
              <a:rPr lang="es-AR" sz="2000" b="1" dirty="0" smtClean="0">
                <a:solidFill>
                  <a:srgbClr val="FFFF00"/>
                </a:solidFill>
              </a:rPr>
              <a:t>cliente</a:t>
            </a:r>
            <a:r>
              <a:rPr lang="es-AR" sz="2000" dirty="0" smtClean="0">
                <a:solidFill>
                  <a:srgbClr val="FFFF00"/>
                </a:solidFill>
              </a:rPr>
              <a:t>, </a:t>
            </a:r>
            <a:r>
              <a:rPr lang="es-AR" sz="2000" dirty="0">
                <a:solidFill>
                  <a:srgbClr val="FFFF00"/>
                </a:solidFill>
              </a:rPr>
              <a:t>para ello se cuenta con su participación y por norma </a:t>
            </a:r>
            <a:r>
              <a:rPr lang="es-AR" sz="2000" dirty="0" smtClean="0">
                <a:solidFill>
                  <a:srgbClr val="FFFF00"/>
                </a:solidFill>
              </a:rPr>
              <a:t>general </a:t>
            </a:r>
            <a:r>
              <a:rPr lang="es-AR" sz="2000" dirty="0">
                <a:solidFill>
                  <a:srgbClr val="FFFF00"/>
                </a:solidFill>
              </a:rPr>
              <a:t>la superación de este tipo de pruebas significa que el cliente acepta </a:t>
            </a:r>
            <a:r>
              <a:rPr lang="es-AR" sz="2000" dirty="0" smtClean="0">
                <a:solidFill>
                  <a:srgbClr val="FFFF00"/>
                </a:solidFill>
              </a:rPr>
              <a:t>el sistema</a:t>
            </a:r>
            <a:r>
              <a:rPr lang="es-AR" sz="2000" dirty="0">
                <a:solidFill>
                  <a:srgbClr val="FFFF00"/>
                </a:solidFill>
              </a:rPr>
              <a:t> </a:t>
            </a:r>
            <a:r>
              <a:rPr lang="es-AR" sz="2000" dirty="0" smtClean="0">
                <a:solidFill>
                  <a:srgbClr val="FFFF00"/>
                </a:solidFill>
              </a:rPr>
              <a:t>y </a:t>
            </a:r>
            <a:r>
              <a:rPr lang="es-AR" sz="2000" dirty="0">
                <a:solidFill>
                  <a:srgbClr val="FFFF00"/>
                </a:solidFill>
              </a:rPr>
              <a:t>éste </a:t>
            </a:r>
            <a:r>
              <a:rPr lang="es-AR" sz="2000" dirty="0" smtClean="0">
                <a:solidFill>
                  <a:srgbClr val="FFFF00"/>
                </a:solidFill>
              </a:rPr>
              <a:t>queda</a:t>
            </a:r>
            <a:r>
              <a:rPr lang="es-AR" sz="2000" dirty="0">
                <a:solidFill>
                  <a:srgbClr val="FFFF00"/>
                </a:solidFill>
              </a:rPr>
              <a:t> </a:t>
            </a:r>
            <a:r>
              <a:rPr lang="es-AR" sz="2000" dirty="0" smtClean="0">
                <a:solidFill>
                  <a:srgbClr val="FFFF00"/>
                </a:solidFill>
              </a:rPr>
              <a:t>validado.</a:t>
            </a:r>
            <a:endParaRPr lang="es-AR" sz="2000" dirty="0">
              <a:solidFill>
                <a:srgbClr val="FFFF00"/>
              </a:solidFill>
            </a:endParaRPr>
          </a:p>
          <a:p>
            <a:endParaRPr lang="es-AR" dirty="0"/>
          </a:p>
        </p:txBody>
      </p:sp>
    </p:spTree>
    <p:extLst>
      <p:ext uri="{BB962C8B-B14F-4D97-AF65-F5344CB8AC3E}">
        <p14:creationId xmlns:p14="http://schemas.microsoft.com/office/powerpoint/2010/main" val="330288531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90830" y="430197"/>
            <a:ext cx="3029996" cy="707886"/>
          </a:xfrm>
          <a:prstGeom prst="rect">
            <a:avLst/>
          </a:prstGeom>
          <a:noFill/>
        </p:spPr>
        <p:txBody>
          <a:bodyPr wrap="none" lIns="91440" tIns="45720" rIns="91440" bIns="45720">
            <a:spAutoFit/>
          </a:bodyPr>
          <a:lstStyle/>
          <a:p>
            <a:pPr algn="ctr"/>
            <a:r>
              <a:rPr lang="es-ES" sz="4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Alpha testing</a:t>
            </a:r>
            <a:endParaRPr lang="es-E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uadroTexto 2"/>
          <p:cNvSpPr txBox="1"/>
          <p:nvPr/>
        </p:nvSpPr>
        <p:spPr>
          <a:xfrm>
            <a:off x="978794" y="1138083"/>
            <a:ext cx="10419009" cy="1569660"/>
          </a:xfrm>
          <a:prstGeom prst="rect">
            <a:avLst/>
          </a:prstGeom>
          <a:noFill/>
        </p:spPr>
        <p:txBody>
          <a:bodyPr wrap="square" rtlCol="0">
            <a:spAutoFit/>
          </a:bodyPr>
          <a:lstStyle/>
          <a:p>
            <a:r>
              <a:rPr lang="es-AR" sz="2000" dirty="0">
                <a:solidFill>
                  <a:srgbClr val="FFFF00"/>
                </a:solidFill>
              </a:rPr>
              <a:t>Es el testeo general para corregir </a:t>
            </a:r>
            <a:r>
              <a:rPr lang="es-AR" sz="2000" dirty="0" smtClean="0">
                <a:solidFill>
                  <a:srgbClr val="FFFF00"/>
                </a:solidFill>
              </a:rPr>
              <a:t>errores </a:t>
            </a:r>
            <a:r>
              <a:rPr lang="es-AR" sz="2000" dirty="0">
                <a:solidFill>
                  <a:srgbClr val="FFFF00"/>
                </a:solidFill>
              </a:rPr>
              <a:t>básicos de un </a:t>
            </a:r>
            <a:r>
              <a:rPr lang="es-AR" sz="2000" dirty="0" smtClean="0">
                <a:solidFill>
                  <a:srgbClr val="FFFF00"/>
                </a:solidFill>
              </a:rPr>
              <a:t>programa.</a:t>
            </a:r>
          </a:p>
          <a:p>
            <a:r>
              <a:rPr lang="es-AR" sz="2000" dirty="0" smtClean="0">
                <a:solidFill>
                  <a:srgbClr val="FFFF00"/>
                </a:solidFill>
              </a:rPr>
              <a:t>Esta </a:t>
            </a:r>
            <a:r>
              <a:rPr lang="es-AR" sz="2000" dirty="0">
                <a:solidFill>
                  <a:srgbClr val="FFFF00"/>
                </a:solidFill>
              </a:rPr>
              <a:t>no es la versión final de software y cierta funcionalidad puede ser añadido al software incluso después de la prueba alfa.</a:t>
            </a:r>
          </a:p>
          <a:p>
            <a:endParaRPr lang="es-AR" dirty="0" smtClean="0"/>
          </a:p>
          <a:p>
            <a:endParaRPr lang="es-AR" dirty="0"/>
          </a:p>
        </p:txBody>
      </p:sp>
      <p:sp>
        <p:nvSpPr>
          <p:cNvPr id="4" name="Rectángulo 3"/>
          <p:cNvSpPr/>
          <p:nvPr/>
        </p:nvSpPr>
        <p:spPr>
          <a:xfrm>
            <a:off x="1090830" y="2362028"/>
            <a:ext cx="2650084" cy="707886"/>
          </a:xfrm>
          <a:prstGeom prst="rect">
            <a:avLst/>
          </a:prstGeom>
          <a:noFill/>
        </p:spPr>
        <p:txBody>
          <a:bodyPr wrap="none" lIns="91440" tIns="45720" rIns="91440" bIns="45720">
            <a:spAutoFit/>
          </a:bodyPr>
          <a:lstStyle/>
          <a:p>
            <a:pPr algn="ctr"/>
            <a:r>
              <a:rPr lang="es-ES" sz="4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Beta testing</a:t>
            </a:r>
            <a:endParaRPr lang="es-E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CuadroTexto 4"/>
          <p:cNvSpPr txBox="1"/>
          <p:nvPr/>
        </p:nvSpPr>
        <p:spPr>
          <a:xfrm>
            <a:off x="978794" y="3069914"/>
            <a:ext cx="10612192" cy="1938992"/>
          </a:xfrm>
          <a:prstGeom prst="rect">
            <a:avLst/>
          </a:prstGeom>
          <a:noFill/>
        </p:spPr>
        <p:txBody>
          <a:bodyPr wrap="square" rtlCol="0">
            <a:spAutoFit/>
          </a:bodyPr>
          <a:lstStyle/>
          <a:p>
            <a:r>
              <a:rPr lang="es-AR" sz="2000" dirty="0" smtClean="0">
                <a:solidFill>
                  <a:srgbClr val="FFFF00"/>
                </a:solidFill>
              </a:rPr>
              <a:t>Se </a:t>
            </a:r>
            <a:r>
              <a:rPr lang="es-AR" sz="2000" dirty="0">
                <a:solidFill>
                  <a:srgbClr val="FFFF00"/>
                </a:solidFill>
              </a:rPr>
              <a:t>llevan a cabo por los usuarios finales del software en los lugares de trabajo de los clientes. </a:t>
            </a:r>
            <a:r>
              <a:rPr lang="es-AR" sz="2000" dirty="0" smtClean="0">
                <a:solidFill>
                  <a:srgbClr val="FFFF00"/>
                </a:solidFill>
              </a:rPr>
              <a:t>El desarrollador </a:t>
            </a:r>
            <a:r>
              <a:rPr lang="es-AR" sz="2000" dirty="0">
                <a:solidFill>
                  <a:srgbClr val="FFFF00"/>
                </a:solidFill>
              </a:rPr>
              <a:t>no está presente normalmente. </a:t>
            </a:r>
            <a:endParaRPr lang="es-AR" sz="2000" dirty="0" smtClean="0">
              <a:solidFill>
                <a:srgbClr val="FFFF00"/>
              </a:solidFill>
            </a:endParaRPr>
          </a:p>
          <a:p>
            <a:r>
              <a:rPr lang="es-AR" sz="2000" dirty="0" smtClean="0">
                <a:solidFill>
                  <a:srgbClr val="FFFF00"/>
                </a:solidFill>
              </a:rPr>
              <a:t>La prueba </a:t>
            </a:r>
            <a:r>
              <a:rPr lang="es-AR" sz="2000" dirty="0">
                <a:solidFill>
                  <a:srgbClr val="FFFF00"/>
                </a:solidFill>
              </a:rPr>
              <a:t>beta es una aplicación en vivo del software en un entorno que no puede ser controlado por el desarrollador. El cliente registra todos los problemas que encuentra durante la prueba beta e informa a intervalos regulares al desarrollador. </a:t>
            </a:r>
            <a:endParaRPr lang="es-AR" sz="2000" dirty="0" smtClean="0">
              <a:solidFill>
                <a:srgbClr val="FFFF00"/>
              </a:solidFill>
            </a:endParaRPr>
          </a:p>
          <a:p>
            <a:r>
              <a:rPr lang="es-AR" sz="2000" dirty="0" smtClean="0">
                <a:solidFill>
                  <a:srgbClr val="FFFF00"/>
                </a:solidFill>
              </a:rPr>
              <a:t>Es la </a:t>
            </a:r>
            <a:r>
              <a:rPr lang="es-AR" sz="2000" dirty="0">
                <a:solidFill>
                  <a:srgbClr val="FFFF00"/>
                </a:solidFill>
              </a:rPr>
              <a:t>última fase de las fases de </a:t>
            </a:r>
            <a:r>
              <a:rPr lang="es-AR" sz="2000" dirty="0" smtClean="0">
                <a:solidFill>
                  <a:srgbClr val="FFFF00"/>
                </a:solidFill>
              </a:rPr>
              <a:t>prueba.</a:t>
            </a:r>
            <a:endParaRPr lang="es-AR" sz="2000" dirty="0">
              <a:solidFill>
                <a:srgbClr val="FFFF00"/>
              </a:solidFill>
            </a:endParaRPr>
          </a:p>
        </p:txBody>
      </p:sp>
    </p:spTree>
    <p:extLst>
      <p:ext uri="{BB962C8B-B14F-4D97-AF65-F5344CB8AC3E}">
        <p14:creationId xmlns:p14="http://schemas.microsoft.com/office/powerpoint/2010/main" val="261561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763766" y="146862"/>
            <a:ext cx="6175088" cy="830997"/>
          </a:xfrm>
          <a:prstGeom prst="rect">
            <a:avLst/>
          </a:prstGeom>
          <a:noFill/>
        </p:spPr>
        <p:txBody>
          <a:bodyPr wrap="none" lIns="91440" tIns="45720" rIns="91440" bIns="45720">
            <a:spAutoFit/>
          </a:bodyPr>
          <a:lstStyle/>
          <a:p>
            <a:pPr algn="ctr"/>
            <a:r>
              <a:rPr lang="es-ES" sz="4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Pruebas no funcionales</a:t>
            </a:r>
            <a:endParaRPr lang="es-ES" sz="4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4" name="Rectángulo 3"/>
          <p:cNvSpPr/>
          <p:nvPr/>
        </p:nvSpPr>
        <p:spPr>
          <a:xfrm>
            <a:off x="912137" y="977859"/>
            <a:ext cx="4939173" cy="707886"/>
          </a:xfrm>
          <a:prstGeom prst="rect">
            <a:avLst/>
          </a:prstGeom>
          <a:noFill/>
        </p:spPr>
        <p:txBody>
          <a:bodyPr wrap="none" lIns="91440" tIns="45720" rIns="91440" bIns="45720">
            <a:spAutoFit/>
          </a:bodyPr>
          <a:lstStyle/>
          <a:p>
            <a:pPr algn="ctr"/>
            <a:r>
              <a:rPr lang="es-ES" sz="40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Pruebas de usabilidad</a:t>
            </a:r>
            <a:endParaRPr lang="es-E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CuadroTexto 5"/>
          <p:cNvSpPr txBox="1"/>
          <p:nvPr/>
        </p:nvSpPr>
        <p:spPr>
          <a:xfrm>
            <a:off x="912137" y="1685745"/>
            <a:ext cx="10949305" cy="1292662"/>
          </a:xfrm>
          <a:prstGeom prst="rect">
            <a:avLst/>
          </a:prstGeom>
          <a:noFill/>
        </p:spPr>
        <p:txBody>
          <a:bodyPr wrap="square" rtlCol="0">
            <a:spAutoFit/>
          </a:bodyPr>
          <a:lstStyle/>
          <a:p>
            <a:r>
              <a:rPr lang="es-AR" sz="2000" dirty="0" smtClean="0">
                <a:solidFill>
                  <a:schemeClr val="accent3">
                    <a:lumMod val="40000"/>
                    <a:lumOff val="60000"/>
                  </a:schemeClr>
                </a:solidFill>
              </a:rPr>
              <a:t>Consisten en </a:t>
            </a:r>
            <a:r>
              <a:rPr lang="es-AR" sz="2000" dirty="0">
                <a:solidFill>
                  <a:schemeClr val="accent3">
                    <a:lumMod val="40000"/>
                    <a:lumOff val="60000"/>
                  </a:schemeClr>
                </a:solidFill>
              </a:rPr>
              <a:t>seleccionar a un grupo de </a:t>
            </a:r>
            <a:r>
              <a:rPr lang="es-AR" sz="2000" dirty="0" smtClean="0">
                <a:solidFill>
                  <a:schemeClr val="accent3">
                    <a:lumMod val="40000"/>
                    <a:lumOff val="60000"/>
                  </a:schemeClr>
                </a:solidFill>
              </a:rPr>
              <a:t>usuarios y </a:t>
            </a:r>
            <a:r>
              <a:rPr lang="es-AR" sz="2000" dirty="0">
                <a:solidFill>
                  <a:schemeClr val="accent3">
                    <a:lumMod val="40000"/>
                    <a:lumOff val="60000"/>
                  </a:schemeClr>
                </a:solidFill>
              </a:rPr>
              <a:t>solicitarles que lleven a cabo las tareas para </a:t>
            </a:r>
            <a:r>
              <a:rPr lang="es-AR" sz="2000" dirty="0" smtClean="0">
                <a:solidFill>
                  <a:schemeClr val="accent3">
                    <a:lumMod val="40000"/>
                    <a:lumOff val="60000"/>
                  </a:schemeClr>
                </a:solidFill>
              </a:rPr>
              <a:t>los </a:t>
            </a:r>
            <a:r>
              <a:rPr lang="es-AR" sz="2000" dirty="0">
                <a:solidFill>
                  <a:schemeClr val="accent3">
                    <a:lumMod val="40000"/>
                    <a:lumOff val="60000"/>
                  </a:schemeClr>
                </a:solidFill>
              </a:rPr>
              <a:t>cuales fue </a:t>
            </a:r>
            <a:r>
              <a:rPr lang="es-AR" sz="2000" dirty="0" smtClean="0">
                <a:solidFill>
                  <a:schemeClr val="accent3">
                    <a:lumMod val="40000"/>
                    <a:lumOff val="60000"/>
                  </a:schemeClr>
                </a:solidFill>
              </a:rPr>
              <a:t>diseñado el programa, </a:t>
            </a:r>
            <a:r>
              <a:rPr lang="es-AR" sz="2000" dirty="0">
                <a:solidFill>
                  <a:schemeClr val="accent3">
                    <a:lumMod val="40000"/>
                    <a:lumOff val="60000"/>
                  </a:schemeClr>
                </a:solidFill>
              </a:rPr>
              <a:t>en tanto el equipo de diseño, desarrollo y otros involucrados toman nota de la interacción, particularmente de los errores y dificultades con las que se encuentren los usuarios.</a:t>
            </a:r>
          </a:p>
          <a:p>
            <a:endParaRPr lang="es-AR" dirty="0"/>
          </a:p>
        </p:txBody>
      </p:sp>
      <p:sp>
        <p:nvSpPr>
          <p:cNvPr id="7" name="Rectángulo 6"/>
          <p:cNvSpPr/>
          <p:nvPr/>
        </p:nvSpPr>
        <p:spPr>
          <a:xfrm>
            <a:off x="912137" y="2640169"/>
            <a:ext cx="5244384" cy="707886"/>
          </a:xfrm>
          <a:prstGeom prst="rect">
            <a:avLst/>
          </a:prstGeom>
          <a:noFill/>
        </p:spPr>
        <p:txBody>
          <a:bodyPr wrap="none" lIns="91440" tIns="45720" rIns="91440" bIns="45720">
            <a:spAutoFit/>
          </a:bodyPr>
          <a:lstStyle/>
          <a:p>
            <a:pPr algn="ctr"/>
            <a:r>
              <a:rPr lang="es-ES" sz="40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Pruebas de rendimiento</a:t>
            </a:r>
            <a:endParaRPr lang="es-E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CuadroTexto 7"/>
          <p:cNvSpPr txBox="1"/>
          <p:nvPr/>
        </p:nvSpPr>
        <p:spPr>
          <a:xfrm>
            <a:off x="912137" y="3348055"/>
            <a:ext cx="10419008" cy="1015663"/>
          </a:xfrm>
          <a:prstGeom prst="rect">
            <a:avLst/>
          </a:prstGeom>
          <a:noFill/>
        </p:spPr>
        <p:txBody>
          <a:bodyPr wrap="square" rtlCol="0">
            <a:spAutoFit/>
          </a:bodyPr>
          <a:lstStyle/>
          <a:p>
            <a:r>
              <a:rPr lang="es-AR" sz="2000" dirty="0" smtClean="0">
                <a:solidFill>
                  <a:schemeClr val="accent3">
                    <a:lumMod val="40000"/>
                    <a:lumOff val="60000"/>
                  </a:schemeClr>
                </a:solidFill>
              </a:rPr>
              <a:t>Se </a:t>
            </a:r>
            <a:r>
              <a:rPr lang="es-AR" sz="2000" dirty="0">
                <a:solidFill>
                  <a:schemeClr val="accent3">
                    <a:lumMod val="40000"/>
                    <a:lumOff val="60000"/>
                  </a:schemeClr>
                </a:solidFill>
              </a:rPr>
              <a:t>realizan, desde una perspectiva, para determinar lo rápido que realiza una tarea un sistema en condiciones particulares de trabajo. También puede servir para validar y verificar otros atributos de la calidad del sistema, tales como la </a:t>
            </a:r>
            <a:r>
              <a:rPr lang="es-AR" sz="2000" dirty="0" smtClean="0">
                <a:solidFill>
                  <a:schemeClr val="accent3">
                    <a:lumMod val="40000"/>
                    <a:lumOff val="60000"/>
                  </a:schemeClr>
                </a:solidFill>
              </a:rPr>
              <a:t>escalabilidad, fiabilidad </a:t>
            </a:r>
            <a:r>
              <a:rPr lang="es-AR" sz="2000" dirty="0">
                <a:solidFill>
                  <a:schemeClr val="accent3">
                    <a:lumMod val="40000"/>
                    <a:lumOff val="60000"/>
                  </a:schemeClr>
                </a:solidFill>
              </a:rPr>
              <a:t>y uso de los recursos.</a:t>
            </a:r>
          </a:p>
        </p:txBody>
      </p:sp>
      <p:sp>
        <p:nvSpPr>
          <p:cNvPr id="9" name="Rectángulo 8"/>
          <p:cNvSpPr/>
          <p:nvPr/>
        </p:nvSpPr>
        <p:spPr>
          <a:xfrm>
            <a:off x="912137" y="4302479"/>
            <a:ext cx="5118710" cy="707886"/>
          </a:xfrm>
          <a:prstGeom prst="rect">
            <a:avLst/>
          </a:prstGeom>
          <a:noFill/>
        </p:spPr>
        <p:txBody>
          <a:bodyPr wrap="none" lIns="91440" tIns="45720" rIns="91440" bIns="45720">
            <a:spAutoFit/>
          </a:bodyPr>
          <a:lstStyle/>
          <a:p>
            <a:pPr algn="ctr"/>
            <a:r>
              <a:rPr lang="es-ES" sz="40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Pruebas de escabilidad</a:t>
            </a:r>
            <a:endParaRPr lang="es-E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0" name="CuadroTexto 9"/>
          <p:cNvSpPr txBox="1"/>
          <p:nvPr/>
        </p:nvSpPr>
        <p:spPr>
          <a:xfrm>
            <a:off x="912137" y="5177307"/>
            <a:ext cx="10614455" cy="1015663"/>
          </a:xfrm>
          <a:prstGeom prst="rect">
            <a:avLst/>
          </a:prstGeom>
          <a:noFill/>
        </p:spPr>
        <p:txBody>
          <a:bodyPr wrap="square" rtlCol="0">
            <a:spAutoFit/>
          </a:bodyPr>
          <a:lstStyle/>
          <a:p>
            <a:r>
              <a:rPr lang="es-AR" sz="2000" dirty="0" smtClean="0">
                <a:solidFill>
                  <a:schemeClr val="accent3">
                    <a:lumMod val="40000"/>
                    <a:lumOff val="60000"/>
                  </a:schemeClr>
                </a:solidFill>
              </a:rPr>
              <a:t>Son aquellas que permiten </a:t>
            </a:r>
            <a:r>
              <a:rPr lang="es-AR" sz="2000" dirty="0">
                <a:solidFill>
                  <a:schemeClr val="accent3">
                    <a:lumMod val="40000"/>
                    <a:lumOff val="60000"/>
                  </a:schemeClr>
                </a:solidFill>
              </a:rPr>
              <a:t>determinar el grado de </a:t>
            </a:r>
            <a:r>
              <a:rPr lang="es-AR" sz="2000" dirty="0" smtClean="0">
                <a:solidFill>
                  <a:schemeClr val="accent3">
                    <a:lumMod val="40000"/>
                    <a:lumOff val="60000"/>
                  </a:schemeClr>
                </a:solidFill>
              </a:rPr>
              <a:t>escabilidad que </a:t>
            </a:r>
            <a:r>
              <a:rPr lang="es-AR" sz="2000" dirty="0">
                <a:solidFill>
                  <a:schemeClr val="accent3">
                    <a:lumMod val="40000"/>
                    <a:lumOff val="60000"/>
                  </a:schemeClr>
                </a:solidFill>
              </a:rPr>
              <a:t>tiene un sistema. </a:t>
            </a:r>
            <a:endParaRPr lang="es-AR" sz="2000" dirty="0" smtClean="0">
              <a:solidFill>
                <a:schemeClr val="accent3">
                  <a:lumMod val="40000"/>
                  <a:lumOff val="60000"/>
                </a:schemeClr>
              </a:solidFill>
            </a:endParaRPr>
          </a:p>
          <a:p>
            <a:r>
              <a:rPr lang="es-AR" sz="2000" dirty="0" smtClean="0">
                <a:solidFill>
                  <a:schemeClr val="accent3">
                    <a:lumMod val="40000"/>
                    <a:lumOff val="60000"/>
                  </a:schemeClr>
                </a:solidFill>
              </a:rPr>
              <a:t>Se </a:t>
            </a:r>
            <a:r>
              <a:rPr lang="es-AR" sz="2000" dirty="0">
                <a:solidFill>
                  <a:schemeClr val="accent3">
                    <a:lumMod val="40000"/>
                    <a:lumOff val="60000"/>
                  </a:schemeClr>
                </a:solidFill>
              </a:rPr>
              <a:t>entiende como </a:t>
            </a:r>
            <a:r>
              <a:rPr lang="es-AR" sz="2000" dirty="0" smtClean="0">
                <a:solidFill>
                  <a:schemeClr val="accent3">
                    <a:lumMod val="40000"/>
                    <a:lumOff val="60000"/>
                  </a:schemeClr>
                </a:solidFill>
              </a:rPr>
              <a:t>escalable a </a:t>
            </a:r>
            <a:r>
              <a:rPr lang="es-AR" sz="2000" dirty="0">
                <a:solidFill>
                  <a:schemeClr val="accent3">
                    <a:lumMod val="40000"/>
                    <a:lumOff val="60000"/>
                  </a:schemeClr>
                </a:solidFill>
              </a:rPr>
              <a:t>la capacidad que tiene el sistema para que, sin aplicar cambios drásticos en su configuración, pueda soportar el incremento de demanda en la </a:t>
            </a:r>
            <a:r>
              <a:rPr lang="es-AR" sz="2000" dirty="0" smtClean="0">
                <a:solidFill>
                  <a:schemeClr val="accent3">
                    <a:lumMod val="40000"/>
                    <a:lumOff val="60000"/>
                  </a:schemeClr>
                </a:solidFill>
              </a:rPr>
              <a:t>operación.</a:t>
            </a:r>
            <a:endParaRPr lang="es-AR" sz="2000" dirty="0">
              <a:solidFill>
                <a:schemeClr val="accent3">
                  <a:lumMod val="40000"/>
                  <a:lumOff val="60000"/>
                </a:schemeClr>
              </a:solidFill>
            </a:endParaRPr>
          </a:p>
        </p:txBody>
      </p:sp>
    </p:spTree>
    <p:extLst>
      <p:ext uri="{BB962C8B-B14F-4D97-AF65-F5344CB8AC3E}">
        <p14:creationId xmlns:p14="http://schemas.microsoft.com/office/powerpoint/2010/main" val="3087005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26286" y="256559"/>
            <a:ext cx="5883342" cy="707886"/>
          </a:xfrm>
          <a:prstGeom prst="rect">
            <a:avLst/>
          </a:prstGeom>
          <a:noFill/>
        </p:spPr>
        <p:txBody>
          <a:bodyPr wrap="none" lIns="91440" tIns="45720" rIns="91440" bIns="45720">
            <a:spAutoFit/>
          </a:bodyPr>
          <a:lstStyle/>
          <a:p>
            <a:pPr algn="ctr"/>
            <a:r>
              <a:rPr lang="es-ES" sz="40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Pruebas de mantenimiento</a:t>
            </a:r>
            <a:endParaRPr lang="es-E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uadroTexto 2"/>
          <p:cNvSpPr txBox="1"/>
          <p:nvPr/>
        </p:nvSpPr>
        <p:spPr>
          <a:xfrm>
            <a:off x="1030310" y="982350"/>
            <a:ext cx="10793489" cy="1015663"/>
          </a:xfrm>
          <a:prstGeom prst="rect">
            <a:avLst/>
          </a:prstGeom>
          <a:noFill/>
        </p:spPr>
        <p:txBody>
          <a:bodyPr wrap="square" rtlCol="0">
            <a:spAutoFit/>
          </a:bodyPr>
          <a:lstStyle/>
          <a:p>
            <a:r>
              <a:rPr lang="es-AR" sz="2000" dirty="0" smtClean="0">
                <a:solidFill>
                  <a:schemeClr val="accent3">
                    <a:lumMod val="40000"/>
                    <a:lumOff val="60000"/>
                  </a:schemeClr>
                </a:solidFill>
              </a:rPr>
              <a:t>Miden el grado de facilidad con la que el software puede ser analizado, modificado y probado.</a:t>
            </a:r>
          </a:p>
          <a:p>
            <a:r>
              <a:rPr lang="es-AR" sz="2000" dirty="0" smtClean="0">
                <a:solidFill>
                  <a:schemeClr val="accent3">
                    <a:lumMod val="40000"/>
                    <a:lumOff val="60000"/>
                  </a:schemeClr>
                </a:solidFill>
              </a:rPr>
              <a:t>Miden el tiempo empleado en diagnosticar y arreglar los problemas identificados en el sistema.</a:t>
            </a:r>
          </a:p>
          <a:p>
            <a:r>
              <a:rPr lang="es-AR" sz="2000" dirty="0" smtClean="0">
                <a:solidFill>
                  <a:schemeClr val="accent3">
                    <a:lumMod val="40000"/>
                    <a:lumOff val="60000"/>
                  </a:schemeClr>
                </a:solidFill>
              </a:rPr>
              <a:t>Miden el esfuerzo en realizar cambios al software.</a:t>
            </a:r>
            <a:endParaRPr lang="es-AR" sz="2000" dirty="0">
              <a:solidFill>
                <a:schemeClr val="accent3">
                  <a:lumMod val="40000"/>
                  <a:lumOff val="60000"/>
                </a:schemeClr>
              </a:solidFill>
            </a:endParaRPr>
          </a:p>
        </p:txBody>
      </p:sp>
      <p:sp>
        <p:nvSpPr>
          <p:cNvPr id="4" name="Rectángulo 3"/>
          <p:cNvSpPr/>
          <p:nvPr/>
        </p:nvSpPr>
        <p:spPr>
          <a:xfrm>
            <a:off x="933659" y="2139028"/>
            <a:ext cx="5875969" cy="707886"/>
          </a:xfrm>
          <a:prstGeom prst="rect">
            <a:avLst/>
          </a:prstGeom>
          <a:noFill/>
        </p:spPr>
        <p:txBody>
          <a:bodyPr wrap="none" lIns="91440" tIns="45720" rIns="91440" bIns="45720">
            <a:spAutoFit/>
          </a:bodyPr>
          <a:lstStyle/>
          <a:p>
            <a:pPr algn="ctr"/>
            <a:r>
              <a:rPr lang="es-ES" sz="40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Pruebas de seguridad web</a:t>
            </a:r>
            <a:endParaRPr lang="es-E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CuadroTexto 4"/>
          <p:cNvSpPr txBox="1"/>
          <p:nvPr/>
        </p:nvSpPr>
        <p:spPr>
          <a:xfrm>
            <a:off x="1030310" y="2846914"/>
            <a:ext cx="10006884" cy="1323439"/>
          </a:xfrm>
          <a:prstGeom prst="rect">
            <a:avLst/>
          </a:prstGeom>
          <a:noFill/>
        </p:spPr>
        <p:txBody>
          <a:bodyPr wrap="square" rtlCol="0">
            <a:spAutoFit/>
          </a:bodyPr>
          <a:lstStyle/>
          <a:p>
            <a:r>
              <a:rPr lang="es-AR" sz="2000" dirty="0">
                <a:solidFill>
                  <a:schemeClr val="accent3">
                    <a:lumMod val="40000"/>
                    <a:lumOff val="60000"/>
                  </a:schemeClr>
                </a:solidFill>
              </a:rPr>
              <a:t>Este servicio está basado en la metodología y guías propuestas por OWASP (proyecto abierto de seguridad en aplicaciones web). Entre las pruebas de seguridad se incluyen pruebas de intrusión y análisis de vulnerabilidades, así como el asesoramiento y revisión de resultados tras el análisis realizado</a:t>
            </a:r>
            <a:r>
              <a:rPr lang="es-AR" dirty="0"/>
              <a:t>.</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4443" y="3913270"/>
            <a:ext cx="5395765" cy="2803062"/>
          </a:xfrm>
          <a:prstGeom prst="rect">
            <a:avLst/>
          </a:prstGeom>
        </p:spPr>
      </p:pic>
    </p:spTree>
    <p:extLst>
      <p:ext uri="{BB962C8B-B14F-4D97-AF65-F5344CB8AC3E}">
        <p14:creationId xmlns:p14="http://schemas.microsoft.com/office/powerpoint/2010/main" val="141137796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56649" y="1363822"/>
            <a:ext cx="9628150" cy="3477875"/>
          </a:xfrm>
          <a:prstGeom prst="rect">
            <a:avLst/>
          </a:prstGeom>
          <a:noFill/>
        </p:spPr>
        <p:txBody>
          <a:bodyPr wrap="none" lIns="91440" tIns="45720" rIns="91440" bIns="45720">
            <a:spAutoFit/>
          </a:bodyPr>
          <a:lstStyle/>
          <a:p>
            <a:pPr algn="ctr"/>
            <a:r>
              <a:rPr lang="es-ES" sz="6000" b="1" dirty="0" smtClean="0">
                <a:ln w="6600">
                  <a:solidFill>
                    <a:schemeClr val="accent2"/>
                  </a:solidFill>
                  <a:prstDash val="solid"/>
                </a:ln>
                <a:solidFill>
                  <a:srgbClr val="FFFFFF"/>
                </a:solidFill>
                <a:effectLst>
                  <a:outerShdw dist="38100" dir="2700000" algn="tl" rotWithShape="0">
                    <a:schemeClr val="accent2"/>
                  </a:outerShdw>
                </a:effectLst>
              </a:rPr>
              <a:t>“Testing shows the presence,</a:t>
            </a:r>
          </a:p>
          <a:p>
            <a:pPr algn="ctr"/>
            <a:r>
              <a:rPr lang="es-ES" sz="6000" b="1" dirty="0" smtClean="0">
                <a:ln w="6600">
                  <a:solidFill>
                    <a:schemeClr val="accent2"/>
                  </a:solidFill>
                  <a:prstDash val="solid"/>
                </a:ln>
                <a:solidFill>
                  <a:srgbClr val="FFFFFF"/>
                </a:solidFill>
                <a:effectLst>
                  <a:outerShdw dist="38100" dir="2700000" algn="tl" rotWithShape="0">
                    <a:schemeClr val="accent2"/>
                  </a:outerShdw>
                </a:effectLst>
              </a:rPr>
              <a:t> not the absence of bugs”</a:t>
            </a:r>
          </a:p>
          <a:p>
            <a:pPr algn="ctr"/>
            <a:endParaRPr lang="es-ES" sz="6000" b="1" dirty="0" smtClean="0">
              <a:ln w="6600">
                <a:solidFill>
                  <a:schemeClr val="accent2"/>
                </a:solidFill>
                <a:prstDash val="solid"/>
              </a:ln>
              <a:solidFill>
                <a:srgbClr val="FFFFFF"/>
              </a:solidFill>
              <a:effectLst>
                <a:outerShdw dist="38100" dir="2700000" algn="tl" rotWithShape="0">
                  <a:schemeClr val="accent2"/>
                </a:outerShdw>
              </a:effectLst>
            </a:endParaRPr>
          </a:p>
          <a:p>
            <a:pPr algn="ctr"/>
            <a:r>
              <a:rPr lang="es-ES" sz="4000" b="1" dirty="0" smtClean="0">
                <a:ln w="6600">
                  <a:solidFill>
                    <a:schemeClr val="accent2"/>
                  </a:solidFill>
                  <a:prstDash val="solid"/>
                </a:ln>
                <a:solidFill>
                  <a:srgbClr val="FFFFFF"/>
                </a:solidFill>
                <a:effectLst>
                  <a:outerShdw dist="38100" dir="2700000" algn="tl" rotWithShape="0">
                    <a:schemeClr val="accent2"/>
                  </a:outerShdw>
                </a:effectLst>
              </a:rPr>
              <a:t>                                              </a:t>
            </a:r>
            <a:r>
              <a:rPr lang="es-ES" sz="3600" b="1" dirty="0" smtClean="0">
                <a:ln w="6600">
                  <a:solidFill>
                    <a:schemeClr val="accent2"/>
                  </a:solidFill>
                  <a:prstDash val="solid"/>
                </a:ln>
                <a:solidFill>
                  <a:srgbClr val="FFFFFF"/>
                </a:solidFill>
                <a:effectLst>
                  <a:outerShdw dist="38100" dir="2700000" algn="tl" rotWithShape="0">
                    <a:schemeClr val="accent2"/>
                  </a:outerShdw>
                </a:effectLst>
              </a:rPr>
              <a:t>Edsger Dijkstra</a:t>
            </a:r>
          </a:p>
        </p:txBody>
      </p:sp>
    </p:spTree>
    <p:extLst>
      <p:ext uri="{BB962C8B-B14F-4D97-AF65-F5344CB8AC3E}">
        <p14:creationId xmlns:p14="http://schemas.microsoft.com/office/powerpoint/2010/main" val="28138481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AR" sz="2000" dirty="0">
                <a:solidFill>
                  <a:srgbClr val="FFC000"/>
                </a:solidFill>
                <a:latin typeface="Rockwell" panose="02060603020205020403" pitchFamily="18" charset="0"/>
              </a:rPr>
              <a:t>Las </a:t>
            </a:r>
            <a:r>
              <a:rPr lang="es-AR" sz="2000" b="1" dirty="0">
                <a:solidFill>
                  <a:srgbClr val="FFC000"/>
                </a:solidFill>
                <a:latin typeface="Rockwell" panose="02060603020205020403" pitchFamily="18" charset="0"/>
              </a:rPr>
              <a:t>pruebas de software</a:t>
            </a:r>
            <a:r>
              <a:rPr lang="es-AR" sz="2000" dirty="0">
                <a:solidFill>
                  <a:srgbClr val="FFC000"/>
                </a:solidFill>
                <a:latin typeface="Rockwell" panose="02060603020205020403" pitchFamily="18" charset="0"/>
              </a:rPr>
              <a:t> (en </a:t>
            </a:r>
            <a:r>
              <a:rPr lang="es-AR" sz="2000" dirty="0" smtClean="0">
                <a:solidFill>
                  <a:srgbClr val="FFC000"/>
                </a:solidFill>
                <a:latin typeface="Rockwell" panose="02060603020205020403" pitchFamily="18" charset="0"/>
              </a:rPr>
              <a:t>ingles </a:t>
            </a:r>
            <a:r>
              <a:rPr lang="es-AR" sz="2000" i="1" dirty="0">
                <a:solidFill>
                  <a:srgbClr val="FFC000"/>
                </a:solidFill>
                <a:latin typeface="Rockwell" panose="02060603020205020403" pitchFamily="18" charset="0"/>
              </a:rPr>
              <a:t>software testing</a:t>
            </a:r>
            <a:r>
              <a:rPr lang="es-AR" sz="2000" dirty="0">
                <a:solidFill>
                  <a:srgbClr val="FFC000"/>
                </a:solidFill>
                <a:latin typeface="Rockwell" panose="02060603020205020403" pitchFamily="18" charset="0"/>
              </a:rPr>
              <a:t>) son las investigaciones empíricas y técnicas cuyo objetivo es proporcionar información objetiva e independiente sobre la calidad del producto a la parte interesada o </a:t>
            </a:r>
            <a:r>
              <a:rPr lang="es-AR" sz="2000" dirty="0" smtClean="0">
                <a:solidFill>
                  <a:srgbClr val="FFC000"/>
                </a:solidFill>
                <a:latin typeface="Rockwell" panose="02060603020205020403" pitchFamily="18" charset="0"/>
              </a:rPr>
              <a:t>stakeholder.</a:t>
            </a:r>
          </a:p>
          <a:p>
            <a:r>
              <a:rPr lang="es-AR" sz="2000" dirty="0">
                <a:solidFill>
                  <a:srgbClr val="FFC000"/>
                </a:solidFill>
                <a:latin typeface="Rockwell" panose="02060603020205020403" pitchFamily="18" charset="0"/>
              </a:rPr>
              <a:t>Es una actividad más en el proceso de </a:t>
            </a:r>
            <a:r>
              <a:rPr lang="es-AR" sz="2000" dirty="0" smtClean="0">
                <a:solidFill>
                  <a:srgbClr val="FFC000"/>
                </a:solidFill>
                <a:latin typeface="Rockwell" panose="02060603020205020403" pitchFamily="18" charset="0"/>
              </a:rPr>
              <a:t>control de calidad.</a:t>
            </a:r>
          </a:p>
          <a:p>
            <a:r>
              <a:rPr lang="es-AR" sz="2000" dirty="0" smtClean="0">
                <a:solidFill>
                  <a:srgbClr val="FFC000"/>
                </a:solidFill>
                <a:latin typeface="Rockwell" panose="02060603020205020403" pitchFamily="18" charset="0"/>
              </a:rPr>
              <a:t>Es la ejecución de programas de software con el objetivo de detectar defectos y fallas. </a:t>
            </a:r>
          </a:p>
          <a:p>
            <a:r>
              <a:rPr lang="es-AR" sz="2000" dirty="0" smtClean="0">
                <a:solidFill>
                  <a:srgbClr val="FFC000"/>
                </a:solidFill>
                <a:latin typeface="Rockwell" panose="02060603020205020403" pitchFamily="18" charset="0"/>
              </a:rPr>
              <a:t>Es un proceso destructivo.</a:t>
            </a:r>
            <a:endParaRPr lang="es-AR" sz="2000" dirty="0">
              <a:solidFill>
                <a:srgbClr val="FFC000"/>
              </a:solidFill>
              <a:latin typeface="Rockwell" panose="02060603020205020403" pitchFamily="18" charset="0"/>
            </a:endParaRPr>
          </a:p>
        </p:txBody>
      </p:sp>
      <p:sp>
        <p:nvSpPr>
          <p:cNvPr id="4" name="Rectángulo 3"/>
          <p:cNvSpPr/>
          <p:nvPr/>
        </p:nvSpPr>
        <p:spPr>
          <a:xfrm>
            <a:off x="919191" y="852688"/>
            <a:ext cx="6464207" cy="923330"/>
          </a:xfrm>
          <a:prstGeom prst="rect">
            <a:avLst/>
          </a:prstGeom>
          <a:noFill/>
        </p:spPr>
        <p:txBody>
          <a:bodyPr wrap="none" lIns="91440" tIns="45720" rIns="91440" bIns="45720">
            <a:spAutoFit/>
          </a:bodyPr>
          <a:lstStyle/>
          <a:p>
            <a:pPr algn="ctr"/>
            <a:r>
              <a:rPr lang="es-ES" sz="5400" b="1" dirty="0" smtClean="0">
                <a:ln w="6600">
                  <a:solidFill>
                    <a:schemeClr val="accent2"/>
                  </a:solidFill>
                  <a:prstDash val="solid"/>
                </a:ln>
                <a:solidFill>
                  <a:srgbClr val="FFFFFF"/>
                </a:solidFill>
                <a:effectLst>
                  <a:outerShdw dist="38100" dir="2700000" algn="tl" rotWithShape="0">
                    <a:schemeClr val="accent2"/>
                  </a:outerShdw>
                </a:effectLst>
              </a:rPr>
              <a:t>Software Testing es…</a:t>
            </a:r>
            <a:endParaRPr lang="es-E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789360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08285" y="1705205"/>
            <a:ext cx="11549700" cy="2554545"/>
          </a:xfrm>
          <a:prstGeom prst="rect">
            <a:avLst/>
          </a:prstGeom>
          <a:noFill/>
        </p:spPr>
        <p:txBody>
          <a:bodyPr wrap="none" lIns="91440" tIns="45720" rIns="91440" bIns="45720">
            <a:spAutoFit/>
          </a:bodyPr>
          <a:lstStyle/>
          <a:p>
            <a:pPr algn="ctr"/>
            <a:r>
              <a:rPr lang="es-ES" sz="4000" b="1" cap="none" spc="0" dirty="0" smtClean="0">
                <a:ln w="6600">
                  <a:solidFill>
                    <a:schemeClr val="accent2"/>
                  </a:solidFill>
                  <a:prstDash val="solid"/>
                </a:ln>
                <a:solidFill>
                  <a:srgbClr val="FFFFFF"/>
                </a:solidFill>
                <a:effectLst>
                  <a:outerShdw dist="38100" dir="2700000" algn="tl" rotWithShape="0">
                    <a:schemeClr val="accent2"/>
                  </a:outerShdw>
                </a:effectLst>
              </a:rPr>
              <a:t>“Que extraño es decir que testear un programa y que</a:t>
            </a:r>
          </a:p>
          <a:p>
            <a:pPr algn="ctr"/>
            <a:r>
              <a:rPr lang="es-ES" sz="4000" b="1" dirty="0">
                <a:ln w="6600">
                  <a:solidFill>
                    <a:schemeClr val="accent2"/>
                  </a:solidFill>
                  <a:prstDash val="solid"/>
                </a:ln>
                <a:solidFill>
                  <a:srgbClr val="FFFFFF"/>
                </a:solidFill>
                <a:effectLst>
                  <a:outerShdw dist="38100" dir="2700000" algn="tl" rotWithShape="0">
                    <a:schemeClr val="accent2"/>
                  </a:outerShdw>
                </a:effectLst>
              </a:rPr>
              <a:t>n</a:t>
            </a:r>
            <a:r>
              <a:rPr lang="es-ES" sz="4000" b="1" dirty="0" smtClean="0">
                <a:ln w="6600">
                  <a:solidFill>
                    <a:schemeClr val="accent2"/>
                  </a:solidFill>
                  <a:prstDash val="solid"/>
                </a:ln>
                <a:solidFill>
                  <a:srgbClr val="FFFFFF"/>
                </a:solidFill>
                <a:effectLst>
                  <a:outerShdw dist="38100" dir="2700000" algn="tl" rotWithShape="0">
                    <a:schemeClr val="accent2"/>
                  </a:outerShdw>
                </a:effectLst>
              </a:rPr>
              <a:t>unca resulte en una falla es un problema, </a:t>
            </a:r>
          </a:p>
          <a:p>
            <a:pPr algn="ctr"/>
            <a:r>
              <a:rPr lang="es-ES" sz="4000" b="1" dirty="0" smtClean="0">
                <a:ln w="6600">
                  <a:solidFill>
                    <a:schemeClr val="accent2"/>
                  </a:solidFill>
                  <a:prstDash val="solid"/>
                </a:ln>
                <a:solidFill>
                  <a:srgbClr val="FFFFFF"/>
                </a:solidFill>
                <a:effectLst>
                  <a:outerShdw dist="38100" dir="2700000" algn="tl" rotWithShape="0">
                    <a:schemeClr val="accent2"/>
                  </a:outerShdw>
                </a:effectLst>
              </a:rPr>
              <a:t>pero de hecho, </a:t>
            </a:r>
          </a:p>
          <a:p>
            <a:pPr algn="ctr"/>
            <a:r>
              <a:rPr lang="es-ES" sz="4000" b="1" dirty="0" smtClean="0">
                <a:ln w="6600">
                  <a:solidFill>
                    <a:schemeClr val="accent2"/>
                  </a:solidFill>
                  <a:prstDash val="solid"/>
                </a:ln>
                <a:solidFill>
                  <a:srgbClr val="FFFFFF"/>
                </a:solidFill>
                <a:effectLst>
                  <a:outerShdw dist="38100" dir="2700000" algn="tl" rotWithShape="0">
                    <a:schemeClr val="accent2"/>
                  </a:outerShdw>
                </a:effectLst>
              </a:rPr>
              <a:t>e</a:t>
            </a:r>
            <a:r>
              <a:rPr lang="es-ES" sz="4000" b="1" cap="none" spc="0" dirty="0" smtClean="0">
                <a:ln w="6600">
                  <a:solidFill>
                    <a:schemeClr val="accent2"/>
                  </a:solidFill>
                  <a:prstDash val="solid"/>
                </a:ln>
                <a:solidFill>
                  <a:srgbClr val="FFFFFF"/>
                </a:solidFill>
                <a:effectLst>
                  <a:outerShdw dist="38100" dir="2700000" algn="tl" rotWithShape="0">
                    <a:schemeClr val="accent2"/>
                  </a:outerShdw>
                </a:effectLst>
              </a:rPr>
              <a:t>s eso exactamente lo que estamos diciendo”</a:t>
            </a:r>
            <a:endParaRPr lang="es-ES" sz="40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Rectángulo 4"/>
          <p:cNvSpPr/>
          <p:nvPr/>
        </p:nvSpPr>
        <p:spPr>
          <a:xfrm>
            <a:off x="8404797" y="4899166"/>
            <a:ext cx="3161250" cy="584775"/>
          </a:xfrm>
          <a:prstGeom prst="rect">
            <a:avLst/>
          </a:prstGeom>
          <a:noFill/>
        </p:spPr>
        <p:txBody>
          <a:bodyPr wrap="none" lIns="91440" tIns="45720" rIns="91440" bIns="45720">
            <a:spAutoFit/>
          </a:bodyPr>
          <a:lstStyle/>
          <a:p>
            <a:pPr algn="ctr"/>
            <a:r>
              <a:rPr lang="es-ES" sz="3200" b="1" cap="none" spc="0" dirty="0" smtClean="0">
                <a:ln w="6600">
                  <a:solidFill>
                    <a:schemeClr val="accent2"/>
                  </a:solidFill>
                  <a:prstDash val="solid"/>
                </a:ln>
                <a:solidFill>
                  <a:srgbClr val="FFFFFF"/>
                </a:solidFill>
                <a:effectLst>
                  <a:outerShdw dist="38100" dir="2700000" algn="tl" rotWithShape="0">
                    <a:schemeClr val="accent2"/>
                  </a:outerShdw>
                </a:effectLst>
              </a:rPr>
              <a:t>Friedman y Voas.</a:t>
            </a:r>
            <a:endParaRPr lang="es-ES" sz="3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6302633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470738" y="533228"/>
            <a:ext cx="2658100" cy="1015663"/>
          </a:xfrm>
          <a:prstGeom prst="rect">
            <a:avLst/>
          </a:prstGeom>
          <a:noFill/>
        </p:spPr>
        <p:txBody>
          <a:bodyPr wrap="none" lIns="91440" tIns="45720" rIns="91440" bIns="45720">
            <a:spAutoFit/>
          </a:bodyPr>
          <a:lstStyle/>
          <a:p>
            <a:pPr algn="ctr"/>
            <a:r>
              <a:rPr lang="es-ES" sz="6000" b="1" cap="none" spc="0" dirty="0" smtClean="0">
                <a:ln w="6600">
                  <a:solidFill>
                    <a:schemeClr val="accent2"/>
                  </a:solidFill>
                  <a:prstDash val="solid"/>
                </a:ln>
                <a:solidFill>
                  <a:srgbClr val="FFFFFF"/>
                </a:solidFill>
                <a:effectLst>
                  <a:outerShdw dist="38100" dir="2700000" algn="tl" rotWithShape="0">
                    <a:schemeClr val="accent2"/>
                  </a:outerShdw>
                </a:effectLst>
              </a:rPr>
              <a:t>Historia</a:t>
            </a:r>
            <a:endParaRPr lang="es-ES" sz="60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6" name="CuadroTexto 5"/>
          <p:cNvSpPr txBox="1"/>
          <p:nvPr/>
        </p:nvSpPr>
        <p:spPr>
          <a:xfrm>
            <a:off x="1190234" y="1687135"/>
            <a:ext cx="10903434" cy="1077218"/>
          </a:xfrm>
          <a:prstGeom prst="rect">
            <a:avLst/>
          </a:prstGeom>
          <a:noFill/>
        </p:spPr>
        <p:txBody>
          <a:bodyPr wrap="none" rtlCol="0">
            <a:spAutoFit/>
          </a:bodyPr>
          <a:lstStyle/>
          <a:p>
            <a:r>
              <a:rPr lang="es-AR" sz="2800" dirty="0" smtClean="0">
                <a:solidFill>
                  <a:srgbClr val="FFC000"/>
                </a:solidFill>
                <a:latin typeface="Rockwell" panose="02060603020205020403" pitchFamily="18" charset="0"/>
                <a:ea typeface="Cornerstone" pitchFamily="2" charset="-128"/>
                <a:cs typeface="Cornerstone" pitchFamily="2" charset="-128"/>
              </a:rPr>
              <a:t>Antes de 1956</a:t>
            </a:r>
            <a:r>
              <a:rPr lang="es-AR" sz="2800" dirty="0" smtClean="0">
                <a:solidFill>
                  <a:srgbClr val="FFC000"/>
                </a:solidFill>
                <a:latin typeface="Rockwell" panose="02060603020205020403" pitchFamily="18" charset="0"/>
              </a:rPr>
              <a:t>: Fase 1.</a:t>
            </a:r>
          </a:p>
          <a:p>
            <a:r>
              <a:rPr lang="es-AR" dirty="0">
                <a:solidFill>
                  <a:srgbClr val="FFC000"/>
                </a:solidFill>
                <a:latin typeface="Rockwell" panose="02060603020205020403" pitchFamily="18" charset="0"/>
              </a:rPr>
              <a:t> </a:t>
            </a:r>
            <a:r>
              <a:rPr lang="es-AR" dirty="0" smtClean="0">
                <a:solidFill>
                  <a:srgbClr val="FFC000"/>
                </a:solidFill>
                <a:latin typeface="Rockwell" panose="02060603020205020403" pitchFamily="18" charset="0"/>
              </a:rPr>
              <a:t>   - Periodo orientado al debugging. Todas </a:t>
            </a:r>
            <a:r>
              <a:rPr lang="es-AR" b="1" dirty="0" smtClean="0">
                <a:solidFill>
                  <a:srgbClr val="FFC000"/>
                </a:solidFill>
                <a:latin typeface="Rockwell" panose="02060603020205020403" pitchFamily="18" charset="0"/>
              </a:rPr>
              <a:t>las pruebas estaban orientadas a la corrección directa</a:t>
            </a:r>
          </a:p>
          <a:p>
            <a:r>
              <a:rPr lang="es-AR" b="1" dirty="0">
                <a:solidFill>
                  <a:srgbClr val="FFC000"/>
                </a:solidFill>
                <a:latin typeface="Rockwell" panose="02060603020205020403" pitchFamily="18" charset="0"/>
              </a:rPr>
              <a:t> </a:t>
            </a:r>
            <a:r>
              <a:rPr lang="es-AR" b="1" dirty="0" smtClean="0">
                <a:solidFill>
                  <a:srgbClr val="FFC000"/>
                </a:solidFill>
                <a:latin typeface="Rockwell" panose="02060603020205020403" pitchFamily="18" charset="0"/>
              </a:rPr>
              <a:t>     del código</a:t>
            </a:r>
            <a:r>
              <a:rPr lang="es-AR" dirty="0" smtClean="0">
                <a:solidFill>
                  <a:srgbClr val="FFC000"/>
                </a:solidFill>
                <a:latin typeface="Rockwell" panose="02060603020205020403" pitchFamily="18" charset="0"/>
              </a:rPr>
              <a:t> fuente de los programas. Eran realizadas directamente por los programadores.</a:t>
            </a:r>
            <a:endParaRPr lang="es-AR" dirty="0">
              <a:solidFill>
                <a:srgbClr val="FFC000"/>
              </a:solidFill>
              <a:latin typeface="Rockwell" panose="02060603020205020403" pitchFamily="18" charset="0"/>
            </a:endParaRPr>
          </a:p>
        </p:txBody>
      </p:sp>
      <p:sp>
        <p:nvSpPr>
          <p:cNvPr id="7" name="CuadroTexto 6"/>
          <p:cNvSpPr txBox="1"/>
          <p:nvPr/>
        </p:nvSpPr>
        <p:spPr>
          <a:xfrm>
            <a:off x="1190234" y="2941233"/>
            <a:ext cx="10736594" cy="1661993"/>
          </a:xfrm>
          <a:prstGeom prst="rect">
            <a:avLst/>
          </a:prstGeom>
          <a:noFill/>
        </p:spPr>
        <p:txBody>
          <a:bodyPr wrap="none" rtlCol="0">
            <a:spAutoFit/>
          </a:bodyPr>
          <a:lstStyle/>
          <a:p>
            <a:r>
              <a:rPr lang="es-AR" sz="2400" dirty="0" smtClean="0">
                <a:solidFill>
                  <a:srgbClr val="FFC000"/>
                </a:solidFill>
                <a:latin typeface="Rockwell" panose="02060603020205020403" pitchFamily="18" charset="0"/>
              </a:rPr>
              <a:t>Entre 1957 y 1978: Fase 2.</a:t>
            </a:r>
          </a:p>
          <a:p>
            <a:pPr algn="just"/>
            <a:r>
              <a:rPr lang="es-AR" sz="2400" dirty="0" smtClean="0">
                <a:solidFill>
                  <a:srgbClr val="FFC000"/>
                </a:solidFill>
                <a:latin typeface="Rockwell" panose="02060603020205020403" pitchFamily="18" charset="0"/>
              </a:rPr>
              <a:t>   </a:t>
            </a:r>
            <a:r>
              <a:rPr lang="es-AR" dirty="0" smtClean="0">
                <a:solidFill>
                  <a:srgbClr val="FFC000"/>
                </a:solidFill>
                <a:latin typeface="Rockwell" panose="02060603020205020403" pitchFamily="18" charset="0"/>
              </a:rPr>
              <a:t>- Periodo orientado a demostración. En este </a:t>
            </a:r>
            <a:r>
              <a:rPr lang="es-AR" dirty="0">
                <a:solidFill>
                  <a:srgbClr val="FFC000"/>
                </a:solidFill>
                <a:latin typeface="Rockwell" panose="02060603020205020403" pitchFamily="18" charset="0"/>
              </a:rPr>
              <a:t>momento las pruebas se centran en la </a:t>
            </a:r>
            <a:r>
              <a:rPr lang="es-AR" dirty="0" smtClean="0">
                <a:solidFill>
                  <a:srgbClr val="FFC000"/>
                </a:solidFill>
                <a:latin typeface="Rockwell" panose="02060603020205020403" pitchFamily="18" charset="0"/>
              </a:rPr>
              <a:t>realización de </a:t>
            </a:r>
          </a:p>
          <a:p>
            <a:pPr algn="just"/>
            <a:r>
              <a:rPr lang="es-AR" dirty="0">
                <a:solidFill>
                  <a:srgbClr val="FFC000"/>
                </a:solidFill>
                <a:latin typeface="Rockwell" panose="02060603020205020403" pitchFamily="18" charset="0"/>
              </a:rPr>
              <a:t> </a:t>
            </a:r>
            <a:r>
              <a:rPr lang="es-AR" dirty="0" smtClean="0">
                <a:solidFill>
                  <a:srgbClr val="FFC000"/>
                </a:solidFill>
                <a:latin typeface="Rockwell" panose="02060603020205020403" pitchFamily="18" charset="0"/>
              </a:rPr>
              <a:t>     Checkouts exhaustivos que </a:t>
            </a:r>
            <a:r>
              <a:rPr lang="es-AR" dirty="0">
                <a:solidFill>
                  <a:srgbClr val="FFC000"/>
                </a:solidFill>
                <a:latin typeface="Rockwell" panose="02060603020205020403" pitchFamily="18" charset="0"/>
              </a:rPr>
              <a:t>se </a:t>
            </a:r>
            <a:r>
              <a:rPr lang="es-AR" dirty="0" smtClean="0">
                <a:solidFill>
                  <a:srgbClr val="FFC000"/>
                </a:solidFill>
                <a:latin typeface="Rockwell" panose="02060603020205020403" pitchFamily="18" charset="0"/>
              </a:rPr>
              <a:t>focalizan en </a:t>
            </a:r>
            <a:r>
              <a:rPr lang="es-AR" dirty="0">
                <a:solidFill>
                  <a:srgbClr val="FFC000"/>
                </a:solidFill>
                <a:latin typeface="Rockwell" panose="02060603020205020403" pitchFamily="18" charset="0"/>
              </a:rPr>
              <a:t>dos aspectos clave. </a:t>
            </a:r>
            <a:endParaRPr lang="es-AR" dirty="0" smtClean="0">
              <a:solidFill>
                <a:srgbClr val="FFC000"/>
              </a:solidFill>
              <a:latin typeface="Rockwell" panose="02060603020205020403" pitchFamily="18" charset="0"/>
            </a:endParaRPr>
          </a:p>
          <a:p>
            <a:pPr algn="just"/>
            <a:r>
              <a:rPr lang="es-AR" dirty="0" smtClean="0">
                <a:solidFill>
                  <a:srgbClr val="FFC000"/>
                </a:solidFill>
                <a:latin typeface="Rockwell" panose="02060603020205020403" pitchFamily="18" charset="0"/>
              </a:rPr>
              <a:t>      Por </a:t>
            </a:r>
            <a:r>
              <a:rPr lang="es-AR" dirty="0">
                <a:solidFill>
                  <a:srgbClr val="FFC000"/>
                </a:solidFill>
                <a:latin typeface="Rockwell" panose="02060603020205020403" pitchFamily="18" charset="0"/>
              </a:rPr>
              <a:t>un lado </a:t>
            </a:r>
            <a:r>
              <a:rPr lang="es-AR" b="1" dirty="0" smtClean="0">
                <a:solidFill>
                  <a:srgbClr val="FFC000"/>
                </a:solidFill>
                <a:latin typeface="Rockwell" panose="02060603020205020403" pitchFamily="18" charset="0"/>
              </a:rPr>
              <a:t>asegurar </a:t>
            </a:r>
            <a:r>
              <a:rPr lang="es-AR" b="1" dirty="0">
                <a:solidFill>
                  <a:srgbClr val="FFC000"/>
                </a:solidFill>
                <a:latin typeface="Rockwell" panose="02060603020205020403" pitchFamily="18" charset="0"/>
              </a:rPr>
              <a:t>que </a:t>
            </a:r>
            <a:r>
              <a:rPr lang="es-AR" b="1" dirty="0" smtClean="0">
                <a:solidFill>
                  <a:srgbClr val="FFC000"/>
                </a:solidFill>
                <a:latin typeface="Rockwell" panose="02060603020205020403" pitchFamily="18" charset="0"/>
              </a:rPr>
              <a:t>el programa  funciona</a:t>
            </a:r>
            <a:r>
              <a:rPr lang="es-AR" dirty="0" smtClean="0">
                <a:solidFill>
                  <a:srgbClr val="FFC000"/>
                </a:solidFill>
                <a:latin typeface="Rockwell" panose="02060603020205020403" pitchFamily="18" charset="0"/>
              </a:rPr>
              <a:t> </a:t>
            </a:r>
            <a:r>
              <a:rPr lang="es-AR" i="1" dirty="0" smtClean="0">
                <a:solidFill>
                  <a:srgbClr val="FFC000"/>
                </a:solidFill>
                <a:latin typeface="Rockwell" panose="02060603020205020403" pitchFamily="18" charset="0"/>
              </a:rPr>
              <a:t>(Debugging) </a:t>
            </a:r>
            <a:r>
              <a:rPr lang="es-AR" dirty="0" smtClean="0">
                <a:solidFill>
                  <a:srgbClr val="FFC000"/>
                </a:solidFill>
                <a:latin typeface="Rockwell" panose="02060603020205020403" pitchFamily="18" charset="0"/>
              </a:rPr>
              <a:t>y </a:t>
            </a:r>
            <a:r>
              <a:rPr lang="es-AR" b="1" dirty="0" smtClean="0">
                <a:solidFill>
                  <a:srgbClr val="FFC000"/>
                </a:solidFill>
                <a:latin typeface="Rockwell" panose="02060603020205020403" pitchFamily="18" charset="0"/>
              </a:rPr>
              <a:t>por </a:t>
            </a:r>
            <a:r>
              <a:rPr lang="es-AR" b="1" dirty="0">
                <a:solidFill>
                  <a:srgbClr val="FFC000"/>
                </a:solidFill>
                <a:latin typeface="Rockwell" panose="02060603020205020403" pitchFamily="18" charset="0"/>
              </a:rPr>
              <a:t>otro </a:t>
            </a:r>
            <a:r>
              <a:rPr lang="es-AR" b="1" dirty="0" smtClean="0">
                <a:solidFill>
                  <a:srgbClr val="FFC000"/>
                </a:solidFill>
                <a:latin typeface="Rockwell" panose="02060603020205020403" pitchFamily="18" charset="0"/>
              </a:rPr>
              <a:t>asegurar </a:t>
            </a:r>
            <a:r>
              <a:rPr lang="es-AR" b="1" dirty="0">
                <a:solidFill>
                  <a:srgbClr val="FFC000"/>
                </a:solidFill>
                <a:latin typeface="Rockwell" panose="02060603020205020403" pitchFamily="18" charset="0"/>
              </a:rPr>
              <a:t>que </a:t>
            </a:r>
            <a:r>
              <a:rPr lang="es-AR" b="1" dirty="0" smtClean="0">
                <a:solidFill>
                  <a:srgbClr val="FFC000"/>
                </a:solidFill>
                <a:latin typeface="Rockwell" panose="02060603020205020403" pitchFamily="18" charset="0"/>
              </a:rPr>
              <a:t>el</a:t>
            </a:r>
          </a:p>
          <a:p>
            <a:pPr algn="just"/>
            <a:r>
              <a:rPr lang="es-AR" b="1" dirty="0">
                <a:solidFill>
                  <a:srgbClr val="FFC000"/>
                </a:solidFill>
                <a:latin typeface="Rockwell" panose="02060603020205020403" pitchFamily="18" charset="0"/>
              </a:rPr>
              <a:t> </a:t>
            </a:r>
            <a:r>
              <a:rPr lang="es-AR" b="1" dirty="0" smtClean="0">
                <a:solidFill>
                  <a:srgbClr val="FFC000"/>
                </a:solidFill>
                <a:latin typeface="Rockwell" panose="02060603020205020403" pitchFamily="18" charset="0"/>
              </a:rPr>
              <a:t>     programa resuelve </a:t>
            </a:r>
            <a:r>
              <a:rPr lang="es-AR" b="1" dirty="0">
                <a:solidFill>
                  <a:srgbClr val="FFC000"/>
                </a:solidFill>
                <a:latin typeface="Rockwell" panose="02060603020205020403" pitchFamily="18" charset="0"/>
              </a:rPr>
              <a:t>el </a:t>
            </a:r>
            <a:r>
              <a:rPr lang="es-AR" b="1" dirty="0" smtClean="0">
                <a:solidFill>
                  <a:srgbClr val="FFC000"/>
                </a:solidFill>
                <a:latin typeface="Rockwell" panose="02060603020205020403" pitchFamily="18" charset="0"/>
              </a:rPr>
              <a:t>problema</a:t>
            </a:r>
            <a:r>
              <a:rPr lang="es-AR" dirty="0" smtClean="0">
                <a:solidFill>
                  <a:srgbClr val="FFC000"/>
                </a:solidFill>
                <a:latin typeface="Rockwell" panose="02060603020205020403" pitchFamily="18" charset="0"/>
              </a:rPr>
              <a:t> </a:t>
            </a:r>
            <a:r>
              <a:rPr lang="es-AR" i="1" dirty="0" smtClean="0">
                <a:solidFill>
                  <a:srgbClr val="FFC000"/>
                </a:solidFill>
                <a:latin typeface="Rockwell" panose="02060603020205020403" pitchFamily="18" charset="0"/>
              </a:rPr>
              <a:t>(Testing)</a:t>
            </a:r>
            <a:r>
              <a:rPr lang="es-AR" dirty="0" smtClean="0">
                <a:solidFill>
                  <a:srgbClr val="FFC000"/>
                </a:solidFill>
                <a:latin typeface="Rockwell" panose="02060603020205020403" pitchFamily="18" charset="0"/>
              </a:rPr>
              <a:t>.</a:t>
            </a:r>
            <a:endParaRPr lang="es-AR" sz="2400" dirty="0" smtClean="0">
              <a:solidFill>
                <a:srgbClr val="FFC000"/>
              </a:solidFill>
              <a:latin typeface="Rockwell" panose="02060603020205020403" pitchFamily="18" charset="0"/>
            </a:endParaRPr>
          </a:p>
        </p:txBody>
      </p:sp>
      <p:sp>
        <p:nvSpPr>
          <p:cNvPr id="8" name="CuadroTexto 7"/>
          <p:cNvSpPr txBox="1"/>
          <p:nvPr/>
        </p:nvSpPr>
        <p:spPr>
          <a:xfrm>
            <a:off x="1190234" y="4780106"/>
            <a:ext cx="10675358" cy="1569660"/>
          </a:xfrm>
          <a:prstGeom prst="rect">
            <a:avLst/>
          </a:prstGeom>
          <a:noFill/>
        </p:spPr>
        <p:txBody>
          <a:bodyPr wrap="none" rtlCol="0">
            <a:spAutoFit/>
          </a:bodyPr>
          <a:lstStyle/>
          <a:p>
            <a:r>
              <a:rPr lang="es-AR" sz="2400" dirty="0" smtClean="0">
                <a:solidFill>
                  <a:srgbClr val="FFC000"/>
                </a:solidFill>
                <a:latin typeface="Rockwell" panose="02060603020205020403" pitchFamily="18" charset="0"/>
              </a:rPr>
              <a:t>Entre 1979 y 1982: Fase 3.</a:t>
            </a:r>
          </a:p>
          <a:p>
            <a:r>
              <a:rPr lang="es-AR" dirty="0">
                <a:solidFill>
                  <a:srgbClr val="FFC000"/>
                </a:solidFill>
                <a:latin typeface="Rockwell" panose="02060603020205020403" pitchFamily="18" charset="0"/>
              </a:rPr>
              <a:t> </a:t>
            </a:r>
            <a:r>
              <a:rPr lang="es-AR" dirty="0" smtClean="0">
                <a:solidFill>
                  <a:srgbClr val="FFC000"/>
                </a:solidFill>
                <a:latin typeface="Rockwell" panose="02060603020205020403" pitchFamily="18" charset="0"/>
              </a:rPr>
              <a:t>   - Periodo orientado a destrucción. Se pasa de intentar </a:t>
            </a:r>
            <a:r>
              <a:rPr lang="es-AR" b="1" dirty="0" smtClean="0">
                <a:solidFill>
                  <a:srgbClr val="FFC000"/>
                </a:solidFill>
                <a:latin typeface="Rockwell" panose="02060603020205020403" pitchFamily="18" charset="0"/>
              </a:rPr>
              <a:t>demostrar que un programa es correcto</a:t>
            </a:r>
          </a:p>
          <a:p>
            <a:r>
              <a:rPr lang="es-AR" dirty="0">
                <a:solidFill>
                  <a:srgbClr val="FFC000"/>
                </a:solidFill>
                <a:latin typeface="Rockwell" panose="02060603020205020403" pitchFamily="18" charset="0"/>
              </a:rPr>
              <a:t> </a:t>
            </a:r>
            <a:r>
              <a:rPr lang="es-AR" dirty="0" smtClean="0">
                <a:solidFill>
                  <a:srgbClr val="FFC000"/>
                </a:solidFill>
                <a:latin typeface="Rockwell" panose="02060603020205020403" pitchFamily="18" charset="0"/>
              </a:rPr>
              <a:t>     mediante pruebas y demostraciones teóricas basadas en matemáticas a intentar hacer fallar el</a:t>
            </a:r>
          </a:p>
          <a:p>
            <a:r>
              <a:rPr lang="es-AR" dirty="0">
                <a:solidFill>
                  <a:srgbClr val="FFC000"/>
                </a:solidFill>
                <a:latin typeface="Rockwell" panose="02060603020205020403" pitchFamily="18" charset="0"/>
              </a:rPr>
              <a:t> </a:t>
            </a:r>
            <a:r>
              <a:rPr lang="es-AR" dirty="0" smtClean="0">
                <a:solidFill>
                  <a:srgbClr val="FFC000"/>
                </a:solidFill>
                <a:latin typeface="Rockwell" panose="02060603020205020403" pitchFamily="18" charset="0"/>
              </a:rPr>
              <a:t>     programa. El objetivo no cambia, intentar que el programa no tenga fallos, pero si la forma de</a:t>
            </a:r>
          </a:p>
          <a:p>
            <a:r>
              <a:rPr lang="es-AR" dirty="0">
                <a:solidFill>
                  <a:srgbClr val="FFC000"/>
                </a:solidFill>
                <a:latin typeface="Rockwell" panose="02060603020205020403" pitchFamily="18" charset="0"/>
              </a:rPr>
              <a:t> </a:t>
            </a:r>
            <a:r>
              <a:rPr lang="es-AR" dirty="0" smtClean="0">
                <a:solidFill>
                  <a:srgbClr val="FFC000"/>
                </a:solidFill>
                <a:latin typeface="Rockwell" panose="02060603020205020403" pitchFamily="18" charset="0"/>
              </a:rPr>
              <a:t>     buscarlos y garantizarlos.</a:t>
            </a:r>
          </a:p>
        </p:txBody>
      </p:sp>
    </p:spTree>
    <p:extLst>
      <p:ext uri="{BB962C8B-B14F-4D97-AF65-F5344CB8AC3E}">
        <p14:creationId xmlns:p14="http://schemas.microsoft.com/office/powerpoint/2010/main" val="458122397"/>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442434" y="1197735"/>
            <a:ext cx="9656490" cy="1015663"/>
          </a:xfrm>
          <a:prstGeom prst="rect">
            <a:avLst/>
          </a:prstGeom>
          <a:noFill/>
        </p:spPr>
        <p:txBody>
          <a:bodyPr wrap="none" rtlCol="0">
            <a:spAutoFit/>
          </a:bodyPr>
          <a:lstStyle/>
          <a:p>
            <a:r>
              <a:rPr lang="es-AR" sz="2400" dirty="0" smtClean="0">
                <a:solidFill>
                  <a:srgbClr val="FFC000"/>
                </a:solidFill>
                <a:latin typeface="Rockwell" panose="02060603020205020403" pitchFamily="18" charset="0"/>
              </a:rPr>
              <a:t>Entre 1983 y 1984: Fase 4.	</a:t>
            </a:r>
          </a:p>
          <a:p>
            <a:r>
              <a:rPr lang="es-AR" dirty="0">
                <a:solidFill>
                  <a:srgbClr val="FFC000"/>
                </a:solidFill>
                <a:latin typeface="Rockwell" panose="02060603020205020403" pitchFamily="18" charset="0"/>
              </a:rPr>
              <a:t> </a:t>
            </a:r>
            <a:r>
              <a:rPr lang="es-AR" dirty="0" smtClean="0">
                <a:solidFill>
                  <a:srgbClr val="FFC000"/>
                </a:solidFill>
                <a:latin typeface="Rockwell" panose="02060603020205020403" pitchFamily="18" charset="0"/>
              </a:rPr>
              <a:t>   - Periodo orientado a evaluación. </a:t>
            </a:r>
            <a:r>
              <a:rPr lang="es-AR" dirty="0">
                <a:solidFill>
                  <a:srgbClr val="FFC000"/>
                </a:solidFill>
                <a:latin typeface="Rockwell" panose="02060603020205020403" pitchFamily="18" charset="0"/>
              </a:rPr>
              <a:t>Las pruebas de Software empiezan </a:t>
            </a:r>
            <a:r>
              <a:rPr lang="es-AR" dirty="0" smtClean="0">
                <a:solidFill>
                  <a:srgbClr val="FFC000"/>
                </a:solidFill>
                <a:latin typeface="Rockwell" panose="02060603020205020403" pitchFamily="18" charset="0"/>
              </a:rPr>
              <a:t>a </a:t>
            </a:r>
            <a:r>
              <a:rPr lang="es-AR" dirty="0">
                <a:solidFill>
                  <a:srgbClr val="FFC000"/>
                </a:solidFill>
                <a:latin typeface="Rockwell" panose="02060603020205020403" pitchFamily="18" charset="0"/>
              </a:rPr>
              <a:t>integrarse en </a:t>
            </a:r>
            <a:r>
              <a:rPr lang="es-AR" dirty="0" smtClean="0">
                <a:solidFill>
                  <a:srgbClr val="FFC000"/>
                </a:solidFill>
                <a:latin typeface="Rockwell" panose="02060603020205020403" pitchFamily="18" charset="0"/>
              </a:rPr>
              <a:t>las</a:t>
            </a:r>
          </a:p>
          <a:p>
            <a:r>
              <a:rPr lang="es-AR" dirty="0">
                <a:solidFill>
                  <a:srgbClr val="FFC000"/>
                </a:solidFill>
                <a:latin typeface="Rockwell" panose="02060603020205020403" pitchFamily="18" charset="0"/>
              </a:rPr>
              <a:t> </a:t>
            </a:r>
            <a:r>
              <a:rPr lang="es-AR" dirty="0" smtClean="0">
                <a:solidFill>
                  <a:srgbClr val="FFC000"/>
                </a:solidFill>
                <a:latin typeface="Rockwell" panose="02060603020205020403" pitchFamily="18" charset="0"/>
              </a:rPr>
              <a:t>     </a:t>
            </a:r>
            <a:r>
              <a:rPr lang="es-AR" dirty="0">
                <a:solidFill>
                  <a:srgbClr val="FFC000"/>
                </a:solidFill>
                <a:latin typeface="Rockwell" panose="02060603020205020403" pitchFamily="18" charset="0"/>
              </a:rPr>
              <a:t>diferentes metodologías </a:t>
            </a:r>
            <a:r>
              <a:rPr lang="es-AR" dirty="0" smtClean="0">
                <a:solidFill>
                  <a:srgbClr val="FFC000"/>
                </a:solidFill>
                <a:latin typeface="Rockwell" panose="02060603020205020403" pitchFamily="18" charset="0"/>
              </a:rPr>
              <a:t>de </a:t>
            </a:r>
            <a:r>
              <a:rPr lang="es-AR" dirty="0">
                <a:solidFill>
                  <a:srgbClr val="FFC000"/>
                </a:solidFill>
                <a:latin typeface="Rockwell" panose="02060603020205020403" pitchFamily="18" charset="0"/>
              </a:rPr>
              <a:t>desarrollo de </a:t>
            </a:r>
            <a:r>
              <a:rPr lang="es-AR" dirty="0" smtClean="0">
                <a:solidFill>
                  <a:srgbClr val="FFC000"/>
                </a:solidFill>
                <a:latin typeface="Rockwell" panose="02060603020205020403" pitchFamily="18" charset="0"/>
              </a:rPr>
              <a:t>software.</a:t>
            </a:r>
            <a:endParaRPr lang="es-AR" dirty="0">
              <a:solidFill>
                <a:srgbClr val="FFC000"/>
              </a:solidFill>
              <a:latin typeface="Rockwell" panose="02060603020205020403" pitchFamily="18" charset="0"/>
            </a:endParaRPr>
          </a:p>
        </p:txBody>
      </p:sp>
      <p:sp>
        <p:nvSpPr>
          <p:cNvPr id="3" name="CuadroTexto 2"/>
          <p:cNvSpPr txBox="1"/>
          <p:nvPr/>
        </p:nvSpPr>
        <p:spPr>
          <a:xfrm>
            <a:off x="1442434" y="2524259"/>
            <a:ext cx="10568471" cy="1569660"/>
          </a:xfrm>
          <a:prstGeom prst="rect">
            <a:avLst/>
          </a:prstGeom>
          <a:noFill/>
        </p:spPr>
        <p:txBody>
          <a:bodyPr wrap="none" rtlCol="0">
            <a:spAutoFit/>
          </a:bodyPr>
          <a:lstStyle/>
          <a:p>
            <a:r>
              <a:rPr lang="es-AR" sz="2400" dirty="0" smtClean="0">
                <a:solidFill>
                  <a:srgbClr val="FFC000"/>
                </a:solidFill>
                <a:latin typeface="Rockwell" panose="02060603020205020403" pitchFamily="18" charset="0"/>
              </a:rPr>
              <a:t>Entre 1985 en adelante: Fase 5.</a:t>
            </a:r>
          </a:p>
          <a:p>
            <a:r>
              <a:rPr lang="es-AR" dirty="0">
                <a:solidFill>
                  <a:srgbClr val="FFC000"/>
                </a:solidFill>
                <a:latin typeface="Rockwell" panose="02060603020205020403" pitchFamily="18" charset="0"/>
              </a:rPr>
              <a:t> </a:t>
            </a:r>
            <a:r>
              <a:rPr lang="es-AR" dirty="0" smtClean="0">
                <a:solidFill>
                  <a:srgbClr val="FFC000"/>
                </a:solidFill>
                <a:latin typeface="Rockwell" panose="02060603020205020403" pitchFamily="18" charset="0"/>
              </a:rPr>
              <a:t>  - Periodo orientado a prevención. </a:t>
            </a:r>
            <a:r>
              <a:rPr lang="es-AR" dirty="0">
                <a:solidFill>
                  <a:srgbClr val="FFC000"/>
                </a:solidFill>
                <a:latin typeface="Rockwell" panose="02060603020205020403" pitchFamily="18" charset="0"/>
              </a:rPr>
              <a:t>Durante esta época las pruebas se diversifican para </a:t>
            </a:r>
            <a:r>
              <a:rPr lang="es-AR" dirty="0" smtClean="0">
                <a:solidFill>
                  <a:srgbClr val="FFC000"/>
                </a:solidFill>
                <a:latin typeface="Rockwell" panose="02060603020205020403" pitchFamily="18" charset="0"/>
              </a:rPr>
              <a:t>cubrir</a:t>
            </a:r>
          </a:p>
          <a:p>
            <a:r>
              <a:rPr lang="es-AR" dirty="0">
                <a:solidFill>
                  <a:srgbClr val="FFC000"/>
                </a:solidFill>
                <a:latin typeface="Rockwell" panose="02060603020205020403" pitchFamily="18" charset="0"/>
              </a:rPr>
              <a:t> </a:t>
            </a:r>
            <a:r>
              <a:rPr lang="es-AR" dirty="0" smtClean="0">
                <a:solidFill>
                  <a:srgbClr val="FFC000"/>
                </a:solidFill>
                <a:latin typeface="Rockwell" panose="02060603020205020403" pitchFamily="18" charset="0"/>
              </a:rPr>
              <a:t>    </a:t>
            </a:r>
            <a:r>
              <a:rPr lang="es-AR" dirty="0">
                <a:solidFill>
                  <a:srgbClr val="FFC000"/>
                </a:solidFill>
                <a:latin typeface="Rockwell" panose="02060603020205020403" pitchFamily="18" charset="0"/>
              </a:rPr>
              <a:t>todas </a:t>
            </a:r>
            <a:r>
              <a:rPr lang="es-AR" dirty="0" smtClean="0">
                <a:solidFill>
                  <a:srgbClr val="FFC000"/>
                </a:solidFill>
                <a:latin typeface="Rockwell" panose="02060603020205020403" pitchFamily="18" charset="0"/>
              </a:rPr>
              <a:t>las  </a:t>
            </a:r>
            <a:r>
              <a:rPr lang="es-AR" dirty="0">
                <a:solidFill>
                  <a:srgbClr val="FFC000"/>
                </a:solidFill>
                <a:latin typeface="Rockwell" panose="02060603020205020403" pitchFamily="18" charset="0"/>
              </a:rPr>
              <a:t>fases del </a:t>
            </a:r>
            <a:r>
              <a:rPr lang="es-AR" dirty="0" smtClean="0">
                <a:solidFill>
                  <a:srgbClr val="FFC000"/>
                </a:solidFill>
                <a:latin typeface="Rockwell" panose="02060603020205020403" pitchFamily="18" charset="0"/>
              </a:rPr>
              <a:t>desarrollo</a:t>
            </a:r>
            <a:r>
              <a:rPr lang="es-AR" dirty="0">
                <a:solidFill>
                  <a:srgbClr val="FFC000"/>
                </a:solidFill>
                <a:latin typeface="Rockwell" panose="02060603020205020403" pitchFamily="18" charset="0"/>
              </a:rPr>
              <a:t>, </a:t>
            </a:r>
            <a:r>
              <a:rPr lang="es-AR" dirty="0" smtClean="0">
                <a:solidFill>
                  <a:srgbClr val="FFC000"/>
                </a:solidFill>
                <a:latin typeface="Rockwell" panose="02060603020205020403" pitchFamily="18" charset="0"/>
              </a:rPr>
              <a:t>poder </a:t>
            </a:r>
            <a:r>
              <a:rPr lang="es-AR" dirty="0">
                <a:solidFill>
                  <a:srgbClr val="FFC000"/>
                </a:solidFill>
                <a:latin typeface="Rockwell" panose="02060603020205020403" pitchFamily="18" charset="0"/>
              </a:rPr>
              <a:t>comprobar todos los tipos de artefactos, prototipos, </a:t>
            </a:r>
            <a:endParaRPr lang="es-AR" dirty="0" smtClean="0">
              <a:solidFill>
                <a:srgbClr val="FFC000"/>
              </a:solidFill>
              <a:latin typeface="Rockwell" panose="02060603020205020403" pitchFamily="18" charset="0"/>
            </a:endParaRPr>
          </a:p>
          <a:p>
            <a:r>
              <a:rPr lang="es-AR" dirty="0">
                <a:solidFill>
                  <a:srgbClr val="FFC000"/>
                </a:solidFill>
                <a:latin typeface="Rockwell" panose="02060603020205020403" pitchFamily="18" charset="0"/>
              </a:rPr>
              <a:t> </a:t>
            </a:r>
            <a:r>
              <a:rPr lang="es-AR" dirty="0" smtClean="0">
                <a:solidFill>
                  <a:srgbClr val="FFC000"/>
                </a:solidFill>
                <a:latin typeface="Rockwell" panose="02060603020205020403" pitchFamily="18" charset="0"/>
              </a:rPr>
              <a:t>    modelos</a:t>
            </a:r>
            <a:r>
              <a:rPr lang="es-AR" dirty="0">
                <a:solidFill>
                  <a:srgbClr val="FFC000"/>
                </a:solidFill>
                <a:latin typeface="Rockwell" panose="02060603020205020403" pitchFamily="18" charset="0"/>
              </a:rPr>
              <a:t>, </a:t>
            </a:r>
            <a:r>
              <a:rPr lang="es-AR" dirty="0" smtClean="0">
                <a:solidFill>
                  <a:srgbClr val="FFC000"/>
                </a:solidFill>
                <a:latin typeface="Rockwell" panose="02060603020205020403" pitchFamily="18" charset="0"/>
              </a:rPr>
              <a:t>módulos</a:t>
            </a:r>
            <a:r>
              <a:rPr lang="es-AR" dirty="0">
                <a:solidFill>
                  <a:srgbClr val="FFC000"/>
                </a:solidFill>
                <a:latin typeface="Rockwell" panose="02060603020205020403" pitchFamily="18" charset="0"/>
              </a:rPr>
              <a:t>, subsistemas y sistemas que componen los productos software del </a:t>
            </a:r>
            <a:r>
              <a:rPr lang="es-AR" dirty="0" smtClean="0">
                <a:solidFill>
                  <a:srgbClr val="FFC000"/>
                </a:solidFill>
                <a:latin typeface="Rockwell" panose="02060603020205020403" pitchFamily="18" charset="0"/>
              </a:rPr>
              <a:t>momento.</a:t>
            </a:r>
            <a:endParaRPr lang="es-AR" dirty="0">
              <a:solidFill>
                <a:srgbClr val="FFC000"/>
              </a:solidFill>
              <a:latin typeface="Rockwell" panose="02060603020205020403" pitchFamily="18" charset="0"/>
            </a:endParaRPr>
          </a:p>
          <a:p>
            <a:r>
              <a:rPr lang="es-AR" dirty="0" smtClean="0">
                <a:solidFill>
                  <a:srgbClr val="FFC000"/>
                </a:solidFill>
                <a:latin typeface="Rockwell" panose="02060603020205020403" pitchFamily="18" charset="0"/>
              </a:rPr>
              <a:t>     Poco </a:t>
            </a:r>
            <a:r>
              <a:rPr lang="es-AR" dirty="0">
                <a:solidFill>
                  <a:srgbClr val="FFC000"/>
                </a:solidFill>
                <a:latin typeface="Rockwell" panose="02060603020205020403" pitchFamily="18" charset="0"/>
              </a:rPr>
              <a:t>a poco las pruebas se considerarán </a:t>
            </a:r>
            <a:r>
              <a:rPr lang="es-AR" dirty="0" smtClean="0">
                <a:solidFill>
                  <a:srgbClr val="FFC000"/>
                </a:solidFill>
                <a:latin typeface="Rockwell" panose="02060603020205020403" pitchFamily="18" charset="0"/>
              </a:rPr>
              <a:t>una </a:t>
            </a:r>
            <a:r>
              <a:rPr lang="es-AR" dirty="0">
                <a:solidFill>
                  <a:srgbClr val="FFC000"/>
                </a:solidFill>
                <a:latin typeface="Rockwell" panose="02060603020205020403" pitchFamily="18" charset="0"/>
              </a:rPr>
              <a:t>parte clave de todo el ciclo de </a:t>
            </a:r>
            <a:r>
              <a:rPr lang="es-AR" dirty="0" smtClean="0">
                <a:solidFill>
                  <a:srgbClr val="FFC000"/>
                </a:solidFill>
                <a:latin typeface="Rockwell" panose="02060603020205020403" pitchFamily="18" charset="0"/>
              </a:rPr>
              <a:t>desarrollo.</a:t>
            </a:r>
            <a:endParaRPr lang="es-AR" dirty="0">
              <a:solidFill>
                <a:srgbClr val="FFC000"/>
              </a:solidFill>
              <a:latin typeface="Rockwell" panose="02060603020205020403" pitchFamily="18" charset="0"/>
            </a:endParaRPr>
          </a:p>
        </p:txBody>
      </p:sp>
    </p:spTree>
    <p:extLst>
      <p:ext uri="{BB962C8B-B14F-4D97-AF65-F5344CB8AC3E}">
        <p14:creationId xmlns:p14="http://schemas.microsoft.com/office/powerpoint/2010/main" val="1399109525"/>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84659" y="443076"/>
            <a:ext cx="4195379" cy="769441"/>
          </a:xfrm>
          <a:prstGeom prst="rect">
            <a:avLst/>
          </a:prstGeom>
          <a:noFill/>
        </p:spPr>
        <p:txBody>
          <a:bodyPr wrap="none" lIns="91440" tIns="45720" rIns="91440" bIns="45720">
            <a:spAutoFit/>
          </a:bodyPr>
          <a:lstStyle/>
          <a:p>
            <a:pPr algn="ctr"/>
            <a:r>
              <a:rPr lang="es-ES" sz="4400" b="0" cap="none" spc="0" dirty="0" smtClean="0">
                <a:ln w="0"/>
                <a:solidFill>
                  <a:schemeClr val="accent3">
                    <a:lumMod val="20000"/>
                    <a:lumOff val="80000"/>
                  </a:schemeClr>
                </a:solidFill>
                <a:effectLst>
                  <a:outerShdw blurRad="38100" dist="25400" dir="5400000" algn="ctr" rotWithShape="0">
                    <a:srgbClr val="6E747A">
                      <a:alpha val="43000"/>
                    </a:srgbClr>
                  </a:outerShdw>
                </a:effectLst>
              </a:rPr>
              <a:t>Pruebas estáticas:</a:t>
            </a:r>
            <a:endParaRPr lang="es-ES" sz="4400" b="0" cap="none" spc="0" dirty="0">
              <a:ln w="0"/>
              <a:solidFill>
                <a:schemeClr val="accent3">
                  <a:lumMod val="20000"/>
                  <a:lumOff val="80000"/>
                </a:schemeClr>
              </a:solidFill>
              <a:effectLst>
                <a:outerShdw blurRad="38100" dist="25400" dir="5400000" algn="ctr" rotWithShape="0">
                  <a:srgbClr val="6E747A">
                    <a:alpha val="43000"/>
                  </a:srgbClr>
                </a:outerShdw>
              </a:effectLst>
            </a:endParaRPr>
          </a:p>
        </p:txBody>
      </p:sp>
      <p:sp>
        <p:nvSpPr>
          <p:cNvPr id="3" name="CuadroTexto 2"/>
          <p:cNvSpPr txBox="1"/>
          <p:nvPr/>
        </p:nvSpPr>
        <p:spPr>
          <a:xfrm>
            <a:off x="984659" y="1687132"/>
            <a:ext cx="8413585" cy="646331"/>
          </a:xfrm>
          <a:prstGeom prst="rect">
            <a:avLst/>
          </a:prstGeom>
          <a:noFill/>
        </p:spPr>
        <p:txBody>
          <a:bodyPr wrap="none" rtlCol="0">
            <a:spAutoFit/>
          </a:bodyPr>
          <a:lstStyle/>
          <a:p>
            <a:r>
              <a:rPr lang="es-AR" dirty="0">
                <a:solidFill>
                  <a:schemeClr val="accent3">
                    <a:lumMod val="20000"/>
                    <a:lumOff val="80000"/>
                  </a:schemeClr>
                </a:solidFill>
                <a:latin typeface="Rockwell" panose="02060603020205020403" pitchFamily="18" charset="0"/>
              </a:rPr>
              <a:t>Son el tipo de pruebas que se realizan sin ejecutar el código de la aplicación</a:t>
            </a:r>
            <a:r>
              <a:rPr lang="es-AR" dirty="0" smtClean="0">
                <a:solidFill>
                  <a:schemeClr val="accent3">
                    <a:lumMod val="20000"/>
                    <a:lumOff val="80000"/>
                  </a:schemeClr>
                </a:solidFill>
                <a:latin typeface="Rockwell" panose="02060603020205020403" pitchFamily="18" charset="0"/>
              </a:rPr>
              <a:t>. </a:t>
            </a:r>
          </a:p>
          <a:p>
            <a:r>
              <a:rPr lang="es-AR" dirty="0" smtClean="0">
                <a:solidFill>
                  <a:schemeClr val="accent3">
                    <a:lumMod val="20000"/>
                    <a:lumOff val="80000"/>
                  </a:schemeClr>
                </a:solidFill>
                <a:latin typeface="Rockwell" panose="02060603020205020403" pitchFamily="18" charset="0"/>
              </a:rPr>
              <a:t>Puede referirse por ejemplo, a la revisión de documentos.</a:t>
            </a:r>
            <a:endParaRPr lang="es-AR" dirty="0">
              <a:solidFill>
                <a:schemeClr val="accent3">
                  <a:lumMod val="20000"/>
                  <a:lumOff val="80000"/>
                </a:schemeClr>
              </a:solidFill>
              <a:latin typeface="Rockwell" panose="02060603020205020403" pitchFamily="18" charset="0"/>
            </a:endParaRPr>
          </a:p>
        </p:txBody>
      </p:sp>
      <p:sp>
        <p:nvSpPr>
          <p:cNvPr id="7" name="Rectángulo 6"/>
          <p:cNvSpPr/>
          <p:nvPr/>
        </p:nvSpPr>
        <p:spPr>
          <a:xfrm>
            <a:off x="984659" y="3147639"/>
            <a:ext cx="4095993" cy="707886"/>
          </a:xfrm>
          <a:prstGeom prst="rect">
            <a:avLst/>
          </a:prstGeom>
          <a:noFill/>
        </p:spPr>
        <p:txBody>
          <a:bodyPr wrap="none" lIns="91440" tIns="45720" rIns="91440" bIns="45720">
            <a:spAutoFit/>
          </a:bodyPr>
          <a:lstStyle/>
          <a:p>
            <a:pPr algn="ctr"/>
            <a:r>
              <a:rPr lang="es-ES" sz="4000" dirty="0" smtClean="0">
                <a:ln w="0"/>
                <a:solidFill>
                  <a:schemeClr val="accent3">
                    <a:lumMod val="20000"/>
                    <a:lumOff val="80000"/>
                  </a:schemeClr>
                </a:solidFill>
                <a:effectLst>
                  <a:outerShdw blurRad="38100" dist="19050" dir="2700000" algn="tl" rotWithShape="0">
                    <a:schemeClr val="dk1">
                      <a:alpha val="40000"/>
                    </a:schemeClr>
                  </a:outerShdw>
                </a:effectLst>
              </a:rPr>
              <a:t>Pruebas dinámicas:</a:t>
            </a:r>
          </a:p>
        </p:txBody>
      </p:sp>
      <p:sp>
        <p:nvSpPr>
          <p:cNvPr id="8" name="CuadroTexto 7"/>
          <p:cNvSpPr txBox="1"/>
          <p:nvPr/>
        </p:nvSpPr>
        <p:spPr>
          <a:xfrm>
            <a:off x="984659" y="4161869"/>
            <a:ext cx="10708252" cy="1200329"/>
          </a:xfrm>
          <a:prstGeom prst="rect">
            <a:avLst/>
          </a:prstGeom>
          <a:noFill/>
        </p:spPr>
        <p:txBody>
          <a:bodyPr wrap="none" rtlCol="0">
            <a:spAutoFit/>
          </a:bodyPr>
          <a:lstStyle/>
          <a:p>
            <a:r>
              <a:rPr lang="es-AR" dirty="0">
                <a:solidFill>
                  <a:schemeClr val="accent3">
                    <a:lumMod val="20000"/>
                    <a:lumOff val="80000"/>
                  </a:schemeClr>
                </a:solidFill>
                <a:latin typeface="Rockwell" panose="02060603020205020403" pitchFamily="18" charset="0"/>
              </a:rPr>
              <a:t>Todas aquellas pruebas que para su ejecución requieren la ejecución de la aplicación. Las pruebas </a:t>
            </a:r>
            <a:endParaRPr lang="es-AR" dirty="0" smtClean="0">
              <a:solidFill>
                <a:schemeClr val="accent3">
                  <a:lumMod val="20000"/>
                  <a:lumOff val="80000"/>
                </a:schemeClr>
              </a:solidFill>
              <a:latin typeface="Rockwell" panose="02060603020205020403" pitchFamily="18" charset="0"/>
            </a:endParaRPr>
          </a:p>
          <a:p>
            <a:r>
              <a:rPr lang="es-AR" dirty="0" smtClean="0">
                <a:solidFill>
                  <a:schemeClr val="accent3">
                    <a:lumMod val="20000"/>
                    <a:lumOff val="80000"/>
                  </a:schemeClr>
                </a:solidFill>
                <a:latin typeface="Rockwell" panose="02060603020205020403" pitchFamily="18" charset="0"/>
              </a:rPr>
              <a:t>dinámicas </a:t>
            </a:r>
            <a:r>
              <a:rPr lang="es-AR" dirty="0">
                <a:solidFill>
                  <a:schemeClr val="accent3">
                    <a:lumMod val="20000"/>
                    <a:lumOff val="80000"/>
                  </a:schemeClr>
                </a:solidFill>
                <a:latin typeface="Rockwell" panose="02060603020205020403" pitchFamily="18" charset="0"/>
              </a:rPr>
              <a:t>permiten el uso de técnicas de caja negra y caja blanca con mayor amplitud. </a:t>
            </a:r>
            <a:endParaRPr lang="es-AR" dirty="0" smtClean="0">
              <a:solidFill>
                <a:schemeClr val="accent3">
                  <a:lumMod val="20000"/>
                  <a:lumOff val="80000"/>
                </a:schemeClr>
              </a:solidFill>
              <a:latin typeface="Rockwell" panose="02060603020205020403" pitchFamily="18" charset="0"/>
            </a:endParaRPr>
          </a:p>
          <a:p>
            <a:r>
              <a:rPr lang="es-AR" dirty="0" smtClean="0">
                <a:solidFill>
                  <a:schemeClr val="accent3">
                    <a:lumMod val="20000"/>
                    <a:lumOff val="80000"/>
                  </a:schemeClr>
                </a:solidFill>
                <a:latin typeface="Rockwell" panose="02060603020205020403" pitchFamily="18" charset="0"/>
              </a:rPr>
              <a:t>Debido </a:t>
            </a:r>
            <a:r>
              <a:rPr lang="es-AR" dirty="0">
                <a:solidFill>
                  <a:schemeClr val="accent3">
                    <a:lumMod val="20000"/>
                    <a:lumOff val="80000"/>
                  </a:schemeClr>
                </a:solidFill>
                <a:latin typeface="Rockwell" panose="02060603020205020403" pitchFamily="18" charset="0"/>
              </a:rPr>
              <a:t>a la naturaleza dinámica de la ejecución de pruebas es posible medir con mayor </a:t>
            </a:r>
            <a:r>
              <a:rPr lang="es-AR" dirty="0" smtClean="0">
                <a:solidFill>
                  <a:schemeClr val="accent3">
                    <a:lumMod val="20000"/>
                    <a:lumOff val="80000"/>
                  </a:schemeClr>
                </a:solidFill>
                <a:latin typeface="Rockwell" panose="02060603020205020403" pitchFamily="18" charset="0"/>
              </a:rPr>
              <a:t>precisión</a:t>
            </a:r>
          </a:p>
          <a:p>
            <a:r>
              <a:rPr lang="es-AR" dirty="0" smtClean="0">
                <a:solidFill>
                  <a:schemeClr val="accent3">
                    <a:lumMod val="20000"/>
                    <a:lumOff val="80000"/>
                  </a:schemeClr>
                </a:solidFill>
                <a:latin typeface="Rockwell" panose="02060603020205020403" pitchFamily="18" charset="0"/>
              </a:rPr>
              <a:t>el </a:t>
            </a:r>
            <a:r>
              <a:rPr lang="es-AR" dirty="0">
                <a:solidFill>
                  <a:schemeClr val="accent3">
                    <a:lumMod val="20000"/>
                    <a:lumOff val="80000"/>
                  </a:schemeClr>
                </a:solidFill>
                <a:latin typeface="Rockwell" panose="02060603020205020403" pitchFamily="18" charset="0"/>
              </a:rPr>
              <a:t>comportamiento de la aplicación desarrollada.</a:t>
            </a:r>
          </a:p>
        </p:txBody>
      </p:sp>
    </p:spTree>
    <p:extLst>
      <p:ext uri="{BB962C8B-B14F-4D97-AF65-F5344CB8AC3E}">
        <p14:creationId xmlns:p14="http://schemas.microsoft.com/office/powerpoint/2010/main" val="267571174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44727" y="1351535"/>
            <a:ext cx="11347658" cy="646331"/>
          </a:xfrm>
          <a:prstGeom prst="rect">
            <a:avLst/>
          </a:prstGeom>
          <a:noFill/>
        </p:spPr>
        <p:txBody>
          <a:bodyPr wrap="none" rtlCol="0">
            <a:spAutoFit/>
          </a:bodyPr>
          <a:lstStyle/>
          <a:p>
            <a:r>
              <a:rPr lang="es-AR" dirty="0">
                <a:solidFill>
                  <a:srgbClr val="92D050"/>
                </a:solidFill>
                <a:latin typeface="Rockwell" panose="02060603020205020403" pitchFamily="18" charset="0"/>
              </a:rPr>
              <a:t>Son las pruebas que se realizarán en un software o aplicación determinado y que </a:t>
            </a:r>
            <a:r>
              <a:rPr lang="es-AR" dirty="0" smtClean="0">
                <a:solidFill>
                  <a:srgbClr val="92D050"/>
                </a:solidFill>
                <a:latin typeface="Rockwell" panose="02060603020205020403" pitchFamily="18" charset="0"/>
              </a:rPr>
              <a:t>comprobarán</a:t>
            </a:r>
          </a:p>
          <a:p>
            <a:r>
              <a:rPr lang="es-AR" dirty="0" smtClean="0">
                <a:solidFill>
                  <a:srgbClr val="92D050"/>
                </a:solidFill>
                <a:latin typeface="Rockwell" panose="02060603020205020403" pitchFamily="18" charset="0"/>
              </a:rPr>
              <a:t>que </a:t>
            </a:r>
            <a:r>
              <a:rPr lang="es-AR" dirty="0">
                <a:solidFill>
                  <a:srgbClr val="92D050"/>
                </a:solidFill>
                <a:latin typeface="Rockwell" panose="02060603020205020403" pitchFamily="18" charset="0"/>
              </a:rPr>
              <a:t>tu desarrollo es compatible con todos los navegadores de Internet y todos los sistemas </a:t>
            </a:r>
            <a:r>
              <a:rPr lang="es-AR" dirty="0" smtClean="0">
                <a:solidFill>
                  <a:srgbClr val="92D050"/>
                </a:solidFill>
                <a:latin typeface="Rockwell" panose="02060603020205020403" pitchFamily="18" charset="0"/>
              </a:rPr>
              <a:t>convenientes.</a:t>
            </a:r>
            <a:endParaRPr lang="es-AR" dirty="0">
              <a:solidFill>
                <a:srgbClr val="92D050"/>
              </a:solidFill>
              <a:latin typeface="Rockwell" panose="02060603020205020403" pitchFamily="18" charset="0"/>
            </a:endParaRPr>
          </a:p>
        </p:txBody>
      </p:sp>
      <p:sp>
        <p:nvSpPr>
          <p:cNvPr id="4" name="Rectángulo 3"/>
          <p:cNvSpPr/>
          <p:nvPr/>
        </p:nvSpPr>
        <p:spPr>
          <a:xfrm>
            <a:off x="2705616" y="2138658"/>
            <a:ext cx="5300041"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4400" b="1" cap="none" spc="0" dirty="0" smtClean="0">
                <a:ln/>
                <a:solidFill>
                  <a:srgbClr val="92D050"/>
                </a:solidFill>
                <a:effectLst/>
              </a:rPr>
              <a:t>Pruebas de regre</a:t>
            </a:r>
            <a:r>
              <a:rPr lang="es-ES" sz="4400" b="1" dirty="0" smtClean="0">
                <a:ln/>
                <a:solidFill>
                  <a:srgbClr val="92D050"/>
                </a:solidFill>
              </a:rPr>
              <a:t>sión:</a:t>
            </a:r>
            <a:endParaRPr lang="es-ES" sz="4400" b="1" cap="none" spc="0" dirty="0">
              <a:ln/>
              <a:solidFill>
                <a:srgbClr val="92D050"/>
              </a:solidFill>
              <a:effectLst/>
            </a:endParaRPr>
          </a:p>
        </p:txBody>
      </p:sp>
      <p:sp>
        <p:nvSpPr>
          <p:cNvPr id="5" name="Rectángulo 4"/>
          <p:cNvSpPr/>
          <p:nvPr/>
        </p:nvSpPr>
        <p:spPr>
          <a:xfrm>
            <a:off x="2690816" y="213419"/>
            <a:ext cx="6598345"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4400" b="1" dirty="0" smtClean="0">
                <a:ln/>
                <a:solidFill>
                  <a:srgbClr val="92D050"/>
                </a:solidFill>
              </a:rPr>
              <a:t>Pruebas de compatibilidad:</a:t>
            </a:r>
            <a:endParaRPr lang="es-ES" sz="4400" b="1" cap="none" spc="0" dirty="0">
              <a:ln/>
              <a:solidFill>
                <a:srgbClr val="92D050"/>
              </a:solidFill>
              <a:effectLst/>
            </a:endParaRPr>
          </a:p>
        </p:txBody>
      </p:sp>
      <p:sp>
        <p:nvSpPr>
          <p:cNvPr id="6" name="CuadroTexto 5"/>
          <p:cNvSpPr txBox="1"/>
          <p:nvPr/>
        </p:nvSpPr>
        <p:spPr>
          <a:xfrm>
            <a:off x="372052" y="3089810"/>
            <a:ext cx="11520333" cy="1200329"/>
          </a:xfrm>
          <a:prstGeom prst="rect">
            <a:avLst/>
          </a:prstGeom>
          <a:noFill/>
        </p:spPr>
        <p:txBody>
          <a:bodyPr wrap="none" rtlCol="0">
            <a:spAutoFit/>
          </a:bodyPr>
          <a:lstStyle/>
          <a:p>
            <a:r>
              <a:rPr lang="es-AR" dirty="0">
                <a:solidFill>
                  <a:srgbClr val="92D050"/>
                </a:solidFill>
                <a:latin typeface="Rockwell" panose="02060603020205020403" pitchFamily="18" charset="0"/>
              </a:rPr>
              <a:t>Se evalúa el correcto funcionamiento del software desarrollado frente a evoluciones o cambios funcionales</a:t>
            </a:r>
            <a:r>
              <a:rPr lang="es-AR" dirty="0" smtClean="0">
                <a:solidFill>
                  <a:srgbClr val="92D050"/>
                </a:solidFill>
                <a:latin typeface="Rockwell" panose="02060603020205020403" pitchFamily="18" charset="0"/>
              </a:rPr>
              <a:t>.</a:t>
            </a:r>
          </a:p>
          <a:p>
            <a:r>
              <a:rPr lang="es-AR" dirty="0" smtClean="0">
                <a:solidFill>
                  <a:srgbClr val="92D050"/>
                </a:solidFill>
                <a:latin typeface="Rockwell" panose="02060603020205020403" pitchFamily="18" charset="0"/>
              </a:rPr>
              <a:t>El </a:t>
            </a:r>
            <a:r>
              <a:rPr lang="es-AR" dirty="0">
                <a:solidFill>
                  <a:srgbClr val="92D050"/>
                </a:solidFill>
                <a:latin typeface="Rockwell" panose="02060603020205020403" pitchFamily="18" charset="0"/>
              </a:rPr>
              <a:t>propósito de éstas es asegurar que los casos de prueba que ya habían sido probados y fueron </a:t>
            </a:r>
            <a:r>
              <a:rPr lang="es-AR" dirty="0" smtClean="0">
                <a:solidFill>
                  <a:srgbClr val="92D050"/>
                </a:solidFill>
                <a:latin typeface="Rockwell" panose="02060603020205020403" pitchFamily="18" charset="0"/>
              </a:rPr>
              <a:t>exitosos</a:t>
            </a:r>
          </a:p>
          <a:p>
            <a:r>
              <a:rPr lang="es-AR" dirty="0" smtClean="0">
                <a:solidFill>
                  <a:srgbClr val="92D050"/>
                </a:solidFill>
                <a:latin typeface="Rockwell" panose="02060603020205020403" pitchFamily="18" charset="0"/>
              </a:rPr>
              <a:t>permanezcan </a:t>
            </a:r>
            <a:r>
              <a:rPr lang="es-AR" dirty="0">
                <a:solidFill>
                  <a:srgbClr val="92D050"/>
                </a:solidFill>
                <a:latin typeface="Rockwell" panose="02060603020205020403" pitchFamily="18" charset="0"/>
              </a:rPr>
              <a:t>así. Se recomienda que este tipo de pruebas sean automatizadas para reducir el tiempo </a:t>
            </a:r>
            <a:r>
              <a:rPr lang="es-AR" dirty="0" smtClean="0">
                <a:solidFill>
                  <a:srgbClr val="92D050"/>
                </a:solidFill>
                <a:latin typeface="Rockwell" panose="02060603020205020403" pitchFamily="18" charset="0"/>
              </a:rPr>
              <a:t>y</a:t>
            </a:r>
          </a:p>
          <a:p>
            <a:r>
              <a:rPr lang="es-AR" dirty="0" smtClean="0">
                <a:solidFill>
                  <a:srgbClr val="92D050"/>
                </a:solidFill>
                <a:latin typeface="Rockwell" panose="02060603020205020403" pitchFamily="18" charset="0"/>
              </a:rPr>
              <a:t>esfuerzo </a:t>
            </a:r>
            <a:r>
              <a:rPr lang="es-AR" dirty="0">
                <a:solidFill>
                  <a:srgbClr val="92D050"/>
                </a:solidFill>
                <a:latin typeface="Rockwell" panose="02060603020205020403" pitchFamily="18" charset="0"/>
              </a:rPr>
              <a:t>en su ejecución</a:t>
            </a:r>
            <a:r>
              <a:rPr lang="es-AR" dirty="0"/>
              <a:t>.</a:t>
            </a:r>
          </a:p>
        </p:txBody>
      </p:sp>
      <p:sp>
        <p:nvSpPr>
          <p:cNvPr id="8" name="Rectángulo 7"/>
          <p:cNvSpPr/>
          <p:nvPr/>
        </p:nvSpPr>
        <p:spPr>
          <a:xfrm>
            <a:off x="2617880" y="4290139"/>
            <a:ext cx="5712589"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4400" b="1" cap="none" spc="0" dirty="0">
                <a:ln/>
                <a:solidFill>
                  <a:srgbClr val="92D050"/>
                </a:solidFill>
                <a:effectLst/>
              </a:rPr>
              <a:t>Pruebas de </a:t>
            </a:r>
            <a:r>
              <a:rPr lang="es-ES" sz="4400" b="1" cap="none" spc="0" dirty="0" smtClean="0">
                <a:ln/>
                <a:solidFill>
                  <a:srgbClr val="92D050"/>
                </a:solidFill>
                <a:effectLst/>
              </a:rPr>
              <a:t>integración:</a:t>
            </a:r>
            <a:endParaRPr lang="es-AR" sz="4400" b="1" cap="none" spc="0" dirty="0">
              <a:ln/>
              <a:solidFill>
                <a:srgbClr val="92D050"/>
              </a:solidFill>
              <a:effectLst/>
            </a:endParaRPr>
          </a:p>
        </p:txBody>
      </p:sp>
      <p:sp>
        <p:nvSpPr>
          <p:cNvPr id="9" name="CuadroTexto 8"/>
          <p:cNvSpPr txBox="1"/>
          <p:nvPr/>
        </p:nvSpPr>
        <p:spPr>
          <a:xfrm>
            <a:off x="372052" y="5208104"/>
            <a:ext cx="10572703" cy="1200329"/>
          </a:xfrm>
          <a:prstGeom prst="rect">
            <a:avLst/>
          </a:prstGeom>
          <a:noFill/>
        </p:spPr>
        <p:txBody>
          <a:bodyPr wrap="none" rtlCol="0">
            <a:spAutoFit/>
          </a:bodyPr>
          <a:lstStyle/>
          <a:p>
            <a:r>
              <a:rPr lang="es-AR" dirty="0">
                <a:solidFill>
                  <a:srgbClr val="92D050"/>
                </a:solidFill>
                <a:latin typeface="Rockwell" panose="02060603020205020403" pitchFamily="18" charset="0"/>
              </a:rPr>
              <a:t>Es el nivel de pruebas posterior a las pruebas modulares de los componentes de un sistema.</a:t>
            </a:r>
          </a:p>
          <a:p>
            <a:r>
              <a:rPr lang="es-AR" dirty="0">
                <a:solidFill>
                  <a:srgbClr val="92D050"/>
                </a:solidFill>
                <a:latin typeface="Rockwell" panose="02060603020205020403" pitchFamily="18" charset="0"/>
              </a:rPr>
              <a:t>Se centra principalmente en probar la comunicación entre los componentes de un mismo sistema,</a:t>
            </a:r>
          </a:p>
          <a:p>
            <a:r>
              <a:rPr lang="es-AR" dirty="0">
                <a:solidFill>
                  <a:srgbClr val="92D050"/>
                </a:solidFill>
                <a:latin typeface="Rockwell" panose="02060603020205020403" pitchFamily="18" charset="0"/>
              </a:rPr>
              <a:t>comunicación entre sistemas o entre hardware y software</a:t>
            </a:r>
            <a:r>
              <a:rPr lang="es-AR" dirty="0">
                <a:solidFill>
                  <a:srgbClr val="92D050"/>
                </a:solidFill>
              </a:rPr>
              <a:t>.</a:t>
            </a:r>
          </a:p>
          <a:p>
            <a:endParaRPr lang="es-AR" dirty="0"/>
          </a:p>
        </p:txBody>
      </p:sp>
    </p:spTree>
    <p:extLst>
      <p:ext uri="{BB962C8B-B14F-4D97-AF65-F5344CB8AC3E}">
        <p14:creationId xmlns:p14="http://schemas.microsoft.com/office/powerpoint/2010/main" val="42890916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97209" y="507097"/>
            <a:ext cx="8877751" cy="83099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4800" b="1" dirty="0" smtClean="0">
                <a:ln/>
                <a:solidFill>
                  <a:srgbClr val="92D050"/>
                </a:solidFill>
              </a:rPr>
              <a:t>Tipos de pruebas por su ejecución</a:t>
            </a:r>
            <a:endParaRPr lang="es-ES" sz="4800" b="1" cap="none" spc="0" dirty="0">
              <a:ln/>
              <a:solidFill>
                <a:srgbClr val="92D050"/>
              </a:solidFill>
              <a:effectLst/>
            </a:endParaRPr>
          </a:p>
        </p:txBody>
      </p:sp>
      <p:sp>
        <p:nvSpPr>
          <p:cNvPr id="4" name="Rectángulo 3"/>
          <p:cNvSpPr/>
          <p:nvPr/>
        </p:nvSpPr>
        <p:spPr>
          <a:xfrm>
            <a:off x="297641" y="1599199"/>
            <a:ext cx="4520789"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4400" b="1" cap="none" spc="0" dirty="0" smtClean="0">
                <a:ln/>
                <a:solidFill>
                  <a:srgbClr val="92D050"/>
                </a:solidFill>
                <a:effectLst/>
              </a:rPr>
              <a:t>Pruebas manuales</a:t>
            </a:r>
            <a:endParaRPr lang="es-ES" sz="4400" b="1" cap="none" spc="0" dirty="0">
              <a:ln/>
              <a:solidFill>
                <a:srgbClr val="92D050"/>
              </a:solidFill>
              <a:effectLst/>
            </a:endParaRPr>
          </a:p>
        </p:txBody>
      </p:sp>
      <p:sp>
        <p:nvSpPr>
          <p:cNvPr id="5" name="CuadroTexto 4"/>
          <p:cNvSpPr txBox="1"/>
          <p:nvPr/>
        </p:nvSpPr>
        <p:spPr>
          <a:xfrm>
            <a:off x="325869" y="2480043"/>
            <a:ext cx="10985956" cy="923330"/>
          </a:xfrm>
          <a:prstGeom prst="rect">
            <a:avLst/>
          </a:prstGeom>
          <a:noFill/>
        </p:spPr>
        <p:txBody>
          <a:bodyPr wrap="none" rtlCol="0">
            <a:spAutoFit/>
          </a:bodyPr>
          <a:lstStyle/>
          <a:p>
            <a:r>
              <a:rPr lang="es-AR" dirty="0" smtClean="0">
                <a:solidFill>
                  <a:srgbClr val="92D050"/>
                </a:solidFill>
                <a:latin typeface="Rockwell" panose="02060603020205020403" pitchFamily="18" charset="0"/>
              </a:rPr>
              <a:t>Las pruebas manuales son ejecutadas por un usuario. La fiabilidad siempre esta en duda ya que al ser </a:t>
            </a:r>
          </a:p>
          <a:p>
            <a:r>
              <a:rPr lang="es-AR" dirty="0" smtClean="0">
                <a:solidFill>
                  <a:srgbClr val="92D050"/>
                </a:solidFill>
                <a:latin typeface="Rockwell" panose="02060603020205020403" pitchFamily="18" charset="0"/>
              </a:rPr>
              <a:t>realizadas por usuarios estos siempre puede cometer errores. Se llevan a cabo sin ayuda de</a:t>
            </a:r>
          </a:p>
          <a:p>
            <a:r>
              <a:rPr lang="es-AR" dirty="0" smtClean="0">
                <a:solidFill>
                  <a:srgbClr val="92D050"/>
                </a:solidFill>
                <a:latin typeface="Rockwell" panose="02060603020205020403" pitchFamily="18" charset="0"/>
              </a:rPr>
              <a:t>herramientas de evaluación automatizadas.</a:t>
            </a:r>
            <a:endParaRPr lang="es-AR" dirty="0">
              <a:solidFill>
                <a:srgbClr val="92D050"/>
              </a:solidFill>
              <a:latin typeface="Rockwell" panose="02060603020205020403" pitchFamily="18" charset="0"/>
            </a:endParaRPr>
          </a:p>
        </p:txBody>
      </p:sp>
      <p:sp>
        <p:nvSpPr>
          <p:cNvPr id="6" name="Rectángulo 5"/>
          <p:cNvSpPr/>
          <p:nvPr/>
        </p:nvSpPr>
        <p:spPr>
          <a:xfrm>
            <a:off x="325869" y="3587533"/>
            <a:ext cx="5078698"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4400" b="1" cap="none" spc="0" dirty="0" smtClean="0">
                <a:ln/>
                <a:solidFill>
                  <a:srgbClr val="92D050"/>
                </a:solidFill>
                <a:effectLst/>
              </a:rPr>
              <a:t>Pruebas automáticas</a:t>
            </a:r>
            <a:endParaRPr lang="es-ES" sz="4400" b="1" cap="none" spc="0" dirty="0">
              <a:ln/>
              <a:solidFill>
                <a:srgbClr val="92D050"/>
              </a:solidFill>
              <a:effectLst/>
            </a:endParaRPr>
          </a:p>
        </p:txBody>
      </p:sp>
      <p:sp>
        <p:nvSpPr>
          <p:cNvPr id="7" name="CuadroTexto 6"/>
          <p:cNvSpPr txBox="1"/>
          <p:nvPr/>
        </p:nvSpPr>
        <p:spPr>
          <a:xfrm>
            <a:off x="297640" y="4687972"/>
            <a:ext cx="10876888" cy="646331"/>
          </a:xfrm>
          <a:prstGeom prst="rect">
            <a:avLst/>
          </a:prstGeom>
          <a:noFill/>
        </p:spPr>
        <p:txBody>
          <a:bodyPr wrap="none" rtlCol="0">
            <a:spAutoFit/>
          </a:bodyPr>
          <a:lstStyle/>
          <a:p>
            <a:r>
              <a:rPr lang="es-AR" dirty="0">
                <a:solidFill>
                  <a:srgbClr val="92D050"/>
                </a:solidFill>
                <a:latin typeface="Rockwell" panose="02060603020205020403" pitchFamily="18" charset="0"/>
              </a:rPr>
              <a:t>Las pruebas Automáticas </a:t>
            </a:r>
            <a:r>
              <a:rPr lang="es-AR" dirty="0" smtClean="0">
                <a:solidFill>
                  <a:srgbClr val="92D050"/>
                </a:solidFill>
                <a:latin typeface="Rockwell" panose="02060603020205020403" pitchFamily="18" charset="0"/>
              </a:rPr>
              <a:t>se implementan y son ejecutadas automáticamente. </a:t>
            </a:r>
            <a:r>
              <a:rPr lang="es-AR" dirty="0">
                <a:solidFill>
                  <a:srgbClr val="92D050"/>
                </a:solidFill>
                <a:latin typeface="Rockwell" panose="02060603020205020403" pitchFamily="18" charset="0"/>
              </a:rPr>
              <a:t>Son más fiables </a:t>
            </a:r>
            <a:r>
              <a:rPr lang="es-AR" dirty="0" smtClean="0">
                <a:solidFill>
                  <a:srgbClr val="92D050"/>
                </a:solidFill>
                <a:latin typeface="Rockwell" panose="02060603020205020403" pitchFamily="18" charset="0"/>
              </a:rPr>
              <a:t>aunque</a:t>
            </a:r>
          </a:p>
          <a:p>
            <a:r>
              <a:rPr lang="es-AR" dirty="0" smtClean="0">
                <a:solidFill>
                  <a:srgbClr val="92D050"/>
                </a:solidFill>
                <a:latin typeface="Rockwell" panose="02060603020205020403" pitchFamily="18" charset="0"/>
              </a:rPr>
              <a:t>no siempre </a:t>
            </a:r>
            <a:r>
              <a:rPr lang="es-AR" dirty="0">
                <a:solidFill>
                  <a:srgbClr val="92D050"/>
                </a:solidFill>
                <a:latin typeface="Rockwell" panose="02060603020205020403" pitchFamily="18" charset="0"/>
              </a:rPr>
              <a:t>son posibles</a:t>
            </a:r>
            <a:r>
              <a:rPr lang="es-AR" dirty="0" smtClean="0">
                <a:solidFill>
                  <a:srgbClr val="92D050"/>
                </a:solidFill>
                <a:latin typeface="Rockwell" panose="02060603020205020403" pitchFamily="18" charset="0"/>
              </a:rPr>
              <a:t>.</a:t>
            </a:r>
            <a:endParaRPr lang="es-AR" dirty="0">
              <a:solidFill>
                <a:srgbClr val="92D050"/>
              </a:solidFill>
              <a:latin typeface="Rockwell" panose="02060603020205020403" pitchFamily="18" charset="0"/>
            </a:endParaRPr>
          </a:p>
        </p:txBody>
      </p:sp>
    </p:spTree>
    <p:extLst>
      <p:ext uri="{BB962C8B-B14F-4D97-AF65-F5344CB8AC3E}">
        <p14:creationId xmlns:p14="http://schemas.microsoft.com/office/powerpoint/2010/main" val="209337149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719589" y="327166"/>
            <a:ext cx="5980100" cy="923330"/>
          </a:xfrm>
          <a:prstGeom prst="rect">
            <a:avLst/>
          </a:prstGeom>
          <a:noFill/>
        </p:spPr>
        <p:txBody>
          <a:bodyPr wrap="none" lIns="91440" tIns="45720" rIns="91440" bIns="45720">
            <a:spAutoFit/>
          </a:bodyPr>
          <a:lstStyle/>
          <a:p>
            <a:pPr algn="ctr"/>
            <a:r>
              <a:rPr lang="es-E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Enfoques de pruebas</a:t>
            </a:r>
            <a:endParaRPr lang="es-E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Rectángulo 2"/>
          <p:cNvSpPr/>
          <p:nvPr/>
        </p:nvSpPr>
        <p:spPr>
          <a:xfrm>
            <a:off x="270457" y="1664737"/>
            <a:ext cx="6831807" cy="769441"/>
          </a:xfrm>
          <a:prstGeom prst="rect">
            <a:avLst/>
          </a:prstGeom>
          <a:noFill/>
        </p:spPr>
        <p:txBody>
          <a:bodyPr wrap="none" lIns="91440" tIns="45720" rIns="91440" bIns="45720">
            <a:spAutoFit/>
          </a:bodyPr>
          <a:lstStyle/>
          <a:p>
            <a:pPr algn="ctr"/>
            <a:r>
              <a:rPr lang="es-ES" sz="4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Rockwell" panose="02060603020205020403" pitchFamily="18" charset="0"/>
              </a:rPr>
              <a:t>Pruebas de caja blanca:</a:t>
            </a:r>
            <a:endParaRPr lang="es-E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Rockwell" panose="02060603020205020403" pitchFamily="18" charset="0"/>
            </a:endParaRPr>
          </a:p>
        </p:txBody>
      </p:sp>
      <p:sp>
        <p:nvSpPr>
          <p:cNvPr id="4" name="CuadroTexto 3"/>
          <p:cNvSpPr txBox="1"/>
          <p:nvPr/>
        </p:nvSpPr>
        <p:spPr>
          <a:xfrm>
            <a:off x="270457" y="2819299"/>
            <a:ext cx="11745075" cy="646331"/>
          </a:xfrm>
          <a:prstGeom prst="rect">
            <a:avLst/>
          </a:prstGeom>
          <a:noFill/>
        </p:spPr>
        <p:txBody>
          <a:bodyPr wrap="none" rtlCol="0">
            <a:spAutoFit/>
          </a:bodyPr>
          <a:lstStyle/>
          <a:p>
            <a:r>
              <a:rPr lang="es-AR" dirty="0">
                <a:solidFill>
                  <a:schemeClr val="tx1">
                    <a:lumMod val="95000"/>
                  </a:schemeClr>
                </a:solidFill>
                <a:latin typeface="Rockwell" panose="02060603020205020403" pitchFamily="18" charset="0"/>
              </a:rPr>
              <a:t>Las pruebas de Caja Blanca comprueban el cómo un sistema se ejecuta, </a:t>
            </a:r>
            <a:r>
              <a:rPr lang="es-AR" dirty="0" smtClean="0">
                <a:solidFill>
                  <a:schemeClr val="tx1">
                    <a:lumMod val="95000"/>
                  </a:schemeClr>
                </a:solidFill>
                <a:latin typeface="Rockwell" panose="02060603020205020403" pitchFamily="18" charset="0"/>
              </a:rPr>
              <a:t>es decir</a:t>
            </a:r>
            <a:r>
              <a:rPr lang="es-AR" dirty="0">
                <a:solidFill>
                  <a:schemeClr val="tx1">
                    <a:lumMod val="95000"/>
                  </a:schemeClr>
                </a:solidFill>
                <a:latin typeface="Rockwell" panose="02060603020205020403" pitchFamily="18" charset="0"/>
              </a:rPr>
              <a:t>, </a:t>
            </a:r>
            <a:r>
              <a:rPr lang="es-AR" dirty="0" smtClean="0">
                <a:solidFill>
                  <a:schemeClr val="tx1">
                    <a:lumMod val="95000"/>
                  </a:schemeClr>
                </a:solidFill>
                <a:latin typeface="Rockwell" panose="02060603020205020403" pitchFamily="18" charset="0"/>
              </a:rPr>
              <a:t>se</a:t>
            </a:r>
            <a:r>
              <a:rPr lang="es-AR" dirty="0">
                <a:solidFill>
                  <a:schemeClr val="tx1">
                    <a:lumMod val="95000"/>
                  </a:schemeClr>
                </a:solidFill>
                <a:latin typeface="Rockwell" panose="02060603020205020403" pitchFamily="18" charset="0"/>
              </a:rPr>
              <a:t> </a:t>
            </a:r>
            <a:r>
              <a:rPr lang="es-AR" dirty="0" smtClean="0">
                <a:solidFill>
                  <a:schemeClr val="tx1">
                    <a:lumMod val="95000"/>
                  </a:schemeClr>
                </a:solidFill>
                <a:latin typeface="Rockwell" panose="02060603020205020403" pitchFamily="18" charset="0"/>
              </a:rPr>
              <a:t>centran en</a:t>
            </a:r>
            <a:r>
              <a:rPr lang="es-AR" dirty="0">
                <a:solidFill>
                  <a:schemeClr val="tx1">
                    <a:lumMod val="95000"/>
                  </a:schemeClr>
                </a:solidFill>
                <a:latin typeface="Rockwell" panose="02060603020205020403" pitchFamily="18" charset="0"/>
              </a:rPr>
              <a:t> </a:t>
            </a:r>
            <a:r>
              <a:rPr lang="es-AR" dirty="0" smtClean="0">
                <a:solidFill>
                  <a:schemeClr val="tx1">
                    <a:lumMod val="95000"/>
                  </a:schemeClr>
                </a:solidFill>
                <a:latin typeface="Rockwell" panose="02060603020205020403" pitchFamily="18" charset="0"/>
              </a:rPr>
              <a:t>el mecanismo</a:t>
            </a:r>
          </a:p>
          <a:p>
            <a:r>
              <a:rPr lang="es-AR" dirty="0" smtClean="0">
                <a:solidFill>
                  <a:schemeClr val="tx1">
                    <a:lumMod val="95000"/>
                  </a:schemeClr>
                </a:solidFill>
                <a:latin typeface="Rockwell" panose="02060603020205020403" pitchFamily="18" charset="0"/>
              </a:rPr>
              <a:t>Interno del </a:t>
            </a:r>
            <a:r>
              <a:rPr lang="es-AR" dirty="0">
                <a:solidFill>
                  <a:schemeClr val="tx1">
                    <a:lumMod val="95000"/>
                  </a:schemeClr>
                </a:solidFill>
                <a:latin typeface="Rockwell" panose="02060603020205020403" pitchFamily="18" charset="0"/>
              </a:rPr>
              <a:t>programa comprobando </a:t>
            </a:r>
            <a:r>
              <a:rPr lang="es-AR" dirty="0" smtClean="0">
                <a:solidFill>
                  <a:schemeClr val="tx1">
                    <a:lumMod val="95000"/>
                  </a:schemeClr>
                </a:solidFill>
                <a:latin typeface="Rockwell" panose="02060603020205020403" pitchFamily="18" charset="0"/>
              </a:rPr>
              <a:t>paso </a:t>
            </a:r>
            <a:r>
              <a:rPr lang="es-AR" dirty="0">
                <a:solidFill>
                  <a:schemeClr val="tx1">
                    <a:lumMod val="95000"/>
                  </a:schemeClr>
                </a:solidFill>
                <a:latin typeface="Rockwell" panose="02060603020205020403" pitchFamily="18" charset="0"/>
              </a:rPr>
              <a:t>a paso cada una de las acciones del mismo</a:t>
            </a:r>
            <a:r>
              <a:rPr lang="es-AR" dirty="0" smtClean="0">
                <a:solidFill>
                  <a:schemeClr val="tx1">
                    <a:lumMod val="95000"/>
                  </a:schemeClr>
                </a:solidFill>
                <a:latin typeface="Rockwell" panose="02060603020205020403" pitchFamily="18" charset="0"/>
              </a:rPr>
              <a:t>.</a:t>
            </a:r>
            <a:endParaRPr lang="es-AR" dirty="0">
              <a:solidFill>
                <a:schemeClr val="tx1">
                  <a:lumMod val="95000"/>
                </a:schemeClr>
              </a:solidFill>
              <a:latin typeface="Rockwell" panose="02060603020205020403" pitchFamily="18" charset="0"/>
            </a:endParaRPr>
          </a:p>
        </p:txBody>
      </p:sp>
      <p:sp>
        <p:nvSpPr>
          <p:cNvPr id="6" name="Rectángulo 5"/>
          <p:cNvSpPr/>
          <p:nvPr/>
        </p:nvSpPr>
        <p:spPr>
          <a:xfrm>
            <a:off x="270457" y="3638494"/>
            <a:ext cx="6576545" cy="769441"/>
          </a:xfrm>
          <a:prstGeom prst="rect">
            <a:avLst/>
          </a:prstGeom>
          <a:noFill/>
        </p:spPr>
        <p:txBody>
          <a:bodyPr wrap="none" lIns="91440" tIns="45720" rIns="91440" bIns="45720">
            <a:spAutoFit/>
          </a:bodyPr>
          <a:lstStyle/>
          <a:p>
            <a:pPr algn="ctr"/>
            <a:r>
              <a:rPr lang="es-ES" sz="4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Rockwell" panose="02060603020205020403" pitchFamily="18" charset="0"/>
              </a:rPr>
              <a:t>Pruebas de caja negra:</a:t>
            </a:r>
            <a:endParaRPr lang="es-E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Rockwell" panose="02060603020205020403" pitchFamily="18" charset="0"/>
            </a:endParaRPr>
          </a:p>
        </p:txBody>
      </p:sp>
      <p:sp>
        <p:nvSpPr>
          <p:cNvPr id="7" name="CuadroTexto 6"/>
          <p:cNvSpPr txBox="1"/>
          <p:nvPr/>
        </p:nvSpPr>
        <p:spPr>
          <a:xfrm>
            <a:off x="270457" y="4711267"/>
            <a:ext cx="10370275" cy="646331"/>
          </a:xfrm>
          <a:prstGeom prst="rect">
            <a:avLst/>
          </a:prstGeom>
          <a:noFill/>
        </p:spPr>
        <p:txBody>
          <a:bodyPr wrap="none" rtlCol="0">
            <a:spAutoFit/>
          </a:bodyPr>
          <a:lstStyle/>
          <a:p>
            <a:r>
              <a:rPr lang="es-AR" dirty="0">
                <a:solidFill>
                  <a:schemeClr val="tx1">
                    <a:lumMod val="95000"/>
                  </a:schemeClr>
                </a:solidFill>
                <a:latin typeface="Rockwell" panose="02060603020205020403" pitchFamily="18" charset="0"/>
              </a:rPr>
              <a:t>Las pruebas de Caja </a:t>
            </a:r>
            <a:r>
              <a:rPr lang="es-AR" dirty="0" smtClean="0">
                <a:solidFill>
                  <a:schemeClr val="tx1">
                    <a:lumMod val="95000"/>
                  </a:schemeClr>
                </a:solidFill>
                <a:latin typeface="Rockwell" panose="02060603020205020403" pitchFamily="18" charset="0"/>
              </a:rPr>
              <a:t>Negra ignoran el interior centrándose </a:t>
            </a:r>
            <a:r>
              <a:rPr lang="es-AR" dirty="0">
                <a:solidFill>
                  <a:schemeClr val="tx1">
                    <a:lumMod val="95000"/>
                  </a:schemeClr>
                </a:solidFill>
                <a:latin typeface="Rockwell" panose="02060603020205020403" pitchFamily="18" charset="0"/>
              </a:rPr>
              <a:t>únicamente en </a:t>
            </a:r>
            <a:r>
              <a:rPr lang="es-AR" dirty="0" smtClean="0">
                <a:solidFill>
                  <a:schemeClr val="tx1">
                    <a:lumMod val="95000"/>
                  </a:schemeClr>
                </a:solidFill>
                <a:latin typeface="Rockwell" panose="02060603020205020403" pitchFamily="18" charset="0"/>
              </a:rPr>
              <a:t>las entradas </a:t>
            </a:r>
            <a:r>
              <a:rPr lang="es-AR" dirty="0">
                <a:solidFill>
                  <a:schemeClr val="tx1">
                    <a:lumMod val="95000"/>
                  </a:schemeClr>
                </a:solidFill>
                <a:latin typeface="Rockwell" panose="02060603020205020403" pitchFamily="18" charset="0"/>
              </a:rPr>
              <a:t>y salidas</a:t>
            </a:r>
          </a:p>
          <a:p>
            <a:r>
              <a:rPr lang="es-AR" dirty="0">
                <a:solidFill>
                  <a:schemeClr val="tx1">
                    <a:lumMod val="95000"/>
                  </a:schemeClr>
                </a:solidFill>
                <a:latin typeface="Rockwell" panose="02060603020205020403" pitchFamily="18" charset="0"/>
              </a:rPr>
              <a:t>del sistema</a:t>
            </a:r>
            <a:r>
              <a:rPr lang="es-AR" dirty="0" smtClean="0">
                <a:solidFill>
                  <a:schemeClr val="tx1">
                    <a:lumMod val="95000"/>
                  </a:schemeClr>
                </a:solidFill>
                <a:latin typeface="Rockwell" panose="02060603020205020403" pitchFamily="18" charset="0"/>
              </a:rPr>
              <a:t>.</a:t>
            </a:r>
            <a:endParaRPr lang="es-AR" dirty="0">
              <a:solidFill>
                <a:schemeClr val="tx1">
                  <a:lumMod val="95000"/>
                </a:schemeClr>
              </a:solidFill>
              <a:latin typeface="Rockwell" panose="02060603020205020403" pitchFamily="18" charset="0"/>
            </a:endParaRPr>
          </a:p>
        </p:txBody>
      </p:sp>
    </p:spTree>
    <p:extLst>
      <p:ext uri="{BB962C8B-B14F-4D97-AF65-F5344CB8AC3E}">
        <p14:creationId xmlns:p14="http://schemas.microsoft.com/office/powerpoint/2010/main" val="1375353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182</TotalTime>
  <Words>1495</Words>
  <Application>Microsoft Office PowerPoint</Application>
  <PresentationFormat>Panorámica</PresentationFormat>
  <Paragraphs>119</Paragraphs>
  <Slides>17</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Cornerstone</vt:lpstr>
      <vt:lpstr>Arial</vt:lpstr>
      <vt:lpstr>Calibri</vt:lpstr>
      <vt:lpstr>Rockwell</vt:lpstr>
      <vt:lpstr>Trebuchet MS</vt:lpstr>
      <vt:lpstr>Tw Cen MT</vt:lpstr>
      <vt:lpstr>Circuito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Sebastián Paredero</dc:creator>
  <cp:lastModifiedBy>Sebastián Paredero</cp:lastModifiedBy>
  <cp:revision>21</cp:revision>
  <dcterms:created xsi:type="dcterms:W3CDTF">2016-07-12T18:50:49Z</dcterms:created>
  <dcterms:modified xsi:type="dcterms:W3CDTF">2016-07-12T21:54:29Z</dcterms:modified>
</cp:coreProperties>
</file>