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8"/>
  </p:notesMasterIdLst>
  <p:sldIdLst>
    <p:sldId id="256" r:id="rId3"/>
    <p:sldId id="257" r:id="rId4"/>
    <p:sldId id="258" r:id="rId5"/>
    <p:sldId id="259" r:id="rId6"/>
    <p:sldId id="260" r:id="rId7"/>
    <p:sldId id="261" r:id="rId8"/>
    <p:sldId id="262" r:id="rId9"/>
    <p:sldId id="264" r:id="rId10"/>
    <p:sldId id="265" r:id="rId11"/>
    <p:sldId id="266" r:id="rId12"/>
    <p:sldId id="267" r:id="rId13"/>
    <p:sldId id="282" r:id="rId14"/>
    <p:sldId id="279" r:id="rId15"/>
    <p:sldId id="280" r:id="rId16"/>
    <p:sldId id="268" r:id="rId17"/>
    <p:sldId id="281" r:id="rId18"/>
    <p:sldId id="278" r:id="rId19"/>
    <p:sldId id="269" r:id="rId20"/>
    <p:sldId id="270" r:id="rId21"/>
    <p:sldId id="271" r:id="rId22"/>
    <p:sldId id="283" r:id="rId23"/>
    <p:sldId id="272" r:id="rId24"/>
    <p:sldId id="284" r:id="rId25"/>
    <p:sldId id="277" r:id="rId26"/>
    <p:sldId id="273" r:id="rId27"/>
    <p:sldId id="285" r:id="rId28"/>
    <p:sldId id="286" r:id="rId29"/>
    <p:sldId id="287" r:id="rId30"/>
    <p:sldId id="288" r:id="rId31"/>
    <p:sldId id="289" r:id="rId32"/>
    <p:sldId id="293" r:id="rId33"/>
    <p:sldId id="294" r:id="rId34"/>
    <p:sldId id="290" r:id="rId35"/>
    <p:sldId id="291" r:id="rId36"/>
    <p:sldId id="292" r:id="rId37"/>
  </p:sldIdLst>
  <p:sldSz cx="9144000" cy="6858000" type="screen4x3"/>
  <p:notesSz cx="6858000" cy="9144000"/>
  <p:embeddedFontLst>
    <p:embeddedFont>
      <p:font typeface="Roboto" panose="02000000000000000000" pitchFamily="2"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默认节" id="{6D36809E-04F2-4C56-AC8C-C1FDA998B8D6}">
          <p14:sldIdLst>
            <p14:sldId id="256"/>
            <p14:sldId id="257"/>
            <p14:sldId id="258"/>
            <p14:sldId id="259"/>
            <p14:sldId id="260"/>
            <p14:sldId id="261"/>
            <p14:sldId id="262"/>
            <p14:sldId id="264"/>
            <p14:sldId id="265"/>
            <p14:sldId id="266"/>
            <p14:sldId id="267"/>
            <p14:sldId id="282"/>
            <p14:sldId id="279"/>
            <p14:sldId id="280"/>
            <p14:sldId id="268"/>
            <p14:sldId id="281"/>
            <p14:sldId id="278"/>
            <p14:sldId id="269"/>
            <p14:sldId id="270"/>
            <p14:sldId id="271"/>
            <p14:sldId id="283"/>
            <p14:sldId id="272"/>
            <p14:sldId id="284"/>
            <p14:sldId id="277"/>
            <p14:sldId id="273"/>
            <p14:sldId id="285"/>
            <p14:sldId id="286"/>
            <p14:sldId id="287"/>
            <p14:sldId id="288"/>
            <p14:sldId id="289"/>
            <p14:sldId id="293"/>
            <p14:sldId id="294"/>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816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09437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sz="1050" dirty="0">
              <a:solidFill>
                <a:srgbClr val="33333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sz="1200" dirty="0">
              <a:solidFill>
                <a:srgbClr val="333333"/>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5661233"/>
            <a:ext cx="897600" cy="11967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5661166"/>
            <a:ext cx="897600" cy="11967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2425700"/>
            <a:ext cx="8222100" cy="12447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3718840"/>
            <a:ext cx="82221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678033"/>
            <a:ext cx="8222100" cy="26181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4406166"/>
            <a:ext cx="82221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7"/>
        <p:cNvGrpSpPr/>
        <p:nvPr/>
      </p:nvGrpSpPr>
      <p:grpSpPr>
        <a:xfrm>
          <a:off x="0" y="0"/>
          <a:ext cx="0" cy="0"/>
          <a:chOff x="0" y="0"/>
          <a:chExt cx="0" cy="0"/>
        </a:xfrm>
      </p:grpSpPr>
      <p:sp>
        <p:nvSpPr>
          <p:cNvPr id="68" name="Shape 68"/>
          <p:cNvSpPr/>
          <p:nvPr/>
        </p:nvSpPr>
        <p:spPr>
          <a:xfrm flipH="1">
            <a:off x="8246400" y="5661233"/>
            <a:ext cx="897600" cy="11967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flipH="1">
            <a:off x="8246400" y="5661166"/>
            <a:ext cx="897600" cy="11967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70" name="Shape 70"/>
          <p:cNvSpPr txBox="1">
            <a:spLocks noGrp="1"/>
          </p:cNvSpPr>
          <p:nvPr>
            <p:ph type="ctrTitle"/>
          </p:nvPr>
        </p:nvSpPr>
        <p:spPr>
          <a:xfrm>
            <a:off x="390525" y="2425700"/>
            <a:ext cx="8222100" cy="12447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71" name="Shape 71"/>
          <p:cNvSpPr txBox="1">
            <a:spLocks noGrp="1"/>
          </p:cNvSpPr>
          <p:nvPr>
            <p:ph type="subTitle" idx="1"/>
          </p:nvPr>
        </p:nvSpPr>
        <p:spPr>
          <a:xfrm>
            <a:off x="390525" y="3718840"/>
            <a:ext cx="8222100" cy="5772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72" name="Shape 72"/>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t>‹#›</a:t>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60950" y="2753800"/>
            <a:ext cx="8222100" cy="13503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sp>
        <p:nvSpPr>
          <p:cNvPr id="75" name="Shape 75"/>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6"/>
        <p:cNvGrpSpPr/>
        <p:nvPr/>
      </p:nvGrpSpPr>
      <p:grpSpPr>
        <a:xfrm>
          <a:off x="0" y="0"/>
          <a:ext cx="0" cy="0"/>
          <a:chOff x="0" y="0"/>
          <a:chExt cx="0" cy="0"/>
        </a:xfrm>
      </p:grpSpPr>
      <p:sp>
        <p:nvSpPr>
          <p:cNvPr id="77" name="Shape 77"/>
          <p:cNvSpPr/>
          <p:nvPr/>
        </p:nvSpPr>
        <p:spPr>
          <a:xfrm rot="10800000" flipH="1">
            <a:off x="0" y="2247900"/>
            <a:ext cx="9144000" cy="4610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79" name="Shape 79"/>
          <p:cNvSpPr txBox="1">
            <a:spLocks noGrp="1"/>
          </p:cNvSpPr>
          <p:nvPr>
            <p:ph type="title"/>
          </p:nvPr>
        </p:nvSpPr>
        <p:spPr>
          <a:xfrm>
            <a:off x="471900" y="984966"/>
            <a:ext cx="82221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a:off x="471900" y="2558766"/>
            <a:ext cx="8222100" cy="361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1" name="Shape 81"/>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t>‹#›</a:t>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82"/>
        <p:cNvGrpSpPr/>
        <p:nvPr/>
      </p:nvGrpSpPr>
      <p:grpSpPr>
        <a:xfrm>
          <a:off x="0" y="0"/>
          <a:ext cx="0" cy="0"/>
          <a:chOff x="0" y="0"/>
          <a:chExt cx="0" cy="0"/>
        </a:xfrm>
      </p:grpSpPr>
      <p:sp>
        <p:nvSpPr>
          <p:cNvPr id="83" name="Shape 83"/>
          <p:cNvSpPr/>
          <p:nvPr/>
        </p:nvSpPr>
        <p:spPr>
          <a:xfrm rot="10800000" flipH="1">
            <a:off x="0" y="2247900"/>
            <a:ext cx="9144000" cy="4610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85" name="Shape 85"/>
          <p:cNvSpPr txBox="1">
            <a:spLocks noGrp="1"/>
          </p:cNvSpPr>
          <p:nvPr>
            <p:ph type="title"/>
          </p:nvPr>
        </p:nvSpPr>
        <p:spPr>
          <a:xfrm>
            <a:off x="471900" y="984966"/>
            <a:ext cx="82221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6" name="Shape 86"/>
          <p:cNvSpPr txBox="1">
            <a:spLocks noGrp="1"/>
          </p:cNvSpPr>
          <p:nvPr>
            <p:ph type="body" idx="1"/>
          </p:nvPr>
        </p:nvSpPr>
        <p:spPr>
          <a:xfrm>
            <a:off x="471900" y="2558767"/>
            <a:ext cx="3999900" cy="36135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87" name="Shape 87"/>
          <p:cNvSpPr txBox="1">
            <a:spLocks noGrp="1"/>
          </p:cNvSpPr>
          <p:nvPr>
            <p:ph type="body" idx="2"/>
          </p:nvPr>
        </p:nvSpPr>
        <p:spPr>
          <a:xfrm>
            <a:off x="4694250" y="2558767"/>
            <a:ext cx="3999900" cy="36135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88" name="Shape 88"/>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t>‹#›</a:t>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9"/>
        <p:cNvGrpSpPr/>
        <p:nvPr/>
      </p:nvGrpSpPr>
      <p:grpSpPr>
        <a:xfrm>
          <a:off x="0" y="0"/>
          <a:ext cx="0" cy="0"/>
          <a:chOff x="0" y="0"/>
          <a:chExt cx="0" cy="0"/>
        </a:xfrm>
      </p:grpSpPr>
      <p:sp>
        <p:nvSpPr>
          <p:cNvPr id="90" name="Shape 90"/>
          <p:cNvSpPr/>
          <p:nvPr/>
        </p:nvSpPr>
        <p:spPr>
          <a:xfrm rot="10800000" flipH="1">
            <a:off x="0" y="875100"/>
            <a:ext cx="9144000" cy="5982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92" name="Shape 92"/>
          <p:cNvSpPr txBox="1">
            <a:spLocks noGrp="1"/>
          </p:cNvSpPr>
          <p:nvPr>
            <p:ph type="title"/>
          </p:nvPr>
        </p:nvSpPr>
        <p:spPr>
          <a:xfrm>
            <a:off x="98250" y="21800"/>
            <a:ext cx="8826600" cy="803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93" name="Shape 93"/>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4"/>
        <p:cNvGrpSpPr/>
        <p:nvPr/>
      </p:nvGrpSpPr>
      <p:grpSpPr>
        <a:xfrm>
          <a:off x="0" y="0"/>
          <a:ext cx="0" cy="0"/>
          <a:chOff x="0" y="0"/>
          <a:chExt cx="0" cy="0"/>
        </a:xfrm>
      </p:grpSpPr>
      <p:sp>
        <p:nvSpPr>
          <p:cNvPr id="95" name="Shape 95"/>
          <p:cNvSpPr txBox="1"/>
          <p:nvPr/>
        </p:nvSpPr>
        <p:spPr>
          <a:xfrm rot="10800000" flipH="1">
            <a:off x="3276600" y="33"/>
            <a:ext cx="5867400" cy="68580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97" name="Shape 97"/>
          <p:cNvSpPr txBox="1">
            <a:spLocks noGrp="1"/>
          </p:cNvSpPr>
          <p:nvPr>
            <p:ph type="title"/>
          </p:nvPr>
        </p:nvSpPr>
        <p:spPr>
          <a:xfrm>
            <a:off x="226077" y="477066"/>
            <a:ext cx="2808000" cy="12711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98" name="Shape 98"/>
          <p:cNvSpPr txBox="1">
            <a:spLocks noGrp="1"/>
          </p:cNvSpPr>
          <p:nvPr>
            <p:ph type="body" idx="1"/>
          </p:nvPr>
        </p:nvSpPr>
        <p:spPr>
          <a:xfrm>
            <a:off x="226075" y="1954400"/>
            <a:ext cx="2808000" cy="4218000"/>
          </a:xfrm>
          <a:prstGeom prst="rect">
            <a:avLst/>
          </a:prstGeom>
        </p:spPr>
        <p:txBody>
          <a:bodyPr lIns="91425" tIns="91425" rIns="91425" bIns="91425" anchor="t" anchorCtr="0"/>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a:endParaRPr/>
          </a:p>
        </p:txBody>
      </p:sp>
      <p:sp>
        <p:nvSpPr>
          <p:cNvPr id="99" name="Shape 99"/>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90250" y="651000"/>
            <a:ext cx="6227100" cy="54543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sp>
        <p:nvSpPr>
          <p:cNvPr id="102" name="Shape 102"/>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03"/>
        <p:cNvGrpSpPr/>
        <p:nvPr/>
      </p:nvGrpSpPr>
      <p:grpSpPr>
        <a:xfrm>
          <a:off x="0" y="0"/>
          <a:ext cx="0" cy="0"/>
          <a:chOff x="0" y="0"/>
          <a:chExt cx="0" cy="0"/>
        </a:xfrm>
      </p:grpSpPr>
      <p:sp>
        <p:nvSpPr>
          <p:cNvPr id="104" name="Shape 104"/>
          <p:cNvSpPr/>
          <p:nvPr/>
        </p:nvSpPr>
        <p:spPr>
          <a:xfrm flipH="1">
            <a:off x="0" y="0"/>
            <a:ext cx="4572000" cy="68580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6" name="Shape 106"/>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107" name="Shape 107"/>
          <p:cNvSpPr txBox="1">
            <a:spLocks noGrp="1"/>
          </p:cNvSpPr>
          <p:nvPr>
            <p:ph type="subTitle" idx="1"/>
          </p:nvPr>
        </p:nvSpPr>
        <p:spPr>
          <a:xfrm>
            <a:off x="265500" y="3705955"/>
            <a:ext cx="4045200" cy="16467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08" name="Shape 108"/>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109" name="Shape 109"/>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753800"/>
            <a:ext cx="8222100" cy="13503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110"/>
        <p:cNvGrpSpPr/>
        <p:nvPr/>
      </p:nvGrpSpPr>
      <p:grpSpPr>
        <a:xfrm>
          <a:off x="0" y="0"/>
          <a:ext cx="0" cy="0"/>
          <a:chOff x="0" y="0"/>
          <a:chExt cx="0" cy="0"/>
        </a:xfrm>
      </p:grpSpPr>
      <p:sp>
        <p:nvSpPr>
          <p:cNvPr id="111" name="Shape 111"/>
          <p:cNvSpPr txBox="1"/>
          <p:nvPr/>
        </p:nvSpPr>
        <p:spPr>
          <a:xfrm rot="10800000" flipH="1">
            <a:off x="0" y="-100"/>
            <a:ext cx="9144000" cy="62613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body" idx="1"/>
          </p:nvPr>
        </p:nvSpPr>
        <p:spPr>
          <a:xfrm>
            <a:off x="57150" y="6262433"/>
            <a:ext cx="8382000" cy="5955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114" name="Shape 114"/>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75500" y="1678033"/>
            <a:ext cx="8222100" cy="26181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117" name="Shape 117"/>
          <p:cNvSpPr txBox="1">
            <a:spLocks noGrp="1"/>
          </p:cNvSpPr>
          <p:nvPr>
            <p:ph type="body" idx="1"/>
          </p:nvPr>
        </p:nvSpPr>
        <p:spPr>
          <a:xfrm>
            <a:off x="475500" y="4406166"/>
            <a:ext cx="8222100" cy="17343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118" name="Shape 118"/>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t>‹#›</a:t>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119"/>
        <p:cNvGrpSpPr/>
        <p:nvPr/>
      </p:nvGrpSpPr>
      <p:grpSpPr>
        <a:xfrm>
          <a:off x="0" y="0"/>
          <a:ext cx="0" cy="0"/>
          <a:chOff x="0" y="0"/>
          <a:chExt cx="0" cy="0"/>
        </a:xfrm>
      </p:grpSpPr>
      <p:sp>
        <p:nvSpPr>
          <p:cNvPr id="120" name="Shape 120"/>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2247900"/>
            <a:ext cx="9144000" cy="4610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984966"/>
            <a:ext cx="8222100" cy="10236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2558766"/>
            <a:ext cx="8222100" cy="361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2247900"/>
            <a:ext cx="9144000" cy="4610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984966"/>
            <a:ext cx="8222100" cy="10236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2558767"/>
            <a:ext cx="3999900" cy="36135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2558767"/>
            <a:ext cx="3999900" cy="36135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875100"/>
            <a:ext cx="9144000" cy="5982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21800"/>
            <a:ext cx="8826600" cy="803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33"/>
            <a:ext cx="5867400" cy="68580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477066"/>
            <a:ext cx="2808000" cy="12711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954400"/>
            <a:ext cx="2808000" cy="42180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651000"/>
            <a:ext cx="6227100" cy="54543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68580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3705955"/>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100"/>
            <a:ext cx="9144000" cy="62613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6262433"/>
            <a:ext cx="8382000" cy="5955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6260830"/>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984966"/>
            <a:ext cx="8222100" cy="10236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2558766"/>
            <a:ext cx="8222100" cy="36135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6260830"/>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CN" sz="1000">
                <a:solidFill>
                  <a:schemeClr val="lt2"/>
                </a:solidFill>
                <a:latin typeface="Roboto"/>
                <a:ea typeface="Roboto"/>
                <a:cs typeface="Roboto"/>
                <a:sym typeface="Roboto"/>
              </a:rPr>
              <a:t>‹#›</a:t>
            </a:fld>
            <a:endParaRPr lang="zh-C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71900" y="984966"/>
            <a:ext cx="8222100" cy="1023600"/>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65" name="Shape 65"/>
          <p:cNvSpPr txBox="1">
            <a:spLocks noGrp="1"/>
          </p:cNvSpPr>
          <p:nvPr>
            <p:ph type="body" idx="1"/>
          </p:nvPr>
        </p:nvSpPr>
        <p:spPr>
          <a:xfrm>
            <a:off x="471900" y="2558766"/>
            <a:ext cx="8222100" cy="36135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66" name="Shape 66"/>
          <p:cNvSpPr txBox="1">
            <a:spLocks noGrp="1"/>
          </p:cNvSpPr>
          <p:nvPr>
            <p:ph type="sldNum" idx="12"/>
          </p:nvPr>
        </p:nvSpPr>
        <p:spPr>
          <a:xfrm>
            <a:off x="8523541" y="6260830"/>
            <a:ext cx="548700" cy="5247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zh-CN" sz="1000">
                <a:solidFill>
                  <a:schemeClr val="lt2"/>
                </a:solidFill>
                <a:latin typeface="Roboto"/>
                <a:ea typeface="Roboto"/>
                <a:cs typeface="Roboto"/>
                <a:sym typeface="Roboto"/>
              </a:rPr>
              <a:t>‹#›</a:t>
            </a:fld>
            <a:endParaRPr lang="zh-C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4399.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ctrTitle"/>
          </p:nvPr>
        </p:nvSpPr>
        <p:spPr>
          <a:xfrm>
            <a:off x="390525" y="2425700"/>
            <a:ext cx="8222100" cy="1244700"/>
          </a:xfrm>
          <a:prstGeom prst="rect">
            <a:avLst/>
          </a:prstGeom>
        </p:spPr>
        <p:txBody>
          <a:bodyPr lIns="91425" tIns="91425" rIns="91425" bIns="91425" anchor="b" anchorCtr="0">
            <a:noAutofit/>
          </a:bodyPr>
          <a:lstStyle/>
          <a:p>
            <a:pPr lvl="0">
              <a:spcBef>
                <a:spcPts val="0"/>
              </a:spcBef>
              <a:buNone/>
            </a:pPr>
            <a:r>
              <a:rPr lang="zh-CN" altLang="en-US" dirty="0"/>
              <a:t>数据</a:t>
            </a:r>
            <a:r>
              <a:rPr lang="zh-CN" altLang="en-US" dirty="0" smtClean="0"/>
              <a:t>库</a:t>
            </a:r>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226075" y="2060620"/>
            <a:ext cx="2808000" cy="795128"/>
          </a:xfrm>
          <a:prstGeom prst="rect">
            <a:avLst/>
          </a:prstGeom>
        </p:spPr>
        <p:txBody>
          <a:bodyPr lIns="91425" tIns="91425" rIns="91425" bIns="91425" anchor="b" anchorCtr="0">
            <a:noAutofit/>
          </a:bodyPr>
          <a:lstStyle/>
          <a:p>
            <a:pPr lvl="0" rtl="0">
              <a:spcBef>
                <a:spcPts val="0"/>
              </a:spcBef>
              <a:buNone/>
            </a:pPr>
            <a:r>
              <a:rPr lang="zh-CN" altLang="en-US" dirty="0"/>
              <a:t>需</a:t>
            </a:r>
            <a:r>
              <a:rPr lang="zh-CN" altLang="en-US" dirty="0" smtClean="0"/>
              <a:t>求分析</a:t>
            </a:r>
            <a:endParaRPr lang="zh-CN" dirty="0"/>
          </a:p>
        </p:txBody>
      </p:sp>
      <p:sp>
        <p:nvSpPr>
          <p:cNvPr id="199" name="Shape 199"/>
          <p:cNvSpPr txBox="1">
            <a:spLocks noGrp="1"/>
          </p:cNvSpPr>
          <p:nvPr>
            <p:ph type="body" idx="1"/>
          </p:nvPr>
        </p:nvSpPr>
        <p:spPr>
          <a:xfrm>
            <a:off x="226075" y="1954400"/>
            <a:ext cx="2808000" cy="42180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endParaRPr dirty="0"/>
          </a:p>
        </p:txBody>
      </p:sp>
      <p:sp>
        <p:nvSpPr>
          <p:cNvPr id="202" name="Shape 202"/>
          <p:cNvSpPr txBox="1"/>
          <p:nvPr/>
        </p:nvSpPr>
        <p:spPr>
          <a:xfrm>
            <a:off x="3493232" y="241140"/>
            <a:ext cx="5650767" cy="6272393"/>
          </a:xfrm>
          <a:prstGeom prst="rect">
            <a:avLst/>
          </a:prstGeom>
          <a:noFill/>
          <a:ln>
            <a:noFill/>
          </a:ln>
        </p:spPr>
        <p:txBody>
          <a:bodyPr lIns="91425" tIns="91425" rIns="91425" bIns="91425" anchor="t" anchorCtr="0">
            <a:noAutofit/>
          </a:bodyPr>
          <a:lstStyle/>
          <a:p>
            <a:pPr lvl="0"/>
            <a:r>
              <a:rPr lang="zh-CN" altLang="en-US" sz="2800" dirty="0"/>
              <a:t>分析</a:t>
            </a:r>
            <a:r>
              <a:rPr lang="zh-CN" altLang="en-US" sz="2800" dirty="0" smtClean="0"/>
              <a:t>：</a:t>
            </a:r>
            <a:endParaRPr lang="en-US" altLang="zh-CN" sz="2800" dirty="0" smtClean="0"/>
          </a:p>
          <a:p>
            <a:pPr lvl="0"/>
            <a:endParaRPr lang="zh-CN" altLang="en-US" sz="1600" dirty="0"/>
          </a:p>
          <a:p>
            <a:r>
              <a:rPr lang="zh-CN" altLang="en-US" sz="1600" dirty="0"/>
              <a:t>暂时把文章那段</a:t>
            </a:r>
            <a:r>
              <a:rPr lang="en-US" altLang="zh-CN" sz="1600" dirty="0"/>
              <a:t>{</a:t>
            </a:r>
            <a:r>
              <a:rPr lang="en-US" altLang="zh-CN" sz="1600" dirty="0" err="1"/>
              <a:t>titile</a:t>
            </a:r>
            <a:r>
              <a:rPr lang="en-US" altLang="zh-CN" sz="1600" dirty="0"/>
              <a:t>, tag, </a:t>
            </a:r>
            <a:r>
              <a:rPr lang="en-US" altLang="zh-CN" sz="1600" dirty="0" smtClean="0"/>
              <a:t>content, time}</a:t>
            </a:r>
            <a:r>
              <a:rPr lang="zh-CN" altLang="en-US" sz="1600" dirty="0"/>
              <a:t>当成一个集合</a:t>
            </a:r>
            <a:r>
              <a:rPr lang="en-US" altLang="zh-CN" sz="1600" dirty="0"/>
              <a:t>article</a:t>
            </a:r>
            <a:br>
              <a:rPr lang="en-US" altLang="zh-CN" sz="1600" dirty="0"/>
            </a:br>
            <a:endParaRPr lang="en-US" altLang="zh-CN" sz="1600" dirty="0"/>
          </a:p>
          <a:p>
            <a:pPr lvl="0"/>
            <a:r>
              <a:rPr lang="en-US" altLang="zh-CN" sz="1600" dirty="0" smtClean="0"/>
              <a:t> </a:t>
            </a:r>
          </a:p>
          <a:p>
            <a:pPr lvl="0"/>
            <a:r>
              <a:rPr lang="zh-CN" altLang="en-US" sz="1600" dirty="0" smtClean="0"/>
              <a:t>那么一个用户的所有数据就可以</a:t>
            </a:r>
            <a:r>
              <a:rPr lang="zh-CN" altLang="en-US" sz="1600" dirty="0"/>
              <a:t>简</a:t>
            </a:r>
            <a:r>
              <a:rPr lang="zh-CN" altLang="en-US" sz="1600" dirty="0" smtClean="0"/>
              <a:t>单概括为</a:t>
            </a:r>
            <a:r>
              <a:rPr lang="en-US" altLang="zh-CN" sz="1600" dirty="0" smtClean="0"/>
              <a:t>:</a:t>
            </a:r>
          </a:p>
          <a:p>
            <a:pPr lvl="0"/>
            <a:endParaRPr lang="en-US" altLang="zh-CN" sz="1600" dirty="0" smtClean="0"/>
          </a:p>
          <a:p>
            <a:pPr lvl="0"/>
            <a:r>
              <a:rPr lang="en-US" altLang="zh-CN" sz="1600" dirty="0"/>
              <a:t>u</a:t>
            </a:r>
            <a:r>
              <a:rPr lang="en-US" altLang="zh-CN" sz="1600" dirty="0" smtClean="0"/>
              <a:t>sername   password    article1[]      article2[]…</a:t>
            </a:r>
          </a:p>
          <a:p>
            <a:pPr lvl="0"/>
            <a:endParaRPr lang="en-US" altLang="zh-CN" sz="1600" b="1" dirty="0" smtClean="0"/>
          </a:p>
          <a:p>
            <a:pPr lvl="0"/>
            <a:endParaRPr lang="en-US" altLang="zh-CN" sz="1600" b="1" dirty="0"/>
          </a:p>
          <a:p>
            <a:pPr lvl="0"/>
            <a:r>
              <a:rPr lang="zh-CN" altLang="en-US" sz="1600" b="1" dirty="0"/>
              <a:t>也就</a:t>
            </a:r>
            <a:r>
              <a:rPr lang="zh-CN" altLang="en-US" sz="1600" b="1" dirty="0" smtClean="0"/>
              <a:t>是说数据表</a:t>
            </a:r>
            <a:r>
              <a:rPr lang="zh-CN" altLang="en-US" sz="1600" b="1" dirty="0"/>
              <a:t>中</a:t>
            </a:r>
            <a:r>
              <a:rPr lang="zh-CN" altLang="en-US" sz="1600" b="1" dirty="0" smtClean="0"/>
              <a:t>的字段就可以是这些了？</a:t>
            </a:r>
            <a:endParaRPr lang="en-US" altLang="zh-CN" sz="1600" b="1" dirty="0" smtClean="0"/>
          </a:p>
          <a:p>
            <a:pPr lvl="0"/>
            <a:endParaRPr lang="en-US" altLang="zh-CN" sz="1600" dirty="0" smtClean="0"/>
          </a:p>
          <a:p>
            <a:pPr lvl="0"/>
            <a:r>
              <a:rPr lang="zh-CN" altLang="en-US" sz="1600" dirty="0" smtClean="0"/>
              <a:t>恩 </a:t>
            </a:r>
            <a:r>
              <a:rPr lang="en-US" altLang="zh-CN" sz="1600" dirty="0"/>
              <a:t> </a:t>
            </a:r>
            <a:r>
              <a:rPr lang="zh-CN" altLang="en-US" sz="1600" dirty="0" smtClean="0"/>
              <a:t>假如每个用户都只能发表一篇博客的话</a:t>
            </a:r>
            <a:endParaRPr lang="en-US" altLang="zh-CN" sz="1600" dirty="0" smtClean="0"/>
          </a:p>
          <a:p>
            <a:pPr lvl="0"/>
            <a:endParaRPr lang="en-US" altLang="zh-CN" sz="1600" dirty="0" smtClean="0"/>
          </a:p>
          <a:p>
            <a:pPr lvl="0"/>
            <a:r>
              <a:rPr lang="zh-CN" altLang="en-US" sz="1600" dirty="0" smtClean="0"/>
              <a:t>你</a:t>
            </a:r>
            <a:r>
              <a:rPr lang="zh-CN" altLang="en-US" sz="1600" dirty="0"/>
              <a:t>完</a:t>
            </a:r>
            <a:r>
              <a:rPr lang="zh-CN" altLang="en-US" sz="1600" dirty="0" smtClean="0"/>
              <a:t>全可以只建一张表，</a:t>
            </a:r>
            <a:r>
              <a:rPr lang="zh-CN" altLang="en-US" sz="1600" dirty="0"/>
              <a:t>例如</a:t>
            </a:r>
            <a:endParaRPr lang="en-US" altLang="zh-CN" sz="1600" dirty="0" smtClean="0"/>
          </a:p>
          <a:p>
            <a:pPr lvl="0"/>
            <a:r>
              <a:rPr lang="en-US" altLang="zh-CN" sz="1600" dirty="0"/>
              <a:t>u</a:t>
            </a:r>
            <a:r>
              <a:rPr lang="en-US" altLang="zh-CN" sz="1600" dirty="0" smtClean="0"/>
              <a:t>sername password title tag content time</a:t>
            </a:r>
          </a:p>
          <a:p>
            <a:pPr lvl="0"/>
            <a:endParaRPr lang="en-US" altLang="zh-CN" sz="1600" dirty="0" smtClean="0"/>
          </a:p>
          <a:p>
            <a:pPr lvl="0"/>
            <a:r>
              <a:rPr lang="zh-CN" altLang="en-US" sz="1600" dirty="0" smtClean="0"/>
              <a:t>可每个用户可以发</a:t>
            </a:r>
            <a:r>
              <a:rPr lang="zh-CN" altLang="en-US" sz="1600" dirty="0"/>
              <a:t>多</a:t>
            </a:r>
            <a:r>
              <a:rPr lang="zh-CN" altLang="en-US" sz="1600" dirty="0" smtClean="0"/>
              <a:t>篇的话</a:t>
            </a:r>
            <a:endParaRPr lang="en-US" altLang="zh-CN" sz="1600" dirty="0" smtClean="0"/>
          </a:p>
          <a:p>
            <a:endParaRPr lang="en-US" altLang="zh-CN" sz="1600" dirty="0" smtClean="0"/>
          </a:p>
          <a:p>
            <a:r>
              <a:rPr lang="en-US" altLang="zh-CN" sz="1600" dirty="0" smtClean="0"/>
              <a:t>username </a:t>
            </a:r>
            <a:r>
              <a:rPr lang="en-US" altLang="zh-CN" sz="1600" dirty="0"/>
              <a:t>password </a:t>
            </a:r>
            <a:r>
              <a:rPr lang="en-US" altLang="zh-CN" sz="1600" dirty="0" smtClean="0"/>
              <a:t>title1 tag1 content1 time1 title2 content2 time2 ….</a:t>
            </a:r>
          </a:p>
          <a:p>
            <a:endParaRPr lang="en-US" altLang="zh-CN" sz="1600" dirty="0"/>
          </a:p>
          <a:p>
            <a:r>
              <a:rPr lang="zh-CN" altLang="en-US" sz="1600" dirty="0" smtClean="0"/>
              <a:t>这有什么问题？</a:t>
            </a:r>
            <a:endParaRPr lang="en-US" altLang="zh-CN" sz="1600" dirty="0" smtClean="0"/>
          </a:p>
          <a:p>
            <a:endParaRPr lang="en-US" altLang="zh-CN" sz="1600" dirty="0"/>
          </a:p>
          <a:p>
            <a:pPr lvl="0"/>
            <a:endParaRPr lang="en-US" altLang="zh-CN" sz="1600" dirty="0" smtClean="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Shape 209"/>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rtl="0">
              <a:spcBef>
                <a:spcPts val="0"/>
              </a:spcBef>
              <a:buNone/>
            </a:pPr>
            <a:endParaRPr lang="zh-CN" dirty="0"/>
          </a:p>
        </p:txBody>
      </p:sp>
      <p:sp>
        <p:nvSpPr>
          <p:cNvPr id="212" name="Shape 212"/>
          <p:cNvSpPr txBox="1"/>
          <p:nvPr/>
        </p:nvSpPr>
        <p:spPr>
          <a:xfrm>
            <a:off x="835649" y="1177448"/>
            <a:ext cx="7832361" cy="5493808"/>
          </a:xfrm>
          <a:prstGeom prst="rect">
            <a:avLst/>
          </a:prstGeom>
          <a:noFill/>
          <a:ln>
            <a:noFill/>
          </a:ln>
        </p:spPr>
        <p:txBody>
          <a:bodyPr lIns="91425" tIns="91425" rIns="91425" bIns="91425" anchor="t" anchorCtr="0">
            <a:noAutofit/>
          </a:bodyPr>
          <a:lstStyle/>
          <a:p>
            <a:endParaRPr lang="en-US" altLang="zh-CN" dirty="0" smtClean="0">
              <a:solidFill>
                <a:srgbClr val="333333"/>
              </a:solidFill>
              <a:latin typeface="Consolas"/>
              <a:ea typeface="Consolas"/>
              <a:cs typeface="Consolas"/>
              <a:sym typeface="Consolas"/>
            </a:endParaRPr>
          </a:p>
          <a:p>
            <a:pPr lvl="0" rtl="0">
              <a:lnSpc>
                <a:spcPct val="145000"/>
              </a:lnSpc>
              <a:spcBef>
                <a:spcPts val="0"/>
              </a:spcBef>
              <a:buNone/>
            </a:pPr>
            <a:r>
              <a:rPr lang="zh-CN" altLang="en-US" sz="2000" dirty="0" smtClean="0">
                <a:solidFill>
                  <a:srgbClr val="333333"/>
                </a:solidFill>
                <a:latin typeface="Consolas"/>
                <a:ea typeface="Consolas"/>
                <a:cs typeface="Consolas"/>
                <a:sym typeface="Consolas"/>
              </a:rPr>
              <a:t>那下面两种方法可以解决这种问题吗？</a:t>
            </a:r>
            <a:endParaRPr lang="en-US" altLang="zh-CN" sz="2000" dirty="0" smtClean="0">
              <a:solidFill>
                <a:srgbClr val="333333"/>
              </a:solidFill>
              <a:latin typeface="Consolas"/>
              <a:ea typeface="Consolas"/>
              <a:cs typeface="Consolas"/>
              <a:sym typeface="Consolas"/>
            </a:endParaRPr>
          </a:p>
          <a:p>
            <a:pPr lvl="0" rtl="0">
              <a:lnSpc>
                <a:spcPct val="145000"/>
              </a:lnSpc>
              <a:spcBef>
                <a:spcPts val="0"/>
              </a:spcBef>
              <a:buNone/>
            </a:pPr>
            <a:r>
              <a:rPr lang="en-US" altLang="zh-CN" dirty="0" smtClean="0">
                <a:solidFill>
                  <a:srgbClr val="333333"/>
                </a:solidFill>
                <a:latin typeface="Consolas"/>
                <a:ea typeface="Consolas"/>
                <a:cs typeface="Consolas"/>
                <a:sym typeface="Consolas"/>
              </a:rPr>
              <a:t>id     username    password   title  tag    content   time</a:t>
            </a:r>
          </a:p>
          <a:p>
            <a:pPr marL="342900" lvl="0" indent="-342900" rtl="0">
              <a:lnSpc>
                <a:spcPct val="145000"/>
              </a:lnSpc>
              <a:spcBef>
                <a:spcPts val="0"/>
              </a:spcBef>
              <a:buAutoNum type="arabicPlain"/>
            </a:pPr>
            <a:r>
              <a:rPr lang="en-US" altLang="zh-CN" dirty="0" smtClean="0">
                <a:solidFill>
                  <a:srgbClr val="333333"/>
                </a:solidFill>
                <a:latin typeface="Consolas"/>
                <a:ea typeface="Consolas"/>
                <a:cs typeface="Consolas"/>
                <a:sym typeface="Consolas"/>
              </a:rPr>
              <a:t>    jx3536      5201314    a       </a:t>
            </a:r>
            <a:r>
              <a:rPr lang="en-US" altLang="zh-CN" dirty="0" err="1" smtClean="0">
                <a:solidFill>
                  <a:srgbClr val="333333"/>
                </a:solidFill>
                <a:latin typeface="Consolas"/>
                <a:ea typeface="Consolas"/>
                <a:cs typeface="Consolas"/>
                <a:sym typeface="Consolas"/>
              </a:rPr>
              <a:t>a</a:t>
            </a:r>
            <a:r>
              <a:rPr lang="en-US" altLang="zh-CN" dirty="0" smtClean="0">
                <a:solidFill>
                  <a:srgbClr val="333333"/>
                </a:solidFill>
                <a:latin typeface="Consolas"/>
                <a:ea typeface="Consolas"/>
                <a:cs typeface="Consolas"/>
                <a:sym typeface="Consolas"/>
              </a:rPr>
              <a:t>       </a:t>
            </a:r>
            <a:r>
              <a:rPr lang="en-US" altLang="zh-CN" dirty="0" err="1" smtClean="0">
                <a:solidFill>
                  <a:srgbClr val="333333"/>
                </a:solidFill>
                <a:latin typeface="Consolas"/>
                <a:ea typeface="Consolas"/>
                <a:cs typeface="Consolas"/>
                <a:sym typeface="Consolas"/>
              </a:rPr>
              <a:t>a</a:t>
            </a:r>
            <a:r>
              <a:rPr lang="en-US" altLang="zh-CN" dirty="0" smtClean="0">
                <a:solidFill>
                  <a:srgbClr val="333333"/>
                </a:solidFill>
                <a:latin typeface="Consolas"/>
                <a:ea typeface="Consolas"/>
                <a:cs typeface="Consolas"/>
                <a:sym typeface="Consolas"/>
              </a:rPr>
              <a:t>       2016.1</a:t>
            </a:r>
          </a:p>
          <a:p>
            <a:pPr marL="342900" lvl="0" indent="-342900" rtl="0">
              <a:lnSpc>
                <a:spcPct val="145000"/>
              </a:lnSpc>
              <a:spcBef>
                <a:spcPts val="0"/>
              </a:spcBef>
              <a:buAutoNum type="arabicPlain"/>
            </a:pPr>
            <a:r>
              <a:rPr lang="en-US" altLang="zh-CN" dirty="0" smtClean="0">
                <a:solidFill>
                  <a:srgbClr val="333333"/>
                </a:solidFill>
                <a:latin typeface="Consolas"/>
                <a:ea typeface="Consolas"/>
                <a:cs typeface="Consolas"/>
                <a:sym typeface="Consolas"/>
              </a:rPr>
              <a:t>    jx3536      5201314    b       </a:t>
            </a:r>
            <a:r>
              <a:rPr lang="en-US" altLang="zh-CN" dirty="0" err="1" smtClean="0">
                <a:solidFill>
                  <a:srgbClr val="333333"/>
                </a:solidFill>
                <a:latin typeface="Consolas"/>
                <a:ea typeface="Consolas"/>
                <a:cs typeface="Consolas"/>
                <a:sym typeface="Consolas"/>
              </a:rPr>
              <a:t>b</a:t>
            </a:r>
            <a:r>
              <a:rPr lang="en-US" altLang="zh-CN" dirty="0" smtClean="0">
                <a:solidFill>
                  <a:srgbClr val="333333"/>
                </a:solidFill>
                <a:latin typeface="Consolas"/>
                <a:ea typeface="Consolas"/>
                <a:cs typeface="Consolas"/>
                <a:sym typeface="Consolas"/>
              </a:rPr>
              <a:t>       </a:t>
            </a:r>
            <a:r>
              <a:rPr lang="en-US" altLang="zh-CN" dirty="0" err="1" smtClean="0">
                <a:solidFill>
                  <a:srgbClr val="333333"/>
                </a:solidFill>
                <a:latin typeface="Consolas"/>
                <a:ea typeface="Consolas"/>
                <a:cs typeface="Consolas"/>
                <a:sym typeface="Consolas"/>
              </a:rPr>
              <a:t>b</a:t>
            </a:r>
            <a:r>
              <a:rPr lang="en-US" altLang="zh-CN" dirty="0" smtClean="0">
                <a:solidFill>
                  <a:srgbClr val="333333"/>
                </a:solidFill>
                <a:latin typeface="Consolas"/>
                <a:ea typeface="Consolas"/>
                <a:cs typeface="Consolas"/>
                <a:sym typeface="Consolas"/>
              </a:rPr>
              <a:t>       2016.2</a:t>
            </a:r>
          </a:p>
          <a:p>
            <a:pPr lvl="0" rtl="0">
              <a:lnSpc>
                <a:spcPct val="145000"/>
              </a:lnSpc>
              <a:spcBef>
                <a:spcPts val="0"/>
              </a:spcBef>
            </a:pPr>
            <a:endParaRPr lang="en-US" altLang="zh-CN" dirty="0" smtClean="0">
              <a:solidFill>
                <a:srgbClr val="333333"/>
              </a:solidFill>
              <a:latin typeface="Consolas"/>
              <a:ea typeface="Consolas"/>
              <a:cs typeface="Consolas"/>
              <a:sym typeface="Consolas"/>
            </a:endParaRPr>
          </a:p>
          <a:p>
            <a:pPr lvl="0" rtl="0">
              <a:lnSpc>
                <a:spcPct val="145000"/>
              </a:lnSpc>
              <a:spcBef>
                <a:spcPts val="0"/>
              </a:spcBef>
            </a:pPr>
            <a:r>
              <a:rPr lang="zh-CN" altLang="en-US" sz="2000" dirty="0" smtClean="0">
                <a:solidFill>
                  <a:srgbClr val="333333"/>
                </a:solidFill>
                <a:latin typeface="Consolas"/>
                <a:ea typeface="Consolas"/>
                <a:cs typeface="Consolas"/>
                <a:sym typeface="Consolas"/>
              </a:rPr>
              <a:t>浪费空间</a:t>
            </a:r>
            <a:endParaRPr lang="en-US" altLang="zh-CN" sz="2000" dirty="0">
              <a:solidFill>
                <a:srgbClr val="333333"/>
              </a:solidFill>
              <a:latin typeface="Consolas"/>
              <a:ea typeface="Consolas"/>
              <a:cs typeface="Consolas"/>
              <a:sym typeface="Consolas"/>
            </a:endParaRPr>
          </a:p>
          <a:p>
            <a:pPr lvl="0" rtl="0">
              <a:lnSpc>
                <a:spcPct val="145000"/>
              </a:lnSpc>
              <a:spcBef>
                <a:spcPts val="0"/>
              </a:spcBef>
            </a:pPr>
            <a:endParaRPr lang="en-US" altLang="zh-CN" dirty="0" smtClean="0">
              <a:solidFill>
                <a:srgbClr val="333333"/>
              </a:solidFill>
              <a:latin typeface="Consolas"/>
              <a:ea typeface="Consolas"/>
              <a:cs typeface="Consolas"/>
              <a:sym typeface="Consolas"/>
            </a:endParaRPr>
          </a:p>
          <a:p>
            <a:pPr lvl="0" rtl="0">
              <a:lnSpc>
                <a:spcPct val="145000"/>
              </a:lnSpc>
              <a:spcBef>
                <a:spcPts val="0"/>
              </a:spcBef>
            </a:pPr>
            <a:r>
              <a:rPr lang="en-US" altLang="zh-CN" dirty="0" smtClean="0">
                <a:solidFill>
                  <a:srgbClr val="333333"/>
                </a:solidFill>
                <a:latin typeface="Consolas"/>
                <a:ea typeface="Consolas"/>
                <a:cs typeface="Consolas"/>
                <a:sym typeface="Consolas"/>
              </a:rPr>
              <a:t>Table user                          Table article </a:t>
            </a:r>
          </a:p>
          <a:p>
            <a:pPr lvl="0" rtl="0">
              <a:lnSpc>
                <a:spcPct val="145000"/>
              </a:lnSpc>
              <a:spcBef>
                <a:spcPts val="0"/>
              </a:spcBef>
            </a:pPr>
            <a:r>
              <a:rPr lang="en-US" altLang="zh-CN" dirty="0" smtClean="0">
                <a:solidFill>
                  <a:srgbClr val="333333"/>
                </a:solidFill>
                <a:latin typeface="Consolas"/>
                <a:ea typeface="Consolas"/>
                <a:cs typeface="Consolas"/>
                <a:sym typeface="Consolas"/>
              </a:rPr>
              <a:t>id username password                id title tag content time     </a:t>
            </a:r>
            <a:r>
              <a:rPr lang="en-US" altLang="zh-CN" dirty="0" err="1" smtClean="0">
                <a:solidFill>
                  <a:srgbClr val="333333"/>
                </a:solidFill>
                <a:latin typeface="Consolas"/>
                <a:ea typeface="Consolas"/>
                <a:cs typeface="Consolas"/>
                <a:sym typeface="Consolas"/>
              </a:rPr>
              <a:t>authorId</a:t>
            </a:r>
            <a:endParaRPr lang="en-US" altLang="zh-CN" dirty="0" smtClean="0">
              <a:solidFill>
                <a:srgbClr val="333333"/>
              </a:solidFill>
              <a:latin typeface="Consolas"/>
              <a:ea typeface="Consolas"/>
              <a:cs typeface="Consolas"/>
              <a:sym typeface="Consolas"/>
            </a:endParaRPr>
          </a:p>
          <a:p>
            <a:pPr marL="342900" lvl="0" indent="-342900" rtl="0">
              <a:lnSpc>
                <a:spcPct val="145000"/>
              </a:lnSpc>
              <a:spcBef>
                <a:spcPts val="0"/>
              </a:spcBef>
              <a:buAutoNum type="arabicPlain"/>
            </a:pPr>
            <a:r>
              <a:rPr lang="en-US" altLang="zh-CN" dirty="0" smtClean="0">
                <a:solidFill>
                  <a:srgbClr val="333333"/>
                </a:solidFill>
                <a:latin typeface="Consolas"/>
                <a:ea typeface="Consolas"/>
                <a:cs typeface="Consolas"/>
                <a:sym typeface="Consolas"/>
              </a:rPr>
              <a:t>jx3536  2501314                  1  a     </a:t>
            </a:r>
            <a:r>
              <a:rPr lang="en-US" altLang="zh-CN" dirty="0" err="1" smtClean="0">
                <a:solidFill>
                  <a:srgbClr val="333333"/>
                </a:solidFill>
                <a:latin typeface="Consolas"/>
                <a:ea typeface="Consolas"/>
                <a:cs typeface="Consolas"/>
                <a:sym typeface="Consolas"/>
              </a:rPr>
              <a:t>a</a:t>
            </a:r>
            <a:r>
              <a:rPr lang="en-US" altLang="zh-CN" dirty="0" smtClean="0">
                <a:solidFill>
                  <a:srgbClr val="333333"/>
                </a:solidFill>
                <a:latin typeface="Consolas"/>
                <a:ea typeface="Consolas"/>
                <a:cs typeface="Consolas"/>
                <a:sym typeface="Consolas"/>
              </a:rPr>
              <a:t>   </a:t>
            </a:r>
            <a:r>
              <a:rPr lang="en-US" altLang="zh-CN" dirty="0" err="1" smtClean="0">
                <a:solidFill>
                  <a:srgbClr val="333333"/>
                </a:solidFill>
                <a:latin typeface="Consolas"/>
                <a:ea typeface="Consolas"/>
                <a:cs typeface="Consolas"/>
                <a:sym typeface="Consolas"/>
              </a:rPr>
              <a:t>a</a:t>
            </a:r>
            <a:r>
              <a:rPr lang="en-US" altLang="zh-CN" dirty="0" smtClean="0">
                <a:solidFill>
                  <a:srgbClr val="333333"/>
                </a:solidFill>
                <a:latin typeface="Consolas"/>
                <a:ea typeface="Consolas"/>
                <a:cs typeface="Consolas"/>
                <a:sym typeface="Consolas"/>
              </a:rPr>
              <a:t>      2016.10      1</a:t>
            </a:r>
          </a:p>
          <a:p>
            <a:pPr marL="342900" lvl="0" indent="-342900" rtl="0">
              <a:lnSpc>
                <a:spcPct val="145000"/>
              </a:lnSpc>
              <a:spcBef>
                <a:spcPts val="0"/>
              </a:spcBef>
              <a:buAutoNum type="arabicPlain"/>
            </a:pPr>
            <a:r>
              <a:rPr lang="en-US" altLang="zh-CN" dirty="0" err="1" smtClean="0">
                <a:solidFill>
                  <a:srgbClr val="333333"/>
                </a:solidFill>
                <a:latin typeface="Consolas"/>
                <a:ea typeface="Consolas"/>
                <a:cs typeface="Consolas"/>
                <a:sym typeface="Consolas"/>
              </a:rPr>
              <a:t>Laowang</a:t>
            </a:r>
            <a:r>
              <a:rPr lang="en-US" altLang="zh-CN" dirty="0" smtClean="0">
                <a:solidFill>
                  <a:srgbClr val="333333"/>
                </a:solidFill>
                <a:latin typeface="Consolas"/>
                <a:ea typeface="Consolas"/>
                <a:cs typeface="Consolas"/>
                <a:sym typeface="Consolas"/>
              </a:rPr>
              <a:t> </a:t>
            </a:r>
            <a:r>
              <a:rPr lang="en-US" altLang="zh-CN" dirty="0" err="1" smtClean="0">
                <a:solidFill>
                  <a:srgbClr val="333333"/>
                </a:solidFill>
                <a:latin typeface="Consolas"/>
                <a:ea typeface="Consolas"/>
                <a:cs typeface="Consolas"/>
                <a:sym typeface="Consolas"/>
              </a:rPr>
              <a:t>wangweisong</a:t>
            </a:r>
            <a:r>
              <a:rPr lang="en-US" altLang="zh-CN" dirty="0" smtClean="0">
                <a:solidFill>
                  <a:srgbClr val="333333"/>
                </a:solidFill>
                <a:latin typeface="Consolas"/>
                <a:ea typeface="Consolas"/>
                <a:cs typeface="Consolas"/>
                <a:sym typeface="Consolas"/>
              </a:rPr>
              <a:t>              2  b     </a:t>
            </a:r>
            <a:r>
              <a:rPr lang="en-US" altLang="zh-CN" dirty="0" err="1" smtClean="0">
                <a:solidFill>
                  <a:srgbClr val="333333"/>
                </a:solidFill>
                <a:latin typeface="Consolas"/>
                <a:ea typeface="Consolas"/>
                <a:cs typeface="Consolas"/>
                <a:sym typeface="Consolas"/>
              </a:rPr>
              <a:t>b</a:t>
            </a:r>
            <a:r>
              <a:rPr lang="en-US" altLang="zh-CN" dirty="0" smtClean="0">
                <a:solidFill>
                  <a:srgbClr val="333333"/>
                </a:solidFill>
                <a:latin typeface="Consolas"/>
                <a:ea typeface="Consolas"/>
                <a:cs typeface="Consolas"/>
                <a:sym typeface="Consolas"/>
              </a:rPr>
              <a:t>   </a:t>
            </a:r>
            <a:r>
              <a:rPr lang="en-US" altLang="zh-CN" dirty="0" err="1" smtClean="0">
                <a:solidFill>
                  <a:srgbClr val="333333"/>
                </a:solidFill>
                <a:latin typeface="Consolas"/>
                <a:ea typeface="Consolas"/>
                <a:cs typeface="Consolas"/>
                <a:sym typeface="Consolas"/>
              </a:rPr>
              <a:t>b</a:t>
            </a:r>
            <a:r>
              <a:rPr lang="en-US" altLang="zh-CN" dirty="0" smtClean="0">
                <a:solidFill>
                  <a:srgbClr val="333333"/>
                </a:solidFill>
                <a:latin typeface="Consolas"/>
                <a:ea typeface="Consolas"/>
                <a:cs typeface="Consolas"/>
                <a:sym typeface="Consolas"/>
              </a:rPr>
              <a:t>      2016.9       1</a:t>
            </a:r>
          </a:p>
          <a:p>
            <a:pPr marL="342900" lvl="0" indent="-342900" rtl="0">
              <a:lnSpc>
                <a:spcPct val="145000"/>
              </a:lnSpc>
              <a:spcBef>
                <a:spcPts val="0"/>
              </a:spcBef>
              <a:buAutoNum type="arabicPlain"/>
            </a:pPr>
            <a:r>
              <a:rPr lang="en-US" altLang="zh-CN" dirty="0" smtClean="0">
                <a:solidFill>
                  <a:srgbClr val="333333"/>
                </a:solidFill>
                <a:latin typeface="Consolas"/>
                <a:ea typeface="Consolas"/>
                <a:cs typeface="Consolas"/>
                <a:sym typeface="Consolas"/>
              </a:rPr>
              <a:t>…          …                     3  c     </a:t>
            </a:r>
            <a:r>
              <a:rPr lang="en-US" altLang="zh-CN" dirty="0" err="1" smtClean="0">
                <a:solidFill>
                  <a:srgbClr val="333333"/>
                </a:solidFill>
                <a:latin typeface="Consolas"/>
                <a:ea typeface="Consolas"/>
                <a:cs typeface="Consolas"/>
                <a:sym typeface="Consolas"/>
              </a:rPr>
              <a:t>c</a:t>
            </a:r>
            <a:r>
              <a:rPr lang="en-US" altLang="zh-CN" dirty="0" smtClean="0">
                <a:solidFill>
                  <a:srgbClr val="333333"/>
                </a:solidFill>
                <a:latin typeface="Consolas"/>
                <a:ea typeface="Consolas"/>
                <a:cs typeface="Consolas"/>
                <a:sym typeface="Consolas"/>
              </a:rPr>
              <a:t>   </a:t>
            </a:r>
            <a:r>
              <a:rPr lang="en-US" altLang="zh-CN" dirty="0" err="1" smtClean="0">
                <a:solidFill>
                  <a:srgbClr val="333333"/>
                </a:solidFill>
                <a:latin typeface="Consolas"/>
                <a:ea typeface="Consolas"/>
                <a:cs typeface="Consolas"/>
                <a:sym typeface="Consolas"/>
              </a:rPr>
              <a:t>c</a:t>
            </a:r>
            <a:r>
              <a:rPr lang="en-US" altLang="zh-CN" dirty="0" smtClean="0">
                <a:solidFill>
                  <a:srgbClr val="333333"/>
                </a:solidFill>
                <a:latin typeface="Consolas"/>
                <a:ea typeface="Consolas"/>
                <a:cs typeface="Consolas"/>
                <a:sym typeface="Consolas"/>
              </a:rPr>
              <a:t>      2016.9       2</a:t>
            </a:r>
            <a:endParaRPr lang="en-US" altLang="zh-CN" dirty="0">
              <a:solidFill>
                <a:srgbClr val="333333"/>
              </a:solidFill>
              <a:latin typeface="Consolas"/>
              <a:ea typeface="Consolas"/>
              <a:cs typeface="Consolas"/>
              <a:sym typeface="Consolas"/>
            </a:endParaRPr>
          </a:p>
          <a:p>
            <a:pPr lvl="0" rtl="0">
              <a:lnSpc>
                <a:spcPct val="145000"/>
              </a:lnSpc>
              <a:spcBef>
                <a:spcPts val="0"/>
              </a:spcBef>
            </a:pPr>
            <a:r>
              <a:rPr lang="en-US" altLang="zh-CN" sz="2000" dirty="0" smtClean="0">
                <a:solidFill>
                  <a:srgbClr val="333333"/>
                </a:solidFill>
                <a:latin typeface="Consolas"/>
                <a:ea typeface="Consolas"/>
                <a:cs typeface="Consolas"/>
                <a:sym typeface="Consolas"/>
              </a:rPr>
              <a:t>User </a:t>
            </a:r>
            <a:r>
              <a:rPr lang="zh-CN" altLang="en-US" sz="2000" dirty="0" smtClean="0">
                <a:solidFill>
                  <a:srgbClr val="333333"/>
                </a:solidFill>
                <a:latin typeface="Consolas"/>
                <a:ea typeface="Consolas"/>
                <a:cs typeface="Consolas"/>
                <a:sym typeface="Consolas"/>
              </a:rPr>
              <a:t>如何与 </a:t>
            </a:r>
            <a:r>
              <a:rPr lang="en-US" altLang="zh-CN" sz="2000" dirty="0" smtClean="0">
                <a:solidFill>
                  <a:srgbClr val="333333"/>
                </a:solidFill>
                <a:latin typeface="Consolas"/>
                <a:ea typeface="Consolas"/>
                <a:cs typeface="Consolas"/>
                <a:sym typeface="Consolas"/>
              </a:rPr>
              <a:t>article </a:t>
            </a:r>
            <a:r>
              <a:rPr lang="zh-CN" altLang="en-US" sz="2000" dirty="0" smtClean="0">
                <a:solidFill>
                  <a:srgbClr val="333333"/>
                </a:solidFill>
                <a:latin typeface="Consolas"/>
                <a:ea typeface="Consolas"/>
                <a:cs typeface="Consolas"/>
                <a:sym typeface="Consolas"/>
              </a:rPr>
              <a:t>关联</a:t>
            </a:r>
            <a:r>
              <a:rPr lang="en-US" altLang="zh-CN" sz="2000" dirty="0" smtClean="0">
                <a:solidFill>
                  <a:srgbClr val="333333"/>
                </a:solidFill>
                <a:latin typeface="Consolas"/>
                <a:ea typeface="Consolas"/>
                <a:cs typeface="Consolas"/>
                <a:sym typeface="Consolas"/>
              </a:rPr>
              <a:t> </a:t>
            </a:r>
            <a:r>
              <a:rPr lang="zh-CN" altLang="en-US" sz="2000" dirty="0" smtClean="0">
                <a:solidFill>
                  <a:srgbClr val="333333"/>
                </a:solidFill>
                <a:latin typeface="Consolas"/>
                <a:ea typeface="Consolas"/>
                <a:cs typeface="Consolas"/>
                <a:sym typeface="Consolas"/>
              </a:rPr>
              <a:t>？</a:t>
            </a:r>
            <a:r>
              <a:rPr lang="en-US" altLang="zh-CN" sz="2000" dirty="0" smtClean="0">
                <a:solidFill>
                  <a:srgbClr val="333333"/>
                </a:solidFill>
                <a:latin typeface="Consolas"/>
                <a:ea typeface="Consolas"/>
                <a:cs typeface="Consolas"/>
                <a:sym typeface="Consolas"/>
              </a:rPr>
              <a:t> </a:t>
            </a:r>
          </a:p>
          <a:p>
            <a:pPr lvl="0" rtl="0">
              <a:lnSpc>
                <a:spcPct val="145000"/>
              </a:lnSpc>
              <a:spcBef>
                <a:spcPts val="0"/>
              </a:spcBef>
            </a:pPr>
            <a:r>
              <a:rPr lang="zh-CN" altLang="en-US" sz="2000" dirty="0" smtClean="0">
                <a:solidFill>
                  <a:srgbClr val="333333"/>
                </a:solidFill>
                <a:latin typeface="Consolas"/>
                <a:ea typeface="Consolas"/>
                <a:cs typeface="Consolas"/>
                <a:sym typeface="Consolas"/>
              </a:rPr>
              <a:t>在</a:t>
            </a:r>
            <a:r>
              <a:rPr lang="en-US" altLang="zh-CN" sz="2000" dirty="0" smtClean="0">
                <a:solidFill>
                  <a:srgbClr val="333333"/>
                </a:solidFill>
                <a:latin typeface="Consolas"/>
                <a:ea typeface="Consolas"/>
                <a:cs typeface="Consolas"/>
                <a:sym typeface="Consolas"/>
              </a:rPr>
              <a:t>article</a:t>
            </a:r>
            <a:r>
              <a:rPr lang="zh-CN" altLang="en-US" sz="2000" dirty="0" smtClean="0">
                <a:solidFill>
                  <a:srgbClr val="333333"/>
                </a:solidFill>
                <a:latin typeface="Consolas"/>
                <a:ea typeface="Consolas"/>
                <a:cs typeface="Consolas"/>
                <a:sym typeface="Consolas"/>
              </a:rPr>
              <a:t>的基础上添加</a:t>
            </a:r>
            <a:r>
              <a:rPr lang="en-US" altLang="zh-CN" sz="2000" dirty="0" err="1" smtClean="0">
                <a:solidFill>
                  <a:srgbClr val="333333"/>
                </a:solidFill>
                <a:latin typeface="Consolas"/>
                <a:ea typeface="Consolas"/>
                <a:cs typeface="Consolas"/>
                <a:sym typeface="Consolas"/>
              </a:rPr>
              <a:t>authorId</a:t>
            </a:r>
            <a:r>
              <a:rPr lang="zh-CN" altLang="en-US" sz="2000" dirty="0" smtClean="0">
                <a:solidFill>
                  <a:srgbClr val="333333"/>
                </a:solidFill>
                <a:latin typeface="Consolas"/>
                <a:ea typeface="Consolas"/>
                <a:cs typeface="Consolas"/>
                <a:sym typeface="Consolas"/>
              </a:rPr>
              <a:t>字段，映射</a:t>
            </a:r>
            <a:r>
              <a:rPr lang="en-US" altLang="zh-CN" sz="2000" dirty="0" smtClean="0">
                <a:solidFill>
                  <a:srgbClr val="333333"/>
                </a:solidFill>
                <a:latin typeface="Consolas"/>
                <a:ea typeface="Consolas"/>
                <a:cs typeface="Consolas"/>
                <a:sym typeface="Consolas"/>
              </a:rPr>
              <a:t>user</a:t>
            </a:r>
            <a:r>
              <a:rPr lang="zh-CN" altLang="en-US" sz="2000" dirty="0" smtClean="0">
                <a:solidFill>
                  <a:srgbClr val="333333"/>
                </a:solidFill>
                <a:latin typeface="Consolas"/>
                <a:ea typeface="Consolas"/>
                <a:cs typeface="Consolas"/>
                <a:sym typeface="Consolas"/>
              </a:rPr>
              <a:t>表中的</a:t>
            </a:r>
            <a:r>
              <a:rPr lang="en-US" altLang="zh-CN" sz="2000" dirty="0" smtClean="0">
                <a:solidFill>
                  <a:srgbClr val="333333"/>
                </a:solidFill>
                <a:latin typeface="Consolas"/>
                <a:ea typeface="Consolas"/>
                <a:cs typeface="Consolas"/>
                <a:sym typeface="Consolas"/>
              </a:rPr>
              <a:t>id</a:t>
            </a:r>
            <a:r>
              <a:rPr lang="zh-CN" altLang="en-US" sz="2000" dirty="0" smtClean="0">
                <a:solidFill>
                  <a:srgbClr val="333333"/>
                </a:solidFill>
                <a:latin typeface="Consolas"/>
                <a:ea typeface="Consolas"/>
                <a:cs typeface="Consolas"/>
                <a:sym typeface="Consolas"/>
              </a:rPr>
              <a:t>字段</a:t>
            </a:r>
            <a:endParaRPr lang="en-US" altLang="zh-CN" sz="2000" dirty="0" smtClean="0">
              <a:solidFill>
                <a:srgbClr val="333333"/>
              </a:solidFill>
              <a:latin typeface="Consolas"/>
              <a:ea typeface="Consolas"/>
              <a:cs typeface="Consolas"/>
              <a:sym typeface="Consola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矩形 3"/>
          <p:cNvSpPr/>
          <p:nvPr/>
        </p:nvSpPr>
        <p:spPr>
          <a:xfrm>
            <a:off x="1053572" y="1273677"/>
            <a:ext cx="6915955" cy="4847033"/>
          </a:xfrm>
          <a:prstGeom prst="rect">
            <a:avLst/>
          </a:prstGeom>
        </p:spPr>
        <p:txBody>
          <a:bodyPr wrap="square">
            <a:spAutoFit/>
          </a:bodyPr>
          <a:lstStyle/>
          <a:p>
            <a:r>
              <a:rPr lang="zh-CN" altLang="en-US" sz="2000" dirty="0"/>
              <a:t>第一范式</a:t>
            </a:r>
            <a:endParaRPr lang="en-US" altLang="zh-CN" sz="2000" dirty="0"/>
          </a:p>
          <a:p>
            <a:r>
              <a:rPr lang="en-US" altLang="zh-CN" sz="2000" dirty="0"/>
              <a:t>1.</a:t>
            </a:r>
            <a:r>
              <a:rPr lang="zh-CN" altLang="en-US" sz="2000" dirty="0"/>
              <a:t>内容相似的数据列必须消除</a:t>
            </a:r>
            <a:endParaRPr lang="en-US" altLang="zh-CN" sz="2000" dirty="0"/>
          </a:p>
          <a:p>
            <a:r>
              <a:rPr lang="en-US" altLang="zh-CN" sz="2000" dirty="0"/>
              <a:t>2.</a:t>
            </a:r>
            <a:r>
              <a:rPr lang="zh-CN" altLang="en-US" sz="2000" dirty="0"/>
              <a:t>必须为一组相关数据创建一个数据表</a:t>
            </a:r>
            <a:endParaRPr lang="en-US" altLang="zh-CN" sz="2000" dirty="0"/>
          </a:p>
          <a:p>
            <a:r>
              <a:rPr lang="en-US" altLang="zh-CN" sz="2000" dirty="0"/>
              <a:t>3.</a:t>
            </a:r>
            <a:r>
              <a:rPr lang="zh-CN" altLang="en-US" sz="2000" dirty="0"/>
              <a:t>每条数据记录必须用一个主键来标识</a:t>
            </a:r>
            <a:endParaRPr lang="en-US" altLang="zh-CN" sz="2000" dirty="0"/>
          </a:p>
          <a:p>
            <a:pPr lvl="0">
              <a:lnSpc>
                <a:spcPct val="145000"/>
              </a:lnSpc>
            </a:pPr>
            <a:endParaRPr lang="en-US" altLang="zh-CN" sz="2000" dirty="0" smtClean="0">
              <a:solidFill>
                <a:srgbClr val="333333"/>
              </a:solidFill>
              <a:latin typeface="Consolas"/>
              <a:ea typeface="Consolas"/>
              <a:cs typeface="Consolas"/>
              <a:sym typeface="Consolas"/>
            </a:endParaRPr>
          </a:p>
          <a:p>
            <a:pPr lvl="0">
              <a:lnSpc>
                <a:spcPct val="145000"/>
              </a:lnSpc>
            </a:pPr>
            <a:r>
              <a:rPr lang="zh-CN" altLang="en-US" sz="2000" dirty="0" smtClean="0">
                <a:solidFill>
                  <a:srgbClr val="333333"/>
                </a:solidFill>
                <a:latin typeface="Consolas"/>
                <a:ea typeface="Consolas"/>
                <a:cs typeface="Consolas"/>
                <a:sym typeface="Consolas"/>
              </a:rPr>
              <a:t>第</a:t>
            </a:r>
            <a:r>
              <a:rPr lang="zh-CN" altLang="en-US" sz="2000" dirty="0">
                <a:solidFill>
                  <a:srgbClr val="333333"/>
                </a:solidFill>
                <a:latin typeface="Consolas"/>
                <a:ea typeface="Consolas"/>
                <a:cs typeface="Consolas"/>
                <a:sym typeface="Consolas"/>
              </a:rPr>
              <a:t>二范式</a:t>
            </a:r>
            <a:endParaRPr lang="en-US" altLang="zh-CN" sz="2000" dirty="0">
              <a:solidFill>
                <a:srgbClr val="333333"/>
              </a:solidFill>
              <a:latin typeface="Consolas"/>
              <a:ea typeface="Consolas"/>
              <a:cs typeface="Consolas"/>
              <a:sym typeface="Consolas"/>
            </a:endParaRPr>
          </a:p>
          <a:p>
            <a:pPr lvl="0">
              <a:lnSpc>
                <a:spcPct val="145000"/>
              </a:lnSpc>
            </a:pPr>
            <a:r>
              <a:rPr lang="en-US" altLang="zh-CN" sz="2000" dirty="0">
                <a:solidFill>
                  <a:srgbClr val="333333"/>
                </a:solidFill>
                <a:latin typeface="Consolas"/>
                <a:ea typeface="Consolas"/>
                <a:cs typeface="Consolas"/>
                <a:sym typeface="Consolas"/>
              </a:rPr>
              <a:t>1.</a:t>
            </a:r>
            <a:r>
              <a:rPr lang="zh-CN" altLang="en-US" sz="2000" dirty="0">
                <a:solidFill>
                  <a:srgbClr val="333333"/>
                </a:solidFill>
                <a:latin typeface="Consolas"/>
                <a:ea typeface="Consolas"/>
                <a:cs typeface="Consolas"/>
                <a:sym typeface="Consolas"/>
              </a:rPr>
              <a:t>只要数据列里的内容重复出现，就意味着应该吧数据表拆分成多个子表</a:t>
            </a:r>
            <a:endParaRPr lang="en-US" altLang="zh-CN" sz="2000" dirty="0">
              <a:solidFill>
                <a:srgbClr val="333333"/>
              </a:solidFill>
              <a:latin typeface="Consolas"/>
              <a:ea typeface="Consolas"/>
              <a:cs typeface="Consolas"/>
              <a:sym typeface="Consolas"/>
            </a:endParaRPr>
          </a:p>
          <a:p>
            <a:pPr lvl="0">
              <a:lnSpc>
                <a:spcPct val="145000"/>
              </a:lnSpc>
            </a:pPr>
            <a:r>
              <a:rPr lang="en-US" altLang="zh-CN" sz="2000" dirty="0">
                <a:solidFill>
                  <a:srgbClr val="333333"/>
                </a:solidFill>
                <a:latin typeface="Consolas"/>
                <a:ea typeface="Consolas"/>
                <a:cs typeface="Consolas"/>
                <a:sym typeface="Consolas"/>
              </a:rPr>
              <a:t>2.</a:t>
            </a:r>
            <a:r>
              <a:rPr lang="zh-CN" altLang="en-US" sz="2000" dirty="0">
                <a:solidFill>
                  <a:srgbClr val="333333"/>
                </a:solidFill>
                <a:latin typeface="Consolas"/>
                <a:ea typeface="Consolas"/>
                <a:cs typeface="Consolas"/>
                <a:sym typeface="Consolas"/>
              </a:rPr>
              <a:t>拆分形成的数据表必须用外键关联起</a:t>
            </a:r>
            <a:r>
              <a:rPr lang="zh-CN" altLang="en-US" sz="2000" dirty="0" smtClean="0">
                <a:solidFill>
                  <a:srgbClr val="333333"/>
                </a:solidFill>
                <a:latin typeface="Consolas"/>
                <a:ea typeface="Consolas"/>
                <a:cs typeface="Consolas"/>
                <a:sym typeface="Consolas"/>
              </a:rPr>
              <a:t>来</a:t>
            </a:r>
            <a:endParaRPr lang="en-US" altLang="zh-CN" sz="2000" dirty="0" smtClean="0">
              <a:solidFill>
                <a:srgbClr val="333333"/>
              </a:solidFill>
              <a:latin typeface="Consolas"/>
              <a:ea typeface="Consolas"/>
              <a:cs typeface="Consolas"/>
              <a:sym typeface="Consolas"/>
            </a:endParaRPr>
          </a:p>
          <a:p>
            <a:pPr lvl="0">
              <a:lnSpc>
                <a:spcPct val="145000"/>
              </a:lnSpc>
            </a:pPr>
            <a:endParaRPr lang="en-US" altLang="zh-CN" sz="2000" dirty="0" smtClean="0">
              <a:solidFill>
                <a:srgbClr val="333333"/>
              </a:solidFill>
              <a:latin typeface="Consolas"/>
              <a:ea typeface="Consolas"/>
              <a:cs typeface="Consolas"/>
              <a:sym typeface="Consolas"/>
            </a:endParaRPr>
          </a:p>
          <a:p>
            <a:pPr lvl="0">
              <a:lnSpc>
                <a:spcPct val="145000"/>
              </a:lnSpc>
            </a:pPr>
            <a:r>
              <a:rPr lang="zh-CN" altLang="en-US" sz="2000" dirty="0" smtClean="0">
                <a:solidFill>
                  <a:srgbClr val="333333"/>
                </a:solidFill>
                <a:latin typeface="Consolas"/>
                <a:ea typeface="Consolas"/>
                <a:cs typeface="Consolas"/>
                <a:sym typeface="Consolas"/>
              </a:rPr>
              <a:t>第</a:t>
            </a:r>
            <a:r>
              <a:rPr lang="zh-CN" altLang="en-US" sz="2000" dirty="0">
                <a:solidFill>
                  <a:srgbClr val="333333"/>
                </a:solidFill>
                <a:latin typeface="Consolas"/>
                <a:ea typeface="Consolas"/>
                <a:cs typeface="Consolas"/>
                <a:sym typeface="Consolas"/>
              </a:rPr>
              <a:t>三范</a:t>
            </a:r>
            <a:r>
              <a:rPr lang="zh-CN" altLang="en-US" sz="2000" dirty="0" smtClean="0">
                <a:solidFill>
                  <a:srgbClr val="333333"/>
                </a:solidFill>
                <a:latin typeface="Consolas"/>
                <a:ea typeface="Consolas"/>
                <a:cs typeface="Consolas"/>
                <a:sym typeface="Consolas"/>
              </a:rPr>
              <a:t>式</a:t>
            </a:r>
            <a:endParaRPr lang="en-US" altLang="zh-CN" sz="2000" dirty="0" smtClean="0">
              <a:solidFill>
                <a:srgbClr val="333333"/>
              </a:solidFill>
              <a:latin typeface="Consolas"/>
              <a:ea typeface="Consolas"/>
              <a:cs typeface="Consolas"/>
              <a:sym typeface="Consolas"/>
            </a:endParaRPr>
          </a:p>
          <a:p>
            <a:pPr lvl="0">
              <a:lnSpc>
                <a:spcPct val="145000"/>
              </a:lnSpc>
            </a:pPr>
            <a:r>
              <a:rPr lang="zh-CN" altLang="en-US" sz="2000" dirty="0" smtClean="0">
                <a:solidFill>
                  <a:srgbClr val="333333"/>
                </a:solidFill>
                <a:latin typeface="Consolas"/>
                <a:ea typeface="Consolas"/>
                <a:cs typeface="Consolas"/>
                <a:sym typeface="Consolas"/>
              </a:rPr>
              <a:t>与</a:t>
            </a:r>
            <a:r>
              <a:rPr lang="zh-CN" altLang="en-US" sz="2000" dirty="0">
                <a:solidFill>
                  <a:srgbClr val="333333"/>
                </a:solidFill>
                <a:latin typeface="Consolas"/>
                <a:ea typeface="Consolas"/>
                <a:cs typeface="Consolas"/>
                <a:sym typeface="Consolas"/>
              </a:rPr>
              <a:t>主键没要关系的数据列必须删除</a:t>
            </a:r>
            <a:endParaRPr lang="en-US" altLang="zh-CN" sz="2000" dirty="0">
              <a:solidFill>
                <a:srgbClr val="333333"/>
              </a:solidFill>
              <a:latin typeface="Consolas"/>
              <a:ea typeface="Consolas"/>
              <a:cs typeface="Consolas"/>
              <a:sym typeface="Consolas"/>
            </a:endParaRPr>
          </a:p>
        </p:txBody>
      </p:sp>
      <p:sp>
        <p:nvSpPr>
          <p:cNvPr id="5" name="Shape 198"/>
          <p:cNvSpPr txBox="1">
            <a:spLocks/>
          </p:cNvSpPr>
          <p:nvPr/>
        </p:nvSpPr>
        <p:spPr>
          <a:xfrm>
            <a:off x="98250" y="184816"/>
            <a:ext cx="2310100" cy="57651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rtl="0">
              <a:spcBef>
                <a:spcPts val="0"/>
              </a:spcBef>
              <a:buClr>
                <a:schemeClr val="lt1"/>
              </a:buClr>
              <a:buSzPct val="100000"/>
              <a:buFont typeface="Roboto"/>
              <a:buNone/>
              <a:defRPr sz="18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18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18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18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18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18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18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zh-CN" altLang="en-US" dirty="0"/>
              <a:t>设</a:t>
            </a:r>
            <a:r>
              <a:rPr lang="zh-CN" altLang="en-US" dirty="0" smtClean="0"/>
              <a:t>计范式</a:t>
            </a:r>
            <a:endParaRPr lang="zh-CN" dirty="0"/>
          </a:p>
        </p:txBody>
      </p:sp>
    </p:spTree>
    <p:extLst>
      <p:ext uri="{BB962C8B-B14F-4D97-AF65-F5344CB8AC3E}">
        <p14:creationId xmlns:p14="http://schemas.microsoft.com/office/powerpoint/2010/main" val="4032879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a:t>
            </a:r>
            <a:r>
              <a:rPr lang="zh-CN" altLang="en-US" dirty="0" smtClean="0"/>
              <a:t>联映射</a:t>
            </a:r>
            <a:r>
              <a:rPr lang="en-US" altLang="zh-CN" dirty="0" smtClean="0"/>
              <a:t>	</a:t>
            </a:r>
            <a:endParaRPr lang="zh-CN" altLang="en-US" dirty="0"/>
          </a:p>
        </p:txBody>
      </p:sp>
      <p:sp>
        <p:nvSpPr>
          <p:cNvPr id="3" name="Shape 222"/>
          <p:cNvSpPr txBox="1"/>
          <p:nvPr/>
        </p:nvSpPr>
        <p:spPr>
          <a:xfrm>
            <a:off x="362839" y="1096445"/>
            <a:ext cx="7917900" cy="5214044"/>
          </a:xfrm>
          <a:prstGeom prst="rect">
            <a:avLst/>
          </a:prstGeom>
          <a:noFill/>
          <a:ln>
            <a:noFill/>
          </a:ln>
        </p:spPr>
        <p:txBody>
          <a:bodyPr lIns="91425" tIns="91425" rIns="91425" bIns="91425" anchor="t" anchorCtr="0">
            <a:noAutofit/>
          </a:bodyPr>
          <a:lstStyle/>
          <a:p>
            <a:pPr lvl="0">
              <a:lnSpc>
                <a:spcPct val="145000"/>
              </a:lnSpc>
            </a:pPr>
            <a:r>
              <a:rPr lang="en-US" altLang="zh-CN" sz="1800" dirty="0" smtClean="0">
                <a:solidFill>
                  <a:srgbClr val="333333"/>
                </a:solidFill>
                <a:latin typeface="Consolas"/>
                <a:ea typeface="Consolas"/>
                <a:cs typeface="Consolas"/>
                <a:sym typeface="Consolas"/>
              </a:rPr>
              <a:t>  </a:t>
            </a:r>
            <a:r>
              <a:rPr lang="en-US" altLang="zh-CN" sz="1800" dirty="0">
                <a:solidFill>
                  <a:srgbClr val="333333"/>
                </a:solidFill>
                <a:latin typeface="Consolas"/>
                <a:ea typeface="Consolas"/>
                <a:cs typeface="Consolas"/>
                <a:sym typeface="Consolas"/>
              </a:rPr>
              <a:t>1</a:t>
            </a:r>
            <a:r>
              <a:rPr lang="en-US" altLang="zh-CN" sz="1800" dirty="0" smtClean="0">
                <a:solidFill>
                  <a:srgbClr val="333333"/>
                </a:solidFill>
                <a:latin typeface="Consolas"/>
                <a:ea typeface="Consolas"/>
                <a:cs typeface="Consolas"/>
                <a:sym typeface="Consolas"/>
              </a:rPr>
              <a:t>.</a:t>
            </a:r>
            <a:r>
              <a:rPr lang="zh-CN" altLang="en-US" sz="1800" dirty="0" smtClean="0">
                <a:solidFill>
                  <a:srgbClr val="333333"/>
                </a:solidFill>
                <a:latin typeface="Consolas"/>
                <a:ea typeface="Consolas"/>
                <a:cs typeface="Consolas"/>
                <a:sym typeface="Consolas"/>
              </a:rPr>
              <a:t>一对</a:t>
            </a:r>
            <a:r>
              <a:rPr lang="zh-CN" altLang="en-US" sz="1800" dirty="0">
                <a:solidFill>
                  <a:srgbClr val="333333"/>
                </a:solidFill>
                <a:latin typeface="Consolas"/>
                <a:ea typeface="Consolas"/>
                <a:cs typeface="Consolas"/>
                <a:sym typeface="Consolas"/>
              </a:rPr>
              <a:t>一</a:t>
            </a:r>
            <a:endParaRPr lang="en-US" altLang="zh-CN" sz="1800" dirty="0" smtClean="0">
              <a:solidFill>
                <a:srgbClr val="333333"/>
              </a:solidFill>
              <a:latin typeface="Consolas"/>
              <a:ea typeface="Consolas"/>
              <a:cs typeface="Consolas"/>
              <a:sym typeface="Consolas"/>
            </a:endParaRPr>
          </a:p>
          <a:p>
            <a:pPr>
              <a:lnSpc>
                <a:spcPct val="145000"/>
              </a:lnSpc>
            </a:pPr>
            <a:r>
              <a:rPr lang="en-US" altLang="zh-CN" sz="1800" dirty="0" smtClean="0">
                <a:solidFill>
                  <a:srgbClr val="333333"/>
                </a:solidFill>
                <a:latin typeface="Consolas"/>
                <a:ea typeface="Consolas"/>
                <a:cs typeface="Consolas"/>
                <a:sym typeface="Consolas"/>
              </a:rPr>
              <a:t>  2</a:t>
            </a:r>
            <a:r>
              <a:rPr lang="en-US" altLang="zh-CN" sz="1800" dirty="0">
                <a:solidFill>
                  <a:srgbClr val="333333"/>
                </a:solidFill>
                <a:latin typeface="Consolas"/>
                <a:ea typeface="Consolas"/>
                <a:cs typeface="Consolas"/>
                <a:sym typeface="Consolas"/>
              </a:rPr>
              <a:t>.</a:t>
            </a:r>
            <a:r>
              <a:rPr lang="zh-CN" altLang="en-US" sz="1800" dirty="0">
                <a:solidFill>
                  <a:srgbClr val="333333"/>
                </a:solidFill>
                <a:latin typeface="Consolas"/>
                <a:ea typeface="Consolas"/>
                <a:cs typeface="Consolas"/>
                <a:sym typeface="Consolas"/>
              </a:rPr>
              <a:t>一对</a:t>
            </a:r>
            <a:r>
              <a:rPr lang="zh-CN" altLang="en-US" sz="1800" dirty="0" smtClean="0">
                <a:solidFill>
                  <a:srgbClr val="333333"/>
                </a:solidFill>
                <a:latin typeface="Consolas"/>
                <a:ea typeface="Consolas"/>
                <a:cs typeface="Consolas"/>
                <a:sym typeface="Consolas"/>
              </a:rPr>
              <a:t>多</a:t>
            </a:r>
            <a:endParaRPr lang="en-US" altLang="zh-CN" sz="1800" dirty="0" smtClean="0">
              <a:solidFill>
                <a:srgbClr val="333333"/>
              </a:solidFill>
              <a:latin typeface="Consolas"/>
              <a:ea typeface="Consolas"/>
              <a:cs typeface="Consolas"/>
              <a:sym typeface="Consolas"/>
            </a:endParaRPr>
          </a:p>
          <a:p>
            <a:pPr lvl="0">
              <a:lnSpc>
                <a:spcPct val="145000"/>
              </a:lnSpc>
            </a:pP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a:t>
            </a:r>
            <a:r>
              <a:rPr lang="zh-CN" altLang="en-US" sz="1800" dirty="0" smtClean="0">
                <a:solidFill>
                  <a:srgbClr val="333333"/>
                </a:solidFill>
                <a:latin typeface="Consolas"/>
                <a:ea typeface="Consolas"/>
                <a:cs typeface="Consolas"/>
                <a:sym typeface="Consolas"/>
              </a:rPr>
              <a:t>一个用户可以拥有多篇文章，我们在</a:t>
            </a:r>
            <a:r>
              <a:rPr lang="en-US" altLang="zh-CN" sz="1800" dirty="0" smtClean="0">
                <a:solidFill>
                  <a:srgbClr val="333333"/>
                </a:solidFill>
                <a:latin typeface="Consolas"/>
                <a:ea typeface="Consolas"/>
                <a:cs typeface="Consolas"/>
                <a:sym typeface="Consolas"/>
              </a:rPr>
              <a:t>article</a:t>
            </a:r>
            <a:r>
              <a:rPr lang="zh-CN" altLang="en-US" sz="1800" dirty="0" smtClean="0">
                <a:solidFill>
                  <a:srgbClr val="333333"/>
                </a:solidFill>
                <a:latin typeface="Consolas"/>
                <a:ea typeface="Consolas"/>
                <a:cs typeface="Consolas"/>
                <a:sym typeface="Consolas"/>
              </a:rPr>
              <a:t>表中增设</a:t>
            </a:r>
            <a:r>
              <a:rPr lang="en-US" altLang="zh-CN" sz="1800" dirty="0" err="1" smtClean="0">
                <a:solidFill>
                  <a:srgbClr val="333333"/>
                </a:solidFill>
                <a:latin typeface="Consolas"/>
                <a:ea typeface="Consolas"/>
                <a:cs typeface="Consolas"/>
                <a:sym typeface="Consolas"/>
              </a:rPr>
              <a:t>authorId</a:t>
            </a:r>
            <a:r>
              <a:rPr lang="zh-CN" altLang="en-US" sz="1800" dirty="0">
                <a:solidFill>
                  <a:srgbClr val="333333"/>
                </a:solidFill>
                <a:latin typeface="Consolas"/>
                <a:ea typeface="Consolas"/>
                <a:cs typeface="Consolas"/>
                <a:sym typeface="Consolas"/>
              </a:rPr>
              <a:t>字段</a:t>
            </a:r>
            <a:r>
              <a:rPr lang="zh-CN" altLang="en-US" sz="1800" dirty="0" smtClean="0">
                <a:solidFill>
                  <a:srgbClr val="333333"/>
                </a:solidFill>
                <a:latin typeface="Consolas"/>
                <a:ea typeface="Consolas"/>
                <a:cs typeface="Consolas"/>
                <a:sym typeface="Consolas"/>
              </a:rPr>
              <a:t>去关联</a:t>
            </a:r>
            <a:r>
              <a:rPr lang="en-US" altLang="zh-CN" sz="1800" dirty="0" smtClean="0">
                <a:solidFill>
                  <a:srgbClr val="333333"/>
                </a:solidFill>
                <a:latin typeface="Consolas"/>
                <a:ea typeface="Consolas"/>
                <a:cs typeface="Consolas"/>
                <a:sym typeface="Consolas"/>
              </a:rPr>
              <a:t>user</a:t>
            </a:r>
          </a:p>
          <a:p>
            <a:pPr lvl="0">
              <a:lnSpc>
                <a:spcPct val="145000"/>
              </a:lnSpc>
            </a:pP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3.</a:t>
            </a:r>
            <a:r>
              <a:rPr lang="zh-CN" altLang="en-US" sz="1800" dirty="0" smtClean="0">
                <a:solidFill>
                  <a:srgbClr val="333333"/>
                </a:solidFill>
                <a:latin typeface="Consolas"/>
                <a:ea typeface="Consolas"/>
                <a:cs typeface="Consolas"/>
                <a:sym typeface="Consolas"/>
              </a:rPr>
              <a:t>多对多</a:t>
            </a:r>
            <a:endParaRPr lang="en-US" altLang="zh-CN" sz="1800" dirty="0" smtClean="0">
              <a:solidFill>
                <a:srgbClr val="333333"/>
              </a:solidFill>
              <a:latin typeface="Consolas"/>
              <a:ea typeface="Consolas"/>
              <a:cs typeface="Consolas"/>
              <a:sym typeface="Consolas"/>
            </a:endParaRPr>
          </a:p>
          <a:p>
            <a:pPr lvl="0">
              <a:lnSpc>
                <a:spcPct val="145000"/>
              </a:lnSpc>
            </a:pPr>
            <a:r>
              <a:rPr lang="en-US" altLang="zh-CN" sz="1800" dirty="0" smtClean="0">
                <a:solidFill>
                  <a:srgbClr val="333333"/>
                </a:solidFill>
                <a:latin typeface="Consolas"/>
                <a:ea typeface="Consolas"/>
                <a:cs typeface="Consolas"/>
                <a:sym typeface="Consolas"/>
              </a:rPr>
              <a:t>    </a:t>
            </a:r>
            <a:r>
              <a:rPr lang="zh-CN" altLang="en-US" sz="1800" dirty="0" smtClean="0">
                <a:solidFill>
                  <a:srgbClr val="333333"/>
                </a:solidFill>
                <a:latin typeface="Consolas"/>
                <a:ea typeface="Consolas"/>
                <a:cs typeface="Consolas"/>
                <a:sym typeface="Consolas"/>
              </a:rPr>
              <a:t>一个学生可以选多门课程，同时一门课程可以被多名学生选</a:t>
            </a:r>
            <a:endParaRPr lang="en-US" altLang="zh-CN" sz="1800" dirty="0" smtClean="0">
              <a:solidFill>
                <a:srgbClr val="333333"/>
              </a:solidFill>
              <a:latin typeface="Consolas"/>
              <a:ea typeface="Consolas"/>
              <a:cs typeface="Consolas"/>
              <a:sym typeface="Consolas"/>
            </a:endParaRPr>
          </a:p>
          <a:p>
            <a:pPr lvl="0">
              <a:lnSpc>
                <a:spcPct val="145000"/>
              </a:lnSpc>
            </a:pPr>
            <a:r>
              <a:rPr lang="en-US" altLang="zh-CN" sz="1800" dirty="0" smtClean="0">
                <a:solidFill>
                  <a:srgbClr val="333333"/>
                </a:solidFill>
                <a:latin typeface="Consolas"/>
                <a:ea typeface="Consolas"/>
                <a:cs typeface="Consolas"/>
                <a:sym typeface="Consolas"/>
              </a:rPr>
              <a:t>    </a:t>
            </a:r>
            <a:r>
              <a:rPr lang="zh-CN" altLang="en-US" sz="1800" dirty="0" smtClean="0">
                <a:solidFill>
                  <a:srgbClr val="333333"/>
                </a:solidFill>
                <a:latin typeface="Consolas"/>
                <a:ea typeface="Consolas"/>
                <a:cs typeface="Consolas"/>
                <a:sym typeface="Consolas"/>
              </a:rPr>
              <a:t>在构建表示，应该怎么去做关系映射呢？</a:t>
            </a:r>
            <a:endParaRPr lang="en-US" altLang="zh-CN" sz="1800" dirty="0" smtClean="0">
              <a:solidFill>
                <a:srgbClr val="333333"/>
              </a:solidFill>
              <a:latin typeface="Consolas"/>
              <a:ea typeface="Consolas"/>
              <a:cs typeface="Consolas"/>
              <a:sym typeface="Consolas"/>
            </a:endParaRPr>
          </a:p>
          <a:p>
            <a:pPr lvl="0">
              <a:lnSpc>
                <a:spcPct val="145000"/>
              </a:lnSpc>
            </a:pPr>
            <a:r>
              <a:rPr lang="en-US" altLang="zh-CN" sz="1800" dirty="0" smtClean="0">
                <a:solidFill>
                  <a:srgbClr val="333333"/>
                </a:solidFill>
                <a:latin typeface="Consolas"/>
                <a:ea typeface="Consolas"/>
                <a:cs typeface="Consolas"/>
                <a:sym typeface="Consolas"/>
              </a:rPr>
              <a:t>                         </a:t>
            </a:r>
            <a:r>
              <a:rPr lang="zh-CN" altLang="en-US" sz="1800" dirty="0" smtClean="0">
                <a:solidFill>
                  <a:srgbClr val="333333"/>
                </a:solidFill>
                <a:latin typeface="Consolas"/>
                <a:ea typeface="Consolas"/>
                <a:cs typeface="Consolas"/>
                <a:sym typeface="Consolas"/>
              </a:rPr>
              <a:t>在圆中，定义域内的</a:t>
            </a:r>
            <a:r>
              <a:rPr lang="en-US" altLang="zh-CN" sz="1800" dirty="0" smtClean="0">
                <a:solidFill>
                  <a:srgbClr val="333333"/>
                </a:solidFill>
                <a:latin typeface="Consolas"/>
                <a:ea typeface="Consolas"/>
                <a:cs typeface="Consolas"/>
                <a:sym typeface="Consolas"/>
              </a:rPr>
              <a:t>x</a:t>
            </a:r>
            <a:r>
              <a:rPr lang="zh-CN" altLang="en-US" sz="1800" dirty="0" smtClean="0">
                <a:solidFill>
                  <a:srgbClr val="333333"/>
                </a:solidFill>
                <a:latin typeface="Consolas"/>
                <a:ea typeface="Consolas"/>
                <a:cs typeface="Consolas"/>
                <a:sym typeface="Consolas"/>
              </a:rPr>
              <a:t>可以对应两个</a:t>
            </a:r>
            <a:r>
              <a:rPr lang="en-US" altLang="zh-CN" sz="1800" dirty="0" smtClean="0">
                <a:solidFill>
                  <a:srgbClr val="333333"/>
                </a:solidFill>
                <a:latin typeface="Consolas"/>
                <a:ea typeface="Consolas"/>
                <a:cs typeface="Consolas"/>
                <a:sym typeface="Consolas"/>
              </a:rPr>
              <a:t>y</a:t>
            </a:r>
            <a:r>
              <a:rPr lang="zh-CN" altLang="en-US" sz="1800" dirty="0" smtClean="0">
                <a:solidFill>
                  <a:srgbClr val="333333"/>
                </a:solidFill>
                <a:latin typeface="Consolas"/>
                <a:ea typeface="Consolas"/>
                <a:cs typeface="Consolas"/>
                <a:sym typeface="Consolas"/>
              </a:rPr>
              <a:t>；</a:t>
            </a:r>
            <a:endParaRPr lang="en-US" altLang="zh-CN" sz="1800" dirty="0" smtClean="0">
              <a:solidFill>
                <a:srgbClr val="333333"/>
              </a:solidFill>
              <a:latin typeface="Consolas"/>
              <a:ea typeface="Consolas"/>
              <a:cs typeface="Consolas"/>
              <a:sym typeface="Consolas"/>
            </a:endParaRPr>
          </a:p>
          <a:p>
            <a:pPr lvl="0">
              <a:lnSpc>
                <a:spcPct val="145000"/>
              </a:lnSpc>
            </a:pP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a:t>
            </a:r>
            <a:r>
              <a:rPr lang="zh-CN" altLang="en-US" sz="1800" dirty="0" smtClean="0">
                <a:solidFill>
                  <a:srgbClr val="333333"/>
                </a:solidFill>
                <a:latin typeface="Consolas"/>
                <a:ea typeface="Consolas"/>
                <a:cs typeface="Consolas"/>
                <a:sym typeface="Consolas"/>
              </a:rPr>
              <a:t>同时  ，值域  中的</a:t>
            </a:r>
            <a:r>
              <a:rPr lang="en-US" altLang="zh-CN" sz="1800" dirty="0" smtClean="0">
                <a:solidFill>
                  <a:srgbClr val="333333"/>
                </a:solidFill>
                <a:latin typeface="Consolas"/>
                <a:ea typeface="Consolas"/>
                <a:cs typeface="Consolas"/>
                <a:sym typeface="Consolas"/>
              </a:rPr>
              <a:t>y</a:t>
            </a:r>
            <a:r>
              <a:rPr lang="zh-CN" altLang="en-US" sz="1800" dirty="0" smtClean="0">
                <a:solidFill>
                  <a:srgbClr val="333333"/>
                </a:solidFill>
                <a:latin typeface="Consolas"/>
                <a:ea typeface="Consolas"/>
                <a:cs typeface="Consolas"/>
                <a:sym typeface="Consolas"/>
              </a:rPr>
              <a:t>可以对应两个</a:t>
            </a:r>
            <a:r>
              <a:rPr lang="en-US" altLang="zh-CN" sz="1800" dirty="0" smtClean="0">
                <a:solidFill>
                  <a:srgbClr val="333333"/>
                </a:solidFill>
                <a:latin typeface="Consolas"/>
                <a:ea typeface="Consolas"/>
                <a:cs typeface="Consolas"/>
                <a:sym typeface="Consolas"/>
              </a:rPr>
              <a:t>x.</a:t>
            </a:r>
          </a:p>
          <a:p>
            <a:pPr lvl="0">
              <a:lnSpc>
                <a:spcPct val="145000"/>
              </a:lnSpc>
            </a:pP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a:t>
            </a:r>
          </a:p>
          <a:p>
            <a:pPr lvl="0">
              <a:lnSpc>
                <a:spcPct val="145000"/>
              </a:lnSpc>
            </a:pP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a:t>
            </a:r>
            <a:r>
              <a:rPr lang="zh-CN" altLang="en-US" sz="1800" dirty="0" smtClean="0">
                <a:solidFill>
                  <a:srgbClr val="333333"/>
                </a:solidFill>
                <a:latin typeface="Consolas"/>
                <a:ea typeface="Consolas"/>
                <a:cs typeface="Consolas"/>
                <a:sym typeface="Consolas"/>
              </a:rPr>
              <a:t>我们可以用坐标中上的点来表示两者之间</a:t>
            </a:r>
            <a:endParaRPr lang="en-US" altLang="zh-CN" sz="1800" dirty="0" smtClean="0">
              <a:solidFill>
                <a:srgbClr val="333333"/>
              </a:solidFill>
              <a:latin typeface="Consolas"/>
              <a:ea typeface="Consolas"/>
              <a:cs typeface="Consolas"/>
              <a:sym typeface="Consolas"/>
            </a:endParaRPr>
          </a:p>
          <a:p>
            <a:pPr lvl="0">
              <a:lnSpc>
                <a:spcPct val="145000"/>
              </a:lnSpc>
            </a:pP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a:t>
            </a:r>
            <a:r>
              <a:rPr lang="zh-CN" altLang="en-US" sz="1800" dirty="0" smtClean="0">
                <a:solidFill>
                  <a:srgbClr val="333333"/>
                </a:solidFill>
                <a:latin typeface="Consolas"/>
                <a:ea typeface="Consolas"/>
                <a:cs typeface="Consolas"/>
                <a:sym typeface="Consolas"/>
              </a:rPr>
              <a:t>复杂的多对多关系</a:t>
            </a:r>
            <a:endParaRPr lang="en-US" altLang="zh-CN" sz="1800" dirty="0" smtClean="0">
              <a:solidFill>
                <a:srgbClr val="333333"/>
              </a:solidFill>
              <a:latin typeface="Consolas"/>
              <a:ea typeface="Consolas"/>
              <a:cs typeface="Consolas"/>
              <a:sym typeface="Consolas"/>
            </a:endParaRPr>
          </a:p>
          <a:p>
            <a:pPr lvl="0">
              <a:lnSpc>
                <a:spcPct val="145000"/>
              </a:lnSpc>
            </a:pP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92451"/>
            <a:ext cx="3515932" cy="2865550"/>
          </a:xfrm>
          <a:prstGeom prst="rect">
            <a:avLst/>
          </a:prstGeom>
        </p:spPr>
      </p:pic>
    </p:spTree>
    <p:extLst>
      <p:ext uri="{BB962C8B-B14F-4D97-AF65-F5344CB8AC3E}">
        <p14:creationId xmlns:p14="http://schemas.microsoft.com/office/powerpoint/2010/main" val="11438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多对多关系映射</a:t>
            </a:r>
            <a:endParaRPr lang="zh-CN" altLang="en-US" dirty="0"/>
          </a:p>
        </p:txBody>
      </p:sp>
      <p:sp>
        <p:nvSpPr>
          <p:cNvPr id="4" name="Shape 222"/>
          <p:cNvSpPr txBox="1"/>
          <p:nvPr/>
        </p:nvSpPr>
        <p:spPr>
          <a:xfrm>
            <a:off x="904129" y="1226533"/>
            <a:ext cx="7917900" cy="1193800"/>
          </a:xfrm>
          <a:prstGeom prst="rect">
            <a:avLst/>
          </a:prstGeom>
          <a:noFill/>
          <a:ln>
            <a:noFill/>
          </a:ln>
        </p:spPr>
        <p:txBody>
          <a:bodyPr lIns="91425" tIns="91425" rIns="91425" bIns="91425" anchor="t" anchorCtr="0">
            <a:noAutofit/>
          </a:bodyPr>
          <a:lstStyle/>
          <a:p>
            <a:pPr lvl="0">
              <a:lnSpc>
                <a:spcPct val="145000"/>
              </a:lnSpc>
            </a:pPr>
            <a:endParaRPr lang="en-US" altLang="zh-CN" dirty="0" smtClean="0">
              <a:solidFill>
                <a:srgbClr val="333333"/>
              </a:solidFill>
              <a:latin typeface="Consolas"/>
              <a:ea typeface="Consolas"/>
              <a:cs typeface="Consolas"/>
              <a:sym typeface="Consolas"/>
            </a:endParaRPr>
          </a:p>
          <a:p>
            <a:pPr lvl="0">
              <a:lnSpc>
                <a:spcPct val="145000"/>
              </a:lnSpc>
            </a:pPr>
            <a:r>
              <a:rPr lang="zh-CN" altLang="en-US" sz="2400" dirty="0" smtClean="0">
                <a:solidFill>
                  <a:srgbClr val="333333"/>
                </a:solidFill>
                <a:latin typeface="Consolas"/>
                <a:ea typeface="Consolas"/>
                <a:cs typeface="Consolas"/>
                <a:sym typeface="Consolas"/>
              </a:rPr>
              <a:t>建立一张关系</a:t>
            </a:r>
            <a:r>
              <a:rPr lang="zh-CN" altLang="en-US" sz="2400" dirty="0">
                <a:solidFill>
                  <a:srgbClr val="333333"/>
                </a:solidFill>
                <a:latin typeface="Consolas"/>
                <a:ea typeface="Consolas"/>
                <a:cs typeface="Consolas"/>
                <a:sym typeface="Consolas"/>
              </a:rPr>
              <a:t>表</a:t>
            </a:r>
            <a:r>
              <a:rPr lang="zh-CN" altLang="en-US" sz="2400" dirty="0" smtClean="0">
                <a:solidFill>
                  <a:srgbClr val="333333"/>
                </a:solidFill>
                <a:latin typeface="Consolas"/>
                <a:ea typeface="Consolas"/>
                <a:cs typeface="Consolas"/>
                <a:sym typeface="Consolas"/>
              </a:rPr>
              <a:t>，用来表示学生 与 课程之间的</a:t>
            </a:r>
            <a:r>
              <a:rPr lang="zh-CN" altLang="en-US" sz="2400" dirty="0">
                <a:solidFill>
                  <a:srgbClr val="333333"/>
                </a:solidFill>
                <a:latin typeface="Consolas"/>
                <a:ea typeface="Consolas"/>
                <a:cs typeface="Consolas"/>
                <a:sym typeface="Consolas"/>
              </a:rPr>
              <a:t>关系</a:t>
            </a:r>
            <a:endParaRPr lang="en-US" altLang="zh-CN" sz="2400" dirty="0" smtClean="0">
              <a:solidFill>
                <a:srgbClr val="333333"/>
              </a:solidFill>
              <a:latin typeface="Consolas"/>
              <a:ea typeface="Consolas"/>
              <a:cs typeface="Consolas"/>
              <a:sym typeface="Consolas"/>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341" y="2420333"/>
            <a:ext cx="6555346" cy="4172754"/>
          </a:xfrm>
          <a:prstGeom prst="rect">
            <a:avLst/>
          </a:prstGeom>
        </p:spPr>
      </p:pic>
    </p:spTree>
    <p:extLst>
      <p:ext uri="{BB962C8B-B14F-4D97-AF65-F5344CB8AC3E}">
        <p14:creationId xmlns:p14="http://schemas.microsoft.com/office/powerpoint/2010/main" val="3595199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rtl="0">
              <a:spcBef>
                <a:spcPts val="0"/>
              </a:spcBef>
              <a:buNone/>
            </a:pPr>
            <a:r>
              <a:rPr lang="zh-CN" altLang="en-US" dirty="0" smtClean="0"/>
              <a:t>数据类型 与 字段属性</a:t>
            </a:r>
            <a:endParaRPr lang="zh-CN" dirty="0"/>
          </a:p>
        </p:txBody>
      </p:sp>
      <p:sp>
        <p:nvSpPr>
          <p:cNvPr id="222" name="Shape 222"/>
          <p:cNvSpPr txBox="1"/>
          <p:nvPr/>
        </p:nvSpPr>
        <p:spPr>
          <a:xfrm>
            <a:off x="338671" y="998500"/>
            <a:ext cx="7917900" cy="5724272"/>
          </a:xfrm>
          <a:prstGeom prst="rect">
            <a:avLst/>
          </a:prstGeom>
          <a:noFill/>
          <a:ln>
            <a:noFill/>
          </a:ln>
        </p:spPr>
        <p:txBody>
          <a:bodyPr lIns="91425" tIns="91425" rIns="91425" bIns="91425" anchor="t" anchorCtr="0">
            <a:noAutofit/>
          </a:bodyPr>
          <a:lstStyle/>
          <a:p>
            <a:pPr lvl="0">
              <a:lnSpc>
                <a:spcPct val="145000"/>
              </a:lnSpc>
            </a:pPr>
            <a:r>
              <a:rPr lang="zh-CN" altLang="en-US" sz="2400" dirty="0">
                <a:solidFill>
                  <a:srgbClr val="333333"/>
                </a:solidFill>
                <a:latin typeface="Consolas"/>
                <a:ea typeface="Consolas"/>
                <a:cs typeface="Consolas"/>
                <a:sym typeface="Consolas"/>
              </a:rPr>
              <a:t>数据类型选择标准：节省空</a:t>
            </a:r>
            <a:r>
              <a:rPr lang="zh-CN" altLang="en-US" sz="2400" dirty="0" smtClean="0">
                <a:solidFill>
                  <a:srgbClr val="333333"/>
                </a:solidFill>
                <a:latin typeface="Consolas"/>
                <a:ea typeface="Consolas"/>
                <a:cs typeface="Consolas"/>
                <a:sym typeface="Consolas"/>
              </a:rPr>
              <a:t>间</a:t>
            </a:r>
            <a:r>
              <a:rPr lang="en-US" altLang="zh-CN" sz="2400" dirty="0">
                <a:solidFill>
                  <a:srgbClr val="333333"/>
                </a:solidFill>
                <a:latin typeface="Consolas"/>
                <a:ea typeface="Consolas"/>
                <a:cs typeface="Consolas"/>
                <a:sym typeface="Consolas"/>
              </a:rPr>
              <a:t> </a:t>
            </a:r>
            <a:r>
              <a:rPr lang="zh-CN" altLang="en-US" sz="2400" dirty="0" smtClean="0">
                <a:solidFill>
                  <a:srgbClr val="333333"/>
                </a:solidFill>
                <a:latin typeface="Consolas"/>
                <a:ea typeface="Consolas"/>
                <a:cs typeface="Consolas"/>
                <a:sym typeface="Consolas"/>
              </a:rPr>
              <a:t>方便</a:t>
            </a:r>
            <a:endParaRPr lang="en-US" altLang="zh-CN" sz="2400" dirty="0">
              <a:solidFill>
                <a:srgbClr val="333333"/>
              </a:solidFill>
              <a:latin typeface="Consolas"/>
              <a:ea typeface="Consolas"/>
              <a:cs typeface="Consolas"/>
              <a:sym typeface="Consolas"/>
            </a:endParaRPr>
          </a:p>
          <a:p>
            <a:pPr lvl="0">
              <a:lnSpc>
                <a:spcPct val="145000"/>
              </a:lnSpc>
            </a:pPr>
            <a:r>
              <a:rPr lang="zh-CN" altLang="en-US" sz="2400" dirty="0">
                <a:solidFill>
                  <a:srgbClr val="333333"/>
                </a:solidFill>
                <a:latin typeface="Consolas"/>
                <a:ea typeface="Consolas"/>
                <a:cs typeface="Consolas"/>
                <a:sym typeface="Consolas"/>
              </a:rPr>
              <a:t>重点</a:t>
            </a:r>
            <a:r>
              <a:rPr lang="zh-CN" altLang="en-US" sz="2400" dirty="0" smtClean="0">
                <a:solidFill>
                  <a:srgbClr val="333333"/>
                </a:solidFill>
                <a:latin typeface="Consolas"/>
                <a:ea typeface="Consolas"/>
                <a:cs typeface="Consolas"/>
                <a:sym typeface="Consolas"/>
              </a:rPr>
              <a:t>：</a:t>
            </a:r>
            <a:endParaRPr lang="en-US" altLang="zh-CN" sz="2400" dirty="0" smtClean="0">
              <a:solidFill>
                <a:srgbClr val="333333"/>
              </a:solidFill>
              <a:latin typeface="Consolas"/>
              <a:ea typeface="Consolas"/>
              <a:cs typeface="Consolas"/>
              <a:sym typeface="Consolas"/>
            </a:endParaRPr>
          </a:p>
          <a:p>
            <a:pPr lvl="0">
              <a:lnSpc>
                <a:spcPct val="145000"/>
              </a:lnSpc>
            </a:pPr>
            <a:r>
              <a:rPr lang="en-US" altLang="zh-CN" sz="2400" dirty="0" smtClean="0">
                <a:solidFill>
                  <a:srgbClr val="333333"/>
                </a:solidFill>
                <a:latin typeface="Consolas"/>
                <a:ea typeface="Consolas"/>
                <a:cs typeface="Consolas"/>
                <a:sym typeface="Consolas"/>
              </a:rPr>
              <a:t>1</a:t>
            </a:r>
            <a:r>
              <a:rPr lang="en-US" altLang="zh-CN" sz="2400" dirty="0">
                <a:solidFill>
                  <a:srgbClr val="333333"/>
                </a:solidFill>
                <a:latin typeface="Consolas"/>
                <a:ea typeface="Consolas"/>
                <a:cs typeface="Consolas"/>
                <a:sym typeface="Consolas"/>
              </a:rPr>
              <a:t>.</a:t>
            </a:r>
            <a:r>
              <a:rPr lang="zh-CN" altLang="en-US" sz="2400" dirty="0">
                <a:solidFill>
                  <a:srgbClr val="333333"/>
                </a:solidFill>
                <a:latin typeface="Consolas"/>
                <a:ea typeface="Consolas"/>
                <a:cs typeface="Consolas"/>
                <a:sym typeface="Consolas"/>
              </a:rPr>
              <a:t>数值类 </a:t>
            </a:r>
            <a:r>
              <a:rPr lang="en-US" altLang="zh-CN" sz="2400" dirty="0" err="1">
                <a:solidFill>
                  <a:srgbClr val="333333"/>
                </a:solidFill>
                <a:latin typeface="Consolas"/>
                <a:ea typeface="Consolas"/>
                <a:cs typeface="Consolas"/>
                <a:sym typeface="Consolas"/>
              </a:rPr>
              <a:t>tinyint</a:t>
            </a:r>
            <a:r>
              <a:rPr lang="en-US" altLang="zh-CN" sz="2400" dirty="0">
                <a:solidFill>
                  <a:srgbClr val="333333"/>
                </a:solidFill>
                <a:latin typeface="Consolas"/>
                <a:ea typeface="Consolas"/>
                <a:cs typeface="Consolas"/>
                <a:sym typeface="Consolas"/>
              </a:rPr>
              <a:t> </a:t>
            </a:r>
            <a:r>
              <a:rPr lang="en-US" altLang="zh-CN" sz="2400" dirty="0" err="1">
                <a:solidFill>
                  <a:srgbClr val="333333"/>
                </a:solidFill>
                <a:latin typeface="Consolas"/>
                <a:ea typeface="Consolas"/>
                <a:cs typeface="Consolas"/>
                <a:sym typeface="Consolas"/>
              </a:rPr>
              <a:t>smallint</a:t>
            </a:r>
            <a:r>
              <a:rPr lang="en-US" altLang="zh-CN" sz="2400" dirty="0">
                <a:solidFill>
                  <a:srgbClr val="333333"/>
                </a:solidFill>
                <a:latin typeface="Consolas"/>
                <a:ea typeface="Consolas"/>
                <a:cs typeface="Consolas"/>
                <a:sym typeface="Consolas"/>
              </a:rPr>
              <a:t> </a:t>
            </a:r>
            <a:r>
              <a:rPr lang="en-US" altLang="zh-CN" sz="2400" dirty="0" err="1">
                <a:solidFill>
                  <a:srgbClr val="333333"/>
                </a:solidFill>
                <a:latin typeface="Consolas"/>
                <a:ea typeface="Consolas"/>
                <a:cs typeface="Consolas"/>
                <a:sym typeface="Consolas"/>
              </a:rPr>
              <a:t>mediumint</a:t>
            </a:r>
            <a:r>
              <a:rPr lang="en-US" altLang="zh-CN" sz="2400" dirty="0">
                <a:solidFill>
                  <a:srgbClr val="333333"/>
                </a:solidFill>
                <a:latin typeface="Consolas"/>
                <a:ea typeface="Consolas"/>
                <a:cs typeface="Consolas"/>
                <a:sym typeface="Consolas"/>
              </a:rPr>
              <a:t> </a:t>
            </a:r>
            <a:r>
              <a:rPr lang="en-US" altLang="zh-CN" sz="2400" dirty="0" err="1">
                <a:solidFill>
                  <a:srgbClr val="333333"/>
                </a:solidFill>
                <a:latin typeface="Consolas"/>
                <a:ea typeface="Consolas"/>
                <a:cs typeface="Consolas"/>
                <a:sym typeface="Consolas"/>
              </a:rPr>
              <a:t>int</a:t>
            </a:r>
            <a:r>
              <a:rPr lang="en-US" altLang="zh-CN" sz="2400" dirty="0">
                <a:solidFill>
                  <a:srgbClr val="333333"/>
                </a:solidFill>
                <a:latin typeface="Consolas"/>
                <a:ea typeface="Consolas"/>
                <a:cs typeface="Consolas"/>
                <a:sym typeface="Consolas"/>
              </a:rPr>
              <a:t> </a:t>
            </a:r>
            <a:r>
              <a:rPr lang="en-US" altLang="zh-CN" sz="2400" dirty="0" smtClean="0">
                <a:solidFill>
                  <a:srgbClr val="333333"/>
                </a:solidFill>
                <a:latin typeface="Consolas"/>
                <a:ea typeface="Consolas"/>
                <a:cs typeface="Consolas"/>
                <a:sym typeface="Consolas"/>
              </a:rPr>
              <a:t>float</a:t>
            </a:r>
          </a:p>
          <a:p>
            <a:pPr lvl="0">
              <a:lnSpc>
                <a:spcPct val="145000"/>
              </a:lnSpc>
            </a:pPr>
            <a:r>
              <a:rPr lang="en-US" altLang="zh-CN" sz="2400" dirty="0">
                <a:solidFill>
                  <a:srgbClr val="333333"/>
                </a:solidFill>
                <a:latin typeface="Consolas"/>
                <a:ea typeface="Consolas"/>
                <a:cs typeface="Consolas"/>
                <a:sym typeface="Consolas"/>
              </a:rPr>
              <a:t> </a:t>
            </a:r>
            <a:r>
              <a:rPr lang="en-US" altLang="zh-CN" sz="2400" dirty="0" smtClean="0">
                <a:solidFill>
                  <a:srgbClr val="333333"/>
                </a:solidFill>
                <a:latin typeface="Consolas"/>
                <a:ea typeface="Consolas"/>
                <a:cs typeface="Consolas"/>
                <a:sym typeface="Consolas"/>
              </a:rPr>
              <a:t>       double</a:t>
            </a:r>
          </a:p>
          <a:p>
            <a:pPr lvl="0">
              <a:lnSpc>
                <a:spcPct val="145000"/>
              </a:lnSpc>
            </a:pPr>
            <a:r>
              <a:rPr lang="en-US" altLang="zh-CN" sz="2400" dirty="0" smtClean="0">
                <a:solidFill>
                  <a:srgbClr val="333333"/>
                </a:solidFill>
                <a:latin typeface="Consolas"/>
                <a:ea typeface="Consolas"/>
                <a:cs typeface="Consolas"/>
                <a:sym typeface="Consolas"/>
              </a:rPr>
              <a:t>2</a:t>
            </a:r>
            <a:r>
              <a:rPr lang="en-US" altLang="zh-CN" sz="2400" dirty="0">
                <a:solidFill>
                  <a:srgbClr val="333333"/>
                </a:solidFill>
                <a:latin typeface="Consolas"/>
                <a:ea typeface="Consolas"/>
                <a:cs typeface="Consolas"/>
                <a:sym typeface="Consolas"/>
              </a:rPr>
              <a:t>.</a:t>
            </a:r>
            <a:r>
              <a:rPr lang="zh-CN" altLang="en-US" sz="2400" dirty="0">
                <a:solidFill>
                  <a:srgbClr val="333333"/>
                </a:solidFill>
                <a:latin typeface="Consolas"/>
                <a:ea typeface="Consolas"/>
                <a:cs typeface="Consolas"/>
                <a:sym typeface="Consolas"/>
              </a:rPr>
              <a:t>字符串类 </a:t>
            </a:r>
            <a:r>
              <a:rPr lang="en-US" altLang="zh-CN" sz="2400" dirty="0">
                <a:solidFill>
                  <a:srgbClr val="333333"/>
                </a:solidFill>
                <a:latin typeface="Consolas"/>
                <a:ea typeface="Consolas"/>
                <a:cs typeface="Consolas"/>
                <a:sym typeface="Consolas"/>
              </a:rPr>
              <a:t>char varchar </a:t>
            </a:r>
            <a:r>
              <a:rPr lang="en-US" altLang="zh-CN" sz="2400" dirty="0" smtClean="0">
                <a:solidFill>
                  <a:srgbClr val="333333"/>
                </a:solidFill>
                <a:latin typeface="Consolas"/>
                <a:ea typeface="Consolas"/>
                <a:cs typeface="Consolas"/>
                <a:sym typeface="Consolas"/>
              </a:rPr>
              <a:t>text</a:t>
            </a:r>
            <a:br>
              <a:rPr lang="en-US" altLang="zh-CN" sz="2400" dirty="0" smtClean="0">
                <a:solidFill>
                  <a:srgbClr val="333333"/>
                </a:solidFill>
                <a:latin typeface="Consolas"/>
                <a:ea typeface="Consolas"/>
                <a:cs typeface="Consolas"/>
                <a:sym typeface="Consolas"/>
              </a:rPr>
            </a:br>
            <a:endParaRPr lang="en-US" altLang="zh-CN" sz="2400" dirty="0" smtClean="0">
              <a:solidFill>
                <a:srgbClr val="333333"/>
              </a:solidFill>
              <a:latin typeface="Consolas"/>
              <a:ea typeface="Consolas"/>
              <a:cs typeface="Consolas"/>
              <a:sym typeface="Consolas"/>
            </a:endParaRPr>
          </a:p>
          <a:p>
            <a:pPr lvl="0">
              <a:lnSpc>
                <a:spcPct val="145000"/>
              </a:lnSpc>
            </a:pPr>
            <a:r>
              <a:rPr lang="en-US" altLang="zh-CN" sz="2400" dirty="0" smtClean="0">
                <a:solidFill>
                  <a:srgbClr val="333333"/>
                </a:solidFill>
                <a:latin typeface="Consolas"/>
                <a:ea typeface="Consolas"/>
                <a:cs typeface="Consolas"/>
                <a:sym typeface="Consolas"/>
              </a:rPr>
              <a:t>3</a:t>
            </a:r>
            <a:r>
              <a:rPr lang="en-US" altLang="zh-CN" sz="2400" dirty="0">
                <a:solidFill>
                  <a:srgbClr val="333333"/>
                </a:solidFill>
                <a:latin typeface="Consolas"/>
                <a:ea typeface="Consolas"/>
                <a:cs typeface="Consolas"/>
                <a:sym typeface="Consolas"/>
              </a:rPr>
              <a:t>.</a:t>
            </a:r>
            <a:r>
              <a:rPr lang="zh-CN" altLang="en-US" sz="2400" dirty="0">
                <a:solidFill>
                  <a:srgbClr val="333333"/>
                </a:solidFill>
                <a:latin typeface="Consolas"/>
                <a:ea typeface="Consolas"/>
                <a:cs typeface="Consolas"/>
                <a:sym typeface="Consolas"/>
              </a:rPr>
              <a:t>时间  </a:t>
            </a:r>
            <a:r>
              <a:rPr lang="en-US" altLang="zh-CN" sz="2400" dirty="0">
                <a:solidFill>
                  <a:srgbClr val="333333"/>
                </a:solidFill>
                <a:latin typeface="Consolas"/>
                <a:ea typeface="Consolas"/>
                <a:cs typeface="Consolas"/>
                <a:sym typeface="Consolas"/>
              </a:rPr>
              <a:t>date </a:t>
            </a:r>
            <a:r>
              <a:rPr lang="en-US" altLang="zh-CN" sz="2400" dirty="0" err="1">
                <a:solidFill>
                  <a:srgbClr val="333333"/>
                </a:solidFill>
                <a:latin typeface="Consolas"/>
                <a:ea typeface="Consolas"/>
                <a:cs typeface="Consolas"/>
                <a:sym typeface="Consolas"/>
              </a:rPr>
              <a:t>datetime</a:t>
            </a:r>
            <a:r>
              <a:rPr lang="en-US" altLang="zh-CN" sz="2400" dirty="0">
                <a:solidFill>
                  <a:srgbClr val="333333"/>
                </a:solidFill>
                <a:latin typeface="Consolas"/>
                <a:ea typeface="Consolas"/>
                <a:cs typeface="Consolas"/>
                <a:sym typeface="Consolas"/>
              </a:rPr>
              <a:t> time timestamp </a:t>
            </a:r>
            <a:r>
              <a:rPr lang="en-US" altLang="zh-CN" sz="2400" dirty="0" smtClean="0">
                <a:solidFill>
                  <a:srgbClr val="333333"/>
                </a:solidFill>
                <a:latin typeface="Consolas"/>
                <a:ea typeface="Consolas"/>
                <a:cs typeface="Consolas"/>
                <a:sym typeface="Consolas"/>
              </a:rPr>
              <a:t>year</a:t>
            </a:r>
          </a:p>
          <a:p>
            <a:pPr lvl="0">
              <a:lnSpc>
                <a:spcPct val="145000"/>
              </a:lnSpc>
            </a:pPr>
            <a:endParaRPr lang="en-US" altLang="zh-CN" sz="2400" dirty="0">
              <a:solidFill>
                <a:srgbClr val="333333"/>
              </a:solidFill>
              <a:latin typeface="Consolas"/>
              <a:ea typeface="Consolas"/>
              <a:cs typeface="Consolas"/>
              <a:sym typeface="Consolas"/>
            </a:endParaRPr>
          </a:p>
          <a:p>
            <a:pPr lvl="0">
              <a:lnSpc>
                <a:spcPct val="145000"/>
              </a:lnSpc>
            </a:pPr>
            <a:r>
              <a:rPr lang="zh-CN" altLang="en-US" sz="2400" dirty="0" smtClean="0">
                <a:solidFill>
                  <a:srgbClr val="333333"/>
                </a:solidFill>
                <a:latin typeface="Consolas"/>
                <a:ea typeface="Consolas"/>
                <a:cs typeface="Consolas"/>
                <a:sym typeface="Consolas"/>
              </a:rPr>
              <a:t>属</a:t>
            </a:r>
            <a:r>
              <a:rPr lang="zh-CN" altLang="en-US" sz="2400" dirty="0">
                <a:solidFill>
                  <a:srgbClr val="333333"/>
                </a:solidFill>
                <a:latin typeface="Consolas"/>
                <a:ea typeface="Consolas"/>
                <a:cs typeface="Consolas"/>
                <a:sym typeface="Consolas"/>
              </a:rPr>
              <a:t>性</a:t>
            </a:r>
            <a:r>
              <a:rPr lang="zh-CN" altLang="en-US" sz="2400" dirty="0" smtClean="0">
                <a:solidFill>
                  <a:srgbClr val="333333"/>
                </a:solidFill>
                <a:latin typeface="Consolas"/>
                <a:ea typeface="Consolas"/>
                <a:cs typeface="Consolas"/>
                <a:sym typeface="Consolas"/>
              </a:rPr>
              <a:t>：</a:t>
            </a:r>
            <a:endParaRPr lang="en-US" altLang="zh-CN" sz="2400" dirty="0" smtClean="0">
              <a:solidFill>
                <a:srgbClr val="333333"/>
              </a:solidFill>
              <a:latin typeface="Consolas"/>
              <a:ea typeface="Consolas"/>
              <a:cs typeface="Consolas"/>
              <a:sym typeface="Consolas"/>
            </a:endParaRPr>
          </a:p>
          <a:p>
            <a:pPr lvl="0">
              <a:lnSpc>
                <a:spcPct val="145000"/>
              </a:lnSpc>
            </a:pPr>
            <a:r>
              <a:rPr lang="en-US" altLang="zh-CN" sz="2400" dirty="0" err="1" smtClean="0">
                <a:solidFill>
                  <a:srgbClr val="333333"/>
                </a:solidFill>
                <a:latin typeface="Consolas"/>
                <a:ea typeface="Consolas"/>
                <a:cs typeface="Consolas"/>
                <a:sym typeface="Consolas"/>
              </a:rPr>
              <a:t>unsigned,auto_increment,null,not</a:t>
            </a:r>
            <a:r>
              <a:rPr lang="en-US" altLang="zh-CN" sz="2400" dirty="0" smtClean="0">
                <a:solidFill>
                  <a:srgbClr val="333333"/>
                </a:solidFill>
                <a:latin typeface="Consolas"/>
                <a:ea typeface="Consolas"/>
                <a:cs typeface="Consolas"/>
                <a:sym typeface="Consolas"/>
              </a:rPr>
              <a:t> </a:t>
            </a:r>
            <a:r>
              <a:rPr lang="en-US" altLang="zh-CN" sz="2400" dirty="0" err="1" smtClean="0">
                <a:solidFill>
                  <a:srgbClr val="333333"/>
                </a:solidFill>
                <a:latin typeface="Consolas"/>
                <a:ea typeface="Consolas"/>
                <a:cs typeface="Consolas"/>
                <a:sym typeface="Consolas"/>
              </a:rPr>
              <a:t>null,default</a:t>
            </a:r>
            <a:endParaRPr lang="en-US" altLang="zh-CN" sz="2400" dirty="0">
              <a:solidFill>
                <a:srgbClr val="333333"/>
              </a:solidFill>
              <a:latin typeface="Consolas"/>
              <a:ea typeface="Consolas"/>
              <a:cs typeface="Consolas"/>
              <a:sym typeface="Consolas"/>
            </a:endParaRPr>
          </a:p>
          <a:p>
            <a:pPr lvl="0">
              <a:lnSpc>
                <a:spcPct val="145000"/>
              </a:lnSpc>
            </a:pPr>
            <a:endParaRPr lang="en-US" altLang="zh-CN" dirty="0" smtClean="0">
              <a:solidFill>
                <a:srgbClr val="333333"/>
              </a:solidFill>
              <a:latin typeface="Consolas"/>
              <a:ea typeface="Consolas"/>
              <a:cs typeface="Consolas"/>
              <a:sym typeface="Consolas"/>
            </a:endParaRPr>
          </a:p>
          <a:p>
            <a:pPr lvl="0">
              <a:lnSpc>
                <a:spcPct val="145000"/>
              </a:lnSpc>
            </a:pPr>
            <a:r>
              <a:rPr lang="en-US" altLang="zh-CN" dirty="0" smtClean="0">
                <a:solidFill>
                  <a:srgbClr val="333333"/>
                </a:solidFill>
                <a:latin typeface="Consolas"/>
                <a:ea typeface="Consolas"/>
                <a:cs typeface="Consolas"/>
                <a:sym typeface="Consolas"/>
              </a:rPr>
              <a:t>  </a:t>
            </a:r>
            <a:endParaRPr lang="en-US" altLang="zh-CN" dirty="0">
              <a:solidFill>
                <a:srgbClr val="333333"/>
              </a:solidFill>
              <a:latin typeface="Consolas"/>
              <a:ea typeface="Consolas"/>
              <a:cs typeface="Consolas"/>
              <a:sym typeface="Consolas"/>
            </a:endParaRPr>
          </a:p>
        </p:txBody>
      </p:sp>
    </p:spTree>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373489" y="1172261"/>
            <a:ext cx="7559897" cy="4912114"/>
          </a:xfrm>
          <a:prstGeom prst="rect">
            <a:avLst/>
          </a:prstGeom>
        </p:spPr>
        <p:txBody>
          <a:bodyPr wrap="square">
            <a:spAutoFit/>
          </a:bodyPr>
          <a:lstStyle/>
          <a:p>
            <a:pPr lvl="0">
              <a:lnSpc>
                <a:spcPct val="145000"/>
              </a:lnSpc>
            </a:pPr>
            <a:r>
              <a:rPr lang="zh-CN" altLang="en-US" sz="1800" dirty="0">
                <a:solidFill>
                  <a:srgbClr val="333333"/>
                </a:solidFill>
                <a:latin typeface="Consolas"/>
                <a:ea typeface="Consolas"/>
                <a:cs typeface="Consolas"/>
                <a:sym typeface="Consolas"/>
              </a:rPr>
              <a:t>将之前的两张表字段进行了一些扩充</a:t>
            </a:r>
            <a:endParaRPr lang="en-US" altLang="zh-CN" sz="1800" dirty="0">
              <a:solidFill>
                <a:srgbClr val="333333"/>
              </a:solidFill>
              <a:latin typeface="Consolas"/>
              <a:ea typeface="Consolas"/>
              <a:cs typeface="Consolas"/>
              <a:sym typeface="Consolas"/>
            </a:endParaRPr>
          </a:p>
          <a:p>
            <a:pPr lvl="0">
              <a:lnSpc>
                <a:spcPct val="145000"/>
              </a:lnSpc>
            </a:pPr>
            <a:endParaRPr lang="en-US" altLang="zh-CN" sz="1800" dirty="0" smtClean="0">
              <a:solidFill>
                <a:srgbClr val="333333"/>
              </a:solidFill>
              <a:latin typeface="Consolas"/>
              <a:ea typeface="Consolas"/>
              <a:cs typeface="Consolas"/>
              <a:sym typeface="Consolas"/>
            </a:endParaRPr>
          </a:p>
          <a:p>
            <a:pPr lvl="0">
              <a:lnSpc>
                <a:spcPct val="145000"/>
              </a:lnSpc>
            </a:pPr>
            <a:r>
              <a:rPr lang="en-US" altLang="zh-CN" sz="1800" dirty="0" smtClean="0">
                <a:solidFill>
                  <a:srgbClr val="333333"/>
                </a:solidFill>
                <a:latin typeface="Consolas"/>
                <a:ea typeface="Consolas"/>
                <a:cs typeface="Consolas"/>
                <a:sym typeface="Consolas"/>
              </a:rPr>
              <a:t>Table user</a:t>
            </a:r>
          </a:p>
          <a:p>
            <a:pPr lvl="0">
              <a:lnSpc>
                <a:spcPct val="145000"/>
              </a:lnSpc>
            </a:pPr>
            <a:r>
              <a:rPr lang="en-US" altLang="zh-CN" sz="1800" dirty="0" smtClean="0">
                <a:solidFill>
                  <a:srgbClr val="333333"/>
                </a:solidFill>
                <a:latin typeface="Consolas"/>
                <a:ea typeface="Consolas"/>
                <a:cs typeface="Consolas"/>
                <a:sym typeface="Consolas"/>
              </a:rPr>
              <a:t>id     username     password       email         </a:t>
            </a:r>
            <a:r>
              <a:rPr lang="en-US" altLang="zh-CN" sz="1800" dirty="0" err="1" smtClean="0">
                <a:solidFill>
                  <a:srgbClr val="333333"/>
                </a:solidFill>
                <a:latin typeface="Consolas"/>
                <a:ea typeface="Consolas"/>
                <a:cs typeface="Consolas"/>
                <a:sym typeface="Consolas"/>
              </a:rPr>
              <a:t>telNum</a:t>
            </a:r>
            <a:endParaRPr lang="en-US" altLang="zh-CN" sz="1800" dirty="0" smtClean="0">
              <a:solidFill>
                <a:srgbClr val="333333"/>
              </a:solidFill>
              <a:latin typeface="Consolas"/>
              <a:ea typeface="Consolas"/>
              <a:cs typeface="Consolas"/>
              <a:sym typeface="Consolas"/>
            </a:endParaRPr>
          </a:p>
          <a:p>
            <a:pPr marL="342900" lvl="0" indent="-342900">
              <a:lnSpc>
                <a:spcPct val="145000"/>
              </a:lnSpc>
              <a:buAutoNum type="arabicPlain"/>
            </a:pPr>
            <a:r>
              <a:rPr lang="en-US" altLang="zh-CN" sz="1800" dirty="0" smtClean="0">
                <a:solidFill>
                  <a:srgbClr val="333333"/>
                </a:solidFill>
                <a:latin typeface="Consolas"/>
                <a:ea typeface="Consolas"/>
                <a:cs typeface="Consolas"/>
                <a:sym typeface="Consolas"/>
              </a:rPr>
              <a:t>     jx3536       </a:t>
            </a:r>
            <a:r>
              <a:rPr lang="en-US" altLang="zh-CN" sz="1800" dirty="0">
                <a:solidFill>
                  <a:srgbClr val="333333"/>
                </a:solidFill>
                <a:latin typeface="Consolas"/>
                <a:ea typeface="Consolas"/>
                <a:cs typeface="Consolas"/>
                <a:sym typeface="Consolas"/>
              </a:rPr>
              <a:t>2501314  </a:t>
            </a:r>
            <a:r>
              <a:rPr lang="en-US" altLang="zh-CN" sz="1800" dirty="0" smtClean="0">
                <a:solidFill>
                  <a:srgbClr val="333333"/>
                </a:solidFill>
                <a:latin typeface="Consolas"/>
                <a:ea typeface="Consolas"/>
                <a:cs typeface="Consolas"/>
                <a:sym typeface="Consolas"/>
              </a:rPr>
              <a:t>       …              </a:t>
            </a:r>
            <a:r>
              <a:rPr lang="en-US" altLang="zh-CN" sz="1800" dirty="0">
                <a:solidFill>
                  <a:srgbClr val="333333"/>
                </a:solidFill>
                <a:latin typeface="Consolas"/>
                <a:ea typeface="Consolas"/>
                <a:cs typeface="Consolas"/>
                <a:sym typeface="Consolas"/>
              </a:rPr>
              <a:t>…        </a:t>
            </a:r>
            <a:endParaRPr lang="en-US" altLang="zh-CN" sz="1800" dirty="0" smtClean="0">
              <a:solidFill>
                <a:srgbClr val="333333"/>
              </a:solidFill>
              <a:latin typeface="Consolas"/>
              <a:ea typeface="Consolas"/>
              <a:cs typeface="Consolas"/>
              <a:sym typeface="Consolas"/>
            </a:endParaRPr>
          </a:p>
          <a:p>
            <a:pPr marL="342900" lvl="0" indent="-342900">
              <a:lnSpc>
                <a:spcPct val="145000"/>
              </a:lnSpc>
              <a:buAutoNum type="arabicPlain"/>
            </a:pPr>
            <a:r>
              <a:rPr lang="en-US" altLang="zh-CN" sz="1800" dirty="0" smtClean="0">
                <a:solidFill>
                  <a:srgbClr val="333333"/>
                </a:solidFill>
                <a:latin typeface="Consolas"/>
                <a:ea typeface="Consolas"/>
                <a:cs typeface="Consolas"/>
                <a:sym typeface="Consolas"/>
              </a:rPr>
              <a:t>     </a:t>
            </a:r>
            <a:r>
              <a:rPr lang="en-US" altLang="zh-CN" sz="1800" dirty="0" err="1" smtClean="0">
                <a:solidFill>
                  <a:srgbClr val="333333"/>
                </a:solidFill>
                <a:latin typeface="Consolas"/>
                <a:ea typeface="Consolas"/>
                <a:cs typeface="Consolas"/>
                <a:sym typeface="Consolas"/>
              </a:rPr>
              <a:t>Laowang</a:t>
            </a:r>
            <a:r>
              <a:rPr lang="en-US" altLang="zh-CN" sz="1800" dirty="0" smtClean="0">
                <a:solidFill>
                  <a:srgbClr val="333333"/>
                </a:solidFill>
                <a:latin typeface="Consolas"/>
                <a:ea typeface="Consolas"/>
                <a:cs typeface="Consolas"/>
                <a:sym typeface="Consolas"/>
              </a:rPr>
              <a:t>      </a:t>
            </a:r>
            <a:r>
              <a:rPr lang="en-US" altLang="zh-CN" sz="1800" dirty="0" err="1" smtClean="0">
                <a:solidFill>
                  <a:srgbClr val="333333"/>
                </a:solidFill>
                <a:latin typeface="Consolas"/>
                <a:ea typeface="Consolas"/>
                <a:cs typeface="Consolas"/>
                <a:sym typeface="Consolas"/>
              </a:rPr>
              <a:t>wangweisong</a:t>
            </a:r>
            <a:r>
              <a:rPr lang="en-US" altLang="zh-CN" sz="1800" dirty="0" smtClean="0">
                <a:solidFill>
                  <a:srgbClr val="333333"/>
                </a:solidFill>
                <a:latin typeface="Consolas"/>
                <a:ea typeface="Consolas"/>
                <a:cs typeface="Consolas"/>
                <a:sym typeface="Consolas"/>
              </a:rPr>
              <a:t>     …              … </a:t>
            </a:r>
          </a:p>
          <a:p>
            <a:pPr lvl="0">
              <a:lnSpc>
                <a:spcPct val="145000"/>
              </a:lnSpc>
            </a:pPr>
            <a:endParaRPr lang="en-US" altLang="zh-CN" sz="1800" dirty="0" smtClean="0">
              <a:solidFill>
                <a:srgbClr val="333333"/>
              </a:solidFill>
              <a:latin typeface="Consolas"/>
              <a:ea typeface="Consolas"/>
              <a:cs typeface="Consolas"/>
              <a:sym typeface="Consolas"/>
            </a:endParaRPr>
          </a:p>
          <a:p>
            <a:pPr>
              <a:lnSpc>
                <a:spcPct val="145000"/>
              </a:lnSpc>
            </a:pPr>
            <a:r>
              <a:rPr lang="en-US" altLang="zh-CN" sz="1800" dirty="0">
                <a:solidFill>
                  <a:srgbClr val="333333"/>
                </a:solidFill>
                <a:latin typeface="Consolas"/>
                <a:ea typeface="Consolas"/>
                <a:cs typeface="Consolas"/>
                <a:sym typeface="Consolas"/>
              </a:rPr>
              <a:t>Table article </a:t>
            </a:r>
          </a:p>
          <a:p>
            <a:pPr lvl="0">
              <a:lnSpc>
                <a:spcPct val="145000"/>
              </a:lnSpc>
            </a:pPr>
            <a:r>
              <a:rPr lang="en-US" altLang="zh-CN" sz="1800" dirty="0">
                <a:solidFill>
                  <a:srgbClr val="333333"/>
                </a:solidFill>
                <a:latin typeface="Consolas"/>
                <a:ea typeface="Consolas"/>
                <a:cs typeface="Consolas"/>
                <a:sym typeface="Consolas"/>
              </a:rPr>
              <a:t>id </a:t>
            </a:r>
            <a:r>
              <a:rPr lang="en-US" altLang="zh-CN" sz="1800" dirty="0" smtClean="0">
                <a:solidFill>
                  <a:srgbClr val="333333"/>
                </a:solidFill>
                <a:latin typeface="Consolas"/>
                <a:ea typeface="Consolas"/>
                <a:cs typeface="Consolas"/>
                <a:sym typeface="Consolas"/>
              </a:rPr>
              <a:t>    title       tag       content     time     </a:t>
            </a:r>
            <a:r>
              <a:rPr lang="en-US" altLang="zh-CN" sz="1800" dirty="0" err="1" smtClean="0">
                <a:solidFill>
                  <a:srgbClr val="333333"/>
                </a:solidFill>
                <a:latin typeface="Consolas"/>
                <a:ea typeface="Consolas"/>
                <a:cs typeface="Consolas"/>
                <a:sym typeface="Consolas"/>
              </a:rPr>
              <a:t>authorId</a:t>
            </a:r>
            <a:endParaRPr lang="en-US" altLang="zh-CN" sz="1800" dirty="0" smtClean="0">
              <a:solidFill>
                <a:srgbClr val="333333"/>
              </a:solidFill>
              <a:latin typeface="Consolas"/>
              <a:ea typeface="Consolas"/>
              <a:cs typeface="Consolas"/>
              <a:sym typeface="Consolas"/>
            </a:endParaRPr>
          </a:p>
          <a:p>
            <a:pPr>
              <a:lnSpc>
                <a:spcPct val="145000"/>
              </a:lnSpc>
            </a:pPr>
            <a:r>
              <a:rPr lang="en-US" altLang="zh-CN" sz="1800" dirty="0" smtClean="0">
                <a:solidFill>
                  <a:srgbClr val="333333"/>
                </a:solidFill>
                <a:latin typeface="Consolas"/>
                <a:ea typeface="Consolas"/>
                <a:cs typeface="Consolas"/>
                <a:sym typeface="Consolas"/>
              </a:rPr>
              <a:t>1        A          </a:t>
            </a:r>
            <a:r>
              <a:rPr lang="en-US" altLang="zh-CN" sz="1800" dirty="0" err="1">
                <a:solidFill>
                  <a:srgbClr val="333333"/>
                </a:solidFill>
                <a:latin typeface="Consolas"/>
                <a:ea typeface="Consolas"/>
                <a:cs typeface="Consolas"/>
                <a:sym typeface="Consolas"/>
              </a:rPr>
              <a:t>a</a:t>
            </a: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a:t>
            </a:r>
            <a:r>
              <a:rPr lang="en-US" altLang="zh-CN" sz="1800" dirty="0" err="1" smtClean="0">
                <a:solidFill>
                  <a:srgbClr val="333333"/>
                </a:solidFill>
                <a:latin typeface="Consolas"/>
                <a:ea typeface="Consolas"/>
                <a:cs typeface="Consolas"/>
                <a:sym typeface="Consolas"/>
              </a:rPr>
              <a:t>a</a:t>
            </a:r>
            <a:r>
              <a:rPr lang="en-US" altLang="zh-CN" sz="1800" dirty="0" smtClean="0">
                <a:solidFill>
                  <a:srgbClr val="333333"/>
                </a:solidFill>
                <a:latin typeface="Consolas"/>
                <a:ea typeface="Consolas"/>
                <a:cs typeface="Consolas"/>
                <a:sym typeface="Consolas"/>
              </a:rPr>
              <a:t>       2016.10      </a:t>
            </a:r>
            <a:r>
              <a:rPr lang="en-US" altLang="zh-CN" sz="1800" dirty="0">
                <a:solidFill>
                  <a:srgbClr val="333333"/>
                </a:solidFill>
                <a:latin typeface="Consolas"/>
                <a:ea typeface="Consolas"/>
                <a:cs typeface="Consolas"/>
                <a:sym typeface="Consolas"/>
              </a:rPr>
              <a:t>1</a:t>
            </a:r>
          </a:p>
          <a:p>
            <a:pPr>
              <a:lnSpc>
                <a:spcPct val="145000"/>
              </a:lnSpc>
            </a:pPr>
            <a:r>
              <a:rPr lang="en-US" altLang="zh-CN" sz="1800" dirty="0">
                <a:solidFill>
                  <a:srgbClr val="333333"/>
                </a:solidFill>
                <a:latin typeface="Consolas"/>
                <a:ea typeface="Consolas"/>
                <a:cs typeface="Consolas"/>
                <a:sym typeface="Consolas"/>
              </a:rPr>
              <a:t>2 </a:t>
            </a:r>
            <a:r>
              <a:rPr lang="en-US" altLang="zh-CN" sz="1800" dirty="0" smtClean="0">
                <a:solidFill>
                  <a:srgbClr val="333333"/>
                </a:solidFill>
                <a:latin typeface="Consolas"/>
                <a:ea typeface="Consolas"/>
                <a:cs typeface="Consolas"/>
                <a:sym typeface="Consolas"/>
              </a:rPr>
              <a:t>       B          </a:t>
            </a:r>
            <a:r>
              <a:rPr lang="en-US" altLang="zh-CN" sz="1800" dirty="0" err="1" smtClean="0">
                <a:solidFill>
                  <a:srgbClr val="333333"/>
                </a:solidFill>
                <a:latin typeface="Consolas"/>
                <a:ea typeface="Consolas"/>
                <a:cs typeface="Consolas"/>
                <a:sym typeface="Consolas"/>
              </a:rPr>
              <a:t>b</a:t>
            </a:r>
            <a:r>
              <a:rPr lang="en-US" altLang="zh-CN" sz="1800" dirty="0" smtClean="0">
                <a:solidFill>
                  <a:srgbClr val="333333"/>
                </a:solidFill>
                <a:latin typeface="Consolas"/>
                <a:ea typeface="Consolas"/>
                <a:cs typeface="Consolas"/>
                <a:sym typeface="Consolas"/>
              </a:rPr>
              <a:t>           </a:t>
            </a:r>
            <a:r>
              <a:rPr lang="en-US" altLang="zh-CN" sz="1800" dirty="0" err="1">
                <a:solidFill>
                  <a:srgbClr val="333333"/>
                </a:solidFill>
                <a:latin typeface="Consolas"/>
                <a:ea typeface="Consolas"/>
                <a:cs typeface="Consolas"/>
                <a:sym typeface="Consolas"/>
              </a:rPr>
              <a:t>b</a:t>
            </a:r>
            <a:r>
              <a:rPr lang="en-US" altLang="zh-CN" sz="1800" dirty="0">
                <a:solidFill>
                  <a:srgbClr val="333333"/>
                </a:solidFill>
                <a:latin typeface="Consolas"/>
                <a:ea typeface="Consolas"/>
                <a:cs typeface="Consolas"/>
                <a:sym typeface="Consolas"/>
              </a:rPr>
              <a:t> </a:t>
            </a:r>
            <a:r>
              <a:rPr lang="en-US" altLang="zh-CN" sz="1800" dirty="0" smtClean="0">
                <a:solidFill>
                  <a:srgbClr val="333333"/>
                </a:solidFill>
                <a:latin typeface="Consolas"/>
                <a:ea typeface="Consolas"/>
                <a:cs typeface="Consolas"/>
                <a:sym typeface="Consolas"/>
              </a:rPr>
              <a:t>      </a:t>
            </a:r>
            <a:r>
              <a:rPr lang="en-US" altLang="zh-CN" sz="1800" dirty="0">
                <a:solidFill>
                  <a:srgbClr val="333333"/>
                </a:solidFill>
                <a:latin typeface="Consolas"/>
                <a:ea typeface="Consolas"/>
                <a:cs typeface="Consolas"/>
                <a:sym typeface="Consolas"/>
              </a:rPr>
              <a:t>2016.9 </a:t>
            </a:r>
            <a:r>
              <a:rPr lang="en-US" altLang="zh-CN" sz="1800" dirty="0" smtClean="0">
                <a:solidFill>
                  <a:srgbClr val="333333"/>
                </a:solidFill>
                <a:latin typeface="Consolas"/>
                <a:ea typeface="Consolas"/>
                <a:cs typeface="Consolas"/>
                <a:sym typeface="Consolas"/>
              </a:rPr>
              <a:t>      1</a:t>
            </a:r>
            <a:endParaRPr lang="en-US" altLang="zh-CN" sz="1800" dirty="0">
              <a:solidFill>
                <a:srgbClr val="333333"/>
              </a:solidFill>
              <a:latin typeface="Consolas"/>
              <a:ea typeface="Consolas"/>
              <a:cs typeface="Consolas"/>
              <a:sym typeface="Consolas"/>
            </a:endParaRPr>
          </a:p>
          <a:p>
            <a:pPr>
              <a:lnSpc>
                <a:spcPct val="145000"/>
              </a:lnSpc>
            </a:pPr>
            <a:r>
              <a:rPr lang="en-US" altLang="zh-CN" sz="1800" dirty="0">
                <a:solidFill>
                  <a:srgbClr val="333333"/>
                </a:solidFill>
                <a:latin typeface="Consolas"/>
                <a:ea typeface="Consolas"/>
                <a:cs typeface="Consolas"/>
                <a:sym typeface="Consolas"/>
              </a:rPr>
              <a:t>3  </a:t>
            </a:r>
            <a:r>
              <a:rPr lang="en-US" altLang="zh-CN" sz="1800" dirty="0" smtClean="0">
                <a:solidFill>
                  <a:srgbClr val="333333"/>
                </a:solidFill>
                <a:latin typeface="Consolas"/>
                <a:ea typeface="Consolas"/>
                <a:cs typeface="Consolas"/>
                <a:sym typeface="Consolas"/>
              </a:rPr>
              <a:t>      c          </a:t>
            </a:r>
            <a:r>
              <a:rPr lang="en-US" altLang="zh-CN" sz="1800" dirty="0" err="1" smtClean="0">
                <a:solidFill>
                  <a:srgbClr val="333333"/>
                </a:solidFill>
                <a:latin typeface="Consolas"/>
                <a:ea typeface="Consolas"/>
                <a:cs typeface="Consolas"/>
                <a:sym typeface="Consolas"/>
              </a:rPr>
              <a:t>c</a:t>
            </a:r>
            <a:r>
              <a:rPr lang="en-US" altLang="zh-CN" sz="1800" dirty="0" smtClean="0">
                <a:solidFill>
                  <a:srgbClr val="333333"/>
                </a:solidFill>
                <a:latin typeface="Consolas"/>
                <a:ea typeface="Consolas"/>
                <a:cs typeface="Consolas"/>
                <a:sym typeface="Consolas"/>
              </a:rPr>
              <a:t>           </a:t>
            </a:r>
            <a:r>
              <a:rPr lang="en-US" altLang="zh-CN" sz="1800" dirty="0" err="1" smtClean="0">
                <a:solidFill>
                  <a:srgbClr val="333333"/>
                </a:solidFill>
                <a:latin typeface="Consolas"/>
                <a:ea typeface="Consolas"/>
                <a:cs typeface="Consolas"/>
                <a:sym typeface="Consolas"/>
              </a:rPr>
              <a:t>c</a:t>
            </a:r>
            <a:r>
              <a:rPr lang="en-US" altLang="zh-CN" sz="1800" dirty="0" smtClean="0">
                <a:solidFill>
                  <a:srgbClr val="333333"/>
                </a:solidFill>
                <a:latin typeface="Consolas"/>
                <a:ea typeface="Consolas"/>
                <a:cs typeface="Consolas"/>
                <a:sym typeface="Consolas"/>
              </a:rPr>
              <a:t>       </a:t>
            </a:r>
            <a:r>
              <a:rPr lang="en-US" altLang="zh-CN" sz="1800" dirty="0">
                <a:solidFill>
                  <a:srgbClr val="333333"/>
                </a:solidFill>
                <a:latin typeface="Consolas"/>
                <a:ea typeface="Consolas"/>
                <a:cs typeface="Consolas"/>
                <a:sym typeface="Consolas"/>
              </a:rPr>
              <a:t>2016.7   </a:t>
            </a:r>
            <a:r>
              <a:rPr lang="en-US" altLang="zh-CN" sz="1800" dirty="0" smtClean="0">
                <a:solidFill>
                  <a:srgbClr val="333333"/>
                </a:solidFill>
                <a:latin typeface="Consolas"/>
                <a:ea typeface="Consolas"/>
                <a:cs typeface="Consolas"/>
                <a:sym typeface="Consolas"/>
              </a:rPr>
              <a:t>    2             </a:t>
            </a:r>
            <a:endParaRPr lang="en-US" altLang="zh-CN" sz="1800" dirty="0">
              <a:solidFill>
                <a:srgbClr val="333333"/>
              </a:solidFill>
              <a:latin typeface="Consolas"/>
              <a:ea typeface="Consolas"/>
              <a:cs typeface="Consolas"/>
              <a:sym typeface="Consolas"/>
            </a:endParaRPr>
          </a:p>
        </p:txBody>
      </p:sp>
    </p:spTree>
    <p:extLst>
      <p:ext uri="{BB962C8B-B14F-4D97-AF65-F5344CB8AC3E}">
        <p14:creationId xmlns:p14="http://schemas.microsoft.com/office/powerpoint/2010/main" val="824983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a:t>
            </a:r>
            <a:r>
              <a:rPr lang="zh-CN" altLang="en-US" dirty="0" smtClean="0"/>
              <a:t>集 索引</a:t>
            </a:r>
            <a:endParaRPr lang="zh-CN" altLang="en-US" dirty="0"/>
          </a:p>
        </p:txBody>
      </p:sp>
      <p:sp>
        <p:nvSpPr>
          <p:cNvPr id="3" name="Shape 223"/>
          <p:cNvSpPr txBox="1"/>
          <p:nvPr/>
        </p:nvSpPr>
        <p:spPr>
          <a:xfrm>
            <a:off x="351550" y="1014608"/>
            <a:ext cx="8573300" cy="5527860"/>
          </a:xfrm>
          <a:prstGeom prst="rect">
            <a:avLst/>
          </a:prstGeom>
          <a:noFill/>
          <a:ln>
            <a:noFill/>
          </a:ln>
        </p:spPr>
        <p:txBody>
          <a:bodyPr lIns="91425" tIns="91425" rIns="91425" bIns="91425" anchor="t" anchorCtr="0">
            <a:noAutofit/>
          </a:bodyPr>
          <a:lstStyle/>
          <a:p>
            <a:pPr lvl="0">
              <a:spcBef>
                <a:spcPts val="0"/>
              </a:spcBef>
              <a:buNone/>
            </a:pPr>
            <a:r>
              <a:rPr lang="en-US" altLang="zh-CN" sz="2400" dirty="0" smtClean="0"/>
              <a:t>Table article</a:t>
            </a:r>
          </a:p>
          <a:p>
            <a:pPr lvl="0">
              <a:spcBef>
                <a:spcPts val="0"/>
              </a:spcBef>
              <a:buNone/>
            </a:pPr>
            <a:endParaRPr lang="en-US" altLang="zh-CN" sz="2400" dirty="0" smtClean="0"/>
          </a:p>
          <a:p>
            <a:pPr lvl="0"/>
            <a:r>
              <a:rPr lang="en-US" altLang="zh-CN" sz="1800" dirty="0">
                <a:solidFill>
                  <a:srgbClr val="333333"/>
                </a:solidFill>
                <a:latin typeface="Consolas"/>
                <a:ea typeface="Consolas"/>
                <a:cs typeface="Consolas"/>
                <a:sym typeface="Consolas"/>
              </a:rPr>
              <a:t>id </a:t>
            </a:r>
            <a:r>
              <a:rPr lang="en-US" altLang="zh-CN" sz="1800" dirty="0" smtClean="0">
                <a:solidFill>
                  <a:srgbClr val="333333"/>
                </a:solidFill>
                <a:latin typeface="Consolas"/>
                <a:ea typeface="Consolas"/>
                <a:cs typeface="Consolas"/>
                <a:sym typeface="Consolas"/>
              </a:rPr>
              <a:t>      </a:t>
            </a:r>
            <a:r>
              <a:rPr lang="en-US" altLang="zh-CN" sz="1800" dirty="0" err="1" smtClean="0">
                <a:solidFill>
                  <a:srgbClr val="333333"/>
                </a:solidFill>
                <a:latin typeface="Consolas"/>
                <a:ea typeface="Consolas"/>
                <a:cs typeface="Consolas"/>
                <a:sym typeface="Consolas"/>
              </a:rPr>
              <a:t>int</a:t>
            </a:r>
            <a:r>
              <a:rPr lang="en-US" altLang="zh-CN" sz="1800" dirty="0" smtClean="0">
                <a:solidFill>
                  <a:srgbClr val="333333"/>
                </a:solidFill>
                <a:latin typeface="Consolas"/>
                <a:ea typeface="Consolas"/>
                <a:cs typeface="Consolas"/>
                <a:sym typeface="Consolas"/>
              </a:rPr>
              <a:t>(10)      unsigned, </a:t>
            </a:r>
            <a:r>
              <a:rPr lang="en-US" altLang="zh-CN" sz="1800" dirty="0" err="1" smtClean="0">
                <a:solidFill>
                  <a:srgbClr val="333333"/>
                </a:solidFill>
                <a:latin typeface="Consolas"/>
                <a:ea typeface="Consolas"/>
                <a:cs typeface="Consolas"/>
                <a:sym typeface="Consolas"/>
              </a:rPr>
              <a:t>auto_increment</a:t>
            </a:r>
            <a:r>
              <a:rPr lang="en-US" altLang="zh-CN" sz="1800" dirty="0" smtClean="0">
                <a:solidFill>
                  <a:srgbClr val="333333"/>
                </a:solidFill>
                <a:latin typeface="Consolas"/>
                <a:ea typeface="Consolas"/>
                <a:cs typeface="Consolas"/>
                <a:sym typeface="Consolas"/>
              </a:rPr>
              <a:t>,   not null;</a:t>
            </a:r>
          </a:p>
          <a:p>
            <a:pPr lvl="0"/>
            <a:r>
              <a:rPr lang="en-US" altLang="zh-CN" sz="1800" dirty="0" smtClean="0">
                <a:solidFill>
                  <a:srgbClr val="333333"/>
                </a:solidFill>
                <a:latin typeface="Consolas"/>
                <a:ea typeface="Consolas"/>
                <a:cs typeface="Consolas"/>
                <a:sym typeface="Consolas"/>
              </a:rPr>
              <a:t>Title    varchar(100) not null;</a:t>
            </a:r>
          </a:p>
          <a:p>
            <a:pPr lvl="0"/>
            <a:r>
              <a:rPr lang="en-US" altLang="zh-CN" sz="1800" dirty="0" smtClean="0">
                <a:solidFill>
                  <a:srgbClr val="333333"/>
                </a:solidFill>
                <a:latin typeface="Consolas"/>
                <a:ea typeface="Consolas"/>
                <a:cs typeface="Consolas"/>
                <a:sym typeface="Consolas"/>
              </a:rPr>
              <a:t>tag      varchar(10)  not null, default ‘</a:t>
            </a:r>
            <a:r>
              <a:rPr lang="zh-CN" altLang="en-US" sz="1800" dirty="0" smtClean="0">
                <a:solidFill>
                  <a:srgbClr val="333333"/>
                </a:solidFill>
                <a:latin typeface="Consolas"/>
                <a:ea typeface="Consolas"/>
                <a:cs typeface="Consolas"/>
                <a:sym typeface="Consolas"/>
              </a:rPr>
              <a:t>’</a:t>
            </a:r>
            <a:r>
              <a:rPr lang="en-US" altLang="zh-CN" sz="1800" dirty="0" smtClean="0">
                <a:solidFill>
                  <a:srgbClr val="333333"/>
                </a:solidFill>
                <a:latin typeface="Consolas"/>
                <a:ea typeface="Consolas"/>
                <a:cs typeface="Consolas"/>
                <a:sym typeface="Consolas"/>
              </a:rPr>
              <a:t>;</a:t>
            </a:r>
          </a:p>
          <a:p>
            <a:pPr lvl="0"/>
            <a:r>
              <a:rPr lang="en-US" altLang="zh-CN" sz="1800" dirty="0">
                <a:solidFill>
                  <a:srgbClr val="333333"/>
                </a:solidFill>
                <a:latin typeface="Consolas"/>
                <a:ea typeface="Consolas"/>
                <a:cs typeface="Consolas"/>
                <a:sym typeface="Consolas"/>
              </a:rPr>
              <a:t>c</a:t>
            </a:r>
            <a:r>
              <a:rPr lang="en-US" altLang="zh-CN" sz="1800" dirty="0" smtClean="0">
                <a:solidFill>
                  <a:srgbClr val="333333"/>
                </a:solidFill>
                <a:latin typeface="Consolas"/>
                <a:ea typeface="Consolas"/>
                <a:cs typeface="Consolas"/>
                <a:sym typeface="Consolas"/>
              </a:rPr>
              <a:t>ontent  text         not null;</a:t>
            </a:r>
          </a:p>
          <a:p>
            <a:pPr lvl="0"/>
            <a:r>
              <a:rPr lang="en-US" altLang="zh-CN" sz="1800" dirty="0" smtClean="0">
                <a:solidFill>
                  <a:srgbClr val="333333"/>
                </a:solidFill>
                <a:latin typeface="Consolas"/>
                <a:ea typeface="Consolas"/>
                <a:cs typeface="Consolas"/>
                <a:sym typeface="Consolas"/>
              </a:rPr>
              <a:t>time     timestamp    not null;</a:t>
            </a:r>
          </a:p>
          <a:p>
            <a:pPr lvl="0"/>
            <a:r>
              <a:rPr lang="en-US" altLang="zh-CN" sz="1800" dirty="0" err="1" smtClean="0">
                <a:solidFill>
                  <a:srgbClr val="333333"/>
                </a:solidFill>
                <a:latin typeface="Consolas"/>
                <a:ea typeface="Consolas"/>
                <a:cs typeface="Consolas"/>
                <a:sym typeface="Consolas"/>
              </a:rPr>
              <a:t>authorId</a:t>
            </a:r>
            <a:r>
              <a:rPr lang="en-US" altLang="zh-CN" sz="1800" dirty="0" smtClean="0">
                <a:solidFill>
                  <a:srgbClr val="333333"/>
                </a:solidFill>
                <a:latin typeface="Consolas"/>
                <a:ea typeface="Consolas"/>
                <a:cs typeface="Consolas"/>
                <a:sym typeface="Consolas"/>
              </a:rPr>
              <a:t> </a:t>
            </a:r>
            <a:r>
              <a:rPr lang="en-US" altLang="zh-CN" sz="1800" dirty="0" err="1" smtClean="0">
                <a:solidFill>
                  <a:srgbClr val="333333"/>
                </a:solidFill>
                <a:latin typeface="Consolas"/>
                <a:ea typeface="Consolas"/>
                <a:cs typeface="Consolas"/>
                <a:sym typeface="Consolas"/>
              </a:rPr>
              <a:t>int</a:t>
            </a:r>
            <a:r>
              <a:rPr lang="en-US" altLang="zh-CN" sz="1800" dirty="0" smtClean="0">
                <a:solidFill>
                  <a:srgbClr val="333333"/>
                </a:solidFill>
                <a:latin typeface="Consolas"/>
                <a:ea typeface="Consolas"/>
                <a:cs typeface="Consolas"/>
                <a:sym typeface="Consolas"/>
              </a:rPr>
              <a:t>(10)      unsigned,  not null;</a:t>
            </a:r>
          </a:p>
          <a:p>
            <a:pPr lvl="0"/>
            <a:endParaRPr lang="en-US" altLang="zh-CN" sz="2400" dirty="0">
              <a:solidFill>
                <a:srgbClr val="333333"/>
              </a:solidFill>
              <a:latin typeface="Consolas"/>
              <a:sym typeface="Consolas"/>
            </a:endParaRPr>
          </a:p>
          <a:p>
            <a:pPr lvl="0"/>
            <a:endParaRPr lang="en-US" altLang="zh-CN" sz="2400" dirty="0" smtClean="0">
              <a:solidFill>
                <a:srgbClr val="333333"/>
              </a:solidFill>
              <a:latin typeface="Consolas"/>
              <a:sym typeface="Consolas"/>
            </a:endParaRPr>
          </a:p>
          <a:p>
            <a:pPr lvl="0"/>
            <a:endParaRPr lang="en-US" altLang="zh-CN" sz="2400" dirty="0" smtClean="0">
              <a:solidFill>
                <a:srgbClr val="333333"/>
              </a:solidFill>
              <a:latin typeface="Consolas"/>
              <a:sym typeface="Consolas"/>
            </a:endParaRPr>
          </a:p>
          <a:p>
            <a:pPr lvl="0"/>
            <a:r>
              <a:rPr lang="zh-CN" altLang="en-US" sz="2400" dirty="0" smtClean="0">
                <a:solidFill>
                  <a:srgbClr val="333333"/>
                </a:solidFill>
                <a:latin typeface="Consolas"/>
                <a:sym typeface="Consolas"/>
              </a:rPr>
              <a:t>字</a:t>
            </a:r>
            <a:r>
              <a:rPr lang="zh-CN" altLang="en-US" sz="2400" dirty="0">
                <a:solidFill>
                  <a:srgbClr val="333333"/>
                </a:solidFill>
                <a:latin typeface="Consolas"/>
                <a:sym typeface="Consolas"/>
              </a:rPr>
              <a:t>符</a:t>
            </a:r>
            <a:r>
              <a:rPr lang="zh-CN" altLang="en-US" sz="2400" dirty="0" smtClean="0">
                <a:solidFill>
                  <a:srgbClr val="333333"/>
                </a:solidFill>
                <a:latin typeface="Consolas"/>
                <a:sym typeface="Consolas"/>
              </a:rPr>
              <a:t>集：</a:t>
            </a:r>
            <a:r>
              <a:rPr lang="en-US" altLang="zh-CN" sz="2400" dirty="0" smtClean="0">
                <a:solidFill>
                  <a:srgbClr val="333333"/>
                </a:solidFill>
                <a:latin typeface="Consolas"/>
                <a:sym typeface="Consolas"/>
              </a:rPr>
              <a:t>character utf8</a:t>
            </a:r>
            <a:r>
              <a:rPr lang="zh-CN" altLang="en-US" sz="2400" dirty="0" smtClean="0">
                <a:solidFill>
                  <a:srgbClr val="333333"/>
                </a:solidFill>
                <a:latin typeface="Consolas"/>
                <a:sym typeface="Consolas"/>
              </a:rPr>
              <a:t>； </a:t>
            </a:r>
            <a:r>
              <a:rPr lang="en-US" altLang="zh-CN" sz="2400" dirty="0" smtClean="0">
                <a:solidFill>
                  <a:srgbClr val="333333"/>
                </a:solidFill>
                <a:latin typeface="Consolas"/>
                <a:sym typeface="Consolas"/>
              </a:rPr>
              <a:t>collate</a:t>
            </a:r>
            <a:r>
              <a:rPr lang="zh-CN" altLang="en-US" sz="2400" dirty="0">
                <a:solidFill>
                  <a:srgbClr val="333333"/>
                </a:solidFill>
                <a:latin typeface="Consolas"/>
                <a:sym typeface="Consolas"/>
              </a:rPr>
              <a:t> </a:t>
            </a:r>
            <a:r>
              <a:rPr lang="en-US" altLang="zh-CN" sz="2400" dirty="0" smtClean="0">
                <a:solidFill>
                  <a:srgbClr val="333333"/>
                </a:solidFill>
                <a:latin typeface="Consolas"/>
                <a:sym typeface="Consolas"/>
              </a:rPr>
              <a:t>utf8_general_ci</a:t>
            </a:r>
          </a:p>
          <a:p>
            <a:pPr lvl="0"/>
            <a:endParaRPr lang="en-US" altLang="zh-CN" sz="2400" dirty="0">
              <a:solidFill>
                <a:srgbClr val="333333"/>
              </a:solidFill>
              <a:latin typeface="Consolas"/>
              <a:sym typeface="Consolas"/>
            </a:endParaRPr>
          </a:p>
          <a:p>
            <a:pPr lvl="0"/>
            <a:r>
              <a:rPr lang="zh-CN" altLang="en-US" sz="2400" dirty="0" smtClean="0">
                <a:solidFill>
                  <a:srgbClr val="333333"/>
                </a:solidFill>
                <a:latin typeface="Consolas"/>
                <a:sym typeface="Consolas"/>
              </a:rPr>
              <a:t>索引  </a:t>
            </a:r>
            <a:r>
              <a:rPr lang="en-US" altLang="zh-CN" sz="2400" dirty="0" smtClean="0">
                <a:solidFill>
                  <a:srgbClr val="333333"/>
                </a:solidFill>
                <a:latin typeface="Consolas"/>
                <a:sym typeface="Consolas"/>
              </a:rPr>
              <a:t>:   </a:t>
            </a:r>
            <a:r>
              <a:rPr lang="zh-CN" altLang="en-US" sz="2400" dirty="0" smtClean="0">
                <a:solidFill>
                  <a:srgbClr val="333333"/>
                </a:solidFill>
                <a:latin typeface="Consolas"/>
                <a:sym typeface="Consolas"/>
              </a:rPr>
              <a:t>主键</a:t>
            </a:r>
            <a:r>
              <a:rPr lang="en-US" altLang="zh-CN" sz="2400" dirty="0" smtClean="0">
                <a:solidFill>
                  <a:srgbClr val="333333"/>
                </a:solidFill>
                <a:latin typeface="Consolas"/>
                <a:sym typeface="Consolas"/>
              </a:rPr>
              <a:t>(primary key)</a:t>
            </a:r>
            <a:r>
              <a:rPr lang="zh-CN" altLang="en-US" sz="2400" dirty="0" smtClean="0">
                <a:solidFill>
                  <a:srgbClr val="333333"/>
                </a:solidFill>
                <a:latin typeface="Consolas"/>
                <a:sym typeface="Consolas"/>
              </a:rPr>
              <a:t>     唯一</a:t>
            </a:r>
            <a:r>
              <a:rPr lang="en-US" altLang="zh-CN" sz="2400" dirty="0" smtClean="0">
                <a:solidFill>
                  <a:srgbClr val="333333"/>
                </a:solidFill>
                <a:latin typeface="Consolas"/>
                <a:sym typeface="Consolas"/>
              </a:rPr>
              <a:t>(unique)</a:t>
            </a:r>
          </a:p>
          <a:p>
            <a:pPr lvl="0"/>
            <a:r>
              <a:rPr lang="en-US" altLang="zh-CN" sz="2400" dirty="0">
                <a:solidFill>
                  <a:srgbClr val="333333"/>
                </a:solidFill>
                <a:latin typeface="Consolas"/>
                <a:sym typeface="Consolas"/>
              </a:rPr>
              <a:t> </a:t>
            </a:r>
            <a:r>
              <a:rPr lang="en-US" altLang="zh-CN" sz="2400" dirty="0" smtClean="0">
                <a:solidFill>
                  <a:srgbClr val="333333"/>
                </a:solidFill>
                <a:latin typeface="Consolas"/>
                <a:sym typeface="Consolas"/>
              </a:rPr>
              <a:t>       </a:t>
            </a:r>
            <a:r>
              <a:rPr lang="zh-CN" altLang="en-US" sz="2400" dirty="0" smtClean="0">
                <a:solidFill>
                  <a:srgbClr val="333333"/>
                </a:solidFill>
                <a:latin typeface="Consolas"/>
                <a:sym typeface="Consolas"/>
              </a:rPr>
              <a:t> 常规</a:t>
            </a:r>
            <a:r>
              <a:rPr lang="en-US" altLang="zh-CN" sz="2400" dirty="0" smtClean="0">
                <a:solidFill>
                  <a:srgbClr val="333333"/>
                </a:solidFill>
                <a:latin typeface="Consolas"/>
                <a:sym typeface="Consolas"/>
              </a:rPr>
              <a:t>(index)           </a:t>
            </a:r>
            <a:r>
              <a:rPr lang="zh-CN" altLang="en-US" sz="2400" dirty="0" smtClean="0">
                <a:solidFill>
                  <a:srgbClr val="333333"/>
                </a:solidFill>
                <a:latin typeface="Consolas"/>
                <a:sym typeface="Consolas"/>
              </a:rPr>
              <a:t> 全文</a:t>
            </a:r>
            <a:r>
              <a:rPr lang="en-US" altLang="zh-CN" sz="2400" dirty="0" smtClean="0">
                <a:solidFill>
                  <a:srgbClr val="333333"/>
                </a:solidFill>
                <a:latin typeface="Consolas"/>
                <a:sym typeface="Consolas"/>
              </a:rPr>
              <a:t>(</a:t>
            </a:r>
            <a:r>
              <a:rPr lang="en-US" altLang="zh-CN" sz="2400" dirty="0" err="1" smtClean="0">
                <a:solidFill>
                  <a:srgbClr val="333333"/>
                </a:solidFill>
                <a:latin typeface="Consolas"/>
                <a:sym typeface="Consolas"/>
              </a:rPr>
              <a:t>fulltext</a:t>
            </a:r>
            <a:r>
              <a:rPr lang="en-US" altLang="zh-CN" sz="2400" dirty="0" smtClean="0">
                <a:solidFill>
                  <a:srgbClr val="333333"/>
                </a:solidFill>
                <a:latin typeface="Consolas"/>
                <a:sym typeface="Consolas"/>
              </a:rPr>
              <a:t>)</a:t>
            </a:r>
            <a:r>
              <a:rPr lang="zh-CN" altLang="en-US" sz="2400" dirty="0" smtClean="0">
                <a:solidFill>
                  <a:srgbClr val="333333"/>
                </a:solidFill>
                <a:latin typeface="Consolas"/>
                <a:sym typeface="Consolas"/>
              </a:rPr>
              <a:t> </a:t>
            </a:r>
            <a:endParaRPr lang="zh-CN" sz="2400" dirty="0"/>
          </a:p>
        </p:txBody>
      </p:sp>
    </p:spTree>
    <p:extLst>
      <p:ext uri="{BB962C8B-B14F-4D97-AF65-F5344CB8AC3E}">
        <p14:creationId xmlns:p14="http://schemas.microsoft.com/office/powerpoint/2010/main" val="295686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60950" y="2753800"/>
            <a:ext cx="8222100" cy="1350300"/>
          </a:xfrm>
          <a:prstGeom prst="rect">
            <a:avLst/>
          </a:prstGeom>
        </p:spPr>
        <p:txBody>
          <a:bodyPr lIns="91425" tIns="91425" rIns="91425" bIns="91425" anchor="ctr" anchorCtr="0">
            <a:noAutofit/>
          </a:bodyPr>
          <a:lstStyle/>
          <a:p>
            <a:pPr lvl="0">
              <a:spcBef>
                <a:spcPts val="0"/>
              </a:spcBef>
              <a:buNone/>
            </a:pPr>
            <a:r>
              <a:rPr lang="en-US" altLang="zh-CN" dirty="0" smtClean="0"/>
              <a:t>SQL</a:t>
            </a:r>
            <a:r>
              <a:rPr lang="zh-CN" altLang="en-US" dirty="0" smtClean="0"/>
              <a:t>语句</a:t>
            </a:r>
            <a:endParaRPr lang="zh-CN" dirty="0"/>
          </a:p>
        </p:txBody>
      </p:sp>
      <p:sp>
        <p:nvSpPr>
          <p:cNvPr id="3" name="Shape 228"/>
          <p:cNvSpPr txBox="1">
            <a:spLocks/>
          </p:cNvSpPr>
          <p:nvPr/>
        </p:nvSpPr>
        <p:spPr>
          <a:xfrm>
            <a:off x="2820473" y="901522"/>
            <a:ext cx="5875456" cy="99167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42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4200">
                <a:solidFill>
                  <a:schemeClr val="lt1"/>
                </a:solidFill>
                <a:latin typeface="Roboto"/>
                <a:ea typeface="Roboto"/>
                <a:cs typeface="Roboto"/>
                <a:sym typeface="Roboto"/>
              </a:defRPr>
            </a:lvl2pPr>
            <a:lvl3pPr lvl="2">
              <a:spcBef>
                <a:spcPts val="0"/>
              </a:spcBef>
              <a:buClr>
                <a:schemeClr val="lt1"/>
              </a:buClr>
              <a:buSzPct val="100000"/>
              <a:buFont typeface="Roboto"/>
              <a:buNone/>
              <a:defRPr sz="4200">
                <a:solidFill>
                  <a:schemeClr val="lt1"/>
                </a:solidFill>
                <a:latin typeface="Roboto"/>
                <a:ea typeface="Roboto"/>
                <a:cs typeface="Roboto"/>
                <a:sym typeface="Roboto"/>
              </a:defRPr>
            </a:lvl3pPr>
            <a:lvl4pPr lvl="3">
              <a:spcBef>
                <a:spcPts val="0"/>
              </a:spcBef>
              <a:buClr>
                <a:schemeClr val="lt1"/>
              </a:buClr>
              <a:buSzPct val="100000"/>
              <a:buFont typeface="Roboto"/>
              <a:buNone/>
              <a:defRPr sz="4200">
                <a:solidFill>
                  <a:schemeClr val="lt1"/>
                </a:solidFill>
                <a:latin typeface="Roboto"/>
                <a:ea typeface="Roboto"/>
                <a:cs typeface="Roboto"/>
                <a:sym typeface="Roboto"/>
              </a:defRPr>
            </a:lvl4pPr>
            <a:lvl5pPr lvl="4">
              <a:spcBef>
                <a:spcPts val="0"/>
              </a:spcBef>
              <a:buClr>
                <a:schemeClr val="lt1"/>
              </a:buClr>
              <a:buSzPct val="100000"/>
              <a:buFont typeface="Roboto"/>
              <a:buNone/>
              <a:defRPr sz="4200">
                <a:solidFill>
                  <a:schemeClr val="lt1"/>
                </a:solidFill>
                <a:latin typeface="Roboto"/>
                <a:ea typeface="Roboto"/>
                <a:cs typeface="Roboto"/>
                <a:sym typeface="Roboto"/>
              </a:defRPr>
            </a:lvl5pPr>
            <a:lvl6pPr lvl="5">
              <a:spcBef>
                <a:spcPts val="0"/>
              </a:spcBef>
              <a:buClr>
                <a:schemeClr val="lt1"/>
              </a:buClr>
              <a:buSzPct val="100000"/>
              <a:buFont typeface="Roboto"/>
              <a:buNone/>
              <a:defRPr sz="4200">
                <a:solidFill>
                  <a:schemeClr val="lt1"/>
                </a:solidFill>
                <a:latin typeface="Roboto"/>
                <a:ea typeface="Roboto"/>
                <a:cs typeface="Roboto"/>
                <a:sym typeface="Roboto"/>
              </a:defRPr>
            </a:lvl6pPr>
            <a:lvl7pPr lvl="6">
              <a:spcBef>
                <a:spcPts val="0"/>
              </a:spcBef>
              <a:buClr>
                <a:schemeClr val="lt1"/>
              </a:buClr>
              <a:buSzPct val="100000"/>
              <a:buFont typeface="Roboto"/>
              <a:buNone/>
              <a:defRPr sz="4200">
                <a:solidFill>
                  <a:schemeClr val="lt1"/>
                </a:solidFill>
                <a:latin typeface="Roboto"/>
                <a:ea typeface="Roboto"/>
                <a:cs typeface="Roboto"/>
                <a:sym typeface="Roboto"/>
              </a:defRPr>
            </a:lvl7pPr>
            <a:lvl8pPr lvl="7">
              <a:spcBef>
                <a:spcPts val="0"/>
              </a:spcBef>
              <a:buClr>
                <a:schemeClr val="lt1"/>
              </a:buClr>
              <a:buSzPct val="100000"/>
              <a:buFont typeface="Roboto"/>
              <a:buNone/>
              <a:defRPr sz="4200">
                <a:solidFill>
                  <a:schemeClr val="lt1"/>
                </a:solidFill>
                <a:latin typeface="Roboto"/>
                <a:ea typeface="Roboto"/>
                <a:cs typeface="Roboto"/>
                <a:sym typeface="Roboto"/>
              </a:defRPr>
            </a:lvl8pPr>
            <a:lvl9pPr lvl="8">
              <a:spcBef>
                <a:spcPts val="0"/>
              </a:spcBef>
              <a:buClr>
                <a:schemeClr val="lt1"/>
              </a:buClr>
              <a:buSzPct val="100000"/>
              <a:buFont typeface="Roboto"/>
              <a:buNone/>
              <a:defRPr sz="4200">
                <a:solidFill>
                  <a:schemeClr val="lt1"/>
                </a:solidFill>
                <a:latin typeface="Roboto"/>
                <a:ea typeface="Roboto"/>
                <a:cs typeface="Roboto"/>
                <a:sym typeface="Roboto"/>
              </a:defRPr>
            </a:lvl9pPr>
          </a:lstStyle>
          <a:p>
            <a:r>
              <a:rPr lang="en-US" altLang="zh-CN" sz="2400" dirty="0" smtClean="0"/>
              <a:t>1.</a:t>
            </a:r>
            <a:r>
              <a:rPr lang="zh-CN" altLang="en-US" sz="2400" dirty="0" smtClean="0"/>
              <a:t>数据定义     对数据库、表 增 删 改 查</a:t>
            </a:r>
            <a:endParaRPr lang="en-US" altLang="zh-CN" sz="2400" dirty="0" smtClean="0"/>
          </a:p>
        </p:txBody>
      </p:sp>
      <p:sp>
        <p:nvSpPr>
          <p:cNvPr id="4" name="Shape 228"/>
          <p:cNvSpPr txBox="1">
            <a:spLocks/>
          </p:cNvSpPr>
          <p:nvPr/>
        </p:nvSpPr>
        <p:spPr>
          <a:xfrm>
            <a:off x="2807594" y="1762128"/>
            <a:ext cx="5875456" cy="99167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42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4200">
                <a:solidFill>
                  <a:schemeClr val="lt1"/>
                </a:solidFill>
                <a:latin typeface="Roboto"/>
                <a:ea typeface="Roboto"/>
                <a:cs typeface="Roboto"/>
                <a:sym typeface="Roboto"/>
              </a:defRPr>
            </a:lvl2pPr>
            <a:lvl3pPr lvl="2">
              <a:spcBef>
                <a:spcPts val="0"/>
              </a:spcBef>
              <a:buClr>
                <a:schemeClr val="lt1"/>
              </a:buClr>
              <a:buSzPct val="100000"/>
              <a:buFont typeface="Roboto"/>
              <a:buNone/>
              <a:defRPr sz="4200">
                <a:solidFill>
                  <a:schemeClr val="lt1"/>
                </a:solidFill>
                <a:latin typeface="Roboto"/>
                <a:ea typeface="Roboto"/>
                <a:cs typeface="Roboto"/>
                <a:sym typeface="Roboto"/>
              </a:defRPr>
            </a:lvl3pPr>
            <a:lvl4pPr lvl="3">
              <a:spcBef>
                <a:spcPts val="0"/>
              </a:spcBef>
              <a:buClr>
                <a:schemeClr val="lt1"/>
              </a:buClr>
              <a:buSzPct val="100000"/>
              <a:buFont typeface="Roboto"/>
              <a:buNone/>
              <a:defRPr sz="4200">
                <a:solidFill>
                  <a:schemeClr val="lt1"/>
                </a:solidFill>
                <a:latin typeface="Roboto"/>
                <a:ea typeface="Roboto"/>
                <a:cs typeface="Roboto"/>
                <a:sym typeface="Roboto"/>
              </a:defRPr>
            </a:lvl4pPr>
            <a:lvl5pPr lvl="4">
              <a:spcBef>
                <a:spcPts val="0"/>
              </a:spcBef>
              <a:buClr>
                <a:schemeClr val="lt1"/>
              </a:buClr>
              <a:buSzPct val="100000"/>
              <a:buFont typeface="Roboto"/>
              <a:buNone/>
              <a:defRPr sz="4200">
                <a:solidFill>
                  <a:schemeClr val="lt1"/>
                </a:solidFill>
                <a:latin typeface="Roboto"/>
                <a:ea typeface="Roboto"/>
                <a:cs typeface="Roboto"/>
                <a:sym typeface="Roboto"/>
              </a:defRPr>
            </a:lvl5pPr>
            <a:lvl6pPr lvl="5">
              <a:spcBef>
                <a:spcPts val="0"/>
              </a:spcBef>
              <a:buClr>
                <a:schemeClr val="lt1"/>
              </a:buClr>
              <a:buSzPct val="100000"/>
              <a:buFont typeface="Roboto"/>
              <a:buNone/>
              <a:defRPr sz="4200">
                <a:solidFill>
                  <a:schemeClr val="lt1"/>
                </a:solidFill>
                <a:latin typeface="Roboto"/>
                <a:ea typeface="Roboto"/>
                <a:cs typeface="Roboto"/>
                <a:sym typeface="Roboto"/>
              </a:defRPr>
            </a:lvl6pPr>
            <a:lvl7pPr lvl="6">
              <a:spcBef>
                <a:spcPts val="0"/>
              </a:spcBef>
              <a:buClr>
                <a:schemeClr val="lt1"/>
              </a:buClr>
              <a:buSzPct val="100000"/>
              <a:buFont typeface="Roboto"/>
              <a:buNone/>
              <a:defRPr sz="4200">
                <a:solidFill>
                  <a:schemeClr val="lt1"/>
                </a:solidFill>
                <a:latin typeface="Roboto"/>
                <a:ea typeface="Roboto"/>
                <a:cs typeface="Roboto"/>
                <a:sym typeface="Roboto"/>
              </a:defRPr>
            </a:lvl7pPr>
            <a:lvl8pPr lvl="7">
              <a:spcBef>
                <a:spcPts val="0"/>
              </a:spcBef>
              <a:buClr>
                <a:schemeClr val="lt1"/>
              </a:buClr>
              <a:buSzPct val="100000"/>
              <a:buFont typeface="Roboto"/>
              <a:buNone/>
              <a:defRPr sz="4200">
                <a:solidFill>
                  <a:schemeClr val="lt1"/>
                </a:solidFill>
                <a:latin typeface="Roboto"/>
                <a:ea typeface="Roboto"/>
                <a:cs typeface="Roboto"/>
                <a:sym typeface="Roboto"/>
              </a:defRPr>
            </a:lvl8pPr>
            <a:lvl9pPr lvl="8">
              <a:spcBef>
                <a:spcPts val="0"/>
              </a:spcBef>
              <a:buClr>
                <a:schemeClr val="lt1"/>
              </a:buClr>
              <a:buSzPct val="100000"/>
              <a:buFont typeface="Roboto"/>
              <a:buNone/>
              <a:defRPr sz="4200">
                <a:solidFill>
                  <a:schemeClr val="lt1"/>
                </a:solidFill>
                <a:latin typeface="Roboto"/>
                <a:ea typeface="Roboto"/>
                <a:cs typeface="Roboto"/>
                <a:sym typeface="Roboto"/>
              </a:defRPr>
            </a:lvl9pPr>
          </a:lstStyle>
          <a:p>
            <a:r>
              <a:rPr lang="en-US" altLang="zh-CN" sz="2400" dirty="0"/>
              <a:t>2</a:t>
            </a:r>
            <a:r>
              <a:rPr lang="en-US" altLang="zh-CN" sz="2400" dirty="0" smtClean="0"/>
              <a:t>.</a:t>
            </a:r>
            <a:r>
              <a:rPr lang="zh-CN" altLang="en-US" sz="2400" dirty="0" smtClean="0"/>
              <a:t>数据操作     数据 增 删 改</a:t>
            </a:r>
            <a:endParaRPr lang="en-US" altLang="zh-CN" sz="2400" dirty="0" smtClean="0"/>
          </a:p>
        </p:txBody>
      </p:sp>
      <p:sp>
        <p:nvSpPr>
          <p:cNvPr id="5" name="Shape 228"/>
          <p:cNvSpPr txBox="1">
            <a:spLocks/>
          </p:cNvSpPr>
          <p:nvPr/>
        </p:nvSpPr>
        <p:spPr>
          <a:xfrm>
            <a:off x="2807594" y="2571218"/>
            <a:ext cx="5875456" cy="99167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42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4200">
                <a:solidFill>
                  <a:schemeClr val="lt1"/>
                </a:solidFill>
                <a:latin typeface="Roboto"/>
                <a:ea typeface="Roboto"/>
                <a:cs typeface="Roboto"/>
                <a:sym typeface="Roboto"/>
              </a:defRPr>
            </a:lvl2pPr>
            <a:lvl3pPr lvl="2">
              <a:spcBef>
                <a:spcPts val="0"/>
              </a:spcBef>
              <a:buClr>
                <a:schemeClr val="lt1"/>
              </a:buClr>
              <a:buSzPct val="100000"/>
              <a:buFont typeface="Roboto"/>
              <a:buNone/>
              <a:defRPr sz="4200">
                <a:solidFill>
                  <a:schemeClr val="lt1"/>
                </a:solidFill>
                <a:latin typeface="Roboto"/>
                <a:ea typeface="Roboto"/>
                <a:cs typeface="Roboto"/>
                <a:sym typeface="Roboto"/>
              </a:defRPr>
            </a:lvl3pPr>
            <a:lvl4pPr lvl="3">
              <a:spcBef>
                <a:spcPts val="0"/>
              </a:spcBef>
              <a:buClr>
                <a:schemeClr val="lt1"/>
              </a:buClr>
              <a:buSzPct val="100000"/>
              <a:buFont typeface="Roboto"/>
              <a:buNone/>
              <a:defRPr sz="4200">
                <a:solidFill>
                  <a:schemeClr val="lt1"/>
                </a:solidFill>
                <a:latin typeface="Roboto"/>
                <a:ea typeface="Roboto"/>
                <a:cs typeface="Roboto"/>
                <a:sym typeface="Roboto"/>
              </a:defRPr>
            </a:lvl4pPr>
            <a:lvl5pPr lvl="4">
              <a:spcBef>
                <a:spcPts val="0"/>
              </a:spcBef>
              <a:buClr>
                <a:schemeClr val="lt1"/>
              </a:buClr>
              <a:buSzPct val="100000"/>
              <a:buFont typeface="Roboto"/>
              <a:buNone/>
              <a:defRPr sz="4200">
                <a:solidFill>
                  <a:schemeClr val="lt1"/>
                </a:solidFill>
                <a:latin typeface="Roboto"/>
                <a:ea typeface="Roboto"/>
                <a:cs typeface="Roboto"/>
                <a:sym typeface="Roboto"/>
              </a:defRPr>
            </a:lvl5pPr>
            <a:lvl6pPr lvl="5">
              <a:spcBef>
                <a:spcPts val="0"/>
              </a:spcBef>
              <a:buClr>
                <a:schemeClr val="lt1"/>
              </a:buClr>
              <a:buSzPct val="100000"/>
              <a:buFont typeface="Roboto"/>
              <a:buNone/>
              <a:defRPr sz="4200">
                <a:solidFill>
                  <a:schemeClr val="lt1"/>
                </a:solidFill>
                <a:latin typeface="Roboto"/>
                <a:ea typeface="Roboto"/>
                <a:cs typeface="Roboto"/>
                <a:sym typeface="Roboto"/>
              </a:defRPr>
            </a:lvl6pPr>
            <a:lvl7pPr lvl="6">
              <a:spcBef>
                <a:spcPts val="0"/>
              </a:spcBef>
              <a:buClr>
                <a:schemeClr val="lt1"/>
              </a:buClr>
              <a:buSzPct val="100000"/>
              <a:buFont typeface="Roboto"/>
              <a:buNone/>
              <a:defRPr sz="4200">
                <a:solidFill>
                  <a:schemeClr val="lt1"/>
                </a:solidFill>
                <a:latin typeface="Roboto"/>
                <a:ea typeface="Roboto"/>
                <a:cs typeface="Roboto"/>
                <a:sym typeface="Roboto"/>
              </a:defRPr>
            </a:lvl7pPr>
            <a:lvl8pPr lvl="7">
              <a:spcBef>
                <a:spcPts val="0"/>
              </a:spcBef>
              <a:buClr>
                <a:schemeClr val="lt1"/>
              </a:buClr>
              <a:buSzPct val="100000"/>
              <a:buFont typeface="Roboto"/>
              <a:buNone/>
              <a:defRPr sz="4200">
                <a:solidFill>
                  <a:schemeClr val="lt1"/>
                </a:solidFill>
                <a:latin typeface="Roboto"/>
                <a:ea typeface="Roboto"/>
                <a:cs typeface="Roboto"/>
                <a:sym typeface="Roboto"/>
              </a:defRPr>
            </a:lvl8pPr>
            <a:lvl9pPr lvl="8">
              <a:spcBef>
                <a:spcPts val="0"/>
              </a:spcBef>
              <a:buClr>
                <a:schemeClr val="lt1"/>
              </a:buClr>
              <a:buSzPct val="100000"/>
              <a:buFont typeface="Roboto"/>
              <a:buNone/>
              <a:defRPr sz="4200">
                <a:solidFill>
                  <a:schemeClr val="lt1"/>
                </a:solidFill>
                <a:latin typeface="Roboto"/>
                <a:ea typeface="Roboto"/>
                <a:cs typeface="Roboto"/>
                <a:sym typeface="Roboto"/>
              </a:defRPr>
            </a:lvl9pPr>
          </a:lstStyle>
          <a:p>
            <a:r>
              <a:rPr lang="en-US" altLang="zh-CN" sz="2400" dirty="0" smtClean="0"/>
              <a:t>3.</a:t>
            </a:r>
            <a:r>
              <a:rPr lang="zh-CN" altLang="en-US" sz="2400" dirty="0" smtClean="0"/>
              <a:t>数据查询      数据查询</a:t>
            </a:r>
            <a:endParaRPr lang="en-US" altLang="zh-CN" sz="2400" dirty="0" smtClean="0"/>
          </a:p>
        </p:txBody>
      </p:sp>
      <p:sp>
        <p:nvSpPr>
          <p:cNvPr id="6" name="Shape 228"/>
          <p:cNvSpPr txBox="1">
            <a:spLocks/>
          </p:cNvSpPr>
          <p:nvPr/>
        </p:nvSpPr>
        <p:spPr>
          <a:xfrm>
            <a:off x="2807594" y="3337659"/>
            <a:ext cx="5875456" cy="99167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42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4200">
                <a:solidFill>
                  <a:schemeClr val="lt1"/>
                </a:solidFill>
                <a:latin typeface="Roboto"/>
                <a:ea typeface="Roboto"/>
                <a:cs typeface="Roboto"/>
                <a:sym typeface="Roboto"/>
              </a:defRPr>
            </a:lvl2pPr>
            <a:lvl3pPr lvl="2">
              <a:spcBef>
                <a:spcPts val="0"/>
              </a:spcBef>
              <a:buClr>
                <a:schemeClr val="lt1"/>
              </a:buClr>
              <a:buSzPct val="100000"/>
              <a:buFont typeface="Roboto"/>
              <a:buNone/>
              <a:defRPr sz="4200">
                <a:solidFill>
                  <a:schemeClr val="lt1"/>
                </a:solidFill>
                <a:latin typeface="Roboto"/>
                <a:ea typeface="Roboto"/>
                <a:cs typeface="Roboto"/>
                <a:sym typeface="Roboto"/>
              </a:defRPr>
            </a:lvl3pPr>
            <a:lvl4pPr lvl="3">
              <a:spcBef>
                <a:spcPts val="0"/>
              </a:spcBef>
              <a:buClr>
                <a:schemeClr val="lt1"/>
              </a:buClr>
              <a:buSzPct val="100000"/>
              <a:buFont typeface="Roboto"/>
              <a:buNone/>
              <a:defRPr sz="4200">
                <a:solidFill>
                  <a:schemeClr val="lt1"/>
                </a:solidFill>
                <a:latin typeface="Roboto"/>
                <a:ea typeface="Roboto"/>
                <a:cs typeface="Roboto"/>
                <a:sym typeface="Roboto"/>
              </a:defRPr>
            </a:lvl4pPr>
            <a:lvl5pPr lvl="4">
              <a:spcBef>
                <a:spcPts val="0"/>
              </a:spcBef>
              <a:buClr>
                <a:schemeClr val="lt1"/>
              </a:buClr>
              <a:buSzPct val="100000"/>
              <a:buFont typeface="Roboto"/>
              <a:buNone/>
              <a:defRPr sz="4200">
                <a:solidFill>
                  <a:schemeClr val="lt1"/>
                </a:solidFill>
                <a:latin typeface="Roboto"/>
                <a:ea typeface="Roboto"/>
                <a:cs typeface="Roboto"/>
                <a:sym typeface="Roboto"/>
              </a:defRPr>
            </a:lvl5pPr>
            <a:lvl6pPr lvl="5">
              <a:spcBef>
                <a:spcPts val="0"/>
              </a:spcBef>
              <a:buClr>
                <a:schemeClr val="lt1"/>
              </a:buClr>
              <a:buSzPct val="100000"/>
              <a:buFont typeface="Roboto"/>
              <a:buNone/>
              <a:defRPr sz="4200">
                <a:solidFill>
                  <a:schemeClr val="lt1"/>
                </a:solidFill>
                <a:latin typeface="Roboto"/>
                <a:ea typeface="Roboto"/>
                <a:cs typeface="Roboto"/>
                <a:sym typeface="Roboto"/>
              </a:defRPr>
            </a:lvl6pPr>
            <a:lvl7pPr lvl="6">
              <a:spcBef>
                <a:spcPts val="0"/>
              </a:spcBef>
              <a:buClr>
                <a:schemeClr val="lt1"/>
              </a:buClr>
              <a:buSzPct val="100000"/>
              <a:buFont typeface="Roboto"/>
              <a:buNone/>
              <a:defRPr sz="4200">
                <a:solidFill>
                  <a:schemeClr val="lt1"/>
                </a:solidFill>
                <a:latin typeface="Roboto"/>
                <a:ea typeface="Roboto"/>
                <a:cs typeface="Roboto"/>
                <a:sym typeface="Roboto"/>
              </a:defRPr>
            </a:lvl7pPr>
            <a:lvl8pPr lvl="7">
              <a:spcBef>
                <a:spcPts val="0"/>
              </a:spcBef>
              <a:buClr>
                <a:schemeClr val="lt1"/>
              </a:buClr>
              <a:buSzPct val="100000"/>
              <a:buFont typeface="Roboto"/>
              <a:buNone/>
              <a:defRPr sz="4200">
                <a:solidFill>
                  <a:schemeClr val="lt1"/>
                </a:solidFill>
                <a:latin typeface="Roboto"/>
                <a:ea typeface="Roboto"/>
                <a:cs typeface="Roboto"/>
                <a:sym typeface="Roboto"/>
              </a:defRPr>
            </a:lvl8pPr>
            <a:lvl9pPr lvl="8">
              <a:spcBef>
                <a:spcPts val="0"/>
              </a:spcBef>
              <a:buClr>
                <a:schemeClr val="lt1"/>
              </a:buClr>
              <a:buSzPct val="100000"/>
              <a:buFont typeface="Roboto"/>
              <a:buNone/>
              <a:defRPr sz="4200">
                <a:solidFill>
                  <a:schemeClr val="lt1"/>
                </a:solidFill>
                <a:latin typeface="Roboto"/>
                <a:ea typeface="Roboto"/>
                <a:cs typeface="Roboto"/>
                <a:sym typeface="Roboto"/>
              </a:defRPr>
            </a:lvl9pPr>
          </a:lstStyle>
          <a:p>
            <a:r>
              <a:rPr lang="en-US" altLang="zh-CN" sz="2400" dirty="0"/>
              <a:t>4</a:t>
            </a:r>
            <a:r>
              <a:rPr lang="en-US" altLang="zh-CN" sz="2400" dirty="0" smtClean="0"/>
              <a:t>.</a:t>
            </a:r>
            <a:r>
              <a:rPr lang="zh-CN" altLang="en-US" sz="2400" dirty="0" smtClean="0"/>
              <a:t>数据控制      事务 权限 </a:t>
            </a:r>
            <a:endParaRPr lang="en-US" altLang="zh-CN" sz="2400" dirty="0" smtClean="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a:spcBef>
                <a:spcPts val="0"/>
              </a:spcBef>
              <a:buNone/>
            </a:pPr>
            <a:r>
              <a:rPr lang="en-US" altLang="zh-CN" dirty="0" smtClean="0"/>
              <a:t>SQL</a:t>
            </a:r>
            <a:r>
              <a:rPr lang="zh-CN" altLang="en-US" dirty="0" smtClean="0"/>
              <a:t>语句 之 插入</a:t>
            </a:r>
            <a:endParaRPr lang="zh-CN" dirty="0"/>
          </a:p>
        </p:txBody>
      </p:sp>
      <p:sp>
        <p:nvSpPr>
          <p:cNvPr id="234" name="Shape 234"/>
          <p:cNvSpPr txBox="1"/>
          <p:nvPr/>
        </p:nvSpPr>
        <p:spPr>
          <a:xfrm>
            <a:off x="98250" y="825500"/>
            <a:ext cx="8655625" cy="5897272"/>
          </a:xfrm>
          <a:prstGeom prst="rect">
            <a:avLst/>
          </a:prstGeom>
          <a:noFill/>
          <a:ln>
            <a:noFill/>
          </a:ln>
        </p:spPr>
        <p:txBody>
          <a:bodyPr lIns="91425" tIns="91425" rIns="91425" bIns="91425" anchor="t" anchorCtr="0">
            <a:noAutofit/>
          </a:bodyPr>
          <a:lstStyle/>
          <a:p>
            <a:pPr lvl="0">
              <a:spcBef>
                <a:spcPts val="0"/>
              </a:spcBef>
              <a:buNone/>
            </a:pPr>
            <a:r>
              <a:rPr lang="zh-CN" altLang="en-US" sz="2400" dirty="0" smtClean="0">
                <a:solidFill>
                  <a:srgbClr val="A082BD"/>
                </a:solidFill>
              </a:rPr>
              <a:t>插入 </a:t>
            </a:r>
            <a:r>
              <a:rPr lang="en-US" altLang="zh-CN" sz="2400" dirty="0" smtClean="0">
                <a:solidFill>
                  <a:srgbClr val="A082BD"/>
                </a:solidFill>
              </a:rPr>
              <a:t>INSERT </a:t>
            </a:r>
          </a:p>
          <a:p>
            <a:pPr lvl="0">
              <a:spcBef>
                <a:spcPts val="0"/>
              </a:spcBef>
              <a:buNone/>
            </a:pPr>
            <a:r>
              <a:rPr lang="zh-CN" altLang="en-US" sz="2400" dirty="0">
                <a:solidFill>
                  <a:srgbClr val="A082BD"/>
                </a:solidFill>
              </a:rPr>
              <a:t>基</a:t>
            </a:r>
            <a:r>
              <a:rPr lang="zh-CN" altLang="en-US" sz="2400" dirty="0" smtClean="0">
                <a:solidFill>
                  <a:srgbClr val="A082BD"/>
                </a:solidFill>
              </a:rPr>
              <a:t>本思路 </a:t>
            </a:r>
            <a:endParaRPr lang="en-US" altLang="zh-CN" sz="2400" dirty="0" smtClean="0">
              <a:solidFill>
                <a:srgbClr val="A082BD"/>
              </a:solidFill>
            </a:endParaRPr>
          </a:p>
          <a:p>
            <a:pPr lvl="0">
              <a:spcBef>
                <a:spcPts val="0"/>
              </a:spcBef>
              <a:buNone/>
            </a:pPr>
            <a:r>
              <a:rPr lang="zh-CN" altLang="en-US" sz="1800" dirty="0" smtClean="0">
                <a:solidFill>
                  <a:srgbClr val="FF0000"/>
                </a:solidFill>
                <a:latin typeface="Adobe Myungjo Std M" panose="02020600000000000000" pitchFamily="18" charset="-128"/>
              </a:rPr>
              <a:t>      插入    哪张表 对 哪些字段                            设         什么值 </a:t>
            </a:r>
            <a:endParaRPr lang="en-US" altLang="zh-CN" sz="1800" dirty="0" smtClean="0">
              <a:solidFill>
                <a:srgbClr val="FF0000"/>
              </a:solidFill>
              <a:latin typeface="Adobe Myungjo Std M" panose="02020600000000000000" pitchFamily="18" charset="-128"/>
              <a:ea typeface="Adobe Myungjo Std M" panose="02020600000000000000" pitchFamily="18" charset="-128"/>
            </a:endParaRPr>
          </a:p>
          <a:p>
            <a:pPr lvl="0">
              <a:spcBef>
                <a:spcPts val="0"/>
              </a:spcBef>
              <a:buNone/>
            </a:pPr>
            <a:r>
              <a:rPr lang="en-US" altLang="zh-CN" sz="1800" dirty="0" smtClean="0">
                <a:solidFill>
                  <a:srgbClr val="A082BD"/>
                </a:solidFill>
              </a:rPr>
              <a:t>Insert into   </a:t>
            </a:r>
            <a:r>
              <a:rPr lang="zh-CN" altLang="en-US" sz="1800" dirty="0" smtClean="0">
                <a:solidFill>
                  <a:srgbClr val="A082BD"/>
                </a:solidFill>
              </a:rPr>
              <a:t>表名         </a:t>
            </a:r>
            <a:r>
              <a:rPr lang="en-US" altLang="zh-CN" sz="1800" dirty="0" smtClean="0">
                <a:solidFill>
                  <a:srgbClr val="A082BD"/>
                </a:solidFill>
              </a:rPr>
              <a:t>[(</a:t>
            </a:r>
            <a:r>
              <a:rPr lang="zh-CN" altLang="en-US" sz="1800" dirty="0" smtClean="0">
                <a:solidFill>
                  <a:srgbClr val="A082BD"/>
                </a:solidFill>
              </a:rPr>
              <a:t>字段名</a:t>
            </a:r>
            <a:r>
              <a:rPr lang="en-US" altLang="zh-CN" sz="1800" dirty="0" smtClean="0">
                <a:solidFill>
                  <a:srgbClr val="A082BD"/>
                </a:solidFill>
              </a:rPr>
              <a:t>1</a:t>
            </a:r>
            <a:r>
              <a:rPr lang="zh-CN" altLang="en-US" sz="1800" dirty="0" smtClean="0">
                <a:solidFill>
                  <a:srgbClr val="A082BD"/>
                </a:solidFill>
              </a:rPr>
              <a:t>，字段名</a:t>
            </a:r>
            <a:r>
              <a:rPr lang="en-US" altLang="zh-CN" sz="1800" dirty="0" smtClean="0">
                <a:solidFill>
                  <a:srgbClr val="A082BD"/>
                </a:solidFill>
              </a:rPr>
              <a:t>2</a:t>
            </a:r>
            <a:r>
              <a:rPr lang="zh-CN" altLang="en-US" sz="1800" dirty="0" smtClean="0">
                <a:solidFill>
                  <a:srgbClr val="A082BD"/>
                </a:solidFill>
              </a:rPr>
              <a:t>，</a:t>
            </a:r>
            <a:r>
              <a:rPr lang="en-US" altLang="zh-CN" sz="1800" dirty="0" smtClean="0">
                <a:solidFill>
                  <a:srgbClr val="A082BD"/>
                </a:solidFill>
              </a:rPr>
              <a:t>...</a:t>
            </a:r>
            <a:r>
              <a:rPr lang="zh-CN" altLang="en-US" sz="1800" dirty="0" smtClean="0">
                <a:solidFill>
                  <a:srgbClr val="A082BD"/>
                </a:solidFill>
              </a:rPr>
              <a:t>，</a:t>
            </a:r>
            <a:r>
              <a:rPr lang="en-US" altLang="zh-CN" sz="1800" dirty="0" smtClean="0">
                <a:solidFill>
                  <a:srgbClr val="A082BD"/>
                </a:solidFill>
              </a:rPr>
              <a:t>n)] values (‘</a:t>
            </a:r>
            <a:r>
              <a:rPr lang="zh-CN" altLang="en-US" sz="1800" dirty="0" smtClean="0">
                <a:solidFill>
                  <a:srgbClr val="A082BD"/>
                </a:solidFill>
              </a:rPr>
              <a:t>值</a:t>
            </a:r>
            <a:r>
              <a:rPr lang="en-US" altLang="zh-CN" sz="1800" dirty="0" smtClean="0">
                <a:solidFill>
                  <a:srgbClr val="A082BD"/>
                </a:solidFill>
              </a:rPr>
              <a:t>1’</a:t>
            </a:r>
            <a:r>
              <a:rPr lang="zh-CN" altLang="en-US" sz="1800" dirty="0" smtClean="0">
                <a:solidFill>
                  <a:srgbClr val="A082BD"/>
                </a:solidFill>
              </a:rPr>
              <a:t>，‘值</a:t>
            </a:r>
            <a:r>
              <a:rPr lang="en-US" altLang="zh-CN" sz="1800" dirty="0">
                <a:solidFill>
                  <a:srgbClr val="A082BD"/>
                </a:solidFill>
              </a:rPr>
              <a:t>2</a:t>
            </a:r>
            <a:r>
              <a:rPr lang="zh-CN" altLang="en-US" sz="1800" dirty="0" smtClean="0">
                <a:solidFill>
                  <a:srgbClr val="A082BD"/>
                </a:solidFill>
              </a:rPr>
              <a:t>’，</a:t>
            </a:r>
            <a:r>
              <a:rPr lang="en-US" altLang="zh-CN" sz="1800" dirty="0" smtClean="0">
                <a:solidFill>
                  <a:srgbClr val="A082BD"/>
                </a:solidFill>
              </a:rPr>
              <a:t>…</a:t>
            </a:r>
            <a:r>
              <a:rPr lang="zh-CN" altLang="en-US" sz="1800" dirty="0" smtClean="0">
                <a:solidFill>
                  <a:srgbClr val="A082BD"/>
                </a:solidFill>
              </a:rPr>
              <a:t>，‘值</a:t>
            </a:r>
            <a:r>
              <a:rPr lang="en-US" altLang="zh-CN" sz="1800" dirty="0" smtClean="0">
                <a:solidFill>
                  <a:srgbClr val="A082BD"/>
                </a:solidFill>
              </a:rPr>
              <a:t>n</a:t>
            </a:r>
            <a:r>
              <a:rPr lang="zh-CN" altLang="en-US" sz="1800" dirty="0" smtClean="0">
                <a:solidFill>
                  <a:srgbClr val="A082BD"/>
                </a:solidFill>
              </a:rPr>
              <a:t>’</a:t>
            </a:r>
            <a:r>
              <a:rPr lang="en-US" altLang="zh-CN" sz="1800" dirty="0" smtClean="0">
                <a:solidFill>
                  <a:srgbClr val="A082BD"/>
                </a:solidFill>
              </a:rPr>
              <a:t>);</a:t>
            </a:r>
          </a:p>
          <a:p>
            <a:pPr lvl="0">
              <a:spcBef>
                <a:spcPts val="0"/>
              </a:spcBef>
              <a:buNone/>
            </a:pPr>
            <a:endParaRPr lang="en-US" altLang="zh-CN" sz="1800" dirty="0">
              <a:solidFill>
                <a:srgbClr val="A082BD"/>
              </a:solidFill>
            </a:endParaRPr>
          </a:p>
          <a:p>
            <a:pPr lvl="0">
              <a:spcBef>
                <a:spcPts val="0"/>
              </a:spcBef>
              <a:buNone/>
            </a:pPr>
            <a:endParaRPr lang="en-US" altLang="zh-CN" sz="1800" dirty="0" smtClean="0">
              <a:solidFill>
                <a:srgbClr val="A082BD"/>
              </a:solidFill>
            </a:endParaRPr>
          </a:p>
          <a:p>
            <a:pPr lvl="0">
              <a:spcBef>
                <a:spcPts val="0"/>
              </a:spcBef>
              <a:buNone/>
            </a:pPr>
            <a:r>
              <a:rPr lang="zh-CN" altLang="en-US" sz="1800" dirty="0">
                <a:solidFill>
                  <a:srgbClr val="A082BD"/>
                </a:solidFill>
              </a:rPr>
              <a:t>这</a:t>
            </a:r>
            <a:r>
              <a:rPr lang="zh-CN" altLang="en-US" sz="1800" dirty="0" smtClean="0">
                <a:solidFill>
                  <a:srgbClr val="A082BD"/>
                </a:solidFill>
              </a:rPr>
              <a:t>是最简单的一条命令吧</a:t>
            </a:r>
            <a:endParaRPr lang="en-US" altLang="zh-CN" sz="1800" dirty="0" smtClean="0">
              <a:solidFill>
                <a:srgbClr val="A082BD"/>
              </a:solidFill>
            </a:endParaRPr>
          </a:p>
          <a:p>
            <a:pPr lvl="0">
              <a:spcBef>
                <a:spcPts val="0"/>
              </a:spcBef>
              <a:buNone/>
            </a:pPr>
            <a:endParaRPr lang="en-US" altLang="zh-CN" sz="1800" dirty="0">
              <a:solidFill>
                <a:srgbClr val="A082BD"/>
              </a:solidFill>
            </a:endParaRPr>
          </a:p>
          <a:p>
            <a:pPr lvl="0">
              <a:spcBef>
                <a:spcPts val="0"/>
              </a:spcBef>
              <a:buNone/>
            </a:pPr>
            <a:r>
              <a:rPr lang="zh-CN" altLang="en-US" sz="1800" dirty="0" smtClean="0">
                <a:solidFill>
                  <a:srgbClr val="A082BD"/>
                </a:solidFill>
              </a:rPr>
              <a:t>注册成功后添加信息到</a:t>
            </a:r>
            <a:r>
              <a:rPr lang="en-US" altLang="zh-CN" sz="1800" dirty="0" smtClean="0">
                <a:solidFill>
                  <a:srgbClr val="A082BD"/>
                </a:solidFill>
              </a:rPr>
              <a:t>user</a:t>
            </a:r>
            <a:r>
              <a:rPr lang="zh-CN" altLang="en-US" sz="1800" dirty="0" smtClean="0">
                <a:solidFill>
                  <a:srgbClr val="A082BD"/>
                </a:solidFill>
              </a:rPr>
              <a:t>表</a:t>
            </a:r>
            <a:endParaRPr lang="en-US" altLang="zh-CN" sz="1800" dirty="0" smtClean="0">
              <a:solidFill>
                <a:srgbClr val="A082BD"/>
              </a:solidFill>
            </a:endParaRPr>
          </a:p>
          <a:p>
            <a:pPr lvl="0">
              <a:spcBef>
                <a:spcPts val="0"/>
              </a:spcBef>
              <a:buNone/>
            </a:pPr>
            <a:endParaRPr lang="en-US" altLang="zh-CN" sz="1800" dirty="0" smtClean="0">
              <a:solidFill>
                <a:srgbClr val="A082BD"/>
              </a:solidFill>
            </a:endParaRPr>
          </a:p>
          <a:p>
            <a:pPr lvl="0">
              <a:spcBef>
                <a:spcPts val="0"/>
              </a:spcBef>
              <a:buNone/>
            </a:pPr>
            <a:r>
              <a:rPr lang="zh-CN" altLang="en-US" sz="1800" dirty="0">
                <a:solidFill>
                  <a:srgbClr val="A082BD"/>
                </a:solidFill>
              </a:rPr>
              <a:t>如</a:t>
            </a:r>
            <a:r>
              <a:rPr lang="zh-CN" altLang="en-US" sz="1800" dirty="0" smtClean="0">
                <a:solidFill>
                  <a:srgbClr val="A082BD"/>
                </a:solidFill>
              </a:rPr>
              <a:t>果只插入部分字段数据</a:t>
            </a:r>
            <a:endParaRPr lang="en-US" altLang="zh-CN" sz="1800" dirty="0" smtClean="0">
              <a:solidFill>
                <a:srgbClr val="A082BD"/>
              </a:solidFill>
            </a:endParaRPr>
          </a:p>
          <a:p>
            <a:pPr lvl="0">
              <a:spcBef>
                <a:spcPts val="0"/>
              </a:spcBef>
              <a:buNone/>
            </a:pPr>
            <a:r>
              <a:rPr lang="en-US" altLang="zh-CN" sz="1800" dirty="0" smtClean="0">
                <a:solidFill>
                  <a:srgbClr val="A082BD"/>
                </a:solidFill>
              </a:rPr>
              <a:t>Insert into user (username, password) values (‘jx3536’, ‘5201314’);</a:t>
            </a:r>
          </a:p>
          <a:p>
            <a:pPr lvl="0">
              <a:spcBef>
                <a:spcPts val="0"/>
              </a:spcBef>
              <a:buNone/>
            </a:pPr>
            <a:endParaRPr lang="en-US" altLang="zh-CN" sz="1800" dirty="0">
              <a:solidFill>
                <a:srgbClr val="A082BD"/>
              </a:solidFill>
            </a:endParaRPr>
          </a:p>
          <a:p>
            <a:pPr lvl="0">
              <a:spcBef>
                <a:spcPts val="0"/>
              </a:spcBef>
              <a:buNone/>
            </a:pPr>
            <a:endParaRPr lang="en-US" altLang="zh-CN" sz="1800" dirty="0" smtClean="0">
              <a:solidFill>
                <a:srgbClr val="A082BD"/>
              </a:solidFill>
            </a:endParaRPr>
          </a:p>
          <a:p>
            <a:pPr lvl="0">
              <a:spcBef>
                <a:spcPts val="0"/>
              </a:spcBef>
              <a:buNone/>
            </a:pPr>
            <a:r>
              <a:rPr lang="zh-CN" altLang="en-US" sz="1800" dirty="0" smtClean="0">
                <a:solidFill>
                  <a:srgbClr val="A082BD"/>
                </a:solidFill>
              </a:rPr>
              <a:t>如果插入所有字段数据</a:t>
            </a:r>
            <a:endParaRPr lang="en-US" altLang="zh-CN" sz="1800" dirty="0" smtClean="0">
              <a:solidFill>
                <a:srgbClr val="A082BD"/>
              </a:solidFill>
            </a:endParaRPr>
          </a:p>
          <a:p>
            <a:pPr lvl="0">
              <a:spcBef>
                <a:spcPts val="0"/>
              </a:spcBef>
              <a:buNone/>
            </a:pPr>
            <a:r>
              <a:rPr lang="en-US" altLang="zh-CN" sz="1800" dirty="0" smtClean="0">
                <a:solidFill>
                  <a:srgbClr val="A082BD"/>
                </a:solidFill>
              </a:rPr>
              <a:t>Inset into user values (1</a:t>
            </a:r>
            <a:r>
              <a:rPr lang="zh-CN" altLang="en-US" sz="1800" dirty="0" smtClean="0">
                <a:solidFill>
                  <a:srgbClr val="A082BD"/>
                </a:solidFill>
              </a:rPr>
              <a:t>，‘</a:t>
            </a:r>
            <a:r>
              <a:rPr lang="en-US" altLang="zh-CN" sz="1800" dirty="0" smtClean="0">
                <a:solidFill>
                  <a:srgbClr val="A082BD"/>
                </a:solidFill>
              </a:rPr>
              <a:t>jx3536</a:t>
            </a:r>
            <a:r>
              <a:rPr lang="zh-CN" altLang="en-US" sz="1800" dirty="0" smtClean="0">
                <a:solidFill>
                  <a:srgbClr val="A082BD"/>
                </a:solidFill>
              </a:rPr>
              <a:t>’，’</a:t>
            </a:r>
            <a:r>
              <a:rPr lang="en-US" altLang="zh-CN" sz="1800" dirty="0" smtClean="0">
                <a:solidFill>
                  <a:srgbClr val="A082BD"/>
                </a:solidFill>
              </a:rPr>
              <a:t>5223123</a:t>
            </a:r>
            <a:r>
              <a:rPr lang="zh-CN" altLang="en-US" sz="1800" dirty="0" smtClean="0">
                <a:solidFill>
                  <a:srgbClr val="A082BD"/>
                </a:solidFill>
              </a:rPr>
              <a:t>’，‘</a:t>
            </a:r>
            <a:r>
              <a:rPr lang="en-US" altLang="zh-CN" sz="1800" dirty="0" smtClean="0">
                <a:solidFill>
                  <a:srgbClr val="A082BD"/>
                </a:solidFill>
              </a:rPr>
              <a:t>jx3536@163.com</a:t>
            </a:r>
            <a:r>
              <a:rPr lang="zh-CN" altLang="en-US" sz="1800" dirty="0" smtClean="0">
                <a:solidFill>
                  <a:srgbClr val="A082BD"/>
                </a:solidFill>
              </a:rPr>
              <a:t>’，‘</a:t>
            </a:r>
            <a:r>
              <a:rPr lang="en-US" altLang="zh-CN" sz="1800" dirty="0" smtClean="0">
                <a:solidFill>
                  <a:srgbClr val="A082BD"/>
                </a:solidFill>
              </a:rPr>
              <a:t>18166564004</a:t>
            </a:r>
            <a:r>
              <a:rPr lang="zh-CN" altLang="en-US" sz="1800" dirty="0" smtClean="0">
                <a:solidFill>
                  <a:srgbClr val="A082BD"/>
                </a:solidFill>
              </a:rPr>
              <a:t>’</a:t>
            </a:r>
            <a:r>
              <a:rPr lang="en-US" altLang="zh-CN" sz="1800" dirty="0" smtClean="0">
                <a:solidFill>
                  <a:srgbClr val="A082BD"/>
                </a:solidFill>
              </a:rPr>
              <a:t>);</a:t>
            </a:r>
            <a:endParaRPr lang="en-US" altLang="zh-CN" sz="1800" dirty="0">
              <a:solidFill>
                <a:srgbClr val="A082BD"/>
              </a:solidFill>
            </a:endParaRPr>
          </a:p>
          <a:p>
            <a:pPr lvl="0">
              <a:spcBef>
                <a:spcPts val="0"/>
              </a:spcBef>
              <a:buNone/>
            </a:pPr>
            <a:endParaRPr lang="en-US" altLang="zh-CN" sz="1800" dirty="0" smtClean="0">
              <a:solidFill>
                <a:srgbClr val="A082BD"/>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71900" y="984966"/>
            <a:ext cx="8222100" cy="1023600"/>
          </a:xfrm>
          <a:prstGeom prst="rect">
            <a:avLst/>
          </a:prstGeom>
        </p:spPr>
        <p:txBody>
          <a:bodyPr lIns="91425" tIns="91425" rIns="91425" bIns="91425" anchor="b" anchorCtr="0">
            <a:noAutofit/>
          </a:bodyPr>
          <a:lstStyle/>
          <a:p>
            <a:pPr lvl="0">
              <a:spcBef>
                <a:spcPts val="0"/>
              </a:spcBef>
              <a:buNone/>
            </a:pPr>
            <a:r>
              <a:rPr lang="zh-CN" altLang="en-US" dirty="0" smtClean="0"/>
              <a:t>为什么会有数据库这个东西？</a:t>
            </a:r>
            <a:endParaRPr lang="zh-CN" dirty="0"/>
          </a:p>
        </p:txBody>
      </p:sp>
      <p:sp>
        <p:nvSpPr>
          <p:cNvPr id="133" name="Shape 133"/>
          <p:cNvSpPr txBox="1">
            <a:spLocks noGrp="1"/>
          </p:cNvSpPr>
          <p:nvPr>
            <p:ph type="body" idx="1"/>
          </p:nvPr>
        </p:nvSpPr>
        <p:spPr>
          <a:xfrm>
            <a:off x="471900" y="2558766"/>
            <a:ext cx="8222100" cy="3613500"/>
          </a:xfrm>
          <a:prstGeom prst="rect">
            <a:avLst/>
          </a:prstGeom>
        </p:spPr>
        <p:txBody>
          <a:bodyPr lIns="91425" tIns="91425" rIns="91425" bIns="91425" anchor="t" anchorCtr="0">
            <a:noAutofit/>
          </a:bodyPr>
          <a:lstStyle/>
          <a:p>
            <a:pPr lvl="0">
              <a:spcBef>
                <a:spcPts val="0"/>
              </a:spcBef>
              <a:buNone/>
            </a:pPr>
            <a:r>
              <a:rPr lang="en-US" altLang="zh-CN" dirty="0"/>
              <a:t> </a:t>
            </a:r>
            <a:r>
              <a:rPr lang="en-US" altLang="zh-CN" dirty="0" smtClean="0"/>
              <a:t>       </a:t>
            </a:r>
            <a:endParaRPr lang="zh-CN" dirty="0"/>
          </a:p>
        </p:txBody>
      </p:sp>
      <p:pic>
        <p:nvPicPr>
          <p:cNvPr id="134" name="Shape 134" descr="timg.jpg"/>
          <p:cNvPicPr preferRelativeResize="0"/>
          <p:nvPr/>
        </p:nvPicPr>
        <p:blipFill>
          <a:blip r:embed="rId3">
            <a:alphaModFix/>
          </a:blip>
          <a:stretch>
            <a:fillRect/>
          </a:stretch>
        </p:blipFill>
        <p:spPr>
          <a:xfrm>
            <a:off x="3030543" y="3686241"/>
            <a:ext cx="2857500" cy="248602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a:spcBef>
                <a:spcPts val="0"/>
              </a:spcBef>
              <a:buNone/>
            </a:pPr>
            <a:r>
              <a:rPr lang="zh-CN" altLang="en-US" dirty="0"/>
              <a:t>删</a:t>
            </a:r>
            <a:r>
              <a:rPr lang="zh-CN" altLang="en-US" dirty="0" smtClean="0"/>
              <a:t>除 </a:t>
            </a:r>
            <a:r>
              <a:rPr lang="en-US" altLang="zh-CN" dirty="0" smtClean="0"/>
              <a:t>		</a:t>
            </a:r>
            <a:endParaRPr lang="zh-CN" dirty="0"/>
          </a:p>
        </p:txBody>
      </p:sp>
      <p:sp>
        <p:nvSpPr>
          <p:cNvPr id="244" name="Shape 244"/>
          <p:cNvSpPr txBox="1"/>
          <p:nvPr/>
        </p:nvSpPr>
        <p:spPr>
          <a:xfrm>
            <a:off x="353611" y="1659817"/>
            <a:ext cx="8661600" cy="4637953"/>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zh-CN" altLang="en-US" sz="1800" dirty="0" smtClean="0">
                <a:solidFill>
                  <a:srgbClr val="A71D5D"/>
                </a:solidFill>
                <a:latin typeface="Consolas"/>
                <a:ea typeface="Consolas"/>
                <a:cs typeface="Consolas"/>
                <a:sym typeface="Consolas"/>
              </a:rPr>
              <a:t>基本思路</a:t>
            </a:r>
            <a:endParaRPr lang="en-US" altLang="zh-CN" sz="1800" dirty="0" smtClean="0">
              <a:solidFill>
                <a:srgbClr val="A71D5D"/>
              </a:solidFill>
              <a:latin typeface="Consolas"/>
              <a:ea typeface="Consolas"/>
              <a:cs typeface="Consolas"/>
              <a:sym typeface="Consolas"/>
            </a:endParaRPr>
          </a:p>
          <a:p>
            <a:pPr lvl="0" rtl="0">
              <a:lnSpc>
                <a:spcPct val="115000"/>
              </a:lnSpc>
              <a:spcBef>
                <a:spcPts val="0"/>
              </a:spcBef>
              <a:buNone/>
            </a:pPr>
            <a:endParaRPr lang="en-US" altLang="zh-CN" sz="1800" dirty="0" smtClean="0">
              <a:solidFill>
                <a:srgbClr val="A71D5D"/>
              </a:solidFill>
              <a:latin typeface="Consolas"/>
              <a:ea typeface="Consolas"/>
              <a:cs typeface="Consolas"/>
              <a:sym typeface="Consolas"/>
            </a:endParaRPr>
          </a:p>
          <a:p>
            <a:pPr lvl="0" rtl="0">
              <a:lnSpc>
                <a:spcPct val="115000"/>
              </a:lnSpc>
              <a:spcBef>
                <a:spcPts val="0"/>
              </a:spcBef>
              <a:buNone/>
            </a:pPr>
            <a:r>
              <a:rPr lang="zh-CN" altLang="en-US" sz="1800" dirty="0" smtClean="0">
                <a:solidFill>
                  <a:srgbClr val="FF0000"/>
                </a:solidFill>
                <a:latin typeface="Consolas"/>
                <a:ea typeface="Consolas"/>
                <a:cs typeface="Consolas"/>
                <a:sym typeface="Consolas"/>
              </a:rPr>
              <a:t>删除     哪张表   的哪一条数据</a:t>
            </a:r>
            <a:r>
              <a:rPr lang="en-US" altLang="zh-CN" sz="1800" dirty="0" smtClean="0">
                <a:solidFill>
                  <a:srgbClr val="FF0000"/>
                </a:solidFill>
                <a:latin typeface="Consolas"/>
                <a:ea typeface="Consolas"/>
                <a:cs typeface="Consolas"/>
                <a:sym typeface="Consolas"/>
              </a:rPr>
              <a:t>( </a:t>
            </a:r>
            <a:r>
              <a:rPr lang="zh-CN" altLang="en-US" sz="1800" dirty="0" smtClean="0">
                <a:solidFill>
                  <a:srgbClr val="FF0000"/>
                </a:solidFill>
                <a:latin typeface="Consolas"/>
                <a:ea typeface="Consolas"/>
                <a:cs typeface="Consolas"/>
                <a:sym typeface="Consolas"/>
              </a:rPr>
              <a:t>那条数据有什么特特征 </a:t>
            </a:r>
            <a:r>
              <a:rPr lang="en-US" altLang="zh-CN" sz="1800" dirty="0" smtClean="0">
                <a:solidFill>
                  <a:srgbClr val="FF0000"/>
                </a:solidFill>
                <a:latin typeface="Consolas"/>
                <a:ea typeface="Consolas"/>
                <a:cs typeface="Consolas"/>
                <a:sym typeface="Consolas"/>
              </a:rPr>
              <a:t>)</a:t>
            </a:r>
          </a:p>
          <a:p>
            <a:pPr lvl="0" rtl="0">
              <a:lnSpc>
                <a:spcPct val="115000"/>
              </a:lnSpc>
              <a:spcBef>
                <a:spcPts val="0"/>
              </a:spcBef>
              <a:buNone/>
            </a:pPr>
            <a:r>
              <a:rPr lang="en-US" altLang="zh-CN" sz="1800" dirty="0" smtClean="0">
                <a:solidFill>
                  <a:srgbClr val="A71D5D"/>
                </a:solidFill>
                <a:latin typeface="Consolas"/>
                <a:ea typeface="Consolas"/>
                <a:cs typeface="Consolas"/>
                <a:sym typeface="Consolas"/>
              </a:rPr>
              <a:t>Delete from </a:t>
            </a:r>
            <a:r>
              <a:rPr lang="zh-CN" altLang="en-US" sz="1800" dirty="0" smtClean="0">
                <a:solidFill>
                  <a:srgbClr val="A71D5D"/>
                </a:solidFill>
                <a:latin typeface="Consolas"/>
                <a:ea typeface="Consolas"/>
                <a:cs typeface="Consolas"/>
                <a:sym typeface="Consolas"/>
              </a:rPr>
              <a:t>表名 </a:t>
            </a:r>
            <a:r>
              <a:rPr lang="en-US" altLang="zh-CN" sz="1800" dirty="0" smtClean="0">
                <a:solidFill>
                  <a:srgbClr val="A71D5D"/>
                </a:solidFill>
                <a:latin typeface="Consolas"/>
                <a:ea typeface="Consolas"/>
                <a:cs typeface="Consolas"/>
                <a:sym typeface="Consolas"/>
              </a:rPr>
              <a:t>[where </a:t>
            </a:r>
            <a:r>
              <a:rPr lang="zh-CN" altLang="en-US" sz="1800" dirty="0" smtClean="0">
                <a:solidFill>
                  <a:srgbClr val="A71D5D"/>
                </a:solidFill>
                <a:latin typeface="Consolas"/>
                <a:ea typeface="Consolas"/>
                <a:cs typeface="Consolas"/>
                <a:sym typeface="Consolas"/>
              </a:rPr>
              <a:t>条件</a:t>
            </a:r>
            <a:r>
              <a:rPr lang="en-US" altLang="zh-CN" sz="1800" dirty="0" smtClean="0">
                <a:solidFill>
                  <a:srgbClr val="A71D5D"/>
                </a:solidFill>
                <a:latin typeface="Consolas"/>
                <a:ea typeface="Consolas"/>
                <a:cs typeface="Consolas"/>
                <a:sym typeface="Consolas"/>
              </a:rPr>
              <a:t>] [order by </a:t>
            </a:r>
            <a:r>
              <a:rPr lang="zh-CN" altLang="en-US" sz="1800" dirty="0" smtClean="0">
                <a:solidFill>
                  <a:srgbClr val="A71D5D"/>
                </a:solidFill>
                <a:latin typeface="Consolas"/>
                <a:ea typeface="Consolas"/>
                <a:cs typeface="Consolas"/>
                <a:sym typeface="Consolas"/>
              </a:rPr>
              <a:t>字段</a:t>
            </a:r>
            <a:r>
              <a:rPr lang="en-US" altLang="zh-CN" sz="1800" dirty="0" smtClean="0">
                <a:solidFill>
                  <a:srgbClr val="A71D5D"/>
                </a:solidFill>
                <a:latin typeface="Consolas"/>
                <a:ea typeface="Consolas"/>
                <a:cs typeface="Consolas"/>
                <a:sym typeface="Consolas"/>
              </a:rPr>
              <a:t>] [limit </a:t>
            </a:r>
            <a:r>
              <a:rPr lang="zh-CN" altLang="en-US" sz="1800" dirty="0" smtClean="0">
                <a:solidFill>
                  <a:srgbClr val="A71D5D"/>
                </a:solidFill>
                <a:latin typeface="Consolas"/>
                <a:ea typeface="Consolas"/>
                <a:cs typeface="Consolas"/>
                <a:sym typeface="Consolas"/>
              </a:rPr>
              <a:t>行数</a:t>
            </a:r>
            <a:r>
              <a:rPr lang="en-US" altLang="zh-CN" sz="1800" dirty="0" smtClean="0">
                <a:solidFill>
                  <a:srgbClr val="A71D5D"/>
                </a:solidFill>
                <a:latin typeface="Consolas"/>
                <a:ea typeface="Consolas"/>
                <a:cs typeface="Consolas"/>
                <a:sym typeface="Consolas"/>
              </a:rPr>
              <a:t>]</a:t>
            </a:r>
          </a:p>
          <a:p>
            <a:pPr lvl="0" rtl="0">
              <a:lnSpc>
                <a:spcPct val="115000"/>
              </a:lnSpc>
              <a:spcBef>
                <a:spcPts val="0"/>
              </a:spcBef>
              <a:buNone/>
            </a:pPr>
            <a:endParaRPr lang="en-US" sz="1800" dirty="0" smtClean="0">
              <a:solidFill>
                <a:srgbClr val="A71D5D"/>
              </a:solidFill>
              <a:latin typeface="Consolas"/>
              <a:ea typeface="Consolas"/>
              <a:cs typeface="Consolas"/>
              <a:sym typeface="Consolas"/>
            </a:endParaRPr>
          </a:p>
          <a:p>
            <a:pPr lvl="0" rtl="0">
              <a:lnSpc>
                <a:spcPct val="115000"/>
              </a:lnSpc>
              <a:spcBef>
                <a:spcPts val="0"/>
              </a:spcBef>
              <a:buNone/>
            </a:pPr>
            <a:endParaRPr lang="en-US" sz="1800" dirty="0">
              <a:solidFill>
                <a:srgbClr val="A71D5D"/>
              </a:solidFill>
              <a:latin typeface="Consolas"/>
              <a:ea typeface="Consolas"/>
              <a:cs typeface="Consolas"/>
              <a:sym typeface="Consolas"/>
            </a:endParaRPr>
          </a:p>
          <a:p>
            <a:pPr lvl="0" rtl="0">
              <a:lnSpc>
                <a:spcPct val="115000"/>
              </a:lnSpc>
              <a:spcBef>
                <a:spcPts val="0"/>
              </a:spcBef>
              <a:buNone/>
            </a:pPr>
            <a:endParaRPr lang="en-US" sz="1800" dirty="0" smtClean="0">
              <a:solidFill>
                <a:srgbClr val="A71D5D"/>
              </a:solidFill>
              <a:latin typeface="Consolas"/>
              <a:ea typeface="Consolas"/>
              <a:cs typeface="Consolas"/>
              <a:sym typeface="Consolas"/>
            </a:endParaRPr>
          </a:p>
          <a:p>
            <a:pPr lvl="0" rtl="0">
              <a:lnSpc>
                <a:spcPct val="115000"/>
              </a:lnSpc>
              <a:spcBef>
                <a:spcPts val="0"/>
              </a:spcBef>
              <a:buNone/>
            </a:pPr>
            <a:r>
              <a:rPr lang="en-US" sz="1800" dirty="0" smtClean="0">
                <a:solidFill>
                  <a:srgbClr val="A71D5D"/>
                </a:solidFill>
                <a:latin typeface="Consolas"/>
                <a:ea typeface="Consolas"/>
                <a:cs typeface="Consolas"/>
                <a:sym typeface="Consolas"/>
              </a:rPr>
              <a:t>Delete from user;</a:t>
            </a:r>
            <a:endParaRPr lang="en-US" sz="1800" dirty="0">
              <a:solidFill>
                <a:srgbClr val="A71D5D"/>
              </a:solidFill>
              <a:latin typeface="Consolas"/>
              <a:ea typeface="Consolas"/>
              <a:cs typeface="Consolas"/>
              <a:sym typeface="Consolas"/>
            </a:endParaRPr>
          </a:p>
          <a:p>
            <a:pPr lvl="0" rtl="0">
              <a:lnSpc>
                <a:spcPct val="115000"/>
              </a:lnSpc>
              <a:spcBef>
                <a:spcPts val="0"/>
              </a:spcBef>
              <a:buNone/>
            </a:pPr>
            <a:r>
              <a:rPr lang="en-US" sz="1800" dirty="0" smtClean="0">
                <a:solidFill>
                  <a:srgbClr val="A71D5D"/>
                </a:solidFill>
                <a:latin typeface="Consolas"/>
                <a:ea typeface="Consolas"/>
                <a:cs typeface="Consolas"/>
                <a:sym typeface="Consolas"/>
              </a:rPr>
              <a:t>Delete from user where username=‘jx3536’;</a:t>
            </a:r>
          </a:p>
          <a:p>
            <a:pPr lvl="0" rtl="0">
              <a:lnSpc>
                <a:spcPct val="115000"/>
              </a:lnSpc>
              <a:spcBef>
                <a:spcPts val="0"/>
              </a:spcBef>
              <a:buNone/>
            </a:pPr>
            <a:r>
              <a:rPr lang="en-US" sz="1800" dirty="0" smtClean="0">
                <a:solidFill>
                  <a:srgbClr val="A71D5D"/>
                </a:solidFill>
                <a:latin typeface="Consolas"/>
                <a:ea typeface="Consolas"/>
                <a:cs typeface="Consolas"/>
                <a:sym typeface="Consolas"/>
              </a:rPr>
              <a:t>Delete from article where (title=‘</a:t>
            </a:r>
            <a:r>
              <a:rPr lang="zh-CN" altLang="en-US" sz="1800" dirty="0" smtClean="0">
                <a:solidFill>
                  <a:srgbClr val="A71D5D"/>
                </a:solidFill>
                <a:latin typeface="Consolas"/>
                <a:ea typeface="Consolas"/>
                <a:cs typeface="Consolas"/>
                <a:sym typeface="Consolas"/>
              </a:rPr>
              <a:t>数据库从装酷到跑路</a:t>
            </a:r>
            <a:r>
              <a:rPr lang="en-US" sz="1800" dirty="0" smtClean="0">
                <a:solidFill>
                  <a:srgbClr val="A71D5D"/>
                </a:solidFill>
                <a:latin typeface="Consolas"/>
                <a:ea typeface="Consolas"/>
                <a:cs typeface="Consolas"/>
                <a:sym typeface="Consolas"/>
              </a:rPr>
              <a:t>’ and </a:t>
            </a:r>
            <a:r>
              <a:rPr lang="en-US" sz="1800" dirty="0" err="1" smtClean="0">
                <a:solidFill>
                  <a:srgbClr val="A71D5D"/>
                </a:solidFill>
                <a:latin typeface="Consolas"/>
                <a:ea typeface="Consolas"/>
                <a:cs typeface="Consolas"/>
                <a:sym typeface="Consolas"/>
              </a:rPr>
              <a:t>authorId</a:t>
            </a:r>
            <a:r>
              <a:rPr lang="en-US" sz="1800" dirty="0" smtClean="0">
                <a:solidFill>
                  <a:srgbClr val="A71D5D"/>
                </a:solidFill>
                <a:latin typeface="Consolas"/>
                <a:ea typeface="Consolas"/>
                <a:cs typeface="Consolas"/>
                <a:sym typeface="Consolas"/>
              </a:rPr>
              <a:t>=1);</a:t>
            </a:r>
          </a:p>
          <a:p>
            <a:pPr lvl="0" rtl="0">
              <a:lnSpc>
                <a:spcPct val="115000"/>
              </a:lnSpc>
              <a:spcBef>
                <a:spcPts val="0"/>
              </a:spcBef>
              <a:buNone/>
            </a:pPr>
            <a:r>
              <a:rPr lang="en-US" sz="1800" dirty="0" smtClean="0">
                <a:solidFill>
                  <a:srgbClr val="A71D5D"/>
                </a:solidFill>
                <a:latin typeface="Consolas"/>
                <a:ea typeface="Consolas"/>
                <a:cs typeface="Consolas"/>
                <a:sym typeface="Consolas"/>
              </a:rPr>
              <a:t>Delete from article where id in (1,2);</a:t>
            </a:r>
          </a:p>
          <a:p>
            <a:pPr lvl="0" rtl="0">
              <a:lnSpc>
                <a:spcPct val="115000"/>
              </a:lnSpc>
              <a:spcBef>
                <a:spcPts val="0"/>
              </a:spcBef>
              <a:buNone/>
            </a:pPr>
            <a:r>
              <a:rPr lang="en-US" sz="1800" dirty="0" smtClean="0">
                <a:solidFill>
                  <a:srgbClr val="A71D5D"/>
                </a:solidFill>
                <a:latin typeface="Consolas"/>
                <a:ea typeface="Consolas"/>
                <a:cs typeface="Consolas"/>
                <a:sym typeface="Consolas"/>
              </a:rPr>
              <a:t>Delete from article where tag=‘</a:t>
            </a:r>
            <a:r>
              <a:rPr lang="zh-CN" altLang="en-US" sz="1800" dirty="0" smtClean="0">
                <a:solidFill>
                  <a:srgbClr val="A71D5D"/>
                </a:solidFill>
                <a:latin typeface="Consolas"/>
                <a:ea typeface="Consolas"/>
                <a:cs typeface="Consolas"/>
                <a:sym typeface="Consolas"/>
              </a:rPr>
              <a:t>编程</a:t>
            </a:r>
            <a:r>
              <a:rPr lang="en-US" sz="1800" dirty="0" smtClean="0">
                <a:solidFill>
                  <a:srgbClr val="A71D5D"/>
                </a:solidFill>
                <a:latin typeface="Consolas"/>
                <a:ea typeface="Consolas"/>
                <a:cs typeface="Consolas"/>
                <a:sym typeface="Consolas"/>
              </a:rPr>
              <a:t>’ order by </a:t>
            </a:r>
            <a:r>
              <a:rPr lang="en-US" sz="1800" dirty="0" err="1" smtClean="0">
                <a:solidFill>
                  <a:srgbClr val="A71D5D"/>
                </a:solidFill>
                <a:latin typeface="Consolas"/>
                <a:ea typeface="Consolas"/>
                <a:cs typeface="Consolas"/>
                <a:sym typeface="Consolas"/>
              </a:rPr>
              <a:t>authorId</a:t>
            </a:r>
            <a:r>
              <a:rPr lang="en-US" sz="1800" dirty="0" smtClean="0">
                <a:solidFill>
                  <a:srgbClr val="A71D5D"/>
                </a:solidFill>
                <a:latin typeface="Consolas"/>
                <a:ea typeface="Consolas"/>
                <a:cs typeface="Consolas"/>
                <a:sym typeface="Consolas"/>
              </a:rPr>
              <a:t> limit 5;  </a:t>
            </a:r>
          </a:p>
          <a:p>
            <a:pPr lvl="0" rtl="0">
              <a:lnSpc>
                <a:spcPct val="115000"/>
              </a:lnSpc>
              <a:spcBef>
                <a:spcPts val="0"/>
              </a:spcBef>
              <a:buNone/>
            </a:pPr>
            <a:endParaRPr lang="en-US" sz="1800" dirty="0" smtClean="0">
              <a:solidFill>
                <a:srgbClr val="A71D5D"/>
              </a:solidFill>
              <a:latin typeface="Consolas"/>
              <a:ea typeface="Consolas"/>
              <a:cs typeface="Consolas"/>
              <a:sym typeface="Consolas"/>
            </a:endParaRPr>
          </a:p>
          <a:p>
            <a:pPr lvl="0" rtl="0">
              <a:lnSpc>
                <a:spcPct val="115000"/>
              </a:lnSpc>
              <a:spcBef>
                <a:spcPts val="0"/>
              </a:spcBef>
              <a:buNone/>
            </a:pPr>
            <a:endParaRPr lang="en-US" sz="1800" dirty="0">
              <a:solidFill>
                <a:srgbClr val="A71D5D"/>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更改</a:t>
            </a:r>
            <a:endParaRPr lang="zh-CN" altLang="en-US" dirty="0"/>
          </a:p>
        </p:txBody>
      </p:sp>
      <p:sp>
        <p:nvSpPr>
          <p:cNvPr id="3" name="矩形 2"/>
          <p:cNvSpPr/>
          <p:nvPr/>
        </p:nvSpPr>
        <p:spPr>
          <a:xfrm>
            <a:off x="592429" y="2072882"/>
            <a:ext cx="7637171" cy="3596369"/>
          </a:xfrm>
          <a:prstGeom prst="rect">
            <a:avLst/>
          </a:prstGeom>
        </p:spPr>
        <p:txBody>
          <a:bodyPr wrap="square">
            <a:spAutoFit/>
          </a:bodyPr>
          <a:lstStyle/>
          <a:p>
            <a:pPr lvl="0">
              <a:lnSpc>
                <a:spcPct val="115000"/>
              </a:lnSpc>
            </a:pPr>
            <a:r>
              <a:rPr lang="zh-CN" altLang="en-US" sz="2000" dirty="0" smtClean="0">
                <a:solidFill>
                  <a:srgbClr val="A71D5D"/>
                </a:solidFill>
                <a:latin typeface="Consolas"/>
                <a:ea typeface="Consolas"/>
                <a:cs typeface="Consolas"/>
                <a:sym typeface="Consolas"/>
              </a:rPr>
              <a:t>基本思路</a:t>
            </a:r>
            <a:endParaRPr lang="en-US" altLang="zh-CN" sz="2000" dirty="0" smtClean="0">
              <a:solidFill>
                <a:srgbClr val="A71D5D"/>
              </a:solidFill>
              <a:latin typeface="Consolas"/>
              <a:ea typeface="Consolas"/>
              <a:cs typeface="Consolas"/>
              <a:sym typeface="Consolas"/>
            </a:endParaRPr>
          </a:p>
          <a:p>
            <a:pPr lvl="0">
              <a:lnSpc>
                <a:spcPct val="115000"/>
              </a:lnSpc>
            </a:pPr>
            <a:endParaRPr lang="en-US" altLang="zh-CN" sz="2000" dirty="0" smtClean="0">
              <a:solidFill>
                <a:srgbClr val="A71D5D"/>
              </a:solidFill>
              <a:latin typeface="Consolas"/>
              <a:ea typeface="Consolas"/>
              <a:cs typeface="Consolas"/>
              <a:sym typeface="Consolas"/>
            </a:endParaRPr>
          </a:p>
          <a:p>
            <a:pPr lvl="0">
              <a:lnSpc>
                <a:spcPct val="115000"/>
              </a:lnSpc>
            </a:pPr>
            <a:r>
              <a:rPr lang="zh-CN" altLang="en-US" sz="2400" dirty="0" smtClean="0">
                <a:solidFill>
                  <a:srgbClr val="FF0000"/>
                </a:solidFill>
                <a:latin typeface="Consolas"/>
                <a:ea typeface="Consolas"/>
                <a:cs typeface="Consolas"/>
                <a:sym typeface="Consolas"/>
              </a:rPr>
              <a:t>更改    哪张表的  哪些字段为 什么值 </a:t>
            </a:r>
            <a:endParaRPr lang="en-US" altLang="zh-CN" sz="2400" dirty="0">
              <a:solidFill>
                <a:srgbClr val="FF0000"/>
              </a:solidFill>
              <a:latin typeface="Consolas"/>
              <a:ea typeface="Consolas"/>
              <a:cs typeface="Consolas"/>
              <a:sym typeface="Consolas"/>
            </a:endParaRPr>
          </a:p>
          <a:p>
            <a:pPr lvl="0">
              <a:lnSpc>
                <a:spcPct val="115000"/>
              </a:lnSpc>
            </a:pPr>
            <a:r>
              <a:rPr lang="en-US" altLang="zh-CN" sz="2000" dirty="0" smtClean="0">
                <a:solidFill>
                  <a:srgbClr val="A71D5D"/>
                </a:solidFill>
                <a:latin typeface="Consolas"/>
                <a:ea typeface="Consolas"/>
                <a:cs typeface="Consolas"/>
                <a:sym typeface="Consolas"/>
              </a:rPr>
              <a:t>Update   </a:t>
            </a:r>
            <a:r>
              <a:rPr lang="zh-CN" altLang="en-US" sz="2000" dirty="0" smtClean="0">
                <a:solidFill>
                  <a:srgbClr val="A71D5D"/>
                </a:solidFill>
                <a:latin typeface="Consolas"/>
                <a:ea typeface="Consolas"/>
                <a:cs typeface="Consolas"/>
                <a:sym typeface="Consolas"/>
              </a:rPr>
              <a:t>表</a:t>
            </a:r>
            <a:r>
              <a:rPr lang="zh-CN" altLang="en-US" sz="2000" dirty="0">
                <a:solidFill>
                  <a:srgbClr val="A71D5D"/>
                </a:solidFill>
                <a:latin typeface="Consolas"/>
                <a:ea typeface="Consolas"/>
                <a:cs typeface="Consolas"/>
                <a:sym typeface="Consolas"/>
              </a:rPr>
              <a:t>名 </a:t>
            </a:r>
            <a:r>
              <a:rPr lang="zh-CN" altLang="en-US" sz="2000" dirty="0" smtClean="0">
                <a:solidFill>
                  <a:srgbClr val="A71D5D"/>
                </a:solidFill>
                <a:latin typeface="Consolas"/>
                <a:ea typeface="Consolas"/>
                <a:cs typeface="Consolas"/>
                <a:sym typeface="Consolas"/>
              </a:rPr>
              <a:t>   </a:t>
            </a:r>
            <a:r>
              <a:rPr lang="en-US" altLang="zh-CN" sz="2000" dirty="0" smtClean="0">
                <a:solidFill>
                  <a:srgbClr val="A71D5D"/>
                </a:solidFill>
                <a:latin typeface="Consolas"/>
                <a:ea typeface="Consolas"/>
                <a:cs typeface="Consolas"/>
                <a:sym typeface="Consolas"/>
              </a:rPr>
              <a:t>set </a:t>
            </a:r>
            <a:r>
              <a:rPr lang="zh-CN" altLang="en-US" sz="2000" dirty="0">
                <a:solidFill>
                  <a:srgbClr val="A71D5D"/>
                </a:solidFill>
                <a:latin typeface="Consolas"/>
                <a:ea typeface="Consolas"/>
                <a:cs typeface="Consolas"/>
                <a:sym typeface="Consolas"/>
              </a:rPr>
              <a:t>字段名</a:t>
            </a:r>
            <a:r>
              <a:rPr lang="en-US" altLang="zh-CN" sz="2000" dirty="0">
                <a:solidFill>
                  <a:srgbClr val="A71D5D"/>
                </a:solidFill>
                <a:latin typeface="Consolas"/>
                <a:ea typeface="Consolas"/>
                <a:cs typeface="Consolas"/>
                <a:sym typeface="Consolas"/>
              </a:rPr>
              <a:t>=</a:t>
            </a:r>
            <a:r>
              <a:rPr lang="zh-CN" altLang="en-US" sz="2000" dirty="0">
                <a:solidFill>
                  <a:srgbClr val="A71D5D"/>
                </a:solidFill>
                <a:latin typeface="Consolas"/>
                <a:ea typeface="Consolas"/>
                <a:cs typeface="Consolas"/>
                <a:sym typeface="Consolas"/>
              </a:rPr>
              <a:t>值</a:t>
            </a:r>
            <a:r>
              <a:rPr lang="en-US" altLang="zh-CN" sz="2000" dirty="0">
                <a:solidFill>
                  <a:srgbClr val="A71D5D"/>
                </a:solidFill>
                <a:latin typeface="Consolas"/>
                <a:ea typeface="Consolas"/>
                <a:cs typeface="Consolas"/>
                <a:sym typeface="Consolas"/>
              </a:rPr>
              <a:t>[,…] [where </a:t>
            </a:r>
            <a:r>
              <a:rPr lang="zh-CN" altLang="en-US" sz="2000" dirty="0">
                <a:solidFill>
                  <a:srgbClr val="A71D5D"/>
                </a:solidFill>
                <a:latin typeface="Consolas"/>
                <a:ea typeface="Consolas"/>
                <a:cs typeface="Consolas"/>
                <a:sym typeface="Consolas"/>
              </a:rPr>
              <a:t>条件</a:t>
            </a:r>
            <a:r>
              <a:rPr lang="en-US" altLang="zh-CN" sz="2000" dirty="0">
                <a:solidFill>
                  <a:srgbClr val="A71D5D"/>
                </a:solidFill>
                <a:latin typeface="Consolas"/>
                <a:ea typeface="Consolas"/>
                <a:cs typeface="Consolas"/>
                <a:sym typeface="Consolas"/>
              </a:rPr>
              <a:t>] [order by </a:t>
            </a:r>
            <a:r>
              <a:rPr lang="zh-CN" altLang="en-US" sz="2000" dirty="0">
                <a:solidFill>
                  <a:srgbClr val="A71D5D"/>
                </a:solidFill>
                <a:latin typeface="Consolas"/>
                <a:ea typeface="Consolas"/>
                <a:cs typeface="Consolas"/>
                <a:sym typeface="Consolas"/>
              </a:rPr>
              <a:t>字段</a:t>
            </a:r>
            <a:r>
              <a:rPr lang="en-US" altLang="zh-CN" sz="2000" dirty="0">
                <a:solidFill>
                  <a:srgbClr val="A71D5D"/>
                </a:solidFill>
                <a:latin typeface="Consolas"/>
                <a:ea typeface="Consolas"/>
                <a:cs typeface="Consolas"/>
                <a:sym typeface="Consolas"/>
              </a:rPr>
              <a:t>] [limit </a:t>
            </a:r>
            <a:r>
              <a:rPr lang="zh-CN" altLang="en-US" sz="2000" dirty="0">
                <a:solidFill>
                  <a:srgbClr val="A71D5D"/>
                </a:solidFill>
                <a:latin typeface="Consolas"/>
                <a:ea typeface="Consolas"/>
                <a:cs typeface="Consolas"/>
                <a:sym typeface="Consolas"/>
              </a:rPr>
              <a:t>条数</a:t>
            </a:r>
            <a:r>
              <a:rPr lang="en-US" altLang="zh-CN" sz="2000" dirty="0">
                <a:solidFill>
                  <a:srgbClr val="A71D5D"/>
                </a:solidFill>
                <a:latin typeface="Consolas"/>
                <a:ea typeface="Consolas"/>
                <a:cs typeface="Consolas"/>
                <a:sym typeface="Consolas"/>
              </a:rPr>
              <a:t>]</a:t>
            </a:r>
          </a:p>
          <a:p>
            <a:pPr lvl="0">
              <a:lnSpc>
                <a:spcPct val="115000"/>
              </a:lnSpc>
            </a:pPr>
            <a:endParaRPr lang="en-US" altLang="zh-CN" sz="2000" dirty="0" smtClean="0">
              <a:solidFill>
                <a:srgbClr val="A71D5D"/>
              </a:solidFill>
              <a:latin typeface="Consolas"/>
              <a:ea typeface="Consolas"/>
              <a:cs typeface="Consolas"/>
              <a:sym typeface="Consolas"/>
            </a:endParaRPr>
          </a:p>
          <a:p>
            <a:pPr lvl="0">
              <a:lnSpc>
                <a:spcPct val="115000"/>
              </a:lnSpc>
            </a:pPr>
            <a:endParaRPr lang="en-US" altLang="zh-CN" sz="2000" dirty="0">
              <a:solidFill>
                <a:srgbClr val="A71D5D"/>
              </a:solidFill>
              <a:latin typeface="Consolas"/>
              <a:ea typeface="Consolas"/>
              <a:cs typeface="Consolas"/>
              <a:sym typeface="Consolas"/>
            </a:endParaRPr>
          </a:p>
          <a:p>
            <a:pPr lvl="0">
              <a:lnSpc>
                <a:spcPct val="115000"/>
              </a:lnSpc>
            </a:pPr>
            <a:r>
              <a:rPr lang="en-US" altLang="zh-CN" sz="2000" dirty="0" smtClean="0">
                <a:solidFill>
                  <a:srgbClr val="A71D5D"/>
                </a:solidFill>
                <a:latin typeface="Consolas"/>
                <a:ea typeface="Consolas"/>
                <a:cs typeface="Consolas"/>
                <a:sym typeface="Consolas"/>
              </a:rPr>
              <a:t>Update </a:t>
            </a:r>
            <a:r>
              <a:rPr lang="en-US" altLang="zh-CN" sz="2000" dirty="0">
                <a:solidFill>
                  <a:srgbClr val="A71D5D"/>
                </a:solidFill>
                <a:latin typeface="Consolas"/>
                <a:ea typeface="Consolas"/>
                <a:cs typeface="Consolas"/>
                <a:sym typeface="Consolas"/>
              </a:rPr>
              <a:t>user set username=‘</a:t>
            </a:r>
            <a:r>
              <a:rPr lang="en-US" altLang="zh-CN" sz="2000" dirty="0" err="1">
                <a:solidFill>
                  <a:srgbClr val="A71D5D"/>
                </a:solidFill>
                <a:latin typeface="Consolas"/>
                <a:ea typeface="Consolas"/>
                <a:cs typeface="Consolas"/>
                <a:sym typeface="Consolas"/>
              </a:rPr>
              <a:t>wangweisong</a:t>
            </a:r>
            <a:r>
              <a:rPr lang="en-US" altLang="zh-CN" sz="2000" dirty="0">
                <a:solidFill>
                  <a:srgbClr val="A71D5D"/>
                </a:solidFill>
                <a:latin typeface="Consolas"/>
                <a:ea typeface="Consolas"/>
                <a:cs typeface="Consolas"/>
                <a:sym typeface="Consolas"/>
              </a:rPr>
              <a:t>’ where username=‘</a:t>
            </a:r>
            <a:r>
              <a:rPr lang="en-US" altLang="zh-CN" sz="2000" dirty="0" err="1">
                <a:solidFill>
                  <a:srgbClr val="A71D5D"/>
                </a:solidFill>
                <a:latin typeface="Consolas"/>
                <a:ea typeface="Consolas"/>
                <a:cs typeface="Consolas"/>
                <a:sym typeface="Consolas"/>
              </a:rPr>
              <a:t>wangweisuo</a:t>
            </a:r>
            <a:r>
              <a:rPr lang="en-US" altLang="zh-CN" sz="2000" dirty="0">
                <a:solidFill>
                  <a:srgbClr val="A71D5D"/>
                </a:solidFill>
                <a:latin typeface="Consolas"/>
                <a:ea typeface="Consolas"/>
                <a:cs typeface="Consolas"/>
                <a:sym typeface="Consolas"/>
              </a:rPr>
              <a:t>’;</a:t>
            </a:r>
          </a:p>
          <a:p>
            <a:pPr lvl="0">
              <a:lnSpc>
                <a:spcPct val="115000"/>
              </a:lnSpc>
            </a:pPr>
            <a:r>
              <a:rPr lang="en-US" altLang="zh-CN" dirty="0">
                <a:solidFill>
                  <a:srgbClr val="A71D5D"/>
                </a:solidFill>
                <a:latin typeface="Consolas"/>
                <a:ea typeface="Consolas"/>
                <a:cs typeface="Consolas"/>
                <a:sym typeface="Consolas"/>
              </a:rPr>
              <a:t> </a:t>
            </a:r>
          </a:p>
        </p:txBody>
      </p:sp>
    </p:spTree>
    <p:extLst>
      <p:ext uri="{BB962C8B-B14F-4D97-AF65-F5344CB8AC3E}">
        <p14:creationId xmlns:p14="http://schemas.microsoft.com/office/powerpoint/2010/main" val="3314088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a:spcBef>
                <a:spcPts val="0"/>
              </a:spcBef>
              <a:buNone/>
            </a:pPr>
            <a:r>
              <a:rPr lang="zh-CN" altLang="en-US" dirty="0"/>
              <a:t>最麻</a:t>
            </a:r>
            <a:r>
              <a:rPr lang="zh-CN" altLang="en-US" dirty="0" smtClean="0"/>
              <a:t>烦的是 查询</a:t>
            </a:r>
            <a:endParaRPr lang="zh-CN" dirty="0"/>
          </a:p>
        </p:txBody>
      </p:sp>
      <p:sp>
        <p:nvSpPr>
          <p:cNvPr id="250" name="Shape 250"/>
          <p:cNvSpPr txBox="1"/>
          <p:nvPr/>
        </p:nvSpPr>
        <p:spPr>
          <a:xfrm>
            <a:off x="227250" y="1117388"/>
            <a:ext cx="8568600" cy="5473500"/>
          </a:xfrm>
          <a:prstGeom prst="rect">
            <a:avLst/>
          </a:prstGeom>
          <a:noFill/>
          <a:ln>
            <a:noFill/>
          </a:ln>
        </p:spPr>
        <p:txBody>
          <a:bodyPr lIns="91425" tIns="91425" rIns="91425" bIns="91425" anchor="t" anchorCtr="0">
            <a:noAutofit/>
          </a:bodyPr>
          <a:lstStyle/>
          <a:p>
            <a:pPr lvl="0">
              <a:lnSpc>
                <a:spcPct val="115000"/>
              </a:lnSpc>
              <a:spcBef>
                <a:spcPts val="0"/>
              </a:spcBef>
              <a:buNone/>
            </a:pPr>
            <a:r>
              <a:rPr lang="zh-CN" altLang="en-US" sz="1600" dirty="0" smtClean="0">
                <a:solidFill>
                  <a:srgbClr val="A71D5D"/>
                </a:solidFill>
                <a:latin typeface="Consolas"/>
                <a:ea typeface="Consolas"/>
                <a:cs typeface="Consolas"/>
                <a:sym typeface="Consolas"/>
              </a:rPr>
              <a:t>基本思路</a:t>
            </a:r>
            <a:endParaRPr lang="en-US" altLang="zh-CN" sz="1600" dirty="0" smtClean="0">
              <a:solidFill>
                <a:srgbClr val="A71D5D"/>
              </a:solidFill>
              <a:latin typeface="Consolas"/>
              <a:ea typeface="Consolas"/>
              <a:cs typeface="Consolas"/>
              <a:sym typeface="Consolas"/>
            </a:endParaRPr>
          </a:p>
          <a:p>
            <a:pPr lvl="0">
              <a:lnSpc>
                <a:spcPct val="115000"/>
              </a:lnSpc>
              <a:spcBef>
                <a:spcPts val="0"/>
              </a:spcBef>
              <a:buNone/>
            </a:pPr>
            <a:r>
              <a:rPr lang="zh-CN" altLang="en-US" sz="1600" dirty="0">
                <a:solidFill>
                  <a:srgbClr val="FF0000"/>
                </a:solidFill>
                <a:latin typeface="Consolas"/>
                <a:ea typeface="Consolas"/>
                <a:cs typeface="Consolas"/>
                <a:sym typeface="Consolas"/>
              </a:rPr>
              <a:t>选</a:t>
            </a:r>
            <a:r>
              <a:rPr lang="zh-CN" altLang="en-US" sz="1600" dirty="0" smtClean="0">
                <a:solidFill>
                  <a:srgbClr val="FF0000"/>
                </a:solidFill>
                <a:latin typeface="Consolas"/>
                <a:ea typeface="Consolas"/>
                <a:cs typeface="Consolas"/>
                <a:sym typeface="Consolas"/>
              </a:rPr>
              <a:t>择 哪些字段 从哪些表 的 哪些条数据</a:t>
            </a:r>
            <a:endParaRPr lang="en-US" sz="1600" dirty="0" smtClean="0">
              <a:solidFill>
                <a:srgbClr val="FF0000"/>
              </a:solidFill>
              <a:latin typeface="Consolas"/>
              <a:ea typeface="Consolas"/>
              <a:cs typeface="Consolas"/>
              <a:sym typeface="Consolas"/>
            </a:endParaRPr>
          </a:p>
          <a:p>
            <a:pPr lvl="0">
              <a:lnSpc>
                <a:spcPct val="115000"/>
              </a:lnSpc>
              <a:spcBef>
                <a:spcPts val="0"/>
              </a:spcBef>
              <a:buNone/>
            </a:pPr>
            <a:r>
              <a:rPr lang="en-US" sz="1600" dirty="0" smtClean="0">
                <a:solidFill>
                  <a:srgbClr val="A71D5D"/>
                </a:solidFill>
                <a:latin typeface="Consolas"/>
                <a:ea typeface="Consolas"/>
                <a:cs typeface="Consolas"/>
                <a:sym typeface="Consolas"/>
              </a:rPr>
              <a:t>Select [</a:t>
            </a:r>
            <a:r>
              <a:rPr lang="en-US" sz="1600" dirty="0" err="1" smtClean="0">
                <a:solidFill>
                  <a:srgbClr val="A71D5D"/>
                </a:solidFill>
                <a:latin typeface="Consolas"/>
                <a:ea typeface="Consolas"/>
                <a:cs typeface="Consolas"/>
                <a:sym typeface="Consolas"/>
              </a:rPr>
              <a:t>all|distinct</a:t>
            </a:r>
            <a:r>
              <a:rPr lang="en-US" sz="1600" dirty="0" smtClean="0">
                <a:solidFill>
                  <a:srgbClr val="A71D5D"/>
                </a:solidFill>
                <a:latin typeface="Consolas"/>
                <a:ea typeface="Consolas"/>
                <a:cs typeface="Consolas"/>
                <a:sym typeface="Consolas"/>
              </a:rPr>
              <a:t>]</a:t>
            </a:r>
          </a:p>
          <a:p>
            <a:pPr lvl="0">
              <a:lnSpc>
                <a:spcPct val="115000"/>
              </a:lnSpc>
              <a:spcBef>
                <a:spcPts val="0"/>
              </a:spcBef>
              <a:buNone/>
            </a:pPr>
            <a:r>
              <a:rPr lang="en-US" sz="1600" dirty="0">
                <a:solidFill>
                  <a:srgbClr val="A71D5D"/>
                </a:solidFill>
                <a:latin typeface="Consolas"/>
                <a:ea typeface="Consolas"/>
                <a:cs typeface="Consolas"/>
                <a:sym typeface="Consolas"/>
              </a:rPr>
              <a:t> </a:t>
            </a:r>
            <a:r>
              <a:rPr lang="en-US" sz="1600" dirty="0" smtClean="0">
                <a:solidFill>
                  <a:srgbClr val="A71D5D"/>
                </a:solidFill>
                <a:latin typeface="Consolas"/>
                <a:ea typeface="Consolas"/>
                <a:cs typeface="Consolas"/>
                <a:sym typeface="Consolas"/>
              </a:rPr>
              <a:t>      {* | [</a:t>
            </a:r>
            <a:r>
              <a:rPr lang="zh-CN" altLang="en-US" sz="1600" dirty="0" smtClean="0">
                <a:solidFill>
                  <a:srgbClr val="A71D5D"/>
                </a:solidFill>
                <a:latin typeface="Consolas"/>
                <a:ea typeface="Consolas"/>
                <a:cs typeface="Consolas"/>
                <a:sym typeface="Consolas"/>
              </a:rPr>
              <a:t>表名</a:t>
            </a:r>
            <a:r>
              <a:rPr lang="en-US" altLang="zh-CN" sz="1600" dirty="0" smtClean="0">
                <a:solidFill>
                  <a:srgbClr val="A71D5D"/>
                </a:solidFill>
                <a:latin typeface="Consolas"/>
                <a:ea typeface="Consolas"/>
                <a:cs typeface="Consolas"/>
                <a:sym typeface="Consolas"/>
              </a:rPr>
              <a:t>.</a:t>
            </a:r>
            <a:r>
              <a:rPr lang="en-US" sz="1600" dirty="0" smtClean="0">
                <a:solidFill>
                  <a:srgbClr val="A71D5D"/>
                </a:solidFill>
                <a:latin typeface="Consolas"/>
                <a:ea typeface="Consolas"/>
                <a:cs typeface="Consolas"/>
                <a:sym typeface="Consolas"/>
              </a:rPr>
              <a:t>]</a:t>
            </a:r>
            <a:r>
              <a:rPr lang="zh-CN" altLang="en-US" sz="1600" dirty="0" smtClean="0">
                <a:solidFill>
                  <a:srgbClr val="A71D5D"/>
                </a:solidFill>
                <a:latin typeface="Consolas"/>
                <a:ea typeface="Consolas"/>
                <a:cs typeface="Consolas"/>
                <a:sym typeface="Consolas"/>
              </a:rPr>
              <a:t>字段</a:t>
            </a:r>
            <a:r>
              <a:rPr lang="en-US" altLang="zh-CN" sz="1600" dirty="0" smtClean="0">
                <a:solidFill>
                  <a:srgbClr val="A71D5D"/>
                </a:solidFill>
                <a:latin typeface="Consolas"/>
                <a:ea typeface="Consolas"/>
                <a:cs typeface="Consolas"/>
                <a:sym typeface="Consolas"/>
              </a:rPr>
              <a:t>1[ as </a:t>
            </a:r>
            <a:r>
              <a:rPr lang="zh-CN" altLang="en-US" sz="1600" dirty="0" smtClean="0">
                <a:solidFill>
                  <a:srgbClr val="A71D5D"/>
                </a:solidFill>
                <a:latin typeface="Consolas"/>
                <a:ea typeface="Consolas"/>
                <a:cs typeface="Consolas"/>
                <a:sym typeface="Consolas"/>
              </a:rPr>
              <a:t>新名</a:t>
            </a:r>
            <a:r>
              <a:rPr lang="en-US" altLang="zh-CN" sz="1600" dirty="0" smtClean="0">
                <a:solidFill>
                  <a:srgbClr val="A71D5D"/>
                </a:solidFill>
                <a:latin typeface="Consolas"/>
                <a:ea typeface="Consolas"/>
                <a:cs typeface="Consolas"/>
                <a:sym typeface="Consolas"/>
              </a:rPr>
              <a:t>1] [,[</a:t>
            </a:r>
            <a:r>
              <a:rPr lang="zh-CN" altLang="en-US" sz="1600" dirty="0" smtClean="0">
                <a:solidFill>
                  <a:srgbClr val="A71D5D"/>
                </a:solidFill>
                <a:latin typeface="Consolas"/>
                <a:ea typeface="Consolas"/>
                <a:cs typeface="Consolas"/>
                <a:sym typeface="Consolas"/>
              </a:rPr>
              <a:t>表名</a:t>
            </a:r>
            <a:r>
              <a:rPr lang="en-US" altLang="zh-CN" sz="1600" dirty="0" smtClean="0">
                <a:solidFill>
                  <a:srgbClr val="A71D5D"/>
                </a:solidFill>
                <a:latin typeface="Consolas"/>
                <a:ea typeface="Consolas"/>
                <a:cs typeface="Consolas"/>
                <a:sym typeface="Consolas"/>
              </a:rPr>
              <a:t>.]</a:t>
            </a:r>
            <a:r>
              <a:rPr lang="zh-CN" altLang="en-US" sz="1600" dirty="0" smtClean="0">
                <a:solidFill>
                  <a:srgbClr val="A71D5D"/>
                </a:solidFill>
                <a:latin typeface="Consolas"/>
                <a:ea typeface="Consolas"/>
                <a:cs typeface="Consolas"/>
                <a:sym typeface="Consolas"/>
              </a:rPr>
              <a:t>字段</a:t>
            </a:r>
            <a:r>
              <a:rPr lang="en-US" altLang="zh-CN" sz="1600" dirty="0" smtClean="0">
                <a:solidFill>
                  <a:srgbClr val="A71D5D"/>
                </a:solidFill>
                <a:latin typeface="Consolas"/>
                <a:ea typeface="Consolas"/>
                <a:cs typeface="Consolas"/>
                <a:sym typeface="Consolas"/>
              </a:rPr>
              <a:t>2[ as </a:t>
            </a:r>
            <a:r>
              <a:rPr lang="zh-CN" altLang="en-US" sz="1600" dirty="0" smtClean="0">
                <a:solidFill>
                  <a:srgbClr val="A71D5D"/>
                </a:solidFill>
                <a:latin typeface="Consolas"/>
                <a:ea typeface="Consolas"/>
                <a:cs typeface="Consolas"/>
                <a:sym typeface="Consolas"/>
              </a:rPr>
              <a:t>新名</a:t>
            </a:r>
            <a:r>
              <a:rPr lang="en-US" altLang="zh-CN" sz="1600" dirty="0" smtClean="0">
                <a:solidFill>
                  <a:srgbClr val="A71D5D"/>
                </a:solidFill>
                <a:latin typeface="Consolas"/>
                <a:ea typeface="Consolas"/>
                <a:cs typeface="Consolas"/>
                <a:sym typeface="Consolas"/>
              </a:rPr>
              <a:t>2][,…]]</a:t>
            </a:r>
            <a:r>
              <a:rPr lang="en-US" sz="1600" dirty="0" smtClean="0">
                <a:solidFill>
                  <a:srgbClr val="A71D5D"/>
                </a:solidFill>
                <a:latin typeface="Consolas"/>
                <a:ea typeface="Consolas"/>
                <a:cs typeface="Consolas"/>
                <a:sym typeface="Consolas"/>
              </a:rPr>
              <a:t>}</a:t>
            </a:r>
          </a:p>
          <a:p>
            <a:pPr lvl="0">
              <a:lnSpc>
                <a:spcPct val="115000"/>
              </a:lnSpc>
              <a:spcBef>
                <a:spcPts val="0"/>
              </a:spcBef>
              <a:buNone/>
            </a:pPr>
            <a:r>
              <a:rPr lang="en-US" sz="1600" dirty="0" smtClean="0">
                <a:solidFill>
                  <a:srgbClr val="A71D5D"/>
                </a:solidFill>
                <a:latin typeface="Consolas"/>
                <a:ea typeface="Consolas"/>
                <a:cs typeface="Consolas"/>
                <a:sym typeface="Consolas"/>
              </a:rPr>
              <a:t>	from </a:t>
            </a:r>
            <a:r>
              <a:rPr lang="zh-CN" altLang="en-US" sz="1600" dirty="0" smtClean="0">
                <a:solidFill>
                  <a:srgbClr val="A71D5D"/>
                </a:solidFill>
                <a:latin typeface="Consolas"/>
                <a:ea typeface="Consolas"/>
                <a:cs typeface="Consolas"/>
                <a:sym typeface="Consolas"/>
              </a:rPr>
              <a:t>表</a:t>
            </a:r>
            <a:r>
              <a:rPr lang="en-US" altLang="zh-CN" sz="1600" dirty="0" smtClean="0">
                <a:solidFill>
                  <a:srgbClr val="A71D5D"/>
                </a:solidFill>
                <a:latin typeface="Consolas"/>
                <a:ea typeface="Consolas"/>
                <a:cs typeface="Consolas"/>
                <a:sym typeface="Consolas"/>
              </a:rPr>
              <a:t>1</a:t>
            </a:r>
            <a:r>
              <a:rPr lang="zh-CN" altLang="en-US" sz="1600" dirty="0" smtClean="0">
                <a:solidFill>
                  <a:srgbClr val="A71D5D"/>
                </a:solidFill>
                <a:latin typeface="Consolas"/>
                <a:ea typeface="Consolas"/>
                <a:cs typeface="Consolas"/>
                <a:sym typeface="Consolas"/>
              </a:rPr>
              <a:t>，表</a:t>
            </a:r>
            <a:r>
              <a:rPr lang="en-US" altLang="zh-CN" sz="1600" dirty="0" smtClean="0">
                <a:solidFill>
                  <a:srgbClr val="A71D5D"/>
                </a:solidFill>
                <a:latin typeface="Consolas"/>
                <a:ea typeface="Consolas"/>
                <a:cs typeface="Consolas"/>
                <a:sym typeface="Consolas"/>
              </a:rPr>
              <a:t>2[ ,…]</a:t>
            </a:r>
          </a:p>
          <a:p>
            <a:pPr lvl="0">
              <a:lnSpc>
                <a:spcPct val="115000"/>
              </a:lnSpc>
              <a:spcBef>
                <a:spcPts val="0"/>
              </a:spcBef>
              <a:buNone/>
            </a:pPr>
            <a:r>
              <a:rPr lang="en-US" sz="1600" dirty="0">
                <a:solidFill>
                  <a:srgbClr val="A71D5D"/>
                </a:solidFill>
                <a:latin typeface="Consolas"/>
                <a:ea typeface="Consolas"/>
                <a:cs typeface="Consolas"/>
                <a:sym typeface="Consolas"/>
              </a:rPr>
              <a:t>	</a:t>
            </a:r>
            <a:r>
              <a:rPr lang="en-US" sz="1600" dirty="0" smtClean="0">
                <a:solidFill>
                  <a:srgbClr val="A71D5D"/>
                </a:solidFill>
                <a:latin typeface="Consolas"/>
                <a:ea typeface="Consolas"/>
                <a:cs typeface="Consolas"/>
                <a:sym typeface="Consolas"/>
              </a:rPr>
              <a:t>[where </a:t>
            </a:r>
            <a:r>
              <a:rPr lang="zh-CN" altLang="en-US" sz="1600" dirty="0" smtClean="0">
                <a:solidFill>
                  <a:srgbClr val="A71D5D"/>
                </a:solidFill>
                <a:latin typeface="Consolas"/>
                <a:ea typeface="Consolas"/>
                <a:cs typeface="Consolas"/>
                <a:sym typeface="Consolas"/>
              </a:rPr>
              <a:t>条件</a:t>
            </a:r>
            <a:r>
              <a:rPr lang="en-US" sz="1600" dirty="0" smtClean="0">
                <a:solidFill>
                  <a:srgbClr val="A71D5D"/>
                </a:solidFill>
                <a:latin typeface="Consolas"/>
                <a:ea typeface="Consolas"/>
                <a:cs typeface="Consolas"/>
                <a:sym typeface="Consolas"/>
              </a:rPr>
              <a:t>]</a:t>
            </a:r>
          </a:p>
          <a:p>
            <a:pPr lvl="0">
              <a:lnSpc>
                <a:spcPct val="115000"/>
              </a:lnSpc>
              <a:spcBef>
                <a:spcPts val="0"/>
              </a:spcBef>
              <a:buNone/>
            </a:pPr>
            <a:r>
              <a:rPr lang="en-US" sz="1600" dirty="0">
                <a:solidFill>
                  <a:srgbClr val="A71D5D"/>
                </a:solidFill>
                <a:latin typeface="Consolas"/>
                <a:ea typeface="Consolas"/>
                <a:cs typeface="Consolas"/>
                <a:sym typeface="Consolas"/>
              </a:rPr>
              <a:t>	</a:t>
            </a:r>
            <a:r>
              <a:rPr lang="en-US" sz="1600" dirty="0" smtClean="0">
                <a:solidFill>
                  <a:srgbClr val="A71D5D"/>
                </a:solidFill>
                <a:latin typeface="Consolas"/>
                <a:ea typeface="Consolas"/>
                <a:cs typeface="Consolas"/>
                <a:sym typeface="Consolas"/>
              </a:rPr>
              <a:t>[group by </a:t>
            </a:r>
            <a:r>
              <a:rPr lang="zh-CN" altLang="en-US" sz="1600" dirty="0" smtClean="0">
                <a:solidFill>
                  <a:srgbClr val="A71D5D"/>
                </a:solidFill>
                <a:latin typeface="Consolas"/>
                <a:ea typeface="Consolas"/>
                <a:cs typeface="Consolas"/>
                <a:sym typeface="Consolas"/>
              </a:rPr>
              <a:t>字段</a:t>
            </a:r>
            <a:r>
              <a:rPr lang="en-US" sz="1600" dirty="0" smtClean="0">
                <a:solidFill>
                  <a:srgbClr val="A71D5D"/>
                </a:solidFill>
                <a:latin typeface="Consolas"/>
                <a:ea typeface="Consolas"/>
                <a:cs typeface="Consolas"/>
                <a:sym typeface="Consolas"/>
              </a:rPr>
              <a:t>]</a:t>
            </a:r>
          </a:p>
          <a:p>
            <a:pPr lvl="0">
              <a:lnSpc>
                <a:spcPct val="115000"/>
              </a:lnSpc>
              <a:spcBef>
                <a:spcPts val="0"/>
              </a:spcBef>
              <a:buNone/>
            </a:pPr>
            <a:r>
              <a:rPr lang="en-US" sz="1600" dirty="0">
                <a:solidFill>
                  <a:srgbClr val="A71D5D"/>
                </a:solidFill>
                <a:latin typeface="Consolas"/>
                <a:ea typeface="Consolas"/>
                <a:cs typeface="Consolas"/>
                <a:sym typeface="Consolas"/>
              </a:rPr>
              <a:t>	</a:t>
            </a:r>
            <a:r>
              <a:rPr lang="en-US" sz="1600" dirty="0" smtClean="0">
                <a:solidFill>
                  <a:srgbClr val="A71D5D"/>
                </a:solidFill>
                <a:latin typeface="Consolas"/>
                <a:ea typeface="Consolas"/>
                <a:cs typeface="Consolas"/>
                <a:sym typeface="Consolas"/>
              </a:rPr>
              <a:t>[order by </a:t>
            </a:r>
            <a:r>
              <a:rPr lang="zh-CN" altLang="en-US" sz="1600" dirty="0" smtClean="0">
                <a:solidFill>
                  <a:srgbClr val="A71D5D"/>
                </a:solidFill>
                <a:latin typeface="Consolas"/>
                <a:ea typeface="Consolas"/>
                <a:cs typeface="Consolas"/>
                <a:sym typeface="Consolas"/>
              </a:rPr>
              <a:t>字段</a:t>
            </a:r>
            <a:r>
              <a:rPr lang="en-US" sz="1600" dirty="0" smtClean="0">
                <a:solidFill>
                  <a:srgbClr val="A71D5D"/>
                </a:solidFill>
                <a:latin typeface="Consolas"/>
                <a:ea typeface="Consolas"/>
                <a:cs typeface="Consolas"/>
                <a:sym typeface="Consolas"/>
              </a:rPr>
              <a:t>]</a:t>
            </a:r>
          </a:p>
          <a:p>
            <a:pPr lvl="0">
              <a:lnSpc>
                <a:spcPct val="115000"/>
              </a:lnSpc>
              <a:spcBef>
                <a:spcPts val="0"/>
              </a:spcBef>
              <a:buNone/>
            </a:pPr>
            <a:r>
              <a:rPr lang="en-US" sz="1600" dirty="0">
                <a:solidFill>
                  <a:srgbClr val="A71D5D"/>
                </a:solidFill>
                <a:latin typeface="Consolas"/>
                <a:ea typeface="Consolas"/>
                <a:cs typeface="Consolas"/>
                <a:sym typeface="Consolas"/>
              </a:rPr>
              <a:t>	</a:t>
            </a:r>
            <a:r>
              <a:rPr lang="en-US" sz="1600" dirty="0" smtClean="0">
                <a:solidFill>
                  <a:srgbClr val="A71D5D"/>
                </a:solidFill>
                <a:latin typeface="Consolas"/>
                <a:ea typeface="Consolas"/>
                <a:cs typeface="Consolas"/>
                <a:sym typeface="Consolas"/>
              </a:rPr>
              <a:t>[limit </a:t>
            </a:r>
            <a:r>
              <a:rPr lang="zh-CN" altLang="en-US" sz="1600" dirty="0" smtClean="0">
                <a:solidFill>
                  <a:srgbClr val="A71D5D"/>
                </a:solidFill>
                <a:latin typeface="Consolas"/>
                <a:ea typeface="Consolas"/>
                <a:cs typeface="Consolas"/>
                <a:sym typeface="Consolas"/>
              </a:rPr>
              <a:t>条数</a:t>
            </a:r>
            <a:r>
              <a:rPr lang="en-US" altLang="zh-CN" sz="1600" dirty="0" smtClean="0">
                <a:solidFill>
                  <a:srgbClr val="A71D5D"/>
                </a:solidFill>
                <a:latin typeface="Consolas"/>
                <a:ea typeface="Consolas"/>
                <a:cs typeface="Consolas"/>
                <a:sym typeface="Consolas"/>
              </a:rPr>
              <a:t>];</a:t>
            </a:r>
          </a:p>
          <a:p>
            <a:pPr lvl="0">
              <a:lnSpc>
                <a:spcPct val="115000"/>
              </a:lnSpc>
              <a:spcBef>
                <a:spcPts val="0"/>
              </a:spcBef>
              <a:buNone/>
            </a:pPr>
            <a:endParaRPr lang="en-US" altLang="zh-CN" sz="1600" dirty="0" smtClean="0">
              <a:solidFill>
                <a:srgbClr val="A71D5D"/>
              </a:solidFill>
              <a:latin typeface="Consolas"/>
              <a:ea typeface="Consolas"/>
              <a:cs typeface="Consolas"/>
              <a:sym typeface="Consolas"/>
            </a:endParaRPr>
          </a:p>
          <a:p>
            <a:pPr lvl="0">
              <a:lnSpc>
                <a:spcPct val="115000"/>
              </a:lnSpc>
              <a:spcBef>
                <a:spcPts val="0"/>
              </a:spcBef>
              <a:buNone/>
            </a:pPr>
            <a:r>
              <a:rPr lang="en-US" sz="1600" dirty="0" smtClean="0">
                <a:solidFill>
                  <a:srgbClr val="A71D5D"/>
                </a:solidFill>
                <a:latin typeface="Consolas"/>
                <a:ea typeface="Consolas"/>
                <a:cs typeface="Consolas"/>
                <a:sym typeface="Consolas"/>
              </a:rPr>
              <a:t>Select * from user where username=‘jx3536’;</a:t>
            </a:r>
          </a:p>
          <a:p>
            <a:pPr lvl="0">
              <a:lnSpc>
                <a:spcPct val="115000"/>
              </a:lnSpc>
              <a:spcBef>
                <a:spcPts val="0"/>
              </a:spcBef>
              <a:buNone/>
            </a:pPr>
            <a:r>
              <a:rPr lang="en-US" sz="1600" dirty="0" smtClean="0">
                <a:solidFill>
                  <a:srgbClr val="A71D5D"/>
                </a:solidFill>
                <a:latin typeface="Consolas"/>
                <a:ea typeface="Consolas"/>
                <a:cs typeface="Consolas"/>
                <a:sym typeface="Consolas"/>
              </a:rPr>
              <a:t>Select </a:t>
            </a:r>
            <a:r>
              <a:rPr lang="en-US" sz="1600" dirty="0" err="1" smtClean="0">
                <a:solidFill>
                  <a:srgbClr val="A71D5D"/>
                </a:solidFill>
                <a:latin typeface="Consolas"/>
                <a:ea typeface="Consolas"/>
                <a:cs typeface="Consolas"/>
                <a:sym typeface="Consolas"/>
              </a:rPr>
              <a:t>user.username</a:t>
            </a:r>
            <a:r>
              <a:rPr lang="en-US" sz="1600" dirty="0" smtClean="0">
                <a:solidFill>
                  <a:srgbClr val="A71D5D"/>
                </a:solidFill>
                <a:latin typeface="Consolas"/>
                <a:ea typeface="Consolas"/>
                <a:cs typeface="Consolas"/>
                <a:sym typeface="Consolas"/>
              </a:rPr>
              <a:t> as </a:t>
            </a:r>
            <a:r>
              <a:rPr lang="en-US" sz="1600" dirty="0" err="1" smtClean="0">
                <a:solidFill>
                  <a:srgbClr val="A71D5D"/>
                </a:solidFill>
                <a:latin typeface="Consolas"/>
                <a:ea typeface="Consolas"/>
                <a:cs typeface="Consolas"/>
                <a:sym typeface="Consolas"/>
              </a:rPr>
              <a:t>userName</a:t>
            </a:r>
            <a:r>
              <a:rPr lang="en-US" sz="1600" dirty="0" smtClean="0">
                <a:solidFill>
                  <a:srgbClr val="A71D5D"/>
                </a:solidFill>
                <a:latin typeface="Consolas"/>
                <a:ea typeface="Consolas"/>
                <a:cs typeface="Consolas"/>
                <a:sym typeface="Consolas"/>
              </a:rPr>
              <a:t>, title, content, time, tag from user, article where (username=‘jx3536’ and tag=‘</a:t>
            </a:r>
            <a:r>
              <a:rPr lang="zh-CN" altLang="en-US" sz="1600" dirty="0" smtClean="0">
                <a:solidFill>
                  <a:srgbClr val="A71D5D"/>
                </a:solidFill>
                <a:latin typeface="Consolas"/>
                <a:ea typeface="Consolas"/>
                <a:cs typeface="Consolas"/>
                <a:sym typeface="Consolas"/>
              </a:rPr>
              <a:t>编程</a:t>
            </a:r>
            <a:r>
              <a:rPr lang="en-US" sz="1600" dirty="0" smtClean="0">
                <a:solidFill>
                  <a:srgbClr val="A71D5D"/>
                </a:solidFill>
                <a:latin typeface="Consolas"/>
                <a:ea typeface="Consolas"/>
                <a:cs typeface="Consolas"/>
                <a:sym typeface="Consolas"/>
              </a:rPr>
              <a:t>’) order by time limit 5;</a:t>
            </a:r>
          </a:p>
          <a:p>
            <a:pPr lvl="0">
              <a:lnSpc>
                <a:spcPct val="115000"/>
              </a:lnSpc>
              <a:spcBef>
                <a:spcPts val="0"/>
              </a:spcBef>
              <a:buNone/>
            </a:pPr>
            <a:endParaRPr lang="en-US" sz="1600" dirty="0">
              <a:solidFill>
                <a:srgbClr val="A71D5D"/>
              </a:solidFill>
              <a:latin typeface="Consolas"/>
              <a:ea typeface="Consolas"/>
              <a:cs typeface="Consolas"/>
              <a:sym typeface="Consolas"/>
            </a:endParaRPr>
          </a:p>
          <a:p>
            <a:pPr lvl="0">
              <a:lnSpc>
                <a:spcPct val="115000"/>
              </a:lnSpc>
              <a:spcBef>
                <a:spcPts val="0"/>
              </a:spcBef>
              <a:buNone/>
            </a:pPr>
            <a:r>
              <a:rPr lang="zh-CN" altLang="en-US" sz="1600" dirty="0" smtClean="0">
                <a:solidFill>
                  <a:srgbClr val="A71D5D"/>
                </a:solidFill>
                <a:latin typeface="Consolas"/>
                <a:ea typeface="Consolas"/>
                <a:cs typeface="Consolas"/>
                <a:sym typeface="Consolas"/>
              </a:rPr>
              <a:t>模糊</a:t>
            </a:r>
            <a:endParaRPr lang="en-US" altLang="zh-CN" sz="1600" dirty="0" smtClean="0">
              <a:solidFill>
                <a:srgbClr val="A71D5D"/>
              </a:solidFill>
              <a:latin typeface="Consolas"/>
              <a:ea typeface="Consolas"/>
              <a:cs typeface="Consolas"/>
              <a:sym typeface="Consolas"/>
            </a:endParaRPr>
          </a:p>
          <a:p>
            <a:pPr lvl="0">
              <a:lnSpc>
                <a:spcPct val="115000"/>
              </a:lnSpc>
              <a:spcBef>
                <a:spcPts val="0"/>
              </a:spcBef>
              <a:buNone/>
            </a:pPr>
            <a:r>
              <a:rPr lang="en-US" altLang="zh-CN" sz="1600" dirty="0" smtClean="0">
                <a:solidFill>
                  <a:srgbClr val="A71D5D"/>
                </a:solidFill>
                <a:latin typeface="Consolas"/>
                <a:ea typeface="Consolas"/>
                <a:cs typeface="Consolas"/>
                <a:sym typeface="Consolas"/>
              </a:rPr>
              <a:t>Select name from user where name like ‘</a:t>
            </a:r>
            <a:r>
              <a:rPr lang="zh-CN" altLang="en-US" sz="1600" dirty="0" smtClean="0">
                <a:solidFill>
                  <a:srgbClr val="A71D5D"/>
                </a:solidFill>
                <a:latin typeface="Consolas"/>
                <a:ea typeface="Consolas"/>
                <a:cs typeface="Consolas"/>
                <a:sym typeface="Consolas"/>
              </a:rPr>
              <a:t>蒋</a:t>
            </a:r>
            <a:r>
              <a:rPr lang="en-US" altLang="zh-CN" sz="1600" dirty="0" smtClean="0">
                <a:solidFill>
                  <a:srgbClr val="A71D5D"/>
                </a:solidFill>
                <a:latin typeface="Consolas"/>
                <a:ea typeface="Consolas"/>
                <a:cs typeface="Consolas"/>
                <a:sym typeface="Consolas"/>
              </a:rPr>
              <a:t>-</a:t>
            </a:r>
            <a:r>
              <a:rPr lang="zh-CN" altLang="en-US" sz="1600" dirty="0" smtClean="0">
                <a:solidFill>
                  <a:srgbClr val="A71D5D"/>
                </a:solidFill>
                <a:latin typeface="Consolas"/>
                <a:ea typeface="Consolas"/>
                <a:cs typeface="Consolas"/>
                <a:sym typeface="Consolas"/>
              </a:rPr>
              <a:t>星</a:t>
            </a:r>
            <a:r>
              <a:rPr lang="en-US" altLang="zh-CN" sz="1600" dirty="0" smtClean="0">
                <a:solidFill>
                  <a:srgbClr val="A71D5D"/>
                </a:solidFill>
                <a:latin typeface="Consolas"/>
                <a:ea typeface="Consolas"/>
                <a:cs typeface="Consolas"/>
                <a:sym typeface="Consolas"/>
              </a:rPr>
              <a:t>’;</a:t>
            </a:r>
          </a:p>
          <a:p>
            <a:pPr lvl="0">
              <a:lnSpc>
                <a:spcPct val="115000"/>
              </a:lnSpc>
              <a:spcBef>
                <a:spcPts val="0"/>
              </a:spcBef>
              <a:buNone/>
            </a:pPr>
            <a:r>
              <a:rPr lang="en-US" altLang="zh-CN" sz="1600" dirty="0" smtClean="0">
                <a:solidFill>
                  <a:srgbClr val="A71D5D"/>
                </a:solidFill>
                <a:latin typeface="Consolas"/>
                <a:ea typeface="Consolas"/>
                <a:cs typeface="Consolas"/>
                <a:sym typeface="Consolas"/>
              </a:rPr>
              <a:t>Select name from user where name like ‘%</a:t>
            </a:r>
            <a:r>
              <a:rPr lang="zh-CN" altLang="en-US" sz="1600" dirty="0" smtClean="0">
                <a:solidFill>
                  <a:srgbClr val="A71D5D"/>
                </a:solidFill>
                <a:latin typeface="Consolas"/>
                <a:ea typeface="Consolas"/>
                <a:cs typeface="Consolas"/>
                <a:sym typeface="Consolas"/>
              </a:rPr>
              <a:t>王</a:t>
            </a:r>
            <a:r>
              <a:rPr lang="en-US" altLang="zh-CN" sz="1600" dirty="0" smtClean="0">
                <a:solidFill>
                  <a:srgbClr val="A71D5D"/>
                </a:solidFill>
                <a:latin typeface="Consolas"/>
                <a:ea typeface="Consolas"/>
                <a:cs typeface="Consolas"/>
                <a:sym typeface="Consolas"/>
              </a:rPr>
              <a:t>’;</a:t>
            </a:r>
            <a:r>
              <a:rPr lang="en-US" sz="1600" dirty="0" smtClean="0">
                <a:solidFill>
                  <a:srgbClr val="A71D5D"/>
                </a:solidFill>
                <a:latin typeface="Consolas"/>
                <a:ea typeface="Consolas"/>
                <a:cs typeface="Consolas"/>
                <a:sym typeface="Consolas"/>
              </a:rPr>
              <a:t> </a:t>
            </a:r>
            <a:endParaRPr sz="1600" dirty="0">
              <a:solidFill>
                <a:srgbClr val="A71D5D"/>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a:t>
            </a:r>
            <a:r>
              <a:rPr lang="zh-CN" altLang="en-US" dirty="0" smtClean="0"/>
              <a:t>表查询</a:t>
            </a:r>
            <a:endParaRPr lang="zh-CN" altLang="en-US" dirty="0"/>
          </a:p>
        </p:txBody>
      </p:sp>
      <p:sp>
        <p:nvSpPr>
          <p:cNvPr id="3" name="矩形 2"/>
          <p:cNvSpPr/>
          <p:nvPr/>
        </p:nvSpPr>
        <p:spPr>
          <a:xfrm>
            <a:off x="0" y="1274393"/>
            <a:ext cx="9028090" cy="5613845"/>
          </a:xfrm>
          <a:prstGeom prst="rect">
            <a:avLst/>
          </a:prstGeom>
        </p:spPr>
        <p:txBody>
          <a:bodyPr wrap="square">
            <a:spAutoFit/>
          </a:bodyPr>
          <a:lstStyle/>
          <a:p>
            <a:pPr lvl="0">
              <a:lnSpc>
                <a:spcPct val="115000"/>
              </a:lnSpc>
            </a:pPr>
            <a:r>
              <a:rPr lang="en-US" altLang="zh-CN" dirty="0">
                <a:solidFill>
                  <a:srgbClr val="A71D5D"/>
                </a:solidFill>
                <a:latin typeface="Consolas"/>
                <a:ea typeface="Consolas"/>
                <a:cs typeface="Consolas"/>
                <a:sym typeface="Consolas"/>
              </a:rPr>
              <a:t> </a:t>
            </a:r>
            <a:r>
              <a:rPr lang="en-US" altLang="zh-CN" dirty="0" smtClean="0">
                <a:solidFill>
                  <a:srgbClr val="A71D5D"/>
                </a:solidFill>
                <a:latin typeface="Consolas"/>
                <a:ea typeface="Consolas"/>
                <a:cs typeface="Consolas"/>
                <a:sym typeface="Consolas"/>
              </a:rPr>
              <a:t>                                                 </a:t>
            </a:r>
            <a:r>
              <a:rPr lang="zh-CN" altLang="en-US" sz="2400" dirty="0" smtClean="0">
                <a:solidFill>
                  <a:srgbClr val="A71D5D"/>
                </a:solidFill>
                <a:latin typeface="Consolas"/>
                <a:ea typeface="Consolas"/>
                <a:cs typeface="Consolas"/>
                <a:sym typeface="Consolas"/>
              </a:rPr>
              <a:t>在这种多对多关联映射中，</a:t>
            </a:r>
            <a:endParaRPr lang="en-US" altLang="zh-CN" sz="2400" dirty="0" smtClean="0">
              <a:solidFill>
                <a:srgbClr val="A71D5D"/>
              </a:solidFill>
              <a:latin typeface="Consolas"/>
              <a:ea typeface="Consolas"/>
              <a:cs typeface="Consolas"/>
              <a:sym typeface="Consolas"/>
            </a:endParaRPr>
          </a:p>
          <a:p>
            <a:pPr lvl="0">
              <a:lnSpc>
                <a:spcPct val="115000"/>
              </a:lnSpc>
            </a:pPr>
            <a:r>
              <a:rPr lang="en-US" altLang="zh-CN" sz="2400" dirty="0">
                <a:solidFill>
                  <a:srgbClr val="A71D5D"/>
                </a:solidFill>
                <a:latin typeface="Consolas"/>
                <a:ea typeface="Consolas"/>
                <a:cs typeface="Consolas"/>
                <a:sym typeface="Consolas"/>
              </a:rPr>
              <a:t> </a:t>
            </a:r>
            <a:r>
              <a:rPr lang="en-US" altLang="zh-CN" sz="2400" dirty="0" smtClean="0">
                <a:solidFill>
                  <a:srgbClr val="A71D5D"/>
                </a:solidFill>
                <a:latin typeface="Consolas"/>
                <a:ea typeface="Consolas"/>
                <a:cs typeface="Consolas"/>
                <a:sym typeface="Consolas"/>
              </a:rPr>
              <a:t>                           </a:t>
            </a:r>
            <a:r>
              <a:rPr lang="zh-CN" altLang="en-US" sz="2400" dirty="0">
                <a:solidFill>
                  <a:srgbClr val="A71D5D"/>
                </a:solidFill>
                <a:latin typeface="Consolas"/>
                <a:ea typeface="Consolas"/>
                <a:cs typeface="Consolas"/>
                <a:sym typeface="Consolas"/>
              </a:rPr>
              <a:t> </a:t>
            </a:r>
            <a:r>
              <a:rPr lang="zh-CN" altLang="en-US" sz="2400" dirty="0" smtClean="0">
                <a:solidFill>
                  <a:srgbClr val="A71D5D"/>
                </a:solidFill>
                <a:latin typeface="Consolas"/>
                <a:ea typeface="Consolas"/>
                <a:cs typeface="Consolas"/>
                <a:sym typeface="Consolas"/>
              </a:rPr>
              <a:t>两种表并没有直接联系，但可以                           以通过一张关系表建立联系，</a:t>
            </a:r>
            <a:endParaRPr lang="en-US" altLang="zh-CN" sz="2400" dirty="0" smtClean="0">
              <a:solidFill>
                <a:srgbClr val="A71D5D"/>
              </a:solidFill>
              <a:latin typeface="Consolas"/>
              <a:ea typeface="Consolas"/>
              <a:cs typeface="Consolas"/>
              <a:sym typeface="Consolas"/>
            </a:endParaRPr>
          </a:p>
          <a:p>
            <a:pPr lvl="0">
              <a:lnSpc>
                <a:spcPct val="115000"/>
              </a:lnSpc>
            </a:pPr>
            <a:r>
              <a:rPr lang="en-US" altLang="zh-CN" sz="2400" dirty="0">
                <a:solidFill>
                  <a:srgbClr val="A71D5D"/>
                </a:solidFill>
                <a:latin typeface="Consolas"/>
                <a:ea typeface="Consolas"/>
                <a:cs typeface="Consolas"/>
                <a:sym typeface="Consolas"/>
              </a:rPr>
              <a:t> </a:t>
            </a:r>
            <a:r>
              <a:rPr lang="en-US" altLang="zh-CN" sz="2400" dirty="0" smtClean="0">
                <a:solidFill>
                  <a:srgbClr val="A71D5D"/>
                </a:solidFill>
                <a:latin typeface="Consolas"/>
                <a:ea typeface="Consolas"/>
                <a:cs typeface="Consolas"/>
                <a:sym typeface="Consolas"/>
              </a:rPr>
              <a:t>                            </a:t>
            </a:r>
            <a:r>
              <a:rPr lang="zh-CN" altLang="en-US" sz="2400" dirty="0" smtClean="0">
                <a:solidFill>
                  <a:srgbClr val="A71D5D"/>
                </a:solidFill>
                <a:latin typeface="Consolas"/>
                <a:ea typeface="Consolas"/>
                <a:cs typeface="Consolas"/>
                <a:sym typeface="Consolas"/>
              </a:rPr>
              <a:t>那么需要对不关联的这两张表</a:t>
            </a:r>
            <a:endParaRPr lang="en-US" altLang="zh-CN" sz="2400" dirty="0" smtClean="0">
              <a:solidFill>
                <a:srgbClr val="A71D5D"/>
              </a:solidFill>
              <a:latin typeface="Consolas"/>
              <a:ea typeface="Consolas"/>
              <a:cs typeface="Consolas"/>
              <a:sym typeface="Consolas"/>
            </a:endParaRPr>
          </a:p>
          <a:p>
            <a:pPr lvl="0">
              <a:lnSpc>
                <a:spcPct val="115000"/>
              </a:lnSpc>
            </a:pPr>
            <a:r>
              <a:rPr lang="en-US" altLang="zh-CN" sz="2400" dirty="0">
                <a:solidFill>
                  <a:srgbClr val="A71D5D"/>
                </a:solidFill>
                <a:latin typeface="Consolas"/>
                <a:ea typeface="Consolas"/>
                <a:cs typeface="Consolas"/>
                <a:sym typeface="Consolas"/>
              </a:rPr>
              <a:t> </a:t>
            </a:r>
            <a:r>
              <a:rPr lang="en-US" altLang="zh-CN" sz="2400" dirty="0" smtClean="0">
                <a:solidFill>
                  <a:srgbClr val="A71D5D"/>
                </a:solidFill>
                <a:latin typeface="Consolas"/>
                <a:ea typeface="Consolas"/>
                <a:cs typeface="Consolas"/>
                <a:sym typeface="Consolas"/>
              </a:rPr>
              <a:t>                            </a:t>
            </a:r>
            <a:r>
              <a:rPr lang="zh-CN" altLang="en-US" sz="2400" dirty="0" smtClean="0">
                <a:solidFill>
                  <a:srgbClr val="A71D5D"/>
                </a:solidFill>
                <a:latin typeface="Consolas"/>
                <a:ea typeface="Consolas"/>
                <a:cs typeface="Consolas"/>
                <a:sym typeface="Consolas"/>
              </a:rPr>
              <a:t>进行查询时，就需要同时查询</a:t>
            </a:r>
            <a:endParaRPr lang="en-US" altLang="zh-CN" sz="2400" dirty="0" smtClean="0">
              <a:solidFill>
                <a:srgbClr val="A71D5D"/>
              </a:solidFill>
              <a:latin typeface="Consolas"/>
              <a:ea typeface="Consolas"/>
              <a:cs typeface="Consolas"/>
              <a:sym typeface="Consolas"/>
            </a:endParaRPr>
          </a:p>
          <a:p>
            <a:pPr lvl="0">
              <a:lnSpc>
                <a:spcPct val="115000"/>
              </a:lnSpc>
            </a:pPr>
            <a:r>
              <a:rPr lang="en-US" altLang="zh-CN" sz="2400" dirty="0">
                <a:solidFill>
                  <a:srgbClr val="A71D5D"/>
                </a:solidFill>
                <a:latin typeface="Consolas"/>
                <a:ea typeface="Consolas"/>
                <a:cs typeface="Consolas"/>
                <a:sym typeface="Consolas"/>
              </a:rPr>
              <a:t> </a:t>
            </a:r>
            <a:r>
              <a:rPr lang="en-US" altLang="zh-CN" sz="2400" dirty="0" smtClean="0">
                <a:solidFill>
                  <a:srgbClr val="A71D5D"/>
                </a:solidFill>
                <a:latin typeface="Consolas"/>
                <a:ea typeface="Consolas"/>
                <a:cs typeface="Consolas"/>
                <a:sym typeface="Consolas"/>
              </a:rPr>
              <a:t>                             3</a:t>
            </a:r>
            <a:r>
              <a:rPr lang="zh-CN" altLang="en-US" sz="2400" dirty="0" smtClean="0">
                <a:solidFill>
                  <a:srgbClr val="A71D5D"/>
                </a:solidFill>
                <a:latin typeface="Consolas"/>
                <a:ea typeface="Consolas"/>
                <a:cs typeface="Consolas"/>
                <a:sym typeface="Consolas"/>
              </a:rPr>
              <a:t>张表</a:t>
            </a:r>
            <a:endParaRPr lang="en-US" altLang="zh-CN" sz="2400" dirty="0" smtClean="0">
              <a:solidFill>
                <a:srgbClr val="A71D5D"/>
              </a:solidFill>
              <a:latin typeface="Consolas"/>
              <a:ea typeface="Consolas"/>
              <a:cs typeface="Consolas"/>
              <a:sym typeface="Consolas"/>
            </a:endParaRPr>
          </a:p>
          <a:p>
            <a:pPr lvl="0">
              <a:lnSpc>
                <a:spcPct val="115000"/>
              </a:lnSpc>
            </a:pPr>
            <a:endParaRPr lang="en-US" altLang="zh-CN" sz="2400" dirty="0">
              <a:solidFill>
                <a:srgbClr val="A71D5D"/>
              </a:solidFill>
              <a:latin typeface="Consolas"/>
              <a:ea typeface="Consolas"/>
              <a:cs typeface="Consolas"/>
              <a:sym typeface="Consolas"/>
            </a:endParaRPr>
          </a:p>
          <a:p>
            <a:pPr lvl="1">
              <a:lnSpc>
                <a:spcPct val="115000"/>
              </a:lnSpc>
            </a:pPr>
            <a:r>
              <a:rPr lang="en-US" altLang="zh-CN" sz="2400" dirty="0" smtClean="0">
                <a:solidFill>
                  <a:srgbClr val="A71D5D"/>
                </a:solidFill>
                <a:latin typeface="Consolas"/>
                <a:ea typeface="Consolas"/>
                <a:cs typeface="Consolas"/>
                <a:sym typeface="Consolas"/>
              </a:rPr>
              <a:t>   Select student.name as </a:t>
            </a:r>
            <a:r>
              <a:rPr lang="en-US" altLang="zh-CN" sz="2400" dirty="0" err="1" smtClean="0">
                <a:solidFill>
                  <a:srgbClr val="A71D5D"/>
                </a:solidFill>
                <a:latin typeface="Consolas"/>
                <a:ea typeface="Consolas"/>
                <a:cs typeface="Consolas"/>
                <a:sym typeface="Consolas"/>
              </a:rPr>
              <a:t>stuName</a:t>
            </a:r>
            <a:r>
              <a:rPr lang="en-US" altLang="zh-CN" sz="2400" dirty="0" smtClean="0">
                <a:solidFill>
                  <a:srgbClr val="A71D5D"/>
                </a:solidFill>
                <a:latin typeface="Consolas"/>
                <a:ea typeface="Consolas"/>
                <a:cs typeface="Consolas"/>
                <a:sym typeface="Consolas"/>
              </a:rPr>
              <a:t>, class.name as</a:t>
            </a:r>
          </a:p>
          <a:p>
            <a:pPr lvl="1">
              <a:lnSpc>
                <a:spcPct val="115000"/>
              </a:lnSpc>
            </a:pPr>
            <a:r>
              <a:rPr lang="en-US" altLang="zh-CN" sz="2400" dirty="0" smtClean="0">
                <a:solidFill>
                  <a:srgbClr val="A71D5D"/>
                </a:solidFill>
                <a:latin typeface="Consolas"/>
                <a:ea typeface="Consolas"/>
                <a:cs typeface="Consolas"/>
                <a:sym typeface="Consolas"/>
              </a:rPr>
              <a:t>      </a:t>
            </a:r>
            <a:r>
              <a:rPr lang="en-US" altLang="zh-CN" sz="2400" dirty="0" err="1" smtClean="0">
                <a:solidFill>
                  <a:srgbClr val="A71D5D"/>
                </a:solidFill>
                <a:latin typeface="Consolas"/>
                <a:ea typeface="Consolas"/>
                <a:cs typeface="Consolas"/>
                <a:sym typeface="Consolas"/>
              </a:rPr>
              <a:t>className</a:t>
            </a:r>
            <a:r>
              <a:rPr lang="en-US" altLang="zh-CN" sz="2400" dirty="0" smtClean="0">
                <a:solidFill>
                  <a:srgbClr val="A71D5D"/>
                </a:solidFill>
                <a:latin typeface="Consolas"/>
                <a:ea typeface="Consolas"/>
                <a:cs typeface="Consolas"/>
                <a:sym typeface="Consolas"/>
              </a:rPr>
              <a:t> from student, class where( </a:t>
            </a:r>
          </a:p>
          <a:p>
            <a:pPr lvl="1">
              <a:lnSpc>
                <a:spcPct val="115000"/>
              </a:lnSpc>
            </a:pPr>
            <a:r>
              <a:rPr lang="en-US" altLang="zh-CN" sz="2400" dirty="0" smtClean="0">
                <a:solidFill>
                  <a:srgbClr val="A71D5D"/>
                </a:solidFill>
                <a:latin typeface="Consolas"/>
                <a:ea typeface="Consolas"/>
                <a:cs typeface="Consolas"/>
                <a:sym typeface="Consolas"/>
              </a:rPr>
              <a:t>         </a:t>
            </a:r>
            <a:r>
              <a:rPr lang="en-US" altLang="zh-CN" sz="2400" dirty="0" err="1" smtClean="0">
                <a:solidFill>
                  <a:srgbClr val="A71D5D"/>
                </a:solidFill>
                <a:latin typeface="Consolas"/>
                <a:ea typeface="Consolas"/>
                <a:cs typeface="Consolas"/>
                <a:sym typeface="Consolas"/>
              </a:rPr>
              <a:t>student.stuNum</a:t>
            </a:r>
            <a:r>
              <a:rPr lang="en-US" altLang="zh-CN" sz="2400" dirty="0" smtClean="0">
                <a:solidFill>
                  <a:srgbClr val="A71D5D"/>
                </a:solidFill>
                <a:latin typeface="Consolas"/>
                <a:ea typeface="Consolas"/>
                <a:cs typeface="Consolas"/>
                <a:sym typeface="Consolas"/>
              </a:rPr>
              <a:t>=2015211535 and</a:t>
            </a:r>
          </a:p>
          <a:p>
            <a:pPr lvl="1">
              <a:lnSpc>
                <a:spcPct val="115000"/>
              </a:lnSpc>
            </a:pPr>
            <a:r>
              <a:rPr lang="en-US" altLang="zh-CN" sz="2400" dirty="0">
                <a:solidFill>
                  <a:srgbClr val="A71D5D"/>
                </a:solidFill>
                <a:latin typeface="Consolas"/>
                <a:ea typeface="Consolas"/>
                <a:cs typeface="Consolas"/>
                <a:sym typeface="Consolas"/>
              </a:rPr>
              <a:t> </a:t>
            </a:r>
            <a:r>
              <a:rPr lang="en-US" altLang="zh-CN" sz="2400" dirty="0" smtClean="0">
                <a:solidFill>
                  <a:srgbClr val="A71D5D"/>
                </a:solidFill>
                <a:latin typeface="Consolas"/>
                <a:ea typeface="Consolas"/>
                <a:cs typeface="Consolas"/>
                <a:sym typeface="Consolas"/>
              </a:rPr>
              <a:t>        relation.stuId=student.id and </a:t>
            </a:r>
          </a:p>
          <a:p>
            <a:pPr lvl="1">
              <a:lnSpc>
                <a:spcPct val="115000"/>
              </a:lnSpc>
            </a:pPr>
            <a:r>
              <a:rPr lang="en-US" altLang="zh-CN" sz="2400" dirty="0" smtClean="0">
                <a:solidFill>
                  <a:srgbClr val="A71D5D"/>
                </a:solidFill>
                <a:latin typeface="Consolas"/>
                <a:ea typeface="Consolas"/>
                <a:cs typeface="Consolas"/>
                <a:sym typeface="Consolas"/>
              </a:rPr>
              <a:t>           Class.id=</a:t>
            </a:r>
            <a:r>
              <a:rPr lang="en-US" altLang="zh-CN" sz="2400" dirty="0" err="1" smtClean="0">
                <a:solidFill>
                  <a:srgbClr val="A71D5D"/>
                </a:solidFill>
                <a:latin typeface="Consolas"/>
                <a:ea typeface="Consolas"/>
                <a:cs typeface="Consolas"/>
                <a:sym typeface="Consolas"/>
              </a:rPr>
              <a:t>relation.classId</a:t>
            </a:r>
            <a:endParaRPr lang="en-US" altLang="zh-CN" sz="2400" dirty="0" smtClean="0">
              <a:solidFill>
                <a:srgbClr val="A71D5D"/>
              </a:solidFill>
              <a:latin typeface="Consolas"/>
              <a:ea typeface="Consolas"/>
              <a:cs typeface="Consolas"/>
              <a:sym typeface="Consolas"/>
            </a:endParaRPr>
          </a:p>
          <a:p>
            <a:pPr lvl="1">
              <a:lnSpc>
                <a:spcPct val="115000"/>
              </a:lnSpc>
            </a:pPr>
            <a:r>
              <a:rPr lang="en-US" altLang="zh-CN" sz="2400" dirty="0">
                <a:solidFill>
                  <a:srgbClr val="A71D5D"/>
                </a:solidFill>
                <a:latin typeface="Consolas"/>
                <a:ea typeface="Consolas"/>
                <a:cs typeface="Consolas"/>
                <a:sym typeface="Consolas"/>
              </a:rPr>
              <a:t> </a:t>
            </a:r>
            <a:r>
              <a:rPr lang="en-US" altLang="zh-CN" sz="2400" dirty="0" smtClean="0">
                <a:solidFill>
                  <a:srgbClr val="A71D5D"/>
                </a:solidFill>
                <a:latin typeface="Consolas"/>
                <a:ea typeface="Consolas"/>
                <a:cs typeface="Consolas"/>
                <a:sym typeface="Consolas"/>
              </a:rPr>
              <a:t>     )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7898"/>
            <a:ext cx="4675031" cy="3233493"/>
          </a:xfrm>
          <a:prstGeom prst="rect">
            <a:avLst/>
          </a:prstGeom>
        </p:spPr>
      </p:pic>
    </p:spTree>
    <p:extLst>
      <p:ext uri="{BB962C8B-B14F-4D97-AF65-F5344CB8AC3E}">
        <p14:creationId xmlns:p14="http://schemas.microsoft.com/office/powerpoint/2010/main" val="1424694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490250" y="651000"/>
            <a:ext cx="7378106" cy="5454300"/>
          </a:xfrm>
          <a:prstGeom prst="rect">
            <a:avLst/>
          </a:prstGeom>
        </p:spPr>
        <p:txBody>
          <a:bodyPr lIns="91425" tIns="91425" rIns="91425" bIns="91425" anchor="ctr" anchorCtr="0">
            <a:noAutofit/>
          </a:bodyPr>
          <a:lstStyle/>
          <a:p>
            <a:pPr lvl="0" rtl="0">
              <a:spcBef>
                <a:spcPts val="0"/>
              </a:spcBef>
              <a:buNone/>
            </a:pPr>
            <a:r>
              <a:rPr lang="zh-CN" altLang="en-US" dirty="0"/>
              <a:t>数据</a:t>
            </a:r>
            <a:r>
              <a:rPr lang="zh-CN" altLang="en-US" dirty="0" smtClean="0"/>
              <a:t>库抽象层</a:t>
            </a:r>
            <a:r>
              <a:rPr lang="en-US" altLang="zh-CN" dirty="0" smtClean="0"/>
              <a:t>PDO </a:t>
            </a:r>
            <a:endParaRPr lang="zh-CN" dirty="0"/>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a:spcBef>
                <a:spcPts val="0"/>
              </a:spcBef>
              <a:buNone/>
            </a:pPr>
            <a:r>
              <a:rPr lang="zh-CN" altLang="en-US" dirty="0" smtClean="0"/>
              <a:t>为什么要还学</a:t>
            </a:r>
            <a:r>
              <a:rPr lang="en-US" altLang="zh-CN" dirty="0" smtClean="0"/>
              <a:t>PDO</a:t>
            </a:r>
            <a:r>
              <a:rPr lang="zh-CN" altLang="en-US" dirty="0" smtClean="0"/>
              <a:t>？</a:t>
            </a:r>
            <a:endParaRPr lang="zh-CN" dirty="0"/>
          </a:p>
        </p:txBody>
      </p:sp>
      <p:sp>
        <p:nvSpPr>
          <p:cNvPr id="259" name="Shape 259"/>
          <p:cNvSpPr txBox="1"/>
          <p:nvPr/>
        </p:nvSpPr>
        <p:spPr>
          <a:xfrm>
            <a:off x="372150" y="925689"/>
            <a:ext cx="8552700" cy="5768622"/>
          </a:xfrm>
          <a:prstGeom prst="rect">
            <a:avLst/>
          </a:prstGeom>
          <a:noFill/>
          <a:ln>
            <a:noFill/>
          </a:ln>
        </p:spPr>
        <p:txBody>
          <a:bodyPr lIns="91425" tIns="91425" rIns="91425" bIns="91425" anchor="t" anchorCtr="0">
            <a:noAutofit/>
          </a:bodyPr>
          <a:lstStyle/>
          <a:p>
            <a:pPr lvl="0" rtl="0">
              <a:spcBef>
                <a:spcPts val="0"/>
              </a:spcBef>
              <a:buNone/>
            </a:pPr>
            <a:endParaRPr lang="en-US" altLang="zh-CN" sz="1800" dirty="0"/>
          </a:p>
          <a:p>
            <a:pPr lvl="0" rtl="0">
              <a:spcBef>
                <a:spcPts val="0"/>
              </a:spcBef>
              <a:buNone/>
            </a:pPr>
            <a:endParaRPr lang="en-US" altLang="zh-CN" sz="1800" dirty="0" smtClean="0"/>
          </a:p>
          <a:p>
            <a:pPr lvl="0" rtl="0">
              <a:spcBef>
                <a:spcPts val="0"/>
              </a:spcBef>
              <a:buNone/>
            </a:pPr>
            <a:r>
              <a:rPr lang="zh-CN" altLang="en-US" sz="1800" dirty="0" smtClean="0"/>
              <a:t>               </a:t>
            </a:r>
            <a:r>
              <a:rPr lang="zh-CN" altLang="en-US" sz="3600" dirty="0" smtClean="0"/>
              <a:t>数据库这个东西原理比较复杂，据说复杂度与操作系统不相上下，而且不同的数据库操作方法不一样。这时开发者就在原有数据库扩展的基础上，进行了抽象定义了一个轻量级、一致性的接口，无论使用什么数据库，都可以通过一致的函数执行查询和获取数据。</a:t>
            </a:r>
            <a:endParaRPr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a:t>
            </a:r>
            <a:r>
              <a:rPr lang="en-US" altLang="zh-CN" dirty="0" smtClean="0"/>
              <a:t>	</a:t>
            </a:r>
            <a:endParaRPr lang="zh-CN" altLang="en-US" dirty="0"/>
          </a:p>
        </p:txBody>
      </p:sp>
      <p:sp>
        <p:nvSpPr>
          <p:cNvPr id="3" name="标题 1"/>
          <p:cNvSpPr txBox="1">
            <a:spLocks/>
          </p:cNvSpPr>
          <p:nvPr/>
        </p:nvSpPr>
        <p:spPr>
          <a:xfrm>
            <a:off x="450588" y="1124123"/>
            <a:ext cx="8826600" cy="5108898"/>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zh-CN" altLang="en-US" dirty="0">
                <a:solidFill>
                  <a:schemeClr val="bg2"/>
                </a:solidFill>
              </a:rPr>
              <a:t>构</a:t>
            </a:r>
            <a:r>
              <a:rPr lang="zh-CN" altLang="en-US" dirty="0" smtClean="0">
                <a:solidFill>
                  <a:schemeClr val="bg2"/>
                </a:solidFill>
              </a:rPr>
              <a:t>造函数</a:t>
            </a:r>
            <a:endParaRPr lang="en-US" altLang="zh-CN" dirty="0" smtClean="0">
              <a:solidFill>
                <a:schemeClr val="bg2"/>
              </a:solidFill>
            </a:endParaRPr>
          </a:p>
          <a:p>
            <a:r>
              <a:rPr lang="en-US" altLang="zh-CN" dirty="0" err="1" smtClean="0">
                <a:solidFill>
                  <a:schemeClr val="bg2"/>
                </a:solidFill>
              </a:rPr>
              <a:t>dsn</a:t>
            </a:r>
            <a:r>
              <a:rPr lang="en-US" altLang="zh-CN" dirty="0" smtClean="0">
                <a:solidFill>
                  <a:schemeClr val="bg2"/>
                </a:solidFill>
              </a:rPr>
              <a:t>: </a:t>
            </a:r>
            <a:r>
              <a:rPr lang="zh-CN" altLang="en-US" dirty="0" smtClean="0">
                <a:solidFill>
                  <a:schemeClr val="bg2"/>
                </a:solidFill>
              </a:rPr>
              <a:t>数据源名，包括 主机名 端口号 数据库名</a:t>
            </a:r>
            <a:endParaRPr lang="en-US" altLang="zh-CN" dirty="0" smtClean="0">
              <a:solidFill>
                <a:schemeClr val="bg2"/>
              </a:solidFill>
            </a:endParaRPr>
          </a:p>
          <a:p>
            <a:r>
              <a:rPr lang="en-US" altLang="zh-CN" dirty="0">
                <a:solidFill>
                  <a:schemeClr val="bg2"/>
                </a:solidFill>
              </a:rPr>
              <a:t>u</a:t>
            </a:r>
            <a:r>
              <a:rPr lang="en-US" altLang="zh-CN" dirty="0" smtClean="0">
                <a:solidFill>
                  <a:schemeClr val="bg2"/>
                </a:solidFill>
              </a:rPr>
              <a:t>sername:</a:t>
            </a:r>
            <a:r>
              <a:rPr lang="zh-CN" altLang="en-US" dirty="0">
                <a:solidFill>
                  <a:schemeClr val="bg2"/>
                </a:solidFill>
              </a:rPr>
              <a:t>连</a:t>
            </a:r>
            <a:r>
              <a:rPr lang="zh-CN" altLang="en-US" dirty="0" smtClean="0">
                <a:solidFill>
                  <a:schemeClr val="bg2"/>
                </a:solidFill>
              </a:rPr>
              <a:t>接数据库的用户名</a:t>
            </a:r>
            <a:endParaRPr lang="en-US" altLang="zh-CN" dirty="0" smtClean="0">
              <a:solidFill>
                <a:schemeClr val="bg2"/>
              </a:solidFill>
            </a:endParaRPr>
          </a:p>
          <a:p>
            <a:r>
              <a:rPr lang="en-US" altLang="zh-CN" dirty="0" smtClean="0">
                <a:solidFill>
                  <a:schemeClr val="bg2"/>
                </a:solidFill>
              </a:rPr>
              <a:t>Password</a:t>
            </a:r>
            <a:r>
              <a:rPr lang="zh-CN" altLang="en-US" dirty="0" smtClean="0">
                <a:solidFill>
                  <a:schemeClr val="bg2"/>
                </a:solidFill>
              </a:rPr>
              <a:t>：连接数据库的密码</a:t>
            </a:r>
            <a:endParaRPr lang="en-US" altLang="zh-CN" dirty="0" smtClean="0">
              <a:solidFill>
                <a:schemeClr val="bg2"/>
              </a:solidFill>
            </a:endParaRPr>
          </a:p>
          <a:p>
            <a:r>
              <a:rPr lang="en-US" altLang="zh-CN" dirty="0" err="1" smtClean="0">
                <a:solidFill>
                  <a:schemeClr val="bg2"/>
                </a:solidFill>
              </a:rPr>
              <a:t>Driver_options</a:t>
            </a:r>
            <a:r>
              <a:rPr lang="en-US" altLang="zh-CN" dirty="0" smtClean="0">
                <a:solidFill>
                  <a:schemeClr val="bg2"/>
                </a:solidFill>
              </a:rPr>
              <a:t>:</a:t>
            </a:r>
            <a:r>
              <a:rPr lang="zh-CN" altLang="en-US" dirty="0" smtClean="0">
                <a:solidFill>
                  <a:schemeClr val="bg2"/>
                </a:solidFill>
              </a:rPr>
              <a:t>连接数据库的其他选项</a:t>
            </a:r>
            <a:r>
              <a:rPr lang="en-US" altLang="zh-CN" dirty="0">
                <a:solidFill>
                  <a:schemeClr val="bg2"/>
                </a:solidFill>
              </a:rPr>
              <a:t/>
            </a:r>
            <a:br>
              <a:rPr lang="en-US" altLang="zh-CN" dirty="0">
                <a:solidFill>
                  <a:schemeClr val="bg2"/>
                </a:solidFill>
              </a:rPr>
            </a:br>
            <a:r>
              <a:rPr lang="en-US" altLang="zh-CN" dirty="0" smtClean="0">
                <a:solidFill>
                  <a:schemeClr val="bg2"/>
                </a:solidFill>
              </a:rPr>
              <a:t>&lt;?</a:t>
            </a:r>
            <a:r>
              <a:rPr lang="en-US" altLang="zh-CN" dirty="0" err="1" smtClean="0">
                <a:solidFill>
                  <a:schemeClr val="bg2"/>
                </a:solidFill>
              </a:rPr>
              <a:t>php</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a:t>
            </a:r>
            <a:r>
              <a:rPr lang="en-US" altLang="zh-CN" dirty="0" err="1" smtClean="0">
                <a:solidFill>
                  <a:schemeClr val="bg2"/>
                </a:solidFill>
              </a:rPr>
              <a:t>dsn</a:t>
            </a:r>
            <a:r>
              <a:rPr lang="en-US" altLang="zh-CN" dirty="0" smtClean="0">
                <a:solidFill>
                  <a:schemeClr val="bg2"/>
                </a:solidFill>
              </a:rPr>
              <a:t> = ‘</a:t>
            </a:r>
            <a:r>
              <a:rPr lang="en-US" altLang="zh-CN" dirty="0" err="1" smtClean="0">
                <a:solidFill>
                  <a:schemeClr val="bg2"/>
                </a:solidFill>
              </a:rPr>
              <a:t>mysql:host</a:t>
            </a:r>
            <a:r>
              <a:rPr lang="en-US" altLang="zh-CN" dirty="0" smtClean="0">
                <a:solidFill>
                  <a:schemeClr val="bg2"/>
                </a:solidFill>
              </a:rPr>
              <a:t>=</a:t>
            </a:r>
            <a:r>
              <a:rPr lang="en-US" altLang="zh-CN" dirty="0" err="1" smtClean="0">
                <a:solidFill>
                  <a:schemeClr val="bg2"/>
                </a:solidFill>
              </a:rPr>
              <a:t>localhost;port</a:t>
            </a:r>
            <a:r>
              <a:rPr lang="en-US" altLang="zh-CN" dirty="0" smtClean="0">
                <a:solidFill>
                  <a:schemeClr val="bg2"/>
                </a:solidFill>
              </a:rPr>
              <a:t>=3306;dbname=class’; </a:t>
            </a:r>
          </a:p>
          <a:p>
            <a:r>
              <a:rPr lang="en-US" altLang="zh-CN" dirty="0">
                <a:solidFill>
                  <a:schemeClr val="bg2"/>
                </a:solidFill>
              </a:rPr>
              <a:t> </a:t>
            </a:r>
            <a:r>
              <a:rPr lang="en-US" altLang="zh-CN" dirty="0" smtClean="0">
                <a:solidFill>
                  <a:schemeClr val="bg2"/>
                </a:solidFill>
              </a:rPr>
              <a:t>   $username = ‘</a:t>
            </a:r>
            <a:r>
              <a:rPr lang="en-US" altLang="zh-CN" dirty="0" err="1" smtClean="0">
                <a:solidFill>
                  <a:schemeClr val="bg2"/>
                </a:solidFill>
              </a:rPr>
              <a:t>jtx</a:t>
            </a:r>
            <a:r>
              <a:rPr lang="en-US" altLang="zh-CN" dirty="0" smtClean="0">
                <a:solidFill>
                  <a:schemeClr val="bg2"/>
                </a:solidFill>
              </a:rPr>
              <a:t>’;</a:t>
            </a:r>
          </a:p>
          <a:p>
            <a:r>
              <a:rPr lang="en-US" altLang="zh-CN" dirty="0" smtClean="0">
                <a:solidFill>
                  <a:schemeClr val="bg2"/>
                </a:solidFill>
              </a:rPr>
              <a:t>    $password = ‘</a:t>
            </a:r>
            <a:r>
              <a:rPr lang="en-US" altLang="zh-CN" dirty="0" err="1" smtClean="0">
                <a:solidFill>
                  <a:schemeClr val="bg2"/>
                </a:solidFill>
              </a:rPr>
              <a:t>twgdh</a:t>
            </a:r>
            <a:r>
              <a:rPr lang="en-US" altLang="zh-CN" dirty="0" smtClean="0">
                <a:solidFill>
                  <a:schemeClr val="bg2"/>
                </a:solidFill>
              </a:rPr>
              <a:t>’;	 </a:t>
            </a:r>
          </a:p>
          <a:p>
            <a:r>
              <a:rPr lang="en-US" altLang="zh-CN" dirty="0">
                <a:solidFill>
                  <a:schemeClr val="bg2"/>
                </a:solidFill>
              </a:rPr>
              <a:t> </a:t>
            </a:r>
            <a:r>
              <a:rPr lang="en-US" altLang="zh-CN" dirty="0" smtClean="0">
                <a:solidFill>
                  <a:schemeClr val="bg2"/>
                </a:solidFill>
              </a:rPr>
              <a:t>   $options = array(‘charset’=&gt;’utf-8’);</a:t>
            </a:r>
          </a:p>
          <a:p>
            <a:r>
              <a:rPr lang="en-US" altLang="zh-CN" dirty="0" smtClean="0">
                <a:solidFill>
                  <a:schemeClr val="bg2"/>
                </a:solidFill>
              </a:rPr>
              <a:t>    try{</a:t>
            </a:r>
          </a:p>
          <a:p>
            <a:r>
              <a:rPr lang="en-US" altLang="zh-CN" dirty="0">
                <a:solidFill>
                  <a:schemeClr val="bg2"/>
                </a:solidFill>
              </a:rPr>
              <a:t> </a:t>
            </a:r>
            <a:r>
              <a:rPr lang="en-US" altLang="zh-CN" dirty="0" smtClean="0">
                <a:solidFill>
                  <a:schemeClr val="bg2"/>
                </a:solidFill>
              </a:rPr>
              <a:t>         $</a:t>
            </a:r>
            <a:r>
              <a:rPr lang="en-US" altLang="zh-CN" dirty="0" err="1">
                <a:solidFill>
                  <a:schemeClr val="bg2"/>
                </a:solidFill>
              </a:rPr>
              <a:t>pdo</a:t>
            </a:r>
            <a:r>
              <a:rPr lang="en-US" altLang="zh-CN" dirty="0">
                <a:solidFill>
                  <a:schemeClr val="bg2"/>
                </a:solidFill>
              </a:rPr>
              <a:t> = new PDO($</a:t>
            </a:r>
            <a:r>
              <a:rPr lang="en-US" altLang="zh-CN" dirty="0" err="1">
                <a:solidFill>
                  <a:schemeClr val="bg2"/>
                </a:solidFill>
              </a:rPr>
              <a:t>dsn</a:t>
            </a:r>
            <a:r>
              <a:rPr lang="en-US" altLang="zh-CN" dirty="0">
                <a:solidFill>
                  <a:schemeClr val="bg2"/>
                </a:solidFill>
              </a:rPr>
              <a:t>, $username, $</a:t>
            </a:r>
            <a:r>
              <a:rPr lang="en-US" altLang="zh-CN" dirty="0" smtClean="0">
                <a:solidFill>
                  <a:schemeClr val="bg2"/>
                </a:solidFill>
              </a:rPr>
              <a:t>password, $options);</a:t>
            </a:r>
          </a:p>
          <a:p>
            <a:r>
              <a:rPr lang="en-US" altLang="zh-CN" dirty="0">
                <a:solidFill>
                  <a:schemeClr val="bg2"/>
                </a:solidFill>
              </a:rPr>
              <a:t> </a:t>
            </a:r>
            <a:r>
              <a:rPr lang="en-US" altLang="zh-CN" dirty="0" smtClean="0">
                <a:solidFill>
                  <a:schemeClr val="bg2"/>
                </a:solidFill>
              </a:rPr>
              <a:t>         echo “</a:t>
            </a:r>
            <a:r>
              <a:rPr lang="zh-CN" altLang="en-US" dirty="0" smtClean="0">
                <a:solidFill>
                  <a:schemeClr val="bg2"/>
                </a:solidFill>
              </a:rPr>
              <a:t>数据库连接成功</a:t>
            </a:r>
            <a:r>
              <a:rPr lang="en-US" altLang="zh-CN" dirty="0" smtClean="0">
                <a:solidFill>
                  <a:schemeClr val="bg2"/>
                </a:solidFill>
              </a:rPr>
              <a:t>”;</a:t>
            </a:r>
          </a:p>
          <a:p>
            <a:r>
              <a:rPr lang="en-US" altLang="zh-CN" dirty="0">
                <a:solidFill>
                  <a:schemeClr val="bg2"/>
                </a:solidFill>
              </a:rPr>
              <a:t> </a:t>
            </a:r>
            <a:r>
              <a:rPr lang="en-US" altLang="zh-CN" dirty="0" smtClean="0">
                <a:solidFill>
                  <a:schemeClr val="bg2"/>
                </a:solidFill>
              </a:rPr>
              <a:t>   } catch(Exception $e)</a:t>
            </a:r>
            <a:r>
              <a:rPr lang="zh-CN" altLang="en-US" dirty="0" smtClean="0">
                <a:solidFill>
                  <a:schemeClr val="bg2"/>
                </a:solidFill>
              </a:rPr>
              <a:t> </a:t>
            </a:r>
            <a:r>
              <a:rPr lang="en-US" altLang="zh-CN" dirty="0" smtClean="0">
                <a:solidFill>
                  <a:schemeClr val="bg2"/>
                </a:solidFill>
              </a:rPr>
              <a:t>{</a:t>
            </a:r>
          </a:p>
          <a:p>
            <a:r>
              <a:rPr lang="en-US" altLang="zh-CN" dirty="0">
                <a:solidFill>
                  <a:schemeClr val="bg2"/>
                </a:solidFill>
              </a:rPr>
              <a:t> </a:t>
            </a:r>
            <a:r>
              <a:rPr lang="en-US" altLang="zh-CN" dirty="0" smtClean="0">
                <a:solidFill>
                  <a:schemeClr val="bg2"/>
                </a:solidFill>
              </a:rPr>
              <a:t>         echo $e-&gt;</a:t>
            </a:r>
            <a:r>
              <a:rPr lang="en-US" altLang="zh-CN" dirty="0" err="1" smtClean="0">
                <a:solidFill>
                  <a:schemeClr val="bg2"/>
                </a:solidFill>
              </a:rPr>
              <a:t>getMessage</a:t>
            </a:r>
            <a:r>
              <a:rPr lang="en-US" altLang="zh-CN" dirty="0" smtClean="0">
                <a:solidFill>
                  <a:schemeClr val="bg2"/>
                </a:solidFill>
              </a:rPr>
              <a:t>();</a:t>
            </a:r>
          </a:p>
          <a:p>
            <a:r>
              <a:rPr lang="en-US" altLang="zh-CN" dirty="0">
                <a:solidFill>
                  <a:schemeClr val="bg2"/>
                </a:solidFill>
              </a:rPr>
              <a:t> </a:t>
            </a:r>
            <a:r>
              <a:rPr lang="en-US" altLang="zh-CN" dirty="0" smtClean="0">
                <a:solidFill>
                  <a:schemeClr val="bg2"/>
                </a:solidFill>
              </a:rPr>
              <a:t>   }</a:t>
            </a:r>
          </a:p>
        </p:txBody>
      </p:sp>
    </p:spTree>
    <p:extLst>
      <p:ext uri="{BB962C8B-B14F-4D97-AF65-F5344CB8AC3E}">
        <p14:creationId xmlns:p14="http://schemas.microsoft.com/office/powerpoint/2010/main" val="1011233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a:t>
            </a:r>
            <a:r>
              <a:rPr lang="zh-CN" altLang="en-US" dirty="0" smtClean="0"/>
              <a:t>行</a:t>
            </a:r>
            <a:r>
              <a:rPr lang="en-US" altLang="zh-CN" dirty="0" smtClean="0"/>
              <a:t>SQL</a:t>
            </a:r>
            <a:r>
              <a:rPr lang="zh-CN" altLang="en-US" dirty="0" smtClean="0"/>
              <a:t>语句</a:t>
            </a:r>
            <a:r>
              <a:rPr lang="en-US" altLang="zh-CN" dirty="0" smtClean="0"/>
              <a:t>	</a:t>
            </a:r>
            <a:endParaRPr lang="zh-CN" altLang="en-US" dirty="0"/>
          </a:p>
        </p:txBody>
      </p:sp>
      <p:sp>
        <p:nvSpPr>
          <p:cNvPr id="3" name="标题 1"/>
          <p:cNvSpPr txBox="1">
            <a:spLocks/>
          </p:cNvSpPr>
          <p:nvPr/>
        </p:nvSpPr>
        <p:spPr>
          <a:xfrm>
            <a:off x="208705" y="766777"/>
            <a:ext cx="8826600" cy="5675968"/>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en-US" altLang="zh-CN" dirty="0" smtClean="0">
                <a:solidFill>
                  <a:schemeClr val="bg2"/>
                </a:solidFill>
              </a:rPr>
              <a:t>1.exec()</a:t>
            </a:r>
          </a:p>
          <a:p>
            <a:endParaRPr lang="en-US" altLang="zh-CN" dirty="0">
              <a:solidFill>
                <a:schemeClr val="bg2"/>
              </a:solidFill>
            </a:endParaRPr>
          </a:p>
          <a:p>
            <a:r>
              <a:rPr lang="en-US" altLang="zh-CN" dirty="0" smtClean="0">
                <a:solidFill>
                  <a:schemeClr val="bg2"/>
                </a:solidFill>
              </a:rPr>
              <a:t>  </a:t>
            </a:r>
            <a:r>
              <a:rPr lang="en-US" altLang="zh-CN" dirty="0" err="1" smtClean="0">
                <a:solidFill>
                  <a:schemeClr val="bg2"/>
                </a:solidFill>
              </a:rPr>
              <a:t>int</a:t>
            </a:r>
            <a:r>
              <a:rPr lang="en-US" altLang="zh-CN" dirty="0" smtClean="0">
                <a:solidFill>
                  <a:schemeClr val="bg2"/>
                </a:solidFill>
              </a:rPr>
              <a:t>  PDO::exec(String query) </a:t>
            </a:r>
          </a:p>
          <a:p>
            <a:r>
              <a:rPr lang="en-US" altLang="zh-CN" dirty="0">
                <a:solidFill>
                  <a:schemeClr val="bg2"/>
                </a:solidFill>
              </a:rPr>
              <a:t> </a:t>
            </a:r>
            <a:r>
              <a:rPr lang="en-US" altLang="zh-CN" dirty="0" smtClean="0">
                <a:solidFill>
                  <a:schemeClr val="bg2"/>
                </a:solidFill>
              </a:rPr>
              <a:t> //</a:t>
            </a:r>
            <a:r>
              <a:rPr lang="zh-CN" altLang="en-US" dirty="0" smtClean="0">
                <a:solidFill>
                  <a:schemeClr val="bg2"/>
                </a:solidFill>
              </a:rPr>
              <a:t>返回受影响行数，适用于</a:t>
            </a:r>
            <a:r>
              <a:rPr lang="en-US" altLang="zh-CN" dirty="0" smtClean="0">
                <a:solidFill>
                  <a:schemeClr val="bg2"/>
                </a:solidFill>
              </a:rPr>
              <a:t>update insert delete</a:t>
            </a:r>
            <a:r>
              <a:rPr lang="zh-CN" altLang="en-US" dirty="0" smtClean="0">
                <a:solidFill>
                  <a:schemeClr val="bg2"/>
                </a:solidFill>
              </a:rPr>
              <a:t>语句中</a:t>
            </a:r>
            <a:endParaRPr lang="en-US" altLang="zh-CN" dirty="0" smtClean="0">
              <a:solidFill>
                <a:schemeClr val="bg2"/>
              </a:solidFill>
            </a:endParaRPr>
          </a:p>
          <a:p>
            <a:endParaRPr lang="en-US" altLang="zh-CN" dirty="0">
              <a:solidFill>
                <a:schemeClr val="bg2"/>
              </a:solidFill>
            </a:endParaRPr>
          </a:p>
          <a:p>
            <a:r>
              <a:rPr lang="en-US" altLang="zh-CN" dirty="0" smtClean="0">
                <a:solidFill>
                  <a:schemeClr val="bg2"/>
                </a:solidFill>
              </a:rPr>
              <a:t>2.query()</a:t>
            </a:r>
          </a:p>
          <a:p>
            <a:endParaRPr lang="en-US" altLang="zh-CN" dirty="0" smtClean="0">
              <a:solidFill>
                <a:schemeClr val="bg2"/>
              </a:solidFill>
            </a:endParaRPr>
          </a:p>
          <a:p>
            <a:r>
              <a:rPr lang="en-US" altLang="zh-CN" sz="1600" dirty="0" smtClean="0">
                <a:solidFill>
                  <a:schemeClr val="bg2"/>
                </a:solidFill>
              </a:rPr>
              <a:t>  </a:t>
            </a:r>
            <a:r>
              <a:rPr lang="en-US" altLang="zh-CN" sz="1600" dirty="0" err="1" smtClean="0">
                <a:solidFill>
                  <a:schemeClr val="bg2"/>
                </a:solidFill>
              </a:rPr>
              <a:t>PDOStatement</a:t>
            </a:r>
            <a:r>
              <a:rPr lang="en-US" altLang="zh-CN" sz="1600" dirty="0" smtClean="0">
                <a:solidFill>
                  <a:schemeClr val="bg2"/>
                </a:solidFill>
              </a:rPr>
              <a:t>  PDO::query(String query)</a:t>
            </a:r>
          </a:p>
          <a:p>
            <a:r>
              <a:rPr lang="en-US" altLang="zh-CN" sz="1600" dirty="0">
                <a:solidFill>
                  <a:schemeClr val="bg2"/>
                </a:solidFill>
              </a:rPr>
              <a:t> </a:t>
            </a:r>
            <a:r>
              <a:rPr lang="en-US" altLang="zh-CN" sz="1600" dirty="0" smtClean="0">
                <a:solidFill>
                  <a:schemeClr val="bg2"/>
                </a:solidFill>
              </a:rPr>
              <a:t> //</a:t>
            </a:r>
            <a:r>
              <a:rPr lang="zh-CN" altLang="en-US" sz="1600" dirty="0">
                <a:solidFill>
                  <a:schemeClr val="bg2"/>
                </a:solidFill>
              </a:rPr>
              <a:t>返</a:t>
            </a:r>
            <a:r>
              <a:rPr lang="zh-CN" altLang="en-US" sz="1600" dirty="0" smtClean="0">
                <a:solidFill>
                  <a:schemeClr val="bg2"/>
                </a:solidFill>
              </a:rPr>
              <a:t>回执行查找后的结果集</a:t>
            </a:r>
            <a:endParaRPr lang="en-US" altLang="zh-CN" sz="1600" dirty="0" smtClean="0">
              <a:solidFill>
                <a:schemeClr val="bg2"/>
              </a:solidFill>
            </a:endParaRPr>
          </a:p>
          <a:p>
            <a:endParaRPr lang="en-US" altLang="zh-CN" dirty="0">
              <a:solidFill>
                <a:schemeClr val="bg2"/>
              </a:solidFill>
            </a:endParaRPr>
          </a:p>
          <a:p>
            <a:r>
              <a:rPr lang="en-US" altLang="zh-CN" dirty="0" smtClean="0">
                <a:solidFill>
                  <a:schemeClr val="bg2"/>
                </a:solidFill>
              </a:rPr>
              <a:t>3.prepare()</a:t>
            </a:r>
            <a:r>
              <a:rPr lang="zh-CN" altLang="en-US" dirty="0" smtClean="0">
                <a:solidFill>
                  <a:schemeClr val="bg2"/>
                </a:solidFill>
              </a:rPr>
              <a:t>和</a:t>
            </a:r>
            <a:r>
              <a:rPr lang="en-US" altLang="zh-CN" dirty="0" smtClean="0">
                <a:solidFill>
                  <a:schemeClr val="bg2"/>
                </a:solidFill>
              </a:rPr>
              <a:t>exec()   </a:t>
            </a:r>
            <a:r>
              <a:rPr lang="zh-CN" altLang="en-US" dirty="0" smtClean="0">
                <a:solidFill>
                  <a:schemeClr val="bg2"/>
                </a:solidFill>
              </a:rPr>
              <a:t>预处理语句</a:t>
            </a:r>
            <a:endParaRPr lang="en-US" altLang="zh-CN" dirty="0" smtClean="0">
              <a:solidFill>
                <a:schemeClr val="bg2"/>
              </a:solidFill>
            </a:endParaRPr>
          </a:p>
          <a:p>
            <a:endParaRPr lang="en-US" altLang="zh-CN" dirty="0" smtClean="0">
              <a:solidFill>
                <a:schemeClr val="bg2"/>
              </a:solidFill>
            </a:endParaRPr>
          </a:p>
          <a:p>
            <a:r>
              <a:rPr lang="en-US" altLang="zh-CN" dirty="0" smtClean="0">
                <a:solidFill>
                  <a:schemeClr val="bg2"/>
                </a:solidFill>
              </a:rPr>
              <a:t>  </a:t>
            </a:r>
            <a:r>
              <a:rPr lang="en-US" altLang="zh-CN" dirty="0" err="1" smtClean="0">
                <a:solidFill>
                  <a:schemeClr val="bg2"/>
                </a:solidFill>
              </a:rPr>
              <a:t>PDOStatement</a:t>
            </a:r>
            <a:r>
              <a:rPr lang="en-US" altLang="zh-CN" dirty="0" smtClean="0">
                <a:solidFill>
                  <a:schemeClr val="bg2"/>
                </a:solidFill>
              </a:rPr>
              <a:t> PDO::prepare(String query) </a:t>
            </a:r>
          </a:p>
          <a:p>
            <a:r>
              <a:rPr lang="en-US" altLang="zh-CN" dirty="0">
                <a:solidFill>
                  <a:schemeClr val="bg2"/>
                </a:solidFill>
              </a:rPr>
              <a:t>  </a:t>
            </a:r>
            <a:r>
              <a:rPr lang="en-US" altLang="zh-CN" dirty="0" smtClean="0">
                <a:solidFill>
                  <a:schemeClr val="bg2"/>
                </a:solidFill>
              </a:rPr>
              <a:t>bool </a:t>
            </a:r>
            <a:r>
              <a:rPr lang="en-US" altLang="zh-CN" dirty="0" err="1" smtClean="0">
                <a:solidFill>
                  <a:schemeClr val="bg2"/>
                </a:solidFill>
              </a:rPr>
              <a:t>PDOStatement</a:t>
            </a:r>
            <a:r>
              <a:rPr lang="en-US" altLang="zh-CN" dirty="0" smtClean="0">
                <a:solidFill>
                  <a:schemeClr val="bg2"/>
                </a:solidFill>
              </a:rPr>
              <a:t>::execute([array parameters]) </a:t>
            </a:r>
          </a:p>
          <a:p>
            <a:r>
              <a:rPr lang="zh-CN" altLang="en-US" dirty="0" smtClean="0">
                <a:solidFill>
                  <a:schemeClr val="bg2"/>
                </a:solidFill>
              </a:rPr>
              <a:t> 通过</a:t>
            </a:r>
            <a:r>
              <a:rPr lang="en-US" altLang="zh-CN" dirty="0" smtClean="0">
                <a:solidFill>
                  <a:schemeClr val="bg2"/>
                </a:solidFill>
              </a:rPr>
              <a:t>prepare()</a:t>
            </a:r>
            <a:r>
              <a:rPr lang="zh-CN" altLang="en-US" dirty="0" smtClean="0">
                <a:solidFill>
                  <a:schemeClr val="bg2"/>
                </a:solidFill>
              </a:rPr>
              <a:t>方法做查询的准备工作</a:t>
            </a:r>
            <a:endParaRPr lang="en-US" altLang="zh-CN" dirty="0" smtClean="0">
              <a:solidFill>
                <a:schemeClr val="bg2"/>
              </a:solidFill>
            </a:endParaRPr>
          </a:p>
          <a:p>
            <a:r>
              <a:rPr lang="en-US" altLang="zh-CN" dirty="0">
                <a:solidFill>
                  <a:schemeClr val="bg2"/>
                </a:solidFill>
              </a:rPr>
              <a:t> </a:t>
            </a:r>
            <a:r>
              <a:rPr lang="zh-CN" altLang="en-US" dirty="0">
                <a:solidFill>
                  <a:schemeClr val="bg2"/>
                </a:solidFill>
              </a:rPr>
              <a:t>通</a:t>
            </a:r>
            <a:r>
              <a:rPr lang="zh-CN" altLang="en-US" dirty="0" smtClean="0">
                <a:solidFill>
                  <a:schemeClr val="bg2"/>
                </a:solidFill>
              </a:rPr>
              <a:t>过</a:t>
            </a:r>
            <a:r>
              <a:rPr lang="en-US" altLang="zh-CN" dirty="0" smtClean="0">
                <a:solidFill>
                  <a:schemeClr val="bg2"/>
                </a:solidFill>
              </a:rPr>
              <a:t>execute()</a:t>
            </a:r>
            <a:r>
              <a:rPr lang="zh-CN" altLang="en-US" dirty="0" smtClean="0">
                <a:solidFill>
                  <a:schemeClr val="bg2"/>
                </a:solidFill>
              </a:rPr>
              <a:t>方法执行查询</a:t>
            </a:r>
            <a:endParaRPr lang="zh-CN" altLang="en-US" dirty="0">
              <a:solidFill>
                <a:schemeClr val="bg2"/>
              </a:solidFill>
            </a:endParaRPr>
          </a:p>
        </p:txBody>
      </p:sp>
    </p:spTree>
    <p:extLst>
      <p:ext uri="{BB962C8B-B14F-4D97-AF65-F5344CB8AC3E}">
        <p14:creationId xmlns:p14="http://schemas.microsoft.com/office/powerpoint/2010/main" val="2336902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获取结果集</a:t>
            </a:r>
            <a:r>
              <a:rPr lang="en-US" altLang="zh-CN" dirty="0" smtClean="0"/>
              <a:t>	</a:t>
            </a:r>
            <a:endParaRPr lang="zh-CN" altLang="en-US" dirty="0"/>
          </a:p>
        </p:txBody>
      </p:sp>
      <p:sp>
        <p:nvSpPr>
          <p:cNvPr id="3" name="标题 1"/>
          <p:cNvSpPr txBox="1">
            <a:spLocks/>
          </p:cNvSpPr>
          <p:nvPr/>
        </p:nvSpPr>
        <p:spPr>
          <a:xfrm>
            <a:off x="911982" y="1417739"/>
            <a:ext cx="7502176" cy="5041783"/>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en-US" altLang="zh-CN" dirty="0" smtClean="0">
                <a:solidFill>
                  <a:schemeClr val="bg2"/>
                </a:solidFill>
              </a:rPr>
              <a:t>1.fetch()</a:t>
            </a:r>
          </a:p>
          <a:p>
            <a:r>
              <a:rPr lang="en-US" altLang="zh-CN" dirty="0">
                <a:solidFill>
                  <a:schemeClr val="bg2"/>
                </a:solidFill>
              </a:rPr>
              <a:t> </a:t>
            </a:r>
            <a:r>
              <a:rPr lang="en-US" altLang="zh-CN" dirty="0" smtClean="0">
                <a:solidFill>
                  <a:schemeClr val="bg2"/>
                </a:solidFill>
              </a:rPr>
              <a:t>  mixed </a:t>
            </a:r>
            <a:r>
              <a:rPr lang="en-US" altLang="zh-CN" dirty="0" err="1" smtClean="0">
                <a:solidFill>
                  <a:schemeClr val="bg2"/>
                </a:solidFill>
              </a:rPr>
              <a:t>PDOStatement</a:t>
            </a:r>
            <a:r>
              <a:rPr lang="en-US" altLang="zh-CN" dirty="0" smtClean="0">
                <a:solidFill>
                  <a:schemeClr val="bg2"/>
                </a:solidFill>
              </a:rPr>
              <a:t>::fetch([</a:t>
            </a:r>
            <a:r>
              <a:rPr lang="en-US" altLang="zh-CN" dirty="0" err="1" smtClean="0">
                <a:solidFill>
                  <a:schemeClr val="bg2"/>
                </a:solidFill>
              </a:rPr>
              <a:t>int</a:t>
            </a:r>
            <a:r>
              <a:rPr lang="en-US" altLang="zh-CN" dirty="0" smtClean="0">
                <a:solidFill>
                  <a:schemeClr val="bg2"/>
                </a:solidFill>
              </a:rPr>
              <a:t> </a:t>
            </a:r>
            <a:r>
              <a:rPr lang="en-US" altLang="zh-CN" dirty="0" err="1" smtClean="0">
                <a:solidFill>
                  <a:schemeClr val="bg2"/>
                </a:solidFill>
              </a:rPr>
              <a:t>fetch_style</a:t>
            </a:r>
            <a:r>
              <a:rPr lang="en-US" altLang="zh-CN" dirty="0" smtClean="0">
                <a:solidFill>
                  <a:schemeClr val="bg2"/>
                </a:solidFill>
              </a:rPr>
              <a:t>])</a:t>
            </a:r>
          </a:p>
          <a:p>
            <a:r>
              <a:rPr lang="en-US" altLang="zh-CN" dirty="0" smtClean="0">
                <a:solidFill>
                  <a:schemeClr val="bg2"/>
                </a:solidFill>
              </a:rPr>
              <a:t>   //</a:t>
            </a:r>
            <a:r>
              <a:rPr lang="zh-CN" altLang="en-US" dirty="0" smtClean="0">
                <a:solidFill>
                  <a:schemeClr val="bg2"/>
                </a:solidFill>
              </a:rPr>
              <a:t>获取结果集中的下一行，通常与</a:t>
            </a:r>
            <a:r>
              <a:rPr lang="en-US" altLang="zh-CN" dirty="0" smtClean="0">
                <a:solidFill>
                  <a:schemeClr val="bg2"/>
                </a:solidFill>
              </a:rPr>
              <a:t>while</a:t>
            </a:r>
            <a:r>
              <a:rPr lang="zh-CN" altLang="en-US" dirty="0" smtClean="0">
                <a:solidFill>
                  <a:schemeClr val="bg2"/>
                </a:solidFill>
              </a:rPr>
              <a:t>循环语句连用</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PDO::FETCH_ASSOC    </a:t>
            </a:r>
            <a:r>
              <a:rPr lang="zh-CN" altLang="en-US" dirty="0" smtClean="0">
                <a:solidFill>
                  <a:schemeClr val="bg2"/>
                </a:solidFill>
              </a:rPr>
              <a:t>返回关联数组</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PDO::FETCH_NUM        </a:t>
            </a:r>
            <a:r>
              <a:rPr lang="zh-CN" altLang="en-US" dirty="0" smtClean="0">
                <a:solidFill>
                  <a:schemeClr val="bg2"/>
                </a:solidFill>
              </a:rPr>
              <a:t>返回索引数组</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PDO::FETCH_OBJ          </a:t>
            </a:r>
            <a:r>
              <a:rPr lang="zh-CN" altLang="en-US" dirty="0" smtClean="0">
                <a:solidFill>
                  <a:schemeClr val="bg2"/>
                </a:solidFill>
              </a:rPr>
              <a:t>返回对象</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PDO::FETCH_BOTH       </a:t>
            </a:r>
            <a:r>
              <a:rPr lang="zh-CN" altLang="en-US" dirty="0" smtClean="0">
                <a:solidFill>
                  <a:schemeClr val="bg2"/>
                </a:solidFill>
              </a:rPr>
              <a:t>返回两种形式的数组</a:t>
            </a:r>
            <a:endParaRPr lang="en-US" altLang="zh-CN" dirty="0" smtClean="0">
              <a:solidFill>
                <a:schemeClr val="bg2"/>
              </a:solidFill>
            </a:endParaRPr>
          </a:p>
          <a:p>
            <a:r>
              <a:rPr lang="en-US" altLang="zh-CN" dirty="0" smtClean="0">
                <a:solidFill>
                  <a:schemeClr val="bg2"/>
                </a:solidFill>
              </a:rPr>
              <a:t>   PDO</a:t>
            </a:r>
            <a:r>
              <a:rPr lang="en-US" altLang="zh-CN" dirty="0">
                <a:solidFill>
                  <a:schemeClr val="bg2"/>
                </a:solidFill>
              </a:rPr>
              <a:t>::</a:t>
            </a:r>
            <a:r>
              <a:rPr lang="en-US" altLang="zh-CN" dirty="0" smtClean="0">
                <a:solidFill>
                  <a:schemeClr val="bg2"/>
                </a:solidFill>
              </a:rPr>
              <a:t>FETCH_LAZY        </a:t>
            </a:r>
            <a:r>
              <a:rPr lang="zh-CN" altLang="en-US" dirty="0" smtClean="0">
                <a:solidFill>
                  <a:schemeClr val="bg2"/>
                </a:solidFill>
              </a:rPr>
              <a:t>返回三种形式的数组</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PDO::FETCH_BOUND    </a:t>
            </a:r>
            <a:r>
              <a:rPr lang="zh-CN" altLang="en-US" dirty="0" smtClean="0">
                <a:solidFill>
                  <a:schemeClr val="bg2"/>
                </a:solidFill>
              </a:rPr>
              <a:t>将获取的列值赋给</a:t>
            </a:r>
            <a:r>
              <a:rPr lang="en-US" altLang="zh-CN" dirty="0" err="1" smtClean="0">
                <a:solidFill>
                  <a:schemeClr val="bg2"/>
                </a:solidFill>
              </a:rPr>
              <a:t>bindParam</a:t>
            </a:r>
            <a:r>
              <a:rPr lang="en-US" altLang="zh-CN" dirty="0" smtClean="0">
                <a:solidFill>
                  <a:schemeClr val="bg2"/>
                </a:solidFill>
              </a:rPr>
              <a:t>()</a:t>
            </a:r>
            <a:r>
              <a:rPr lang="zh-CN" altLang="en-US" dirty="0" smtClean="0">
                <a:solidFill>
                  <a:schemeClr val="bg2"/>
                </a:solidFill>
              </a:rPr>
              <a:t>方法中绑定的变量</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a:t>
            </a:r>
          </a:p>
          <a:p>
            <a:r>
              <a:rPr lang="en-US" altLang="zh-CN" dirty="0" smtClean="0">
                <a:solidFill>
                  <a:schemeClr val="bg2"/>
                </a:solidFill>
              </a:rPr>
              <a:t>$query = “select * from user”;</a:t>
            </a:r>
          </a:p>
          <a:p>
            <a:r>
              <a:rPr lang="en-US" altLang="zh-CN" dirty="0" smtClean="0">
                <a:solidFill>
                  <a:schemeClr val="bg2"/>
                </a:solidFill>
              </a:rPr>
              <a:t>$res = $</a:t>
            </a:r>
            <a:r>
              <a:rPr lang="en-US" altLang="zh-CN" dirty="0" err="1" smtClean="0">
                <a:solidFill>
                  <a:schemeClr val="bg2"/>
                </a:solidFill>
              </a:rPr>
              <a:t>pdo</a:t>
            </a:r>
            <a:r>
              <a:rPr lang="en-US" altLang="zh-CN" dirty="0" smtClean="0">
                <a:solidFill>
                  <a:schemeClr val="bg2"/>
                </a:solidFill>
              </a:rPr>
              <a:t>-&gt;query($query);</a:t>
            </a:r>
          </a:p>
          <a:p>
            <a:r>
              <a:rPr lang="en-US" altLang="zh-CN" dirty="0">
                <a:solidFill>
                  <a:schemeClr val="bg2"/>
                </a:solidFill>
              </a:rPr>
              <a:t>w</a:t>
            </a:r>
            <a:r>
              <a:rPr lang="en-US" altLang="zh-CN" dirty="0" smtClean="0">
                <a:solidFill>
                  <a:schemeClr val="bg2"/>
                </a:solidFill>
              </a:rPr>
              <a:t>hile($data = $res-&gt;fetch(PDO::FETCH_ASSOC) {</a:t>
            </a:r>
          </a:p>
          <a:p>
            <a:r>
              <a:rPr lang="en-US" altLang="zh-CN" dirty="0">
                <a:solidFill>
                  <a:schemeClr val="bg2"/>
                </a:solidFill>
              </a:rPr>
              <a:t> </a:t>
            </a:r>
            <a:r>
              <a:rPr lang="en-US" altLang="zh-CN" dirty="0" smtClean="0">
                <a:solidFill>
                  <a:schemeClr val="bg2"/>
                </a:solidFill>
              </a:rPr>
              <a:t>       echo $data[‘id’].’—’.$data[’username’];</a:t>
            </a:r>
          </a:p>
          <a:p>
            <a:r>
              <a:rPr lang="en-US" altLang="zh-CN" dirty="0">
                <a:solidFill>
                  <a:schemeClr val="bg2"/>
                </a:solidFill>
              </a:rPr>
              <a:t>}</a:t>
            </a:r>
            <a:endParaRPr lang="en-US" altLang="zh-CN" dirty="0" smtClean="0">
              <a:solidFill>
                <a:schemeClr val="bg2"/>
              </a:solidFill>
            </a:endParaRPr>
          </a:p>
        </p:txBody>
      </p:sp>
    </p:spTree>
    <p:extLst>
      <p:ext uri="{BB962C8B-B14F-4D97-AF65-F5344CB8AC3E}">
        <p14:creationId xmlns:p14="http://schemas.microsoft.com/office/powerpoint/2010/main" val="496779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400" y="964734"/>
            <a:ext cx="8826600" cy="4756558"/>
          </a:xfrm>
        </p:spPr>
        <p:txBody>
          <a:bodyPr/>
          <a:lstStyle/>
          <a:p>
            <a:r>
              <a:rPr lang="en-US" altLang="zh-CN" dirty="0" smtClean="0">
                <a:solidFill>
                  <a:schemeClr val="bg2"/>
                </a:solidFill>
              </a:rPr>
              <a:t>2.fetchAll()</a:t>
            </a:r>
            <a:br>
              <a:rPr lang="en-US" altLang="zh-CN" dirty="0" smtClean="0">
                <a:solidFill>
                  <a:schemeClr val="bg2"/>
                </a:solidFill>
              </a:rPr>
            </a:br>
            <a:r>
              <a:rPr lang="en-US" altLang="zh-CN" dirty="0" smtClean="0">
                <a:solidFill>
                  <a:schemeClr val="bg2"/>
                </a:solidFill>
              </a:rPr>
              <a:t/>
            </a:r>
            <a:br>
              <a:rPr lang="en-US" altLang="zh-CN" dirty="0" smtClean="0">
                <a:solidFill>
                  <a:schemeClr val="bg2"/>
                </a:solidFill>
              </a:rPr>
            </a:br>
            <a:r>
              <a:rPr lang="en-US" altLang="zh-CN" dirty="0" smtClean="0">
                <a:solidFill>
                  <a:schemeClr val="bg2"/>
                </a:solidFill>
              </a:rPr>
              <a:t>   array </a:t>
            </a:r>
            <a:r>
              <a:rPr lang="en-US" altLang="zh-CN" dirty="0" err="1" smtClean="0">
                <a:solidFill>
                  <a:schemeClr val="bg2"/>
                </a:solidFill>
              </a:rPr>
              <a:t>PDOStatement</a:t>
            </a:r>
            <a:r>
              <a:rPr lang="en-US" altLang="zh-CN" dirty="0" smtClean="0">
                <a:solidFill>
                  <a:schemeClr val="bg2"/>
                </a:solidFill>
              </a:rPr>
              <a:t>::</a:t>
            </a:r>
            <a:r>
              <a:rPr lang="en-US" altLang="zh-CN" dirty="0" err="1" smtClean="0">
                <a:solidFill>
                  <a:schemeClr val="bg2"/>
                </a:solidFill>
              </a:rPr>
              <a:t>fetchAll</a:t>
            </a:r>
            <a:r>
              <a:rPr lang="en-US" altLang="zh-CN" dirty="0" smtClean="0">
                <a:solidFill>
                  <a:schemeClr val="bg2"/>
                </a:solidFill>
              </a:rPr>
              <a:t>([</a:t>
            </a:r>
            <a:r>
              <a:rPr lang="en-US" altLang="zh-CN" dirty="0" err="1" smtClean="0">
                <a:solidFill>
                  <a:schemeClr val="bg2"/>
                </a:solidFill>
              </a:rPr>
              <a:t>int</a:t>
            </a:r>
            <a:r>
              <a:rPr lang="en-US" altLang="zh-CN" dirty="0" smtClean="0">
                <a:solidFill>
                  <a:schemeClr val="bg2"/>
                </a:solidFill>
              </a:rPr>
              <a:t> </a:t>
            </a:r>
            <a:r>
              <a:rPr lang="en-US" altLang="zh-CN" dirty="0" err="1" smtClean="0">
                <a:solidFill>
                  <a:schemeClr val="bg2"/>
                </a:solidFill>
              </a:rPr>
              <a:t>fetch_style</a:t>
            </a:r>
            <a:r>
              <a:rPr lang="en-US" altLang="zh-CN" dirty="0" smtClean="0">
                <a:solidFill>
                  <a:schemeClr val="bg2"/>
                </a:solidFill>
              </a:rPr>
              <a:t>])</a:t>
            </a:r>
            <a:br>
              <a:rPr lang="en-US" altLang="zh-CN" dirty="0" smtClean="0">
                <a:solidFill>
                  <a:schemeClr val="bg2"/>
                </a:solidFill>
              </a:rPr>
            </a:br>
            <a:r>
              <a:rPr lang="en-US" altLang="zh-CN" dirty="0" smtClean="0">
                <a:solidFill>
                  <a:schemeClr val="bg2"/>
                </a:solidFill>
              </a:rPr>
              <a:t>   //</a:t>
            </a:r>
            <a:r>
              <a:rPr lang="zh-CN" altLang="en-US" dirty="0" smtClean="0">
                <a:solidFill>
                  <a:schemeClr val="bg2"/>
                </a:solidFill>
              </a:rPr>
              <a:t>返回结果集中的所有行</a:t>
            </a:r>
            <a:r>
              <a:rPr lang="en-US" altLang="zh-CN" dirty="0" smtClean="0">
                <a:solidFill>
                  <a:schemeClr val="bg2"/>
                </a:solidFill>
              </a:rPr>
              <a:t/>
            </a:r>
            <a:br>
              <a:rPr lang="en-US" altLang="zh-CN" dirty="0" smtClean="0">
                <a:solidFill>
                  <a:schemeClr val="bg2"/>
                </a:solidFill>
              </a:rPr>
            </a:br>
            <a:r>
              <a:rPr lang="en-US" altLang="zh-CN" dirty="0">
                <a:solidFill>
                  <a:schemeClr val="bg2"/>
                </a:solidFill>
              </a:rPr>
              <a:t/>
            </a:r>
            <a:br>
              <a:rPr lang="en-US" altLang="zh-CN" dirty="0">
                <a:solidFill>
                  <a:schemeClr val="bg2"/>
                </a:solidFill>
              </a:rPr>
            </a:br>
            <a:r>
              <a:rPr lang="en-US" altLang="zh-CN" dirty="0" smtClean="0">
                <a:solidFill>
                  <a:schemeClr val="bg2"/>
                </a:solidFill>
              </a:rPr>
              <a:t>$query = ‘select * from </a:t>
            </a:r>
            <a:r>
              <a:rPr lang="en-US" altLang="zh-CN" dirty="0" smtClean="0">
                <a:solidFill>
                  <a:schemeClr val="bg2"/>
                </a:solidFill>
              </a:rPr>
              <a:t>user where id=1’;</a:t>
            </a:r>
            <a:r>
              <a:rPr lang="en-US" altLang="zh-CN" dirty="0" smtClean="0">
                <a:solidFill>
                  <a:schemeClr val="bg2"/>
                </a:solidFill>
              </a:rPr>
              <a:t/>
            </a:r>
            <a:br>
              <a:rPr lang="en-US" altLang="zh-CN" dirty="0" smtClean="0">
                <a:solidFill>
                  <a:schemeClr val="bg2"/>
                </a:solidFill>
              </a:rPr>
            </a:br>
            <a:r>
              <a:rPr lang="en-US" altLang="zh-CN" dirty="0" smtClean="0">
                <a:solidFill>
                  <a:schemeClr val="bg2"/>
                </a:solidFill>
              </a:rPr>
              <a:t>$res = $</a:t>
            </a:r>
            <a:r>
              <a:rPr lang="en-US" altLang="zh-CN" dirty="0" err="1" smtClean="0">
                <a:solidFill>
                  <a:schemeClr val="bg2"/>
                </a:solidFill>
              </a:rPr>
              <a:t>pdo</a:t>
            </a:r>
            <a:r>
              <a:rPr lang="en-US" altLang="zh-CN" dirty="0" smtClean="0">
                <a:solidFill>
                  <a:schemeClr val="bg2"/>
                </a:solidFill>
              </a:rPr>
              <a:t>-&gt;query($query);</a:t>
            </a:r>
            <a:br>
              <a:rPr lang="en-US" altLang="zh-CN" dirty="0" smtClean="0">
                <a:solidFill>
                  <a:schemeClr val="bg2"/>
                </a:solidFill>
              </a:rPr>
            </a:br>
            <a:r>
              <a:rPr lang="en-US" altLang="zh-CN" dirty="0" smtClean="0">
                <a:solidFill>
                  <a:schemeClr val="bg2"/>
                </a:solidFill>
              </a:rPr>
              <a:t>$data = $res-&gt;</a:t>
            </a:r>
            <a:r>
              <a:rPr lang="en-US" altLang="zh-CN" dirty="0" smtClean="0">
                <a:solidFill>
                  <a:schemeClr val="bg2"/>
                </a:solidFill>
              </a:rPr>
              <a:t>fetch(PDO</a:t>
            </a:r>
            <a:r>
              <a:rPr lang="en-US" altLang="zh-CN" dirty="0" smtClean="0">
                <a:solidFill>
                  <a:schemeClr val="bg2"/>
                </a:solidFill>
              </a:rPr>
              <a:t>::FETCH_ASSOC);</a:t>
            </a:r>
            <a:br>
              <a:rPr lang="en-US" altLang="zh-CN" dirty="0" smtClean="0">
                <a:solidFill>
                  <a:schemeClr val="bg2"/>
                </a:solidFill>
              </a:rPr>
            </a:br>
            <a:r>
              <a:rPr lang="en-US" altLang="zh-CN" dirty="0" err="1" smtClean="0">
                <a:solidFill>
                  <a:schemeClr val="bg2"/>
                </a:solidFill>
              </a:rPr>
              <a:t>var_dump</a:t>
            </a:r>
            <a:r>
              <a:rPr lang="en-US" altLang="zh-CN" dirty="0" smtClean="0">
                <a:solidFill>
                  <a:schemeClr val="bg2"/>
                </a:solidFill>
              </a:rPr>
              <a:t>($data);</a:t>
            </a:r>
            <a:r>
              <a:rPr lang="en-US" altLang="zh-CN" dirty="0" smtClean="0">
                <a:solidFill>
                  <a:schemeClr val="bg2"/>
                </a:solidFill>
              </a:rPr>
              <a:t/>
            </a:r>
            <a:br>
              <a:rPr lang="en-US" altLang="zh-CN" dirty="0" smtClean="0">
                <a:solidFill>
                  <a:schemeClr val="bg2"/>
                </a:solidFill>
              </a:rPr>
            </a:br>
            <a:r>
              <a:rPr lang="en-US" altLang="zh-CN" dirty="0">
                <a:solidFill>
                  <a:schemeClr val="bg2"/>
                </a:solidFill>
              </a:rPr>
              <a:t/>
            </a:r>
            <a:br>
              <a:rPr lang="en-US" altLang="zh-CN" dirty="0">
                <a:solidFill>
                  <a:schemeClr val="bg2"/>
                </a:solidFill>
              </a:rPr>
            </a:br>
            <a:r>
              <a:rPr lang="en-US" altLang="zh-CN" dirty="0" smtClean="0">
                <a:solidFill>
                  <a:schemeClr val="bg2"/>
                </a:solidFill>
              </a:rPr>
              <a:t>3.fetchColum()</a:t>
            </a:r>
            <a:br>
              <a:rPr lang="en-US" altLang="zh-CN" dirty="0" smtClean="0">
                <a:solidFill>
                  <a:schemeClr val="bg2"/>
                </a:solidFill>
              </a:rPr>
            </a:br>
            <a:r>
              <a:rPr lang="en-US" altLang="zh-CN" dirty="0">
                <a:solidFill>
                  <a:schemeClr val="bg2"/>
                </a:solidFill>
              </a:rPr>
              <a:t> </a:t>
            </a:r>
            <a:r>
              <a:rPr lang="en-US" altLang="zh-CN" dirty="0" smtClean="0">
                <a:solidFill>
                  <a:schemeClr val="bg2"/>
                </a:solidFill>
              </a:rPr>
              <a:t> String </a:t>
            </a:r>
            <a:r>
              <a:rPr lang="en-US" altLang="zh-CN" dirty="0" err="1" smtClean="0">
                <a:solidFill>
                  <a:schemeClr val="bg2"/>
                </a:solidFill>
              </a:rPr>
              <a:t>PDOStatement</a:t>
            </a:r>
            <a:r>
              <a:rPr lang="en-US" altLang="zh-CN" dirty="0" smtClean="0">
                <a:solidFill>
                  <a:schemeClr val="bg2"/>
                </a:solidFill>
              </a:rPr>
              <a:t>::</a:t>
            </a:r>
            <a:r>
              <a:rPr lang="en-US" altLang="zh-CN" dirty="0" err="1" smtClean="0">
                <a:solidFill>
                  <a:schemeClr val="bg2"/>
                </a:solidFill>
              </a:rPr>
              <a:t>fetchColumn</a:t>
            </a:r>
            <a:r>
              <a:rPr lang="en-US" altLang="zh-CN" dirty="0" smtClean="0">
                <a:solidFill>
                  <a:schemeClr val="bg2"/>
                </a:solidFill>
              </a:rPr>
              <a:t>([</a:t>
            </a:r>
            <a:r>
              <a:rPr lang="en-US" altLang="zh-CN" dirty="0" err="1" smtClean="0">
                <a:solidFill>
                  <a:schemeClr val="bg2"/>
                </a:solidFill>
              </a:rPr>
              <a:t>int</a:t>
            </a:r>
            <a:r>
              <a:rPr lang="en-US" altLang="zh-CN" dirty="0" smtClean="0">
                <a:solidFill>
                  <a:schemeClr val="bg2"/>
                </a:solidFill>
              </a:rPr>
              <a:t> </a:t>
            </a:r>
            <a:r>
              <a:rPr lang="en-US" altLang="zh-CN" dirty="0" err="1" smtClean="0">
                <a:solidFill>
                  <a:schemeClr val="bg2"/>
                </a:solidFill>
              </a:rPr>
              <a:t>column_number</a:t>
            </a:r>
            <a:r>
              <a:rPr lang="en-US" altLang="zh-CN" dirty="0" smtClean="0">
                <a:solidFill>
                  <a:schemeClr val="bg2"/>
                </a:solidFill>
              </a:rPr>
              <a:t>])</a:t>
            </a:r>
            <a:br>
              <a:rPr lang="en-US" altLang="zh-CN" dirty="0" smtClean="0">
                <a:solidFill>
                  <a:schemeClr val="bg2"/>
                </a:solidFill>
              </a:rPr>
            </a:br>
            <a:r>
              <a:rPr lang="en-US" altLang="zh-CN" dirty="0">
                <a:solidFill>
                  <a:schemeClr val="bg2"/>
                </a:solidFill>
              </a:rPr>
              <a:t> </a:t>
            </a:r>
            <a:r>
              <a:rPr lang="en-US" altLang="zh-CN" dirty="0" smtClean="0">
                <a:solidFill>
                  <a:schemeClr val="bg2"/>
                </a:solidFill>
              </a:rPr>
              <a:t> //</a:t>
            </a:r>
            <a:r>
              <a:rPr lang="zh-CN" altLang="en-US" dirty="0">
                <a:solidFill>
                  <a:schemeClr val="bg2"/>
                </a:solidFill>
              </a:rPr>
              <a:t>设</a:t>
            </a:r>
            <a:r>
              <a:rPr lang="zh-CN" altLang="en-US" dirty="0" smtClean="0">
                <a:solidFill>
                  <a:schemeClr val="bg2"/>
                </a:solidFill>
              </a:rPr>
              <a:t>置行中列的索引值，放回结果集中制定的改列值</a:t>
            </a:r>
            <a:endParaRPr lang="zh-CN" altLang="en-US" dirty="0">
              <a:solidFill>
                <a:schemeClr val="bg2"/>
              </a:solidFill>
            </a:endParaRPr>
          </a:p>
        </p:txBody>
      </p:sp>
    </p:spTree>
    <p:extLst>
      <p:ext uri="{BB962C8B-B14F-4D97-AF65-F5344CB8AC3E}">
        <p14:creationId xmlns:p14="http://schemas.microsoft.com/office/powerpoint/2010/main" val="3710768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90250" y="651000"/>
            <a:ext cx="8428282" cy="6207000"/>
          </a:xfrm>
          <a:prstGeom prst="rect">
            <a:avLst/>
          </a:prstGeom>
        </p:spPr>
        <p:txBody>
          <a:bodyPr lIns="91425" tIns="91425" rIns="91425" bIns="91425" anchor="ctr" anchorCtr="0">
            <a:noAutofit/>
          </a:bodyPr>
          <a:lstStyle/>
          <a:p>
            <a:pPr lvl="0" rtl="0">
              <a:spcBef>
                <a:spcPts val="0"/>
              </a:spcBef>
              <a:buNone/>
            </a:pPr>
            <a:r>
              <a:rPr lang="en-US" altLang="zh-CN" sz="3000" dirty="0" smtClean="0"/>
              <a:t/>
            </a:r>
            <a:br>
              <a:rPr lang="en-US" altLang="zh-CN" sz="3000" dirty="0" smtClean="0"/>
            </a:br>
            <a:r>
              <a:rPr lang="en-US" altLang="zh-CN" sz="3000" dirty="0"/>
              <a:t/>
            </a:r>
            <a:br>
              <a:rPr lang="en-US" altLang="zh-CN" sz="3000" dirty="0"/>
            </a:br>
            <a:r>
              <a:rPr lang="en-US" altLang="zh-CN" sz="3000" dirty="0" smtClean="0"/>
              <a:t/>
            </a:r>
            <a:br>
              <a:rPr lang="en-US" altLang="zh-CN" sz="3000" dirty="0" smtClean="0"/>
            </a:br>
            <a:r>
              <a:rPr lang="en-US" altLang="zh-CN" sz="3000" dirty="0"/>
              <a:t/>
            </a:r>
            <a:br>
              <a:rPr lang="en-US" altLang="zh-CN" sz="3000" dirty="0"/>
            </a:br>
            <a:r>
              <a:rPr lang="en-US" altLang="zh-CN" sz="3000" dirty="0" smtClean="0"/>
              <a:t/>
            </a:r>
            <a:br>
              <a:rPr lang="en-US" altLang="zh-CN" sz="3000" dirty="0" smtClean="0"/>
            </a:br>
            <a:r>
              <a:rPr lang="en-US" altLang="zh-CN" sz="3000" dirty="0"/>
              <a:t/>
            </a:r>
            <a:br>
              <a:rPr lang="en-US" altLang="zh-CN" sz="3000" dirty="0"/>
            </a:br>
            <a:r>
              <a:rPr lang="en-US" altLang="zh-CN" sz="3000" dirty="0" smtClean="0"/>
              <a:t/>
            </a:r>
            <a:br>
              <a:rPr lang="en-US" altLang="zh-CN" sz="3000" dirty="0" smtClean="0"/>
            </a:br>
            <a:r>
              <a:rPr lang="en-US" altLang="zh-CN" sz="3000" dirty="0"/>
              <a:t/>
            </a:r>
            <a:br>
              <a:rPr lang="en-US" altLang="zh-CN" sz="3000" dirty="0"/>
            </a:br>
            <a:r>
              <a:rPr lang="en-US" altLang="zh-CN" sz="3000" dirty="0" smtClean="0"/>
              <a:t/>
            </a:r>
            <a:br>
              <a:rPr lang="en-US" altLang="zh-CN" sz="3000" dirty="0" smtClean="0"/>
            </a:br>
            <a:r>
              <a:rPr lang="en-US" altLang="zh-CN" sz="3000" dirty="0"/>
              <a:t/>
            </a:r>
            <a:br>
              <a:rPr lang="en-US" altLang="zh-CN" sz="3000" dirty="0"/>
            </a:br>
            <a:r>
              <a:rPr lang="en-US" altLang="zh-CN" sz="3000" dirty="0" smtClean="0"/>
              <a:t/>
            </a:r>
            <a:br>
              <a:rPr lang="en-US" altLang="zh-CN" sz="3000" dirty="0" smtClean="0"/>
            </a:br>
            <a:r>
              <a:rPr lang="zh-CN" altLang="en-US" sz="3000" dirty="0"/>
              <a:t>首</a:t>
            </a:r>
            <a:r>
              <a:rPr lang="zh-CN" altLang="en-US" sz="3000" dirty="0" smtClean="0"/>
              <a:t>先从</a:t>
            </a:r>
            <a:r>
              <a:rPr lang="en-US" altLang="zh-CN" sz="3000" dirty="0" smtClean="0">
                <a:hlinkClick r:id="rId3"/>
              </a:rPr>
              <a:t>www.4399.com</a:t>
            </a:r>
            <a:r>
              <a:rPr lang="zh-CN" altLang="en-US" sz="3000" dirty="0" smtClean="0"/>
              <a:t>，说起</a:t>
            </a:r>
            <a:r>
              <a:rPr lang="en-US" altLang="zh-CN" sz="3000" dirty="0" smtClean="0"/>
              <a:t>.....</a:t>
            </a:r>
            <a:endParaRPr lang="zh-CN" sz="3000"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211965"/>
          </a:xfrm>
          <a:prstGeom prst="rect">
            <a:avLst/>
          </a:prstGeo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a:t>
            </a:r>
            <a:r>
              <a:rPr lang="zh-CN" altLang="en-US" dirty="0" smtClean="0"/>
              <a:t>误处理</a:t>
            </a:r>
            <a:r>
              <a:rPr lang="en-US" altLang="zh-CN" dirty="0" smtClean="0"/>
              <a:t>	</a:t>
            </a:r>
            <a:endParaRPr lang="zh-CN" altLang="en-US" dirty="0"/>
          </a:p>
        </p:txBody>
      </p:sp>
      <p:sp>
        <p:nvSpPr>
          <p:cNvPr id="3" name="标题 1"/>
          <p:cNvSpPr txBox="1">
            <a:spLocks/>
          </p:cNvSpPr>
          <p:nvPr/>
        </p:nvSpPr>
        <p:spPr>
          <a:xfrm>
            <a:off x="317400" y="825500"/>
            <a:ext cx="8826600" cy="5245089"/>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zh-CN" altLang="en-US" sz="2800" dirty="0">
                <a:solidFill>
                  <a:schemeClr val="bg2"/>
                </a:solidFill>
              </a:rPr>
              <a:t>异</a:t>
            </a:r>
            <a:r>
              <a:rPr lang="zh-CN" altLang="en-US" sz="2800" dirty="0" smtClean="0">
                <a:solidFill>
                  <a:schemeClr val="bg2"/>
                </a:solidFill>
              </a:rPr>
              <a:t>常模式</a:t>
            </a:r>
            <a:r>
              <a:rPr lang="en-US" altLang="zh-CN" sz="2800" dirty="0" smtClean="0">
                <a:solidFill>
                  <a:schemeClr val="bg2"/>
                </a:solidFill>
              </a:rPr>
              <a:t>:</a:t>
            </a:r>
          </a:p>
          <a:p>
            <a:endParaRPr lang="en-US" altLang="zh-CN" sz="2800" dirty="0" smtClean="0">
              <a:solidFill>
                <a:schemeClr val="bg2"/>
              </a:solidFill>
            </a:endParaRPr>
          </a:p>
          <a:p>
            <a:r>
              <a:rPr lang="en-US" altLang="zh-CN" sz="2800" dirty="0" smtClean="0">
                <a:solidFill>
                  <a:schemeClr val="bg2"/>
                </a:solidFill>
              </a:rPr>
              <a:t>1.</a:t>
            </a:r>
            <a:r>
              <a:rPr lang="zh-CN" altLang="en-US" sz="2800" dirty="0" smtClean="0">
                <a:solidFill>
                  <a:schemeClr val="bg2"/>
                </a:solidFill>
              </a:rPr>
              <a:t>默认模式</a:t>
            </a:r>
            <a:r>
              <a:rPr lang="en-US" altLang="zh-CN" sz="2800" dirty="0" smtClean="0">
                <a:solidFill>
                  <a:schemeClr val="bg2"/>
                </a:solidFill>
              </a:rPr>
              <a:t>PDO::ERRMODE_SILENT</a:t>
            </a:r>
          </a:p>
          <a:p>
            <a:r>
              <a:rPr lang="en-US" altLang="zh-CN" sz="2800" dirty="0" smtClean="0">
                <a:solidFill>
                  <a:schemeClr val="bg2"/>
                </a:solidFill>
              </a:rPr>
              <a:t>2.</a:t>
            </a:r>
            <a:r>
              <a:rPr lang="zh-CN" altLang="en-US" sz="2800" dirty="0" smtClean="0">
                <a:solidFill>
                  <a:schemeClr val="bg2"/>
                </a:solidFill>
              </a:rPr>
              <a:t>警告模式</a:t>
            </a:r>
            <a:r>
              <a:rPr lang="en-US" altLang="zh-CN" sz="2800" dirty="0" smtClean="0">
                <a:solidFill>
                  <a:schemeClr val="bg2"/>
                </a:solidFill>
              </a:rPr>
              <a:t>PDO::ERRMODE_WARNING</a:t>
            </a:r>
          </a:p>
          <a:p>
            <a:r>
              <a:rPr lang="en-US" altLang="zh-CN" sz="2800" dirty="0" smtClean="0">
                <a:solidFill>
                  <a:schemeClr val="bg2"/>
                </a:solidFill>
              </a:rPr>
              <a:t>3.</a:t>
            </a:r>
            <a:r>
              <a:rPr lang="zh-CN" altLang="en-US" sz="2800" dirty="0" smtClean="0">
                <a:solidFill>
                  <a:schemeClr val="bg2"/>
                </a:solidFill>
              </a:rPr>
              <a:t>异常模式</a:t>
            </a:r>
            <a:r>
              <a:rPr lang="en-US" altLang="zh-CN" sz="2800" dirty="0" smtClean="0">
                <a:solidFill>
                  <a:schemeClr val="bg2"/>
                </a:solidFill>
              </a:rPr>
              <a:t>PDO::ERRMODE_EXCEPTION</a:t>
            </a:r>
          </a:p>
          <a:p>
            <a:endParaRPr lang="en-US" altLang="zh-CN" sz="2800" dirty="0" smtClean="0">
              <a:solidFill>
                <a:schemeClr val="bg2"/>
              </a:solidFill>
            </a:endParaRPr>
          </a:p>
          <a:p>
            <a:r>
              <a:rPr lang="zh-CN" altLang="en-US" sz="2800" dirty="0" smtClean="0">
                <a:solidFill>
                  <a:schemeClr val="bg2"/>
                </a:solidFill>
              </a:rPr>
              <a:t>异常处理</a:t>
            </a:r>
            <a:r>
              <a:rPr lang="en-US" altLang="zh-CN" sz="2800" dirty="0" smtClean="0">
                <a:solidFill>
                  <a:schemeClr val="bg2"/>
                </a:solidFill>
              </a:rPr>
              <a:t>:</a:t>
            </a:r>
          </a:p>
          <a:p>
            <a:endParaRPr lang="en-US" altLang="zh-CN" sz="2800" dirty="0" smtClean="0">
              <a:solidFill>
                <a:schemeClr val="bg2"/>
              </a:solidFill>
            </a:endParaRPr>
          </a:p>
          <a:p>
            <a:r>
              <a:rPr lang="en-US" altLang="zh-CN" sz="2800" dirty="0" err="1" smtClean="0">
                <a:solidFill>
                  <a:schemeClr val="bg2"/>
                </a:solidFill>
              </a:rPr>
              <a:t>int</a:t>
            </a:r>
            <a:r>
              <a:rPr lang="en-US" altLang="zh-CN" sz="2800" dirty="0" smtClean="0">
                <a:solidFill>
                  <a:schemeClr val="bg2"/>
                </a:solidFill>
              </a:rPr>
              <a:t> </a:t>
            </a:r>
            <a:r>
              <a:rPr lang="en-US" altLang="zh-CN" sz="2800" dirty="0" err="1" smtClean="0">
                <a:solidFill>
                  <a:schemeClr val="bg2"/>
                </a:solidFill>
              </a:rPr>
              <a:t>PDOStatement</a:t>
            </a:r>
            <a:r>
              <a:rPr lang="en-US" altLang="zh-CN" sz="2800" dirty="0" smtClean="0">
                <a:solidFill>
                  <a:schemeClr val="bg2"/>
                </a:solidFill>
              </a:rPr>
              <a:t>::</a:t>
            </a:r>
            <a:r>
              <a:rPr lang="en-US" altLang="zh-CN" sz="2800" dirty="0" err="1" smtClean="0">
                <a:solidFill>
                  <a:schemeClr val="bg2"/>
                </a:solidFill>
              </a:rPr>
              <a:t>errorCode</a:t>
            </a:r>
            <a:r>
              <a:rPr lang="en-US" altLang="zh-CN" sz="2800" dirty="0" smtClean="0">
                <a:solidFill>
                  <a:schemeClr val="bg2"/>
                </a:solidFill>
              </a:rPr>
              <a:t>()</a:t>
            </a:r>
          </a:p>
          <a:p>
            <a:r>
              <a:rPr lang="en-US" altLang="zh-CN" sz="2800" dirty="0" smtClean="0">
                <a:solidFill>
                  <a:schemeClr val="bg2"/>
                </a:solidFill>
              </a:rPr>
              <a:t>array </a:t>
            </a:r>
            <a:r>
              <a:rPr lang="en-US" altLang="zh-CN" sz="2800" dirty="0" err="1" smtClean="0">
                <a:solidFill>
                  <a:schemeClr val="bg2"/>
                </a:solidFill>
              </a:rPr>
              <a:t>PDOStatement</a:t>
            </a:r>
            <a:r>
              <a:rPr lang="en-US" altLang="zh-CN" sz="2800" dirty="0" smtClean="0">
                <a:solidFill>
                  <a:schemeClr val="bg2"/>
                </a:solidFill>
              </a:rPr>
              <a:t>::</a:t>
            </a:r>
            <a:r>
              <a:rPr lang="en-US" altLang="zh-CN" sz="2800" dirty="0" err="1" smtClean="0">
                <a:solidFill>
                  <a:schemeClr val="bg2"/>
                </a:solidFill>
              </a:rPr>
              <a:t>errorInfo</a:t>
            </a:r>
            <a:r>
              <a:rPr lang="en-US" altLang="zh-CN" sz="2800" dirty="0" smtClean="0">
                <a:solidFill>
                  <a:schemeClr val="bg2"/>
                </a:solidFill>
              </a:rPr>
              <a:t>()</a:t>
            </a:r>
          </a:p>
          <a:p>
            <a:endParaRPr lang="en-US" altLang="zh-CN" dirty="0" smtClean="0">
              <a:solidFill>
                <a:schemeClr val="bg2"/>
              </a:solidFill>
            </a:endParaRPr>
          </a:p>
          <a:p>
            <a:r>
              <a:rPr lang="en-US" altLang="zh-CN" dirty="0" smtClean="0">
                <a:solidFill>
                  <a:schemeClr val="bg2"/>
                </a:solidFill>
              </a:rPr>
              <a:t>	</a:t>
            </a:r>
            <a:endParaRPr lang="zh-CN" altLang="en-US" dirty="0">
              <a:solidFill>
                <a:schemeClr val="bg2"/>
              </a:solidFill>
            </a:endParaRPr>
          </a:p>
        </p:txBody>
      </p:sp>
    </p:spTree>
    <p:extLst>
      <p:ext uri="{BB962C8B-B14F-4D97-AF65-F5344CB8AC3E}">
        <p14:creationId xmlns:p14="http://schemas.microsoft.com/office/powerpoint/2010/main" val="2821199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39" y="0"/>
            <a:ext cx="8826600" cy="803700"/>
          </a:xfrm>
        </p:spPr>
        <p:txBody>
          <a:bodyPr/>
          <a:lstStyle/>
          <a:p>
            <a:r>
              <a:rPr lang="zh-CN" altLang="en-US" dirty="0" smtClean="0"/>
              <a:t>参数绑定</a:t>
            </a:r>
            <a:r>
              <a:rPr lang="en-US" altLang="zh-CN" dirty="0" smtClean="0"/>
              <a:t>	</a:t>
            </a:r>
            <a:endParaRPr lang="zh-CN" altLang="en-US" dirty="0"/>
          </a:p>
        </p:txBody>
      </p:sp>
      <p:sp>
        <p:nvSpPr>
          <p:cNvPr id="3" name="标题 1"/>
          <p:cNvSpPr txBox="1">
            <a:spLocks/>
          </p:cNvSpPr>
          <p:nvPr/>
        </p:nvSpPr>
        <p:spPr>
          <a:xfrm>
            <a:off x="257641" y="1208016"/>
            <a:ext cx="8826600" cy="4874002"/>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zh-CN" altLang="en-US" dirty="0">
                <a:solidFill>
                  <a:schemeClr val="bg2"/>
                </a:solidFill>
              </a:rPr>
              <a:t>插</a:t>
            </a:r>
            <a:r>
              <a:rPr lang="zh-CN" altLang="en-US" dirty="0" smtClean="0">
                <a:solidFill>
                  <a:schemeClr val="bg2"/>
                </a:solidFill>
              </a:rPr>
              <a:t>入</a:t>
            </a:r>
            <a:r>
              <a:rPr lang="en-US" altLang="zh-CN" dirty="0" smtClean="0">
                <a:solidFill>
                  <a:schemeClr val="bg2"/>
                </a:solidFill>
              </a:rPr>
              <a:t>:</a:t>
            </a:r>
          </a:p>
          <a:p>
            <a:r>
              <a:rPr lang="en-US" altLang="zh-CN" dirty="0" smtClean="0">
                <a:solidFill>
                  <a:schemeClr val="bg2"/>
                </a:solidFill>
              </a:rPr>
              <a:t>void </a:t>
            </a:r>
            <a:r>
              <a:rPr lang="en-US" altLang="zh-CN" dirty="0" err="1" smtClean="0">
                <a:solidFill>
                  <a:schemeClr val="bg2"/>
                </a:solidFill>
              </a:rPr>
              <a:t>PDOStatement</a:t>
            </a:r>
            <a:r>
              <a:rPr lang="en-US" altLang="zh-CN" dirty="0" smtClean="0">
                <a:solidFill>
                  <a:schemeClr val="bg2"/>
                </a:solidFill>
              </a:rPr>
              <a:t>::</a:t>
            </a:r>
            <a:r>
              <a:rPr lang="en-US" altLang="zh-CN" dirty="0" err="1" smtClean="0">
                <a:solidFill>
                  <a:schemeClr val="bg2"/>
                </a:solidFill>
              </a:rPr>
              <a:t>bindParam</a:t>
            </a:r>
            <a:r>
              <a:rPr lang="en-US" altLang="zh-CN" dirty="0" smtClean="0">
                <a:solidFill>
                  <a:schemeClr val="bg2"/>
                </a:solidFill>
              </a:rPr>
              <a:t>(mixed parameter, mixed &amp;$</a:t>
            </a:r>
            <a:r>
              <a:rPr lang="en-US" altLang="zh-CN" dirty="0" err="1" smtClean="0">
                <a:solidFill>
                  <a:schemeClr val="bg2"/>
                </a:solidFill>
              </a:rPr>
              <a:t>param</a:t>
            </a:r>
            <a:r>
              <a:rPr lang="en-US" altLang="zh-CN" dirty="0" smtClean="0">
                <a:solidFill>
                  <a:schemeClr val="bg2"/>
                </a:solidFill>
              </a:rPr>
              <a:t> [,</a:t>
            </a:r>
            <a:r>
              <a:rPr lang="en-US" altLang="zh-CN" dirty="0" err="1" smtClean="0">
                <a:solidFill>
                  <a:schemeClr val="bg2"/>
                </a:solidFill>
              </a:rPr>
              <a:t>int</a:t>
            </a:r>
            <a:r>
              <a:rPr lang="en-US" altLang="zh-CN" dirty="0" smtClean="0">
                <a:solidFill>
                  <a:schemeClr val="bg2"/>
                </a:solidFill>
              </a:rPr>
              <a:t> </a:t>
            </a:r>
            <a:r>
              <a:rPr lang="en-US" altLang="zh-CN" dirty="0" err="1" smtClean="0">
                <a:solidFill>
                  <a:schemeClr val="bg2"/>
                </a:solidFill>
              </a:rPr>
              <a:t>data_type</a:t>
            </a:r>
            <a:r>
              <a:rPr lang="en-US" altLang="zh-CN" dirty="0" smtClean="0">
                <a:solidFill>
                  <a:schemeClr val="bg2"/>
                </a:solidFill>
              </a:rPr>
              <a:t>])</a:t>
            </a:r>
          </a:p>
          <a:p>
            <a:endParaRPr lang="en-US" altLang="zh-CN" dirty="0" smtClean="0">
              <a:solidFill>
                <a:schemeClr val="bg2"/>
              </a:solidFill>
            </a:endParaRPr>
          </a:p>
          <a:p>
            <a:r>
              <a:rPr lang="zh-CN" altLang="en-US" dirty="0" smtClean="0">
                <a:solidFill>
                  <a:schemeClr val="bg2"/>
                </a:solidFill>
              </a:rPr>
              <a:t>在插入多条信息</a:t>
            </a:r>
            <a:r>
              <a:rPr lang="zh-CN" altLang="en-US" dirty="0" smtClean="0">
                <a:solidFill>
                  <a:schemeClr val="bg2"/>
                </a:solidFill>
              </a:rPr>
              <a:t>时</a:t>
            </a:r>
            <a:endParaRPr lang="en-US" altLang="zh-CN" dirty="0" smtClean="0">
              <a:solidFill>
                <a:schemeClr val="bg2"/>
              </a:solidFill>
            </a:endParaRPr>
          </a:p>
          <a:p>
            <a:r>
              <a:rPr lang="en-US" altLang="zh-CN" dirty="0" smtClean="0">
                <a:solidFill>
                  <a:schemeClr val="bg2"/>
                </a:solidFill>
              </a:rPr>
              <a:t>Array(</a:t>
            </a:r>
          </a:p>
          <a:p>
            <a:r>
              <a:rPr lang="en-US" altLang="zh-CN" dirty="0" smtClean="0">
                <a:solidFill>
                  <a:schemeClr val="bg2"/>
                </a:solidFill>
              </a:rPr>
              <a:t>	array(‘name’=&gt;’</a:t>
            </a:r>
            <a:r>
              <a:rPr lang="en-US" altLang="zh-CN" dirty="0" err="1" smtClean="0">
                <a:solidFill>
                  <a:schemeClr val="bg2"/>
                </a:solidFill>
              </a:rPr>
              <a:t>jxdfdf</a:t>
            </a:r>
            <a:r>
              <a:rPr lang="en-US" altLang="zh-CN" dirty="0" smtClean="0">
                <a:solidFill>
                  <a:schemeClr val="bg2"/>
                </a:solidFill>
              </a:rPr>
              <a:t>’)</a:t>
            </a:r>
            <a:endParaRPr lang="en-US" altLang="zh-CN" dirty="0">
              <a:solidFill>
                <a:schemeClr val="bg2"/>
              </a:solidFill>
            </a:endParaRPr>
          </a:p>
          <a:p>
            <a:r>
              <a:rPr lang="en-US" altLang="zh-CN" dirty="0" smtClean="0">
                <a:solidFill>
                  <a:schemeClr val="bg2"/>
                </a:solidFill>
              </a:rPr>
              <a:t>)</a:t>
            </a:r>
            <a:endParaRPr lang="en-US" altLang="zh-CN" dirty="0" smtClean="0">
              <a:solidFill>
                <a:schemeClr val="bg2"/>
              </a:solidFill>
            </a:endParaRPr>
          </a:p>
          <a:p>
            <a:r>
              <a:rPr lang="en-US" altLang="zh-CN" dirty="0" smtClean="0">
                <a:solidFill>
                  <a:schemeClr val="bg2"/>
                </a:solidFill>
              </a:rPr>
              <a:t>$query = “insert into </a:t>
            </a:r>
            <a:r>
              <a:rPr lang="en-US" altLang="zh-CN" dirty="0" err="1" smtClean="0">
                <a:solidFill>
                  <a:schemeClr val="bg2"/>
                </a:solidFill>
              </a:rPr>
              <a:t>contactInfo</a:t>
            </a:r>
            <a:r>
              <a:rPr lang="en-US" altLang="zh-CN" dirty="0" smtClean="0">
                <a:solidFill>
                  <a:schemeClr val="bg2"/>
                </a:solidFill>
              </a:rPr>
              <a:t> (name, address, phone) values   	(:name, :address, :phone)”;</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 = $</a:t>
            </a:r>
            <a:r>
              <a:rPr lang="en-US" altLang="zh-CN" dirty="0" err="1" smtClean="0">
                <a:solidFill>
                  <a:schemeClr val="bg2"/>
                </a:solidFill>
              </a:rPr>
              <a:t>pdo</a:t>
            </a:r>
            <a:r>
              <a:rPr lang="en-US" altLang="zh-CN" dirty="0" smtClean="0">
                <a:solidFill>
                  <a:schemeClr val="bg2"/>
                </a:solidFill>
              </a:rPr>
              <a:t>-&gt;prepare($query);</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-&gt;</a:t>
            </a:r>
            <a:r>
              <a:rPr lang="en-US" altLang="zh-CN" dirty="0" err="1" smtClean="0">
                <a:solidFill>
                  <a:schemeClr val="bg2"/>
                </a:solidFill>
              </a:rPr>
              <a:t>bindParam</a:t>
            </a:r>
            <a:r>
              <a:rPr lang="en-US" altLang="zh-CN" dirty="0" smtClean="0">
                <a:solidFill>
                  <a:schemeClr val="bg2"/>
                </a:solidFill>
              </a:rPr>
              <a:t>(‘:name</a:t>
            </a:r>
            <a:r>
              <a:rPr lang="zh-CN" altLang="en-US" dirty="0" smtClean="0">
                <a:solidFill>
                  <a:schemeClr val="bg2"/>
                </a:solidFill>
              </a:rPr>
              <a:t>’</a:t>
            </a:r>
            <a:r>
              <a:rPr lang="en-US" altLang="zh-CN" dirty="0" smtClean="0">
                <a:solidFill>
                  <a:schemeClr val="bg2"/>
                </a:solidFill>
              </a:rPr>
              <a:t>, $name, PDO::PARAM_STR);</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-&gt;</a:t>
            </a:r>
            <a:r>
              <a:rPr lang="en-US" altLang="zh-CN" dirty="0" err="1" smtClean="0">
                <a:solidFill>
                  <a:schemeClr val="bg2"/>
                </a:solidFill>
              </a:rPr>
              <a:t>bindParam</a:t>
            </a:r>
            <a:r>
              <a:rPr lang="en-US" altLang="zh-CN" dirty="0" smtClean="0">
                <a:solidFill>
                  <a:schemeClr val="bg2"/>
                </a:solidFill>
              </a:rPr>
              <a:t>(‘:address’, $address, PDO::PARAM_STR);</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-&gt;</a:t>
            </a:r>
            <a:r>
              <a:rPr lang="en-US" altLang="zh-CN" dirty="0" err="1" smtClean="0">
                <a:solidFill>
                  <a:schemeClr val="bg2"/>
                </a:solidFill>
              </a:rPr>
              <a:t>bindParam</a:t>
            </a:r>
            <a:r>
              <a:rPr lang="en-US" altLang="zh-CN" dirty="0" smtClean="0">
                <a:solidFill>
                  <a:schemeClr val="bg2"/>
                </a:solidFill>
              </a:rPr>
              <a:t>(‘:phone’, $phone, PDO::PARAM_STR);</a:t>
            </a:r>
          </a:p>
          <a:p>
            <a:r>
              <a:rPr lang="en-US" altLang="zh-CN" dirty="0" err="1">
                <a:solidFill>
                  <a:schemeClr val="bg2"/>
                </a:solidFill>
              </a:rPr>
              <a:t>f</a:t>
            </a:r>
            <a:r>
              <a:rPr lang="en-US" altLang="zh-CN" dirty="0" err="1" smtClean="0">
                <a:solidFill>
                  <a:schemeClr val="bg2"/>
                </a:solidFill>
              </a:rPr>
              <a:t>oreach</a:t>
            </a:r>
            <a:r>
              <a:rPr lang="en-US" altLang="zh-CN" dirty="0" smtClean="0">
                <a:solidFill>
                  <a:schemeClr val="bg2"/>
                </a:solidFill>
              </a:rPr>
              <a:t>($res as $item){</a:t>
            </a:r>
          </a:p>
          <a:p>
            <a:r>
              <a:rPr lang="en-US" altLang="zh-CN" dirty="0">
                <a:solidFill>
                  <a:schemeClr val="bg2"/>
                </a:solidFill>
              </a:rPr>
              <a:t> </a:t>
            </a:r>
            <a:r>
              <a:rPr lang="en-US" altLang="zh-CN" dirty="0" smtClean="0">
                <a:solidFill>
                  <a:schemeClr val="bg2"/>
                </a:solidFill>
              </a:rPr>
              <a:t>     $name = $item[‘name’];</a:t>
            </a:r>
          </a:p>
          <a:p>
            <a:r>
              <a:rPr lang="en-US" altLang="zh-CN" dirty="0">
                <a:solidFill>
                  <a:schemeClr val="bg2"/>
                </a:solidFill>
              </a:rPr>
              <a:t> </a:t>
            </a:r>
            <a:r>
              <a:rPr lang="en-US" altLang="zh-CN" dirty="0" smtClean="0">
                <a:solidFill>
                  <a:schemeClr val="bg2"/>
                </a:solidFill>
              </a:rPr>
              <a:t>     $address = $item[‘address’];</a:t>
            </a:r>
          </a:p>
          <a:p>
            <a:r>
              <a:rPr lang="en-US" altLang="zh-CN" dirty="0">
                <a:solidFill>
                  <a:schemeClr val="bg2"/>
                </a:solidFill>
              </a:rPr>
              <a:t> </a:t>
            </a:r>
            <a:r>
              <a:rPr lang="en-US" altLang="zh-CN" dirty="0" smtClean="0">
                <a:solidFill>
                  <a:schemeClr val="bg2"/>
                </a:solidFill>
              </a:rPr>
              <a:t>     $phone = $item[‘phone’];</a:t>
            </a:r>
          </a:p>
          <a:p>
            <a:r>
              <a:rPr lang="en-US" altLang="zh-CN" dirty="0">
                <a:solidFill>
                  <a:schemeClr val="bg2"/>
                </a:solidFill>
              </a:rPr>
              <a:t> </a:t>
            </a:r>
            <a:r>
              <a:rPr lang="en-US" altLang="zh-CN" dirty="0" smtClean="0">
                <a:solidFill>
                  <a:schemeClr val="bg2"/>
                </a:solidFill>
              </a:rPr>
              <a:t>     $</a:t>
            </a:r>
            <a:r>
              <a:rPr lang="en-US" altLang="zh-CN" dirty="0" err="1" smtClean="0">
                <a:solidFill>
                  <a:schemeClr val="bg2"/>
                </a:solidFill>
              </a:rPr>
              <a:t>stmt</a:t>
            </a:r>
            <a:r>
              <a:rPr lang="en-US" altLang="zh-CN" dirty="0" smtClean="0">
                <a:solidFill>
                  <a:schemeClr val="bg2"/>
                </a:solidFill>
              </a:rPr>
              <a:t>-&gt;exec();</a:t>
            </a:r>
          </a:p>
          <a:p>
            <a:r>
              <a:rPr lang="en-US" altLang="zh-CN" dirty="0">
                <a:solidFill>
                  <a:schemeClr val="bg2"/>
                </a:solidFill>
              </a:rPr>
              <a:t>}</a:t>
            </a:r>
            <a:endParaRPr lang="en-US" altLang="zh-CN" dirty="0" smtClean="0">
              <a:solidFill>
                <a:schemeClr val="bg2"/>
              </a:solidFill>
            </a:endParaRPr>
          </a:p>
        </p:txBody>
      </p:sp>
    </p:spTree>
    <p:extLst>
      <p:ext uri="{BB962C8B-B14F-4D97-AF65-F5344CB8AC3E}">
        <p14:creationId xmlns:p14="http://schemas.microsoft.com/office/powerpoint/2010/main" val="185539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标题 1"/>
          <p:cNvSpPr txBox="1">
            <a:spLocks/>
          </p:cNvSpPr>
          <p:nvPr/>
        </p:nvSpPr>
        <p:spPr>
          <a:xfrm>
            <a:off x="183539" y="1317072"/>
            <a:ext cx="8826600" cy="4118993"/>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zh-CN" altLang="en-US" dirty="0">
                <a:solidFill>
                  <a:schemeClr val="bg2"/>
                </a:solidFill>
              </a:rPr>
              <a:t>查</a:t>
            </a:r>
            <a:r>
              <a:rPr lang="zh-CN" altLang="en-US" dirty="0" smtClean="0">
                <a:solidFill>
                  <a:schemeClr val="bg2"/>
                </a:solidFill>
              </a:rPr>
              <a:t>询</a:t>
            </a:r>
            <a:endParaRPr lang="en-US" altLang="zh-CN" dirty="0" smtClean="0">
              <a:solidFill>
                <a:schemeClr val="bg2"/>
              </a:solidFill>
            </a:endParaRPr>
          </a:p>
          <a:p>
            <a:endParaRPr lang="en-US" altLang="zh-CN" dirty="0">
              <a:solidFill>
                <a:schemeClr val="bg2"/>
              </a:solidFill>
            </a:endParaRPr>
          </a:p>
          <a:p>
            <a:endParaRPr lang="en-US" altLang="zh-CN" dirty="0" smtClean="0">
              <a:solidFill>
                <a:schemeClr val="bg2"/>
              </a:solidFill>
            </a:endParaRPr>
          </a:p>
          <a:p>
            <a:r>
              <a:rPr lang="en-US" altLang="zh-CN" dirty="0">
                <a:solidFill>
                  <a:schemeClr val="bg2"/>
                </a:solidFill>
              </a:rPr>
              <a:t>bool </a:t>
            </a:r>
            <a:r>
              <a:rPr lang="en-US" altLang="zh-CN" dirty="0" err="1">
                <a:solidFill>
                  <a:schemeClr val="bg2"/>
                </a:solidFill>
              </a:rPr>
              <a:t>PDOStatement</a:t>
            </a:r>
            <a:r>
              <a:rPr lang="en-US" altLang="zh-CN" dirty="0">
                <a:solidFill>
                  <a:schemeClr val="bg2"/>
                </a:solidFill>
              </a:rPr>
              <a:t>::</a:t>
            </a:r>
            <a:r>
              <a:rPr lang="en-US" altLang="zh-CN" dirty="0" err="1">
                <a:solidFill>
                  <a:schemeClr val="bg2"/>
                </a:solidFill>
              </a:rPr>
              <a:t>bindColumn</a:t>
            </a:r>
            <a:r>
              <a:rPr lang="en-US" altLang="zh-CN" dirty="0">
                <a:solidFill>
                  <a:schemeClr val="bg2"/>
                </a:solidFill>
              </a:rPr>
              <a:t> ( mixed $column , mixed &amp;$</a:t>
            </a:r>
            <a:r>
              <a:rPr lang="en-US" altLang="zh-CN" dirty="0" err="1">
                <a:solidFill>
                  <a:schemeClr val="bg2"/>
                </a:solidFill>
              </a:rPr>
              <a:t>param</a:t>
            </a:r>
            <a:r>
              <a:rPr lang="en-US" altLang="zh-CN" dirty="0">
                <a:solidFill>
                  <a:schemeClr val="bg2"/>
                </a:solidFill>
              </a:rPr>
              <a:t> [, </a:t>
            </a:r>
            <a:r>
              <a:rPr lang="en-US" altLang="zh-CN" dirty="0" err="1">
                <a:solidFill>
                  <a:schemeClr val="bg2"/>
                </a:solidFill>
              </a:rPr>
              <a:t>int</a:t>
            </a:r>
            <a:r>
              <a:rPr lang="en-US" altLang="zh-CN" dirty="0">
                <a:solidFill>
                  <a:schemeClr val="bg2"/>
                </a:solidFill>
              </a:rPr>
              <a:t> $type </a:t>
            </a:r>
            <a:r>
              <a:rPr lang="en-US" altLang="zh-CN" dirty="0" smtClean="0">
                <a:solidFill>
                  <a:schemeClr val="bg2"/>
                </a:solidFill>
              </a:rPr>
              <a:t>)</a:t>
            </a:r>
          </a:p>
          <a:p>
            <a:r>
              <a:rPr lang="en-US" altLang="zh-CN" dirty="0" smtClean="0">
                <a:solidFill>
                  <a:schemeClr val="bg2"/>
                </a:solidFill>
              </a:rPr>
              <a:t>$query = “select name, email, phone from </a:t>
            </a:r>
            <a:r>
              <a:rPr lang="en-US" altLang="zh-CN" dirty="0" err="1" smtClean="0">
                <a:solidFill>
                  <a:schemeClr val="bg2"/>
                </a:solidFill>
              </a:rPr>
              <a:t>contactInfo</a:t>
            </a:r>
            <a:r>
              <a:rPr lang="en-US" altLang="zh-CN" dirty="0" smtClean="0">
                <a:solidFill>
                  <a:schemeClr val="bg2"/>
                </a:solidFill>
              </a:rPr>
              <a:t> where user=‘jx3536’”;</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-&gt;execute();</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 = $</a:t>
            </a:r>
            <a:r>
              <a:rPr lang="en-US" altLang="zh-CN" dirty="0" err="1" smtClean="0">
                <a:solidFill>
                  <a:schemeClr val="bg2"/>
                </a:solidFill>
              </a:rPr>
              <a:t>pdo</a:t>
            </a:r>
            <a:r>
              <a:rPr lang="en-US" altLang="zh-CN" dirty="0" smtClean="0">
                <a:solidFill>
                  <a:schemeClr val="bg2"/>
                </a:solidFill>
              </a:rPr>
              <a:t>-&gt;prepare($query);</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-&gt;</a:t>
            </a:r>
            <a:r>
              <a:rPr lang="en-US" altLang="zh-CN" dirty="0" err="1" smtClean="0">
                <a:solidFill>
                  <a:schemeClr val="bg2"/>
                </a:solidFill>
              </a:rPr>
              <a:t>bindColumn</a:t>
            </a:r>
            <a:r>
              <a:rPr lang="en-US" altLang="zh-CN" dirty="0" smtClean="0">
                <a:solidFill>
                  <a:schemeClr val="bg2"/>
                </a:solidFill>
              </a:rPr>
              <a:t>(1, $name);</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-&gt;</a:t>
            </a:r>
            <a:r>
              <a:rPr lang="en-US" altLang="zh-CN" dirty="0" err="1" smtClean="0">
                <a:solidFill>
                  <a:schemeClr val="bg2"/>
                </a:solidFill>
              </a:rPr>
              <a:t>bindColumn</a:t>
            </a:r>
            <a:r>
              <a:rPr lang="en-US" altLang="zh-CN" dirty="0" smtClean="0">
                <a:solidFill>
                  <a:schemeClr val="bg2"/>
                </a:solidFill>
              </a:rPr>
              <a:t>(‘email’, $email);</a:t>
            </a:r>
          </a:p>
          <a:p>
            <a:r>
              <a:rPr lang="en-US" altLang="zh-CN" dirty="0" smtClean="0">
                <a:solidFill>
                  <a:schemeClr val="bg2"/>
                </a:solidFill>
              </a:rPr>
              <a:t>$</a:t>
            </a:r>
            <a:r>
              <a:rPr lang="en-US" altLang="zh-CN" dirty="0" err="1" smtClean="0">
                <a:solidFill>
                  <a:schemeClr val="bg2"/>
                </a:solidFill>
              </a:rPr>
              <a:t>stmt</a:t>
            </a:r>
            <a:r>
              <a:rPr lang="en-US" altLang="zh-CN" dirty="0" smtClean="0">
                <a:solidFill>
                  <a:schemeClr val="bg2"/>
                </a:solidFill>
              </a:rPr>
              <a:t>-&gt;</a:t>
            </a:r>
            <a:r>
              <a:rPr lang="en-US" altLang="zh-CN" dirty="0" err="1" smtClean="0">
                <a:solidFill>
                  <a:schemeClr val="bg2"/>
                </a:solidFill>
              </a:rPr>
              <a:t>bindColumn</a:t>
            </a:r>
            <a:r>
              <a:rPr lang="en-US" altLang="zh-CN" dirty="0" smtClean="0">
                <a:solidFill>
                  <a:schemeClr val="bg2"/>
                </a:solidFill>
              </a:rPr>
              <a:t>(‘phone’, $phone);</a:t>
            </a:r>
          </a:p>
          <a:p>
            <a:r>
              <a:rPr lang="en-US" altLang="zh-CN" dirty="0">
                <a:solidFill>
                  <a:schemeClr val="bg2"/>
                </a:solidFill>
              </a:rPr>
              <a:t>w</a:t>
            </a:r>
            <a:r>
              <a:rPr lang="en-US" altLang="zh-CN" dirty="0" smtClean="0">
                <a:solidFill>
                  <a:schemeClr val="bg2"/>
                </a:solidFill>
              </a:rPr>
              <a:t>hile($</a:t>
            </a:r>
            <a:r>
              <a:rPr lang="en-US" altLang="zh-CN" dirty="0" err="1" smtClean="0">
                <a:solidFill>
                  <a:schemeClr val="bg2"/>
                </a:solidFill>
              </a:rPr>
              <a:t>stmt</a:t>
            </a:r>
            <a:r>
              <a:rPr lang="en-US" altLang="zh-CN" dirty="0" smtClean="0">
                <a:solidFill>
                  <a:schemeClr val="bg2"/>
                </a:solidFill>
              </a:rPr>
              <a:t>-&gt;fetch(PDO::FETCH_ASSOC)) {</a:t>
            </a:r>
          </a:p>
          <a:p>
            <a:r>
              <a:rPr lang="en-US" altLang="zh-CN" dirty="0">
                <a:solidFill>
                  <a:schemeClr val="bg2"/>
                </a:solidFill>
              </a:rPr>
              <a:t> </a:t>
            </a:r>
            <a:r>
              <a:rPr lang="en-US" altLang="zh-CN" dirty="0" smtClean="0">
                <a:solidFill>
                  <a:schemeClr val="bg2"/>
                </a:solidFill>
              </a:rPr>
              <a:t>   echo $name.’-’.$email.’-’.$phone;</a:t>
            </a:r>
          </a:p>
          <a:p>
            <a:r>
              <a:rPr lang="en-US" altLang="zh-CN" dirty="0">
                <a:solidFill>
                  <a:schemeClr val="bg2"/>
                </a:solidFill>
              </a:rPr>
              <a:t>}</a:t>
            </a:r>
            <a:endParaRPr lang="zh-CN" altLang="en-US" dirty="0">
              <a:solidFill>
                <a:schemeClr val="bg2"/>
              </a:solidFill>
            </a:endParaRPr>
          </a:p>
        </p:txBody>
      </p:sp>
    </p:spTree>
    <p:extLst>
      <p:ext uri="{BB962C8B-B14F-4D97-AF65-F5344CB8AC3E}">
        <p14:creationId xmlns:p14="http://schemas.microsoft.com/office/powerpoint/2010/main" val="163441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826600" cy="803700"/>
          </a:xfrm>
        </p:spPr>
        <p:txBody>
          <a:bodyPr/>
          <a:lstStyle/>
          <a:p>
            <a:r>
              <a:rPr lang="zh-CN" altLang="en-US" dirty="0"/>
              <a:t>事</a:t>
            </a:r>
            <a:r>
              <a:rPr lang="zh-CN" altLang="en-US" dirty="0" smtClean="0"/>
              <a:t>务处理</a:t>
            </a:r>
            <a:r>
              <a:rPr lang="en-US" altLang="zh-CN" dirty="0" smtClean="0"/>
              <a:t>	</a:t>
            </a:r>
            <a:endParaRPr lang="zh-CN" altLang="en-US" dirty="0"/>
          </a:p>
        </p:txBody>
      </p:sp>
      <p:sp>
        <p:nvSpPr>
          <p:cNvPr id="3" name="标题 1"/>
          <p:cNvSpPr txBox="1">
            <a:spLocks/>
          </p:cNvSpPr>
          <p:nvPr/>
        </p:nvSpPr>
        <p:spPr>
          <a:xfrm>
            <a:off x="244679" y="1385581"/>
            <a:ext cx="8826600" cy="4511879"/>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zh-CN" altLang="en-US" dirty="0">
                <a:solidFill>
                  <a:schemeClr val="bg2"/>
                </a:solidFill>
              </a:rPr>
              <a:t>假</a:t>
            </a:r>
            <a:r>
              <a:rPr lang="zh-CN" altLang="en-US" dirty="0" smtClean="0">
                <a:solidFill>
                  <a:schemeClr val="bg2"/>
                </a:solidFill>
              </a:rPr>
              <a:t>设一银行的数据库有两张表：支票</a:t>
            </a:r>
            <a:r>
              <a:rPr lang="en-US" altLang="zh-CN" dirty="0" smtClean="0">
                <a:solidFill>
                  <a:schemeClr val="bg2"/>
                </a:solidFill>
              </a:rPr>
              <a:t>(checking)</a:t>
            </a:r>
            <a:r>
              <a:rPr lang="zh-CN" altLang="en-US" dirty="0" smtClean="0">
                <a:solidFill>
                  <a:schemeClr val="bg2"/>
                </a:solidFill>
              </a:rPr>
              <a:t>表和储蓄</a:t>
            </a:r>
            <a:r>
              <a:rPr lang="en-US" altLang="zh-CN" dirty="0" smtClean="0">
                <a:solidFill>
                  <a:schemeClr val="bg2"/>
                </a:solidFill>
              </a:rPr>
              <a:t>(savings)</a:t>
            </a:r>
            <a:r>
              <a:rPr lang="zh-CN" altLang="en-US" dirty="0" smtClean="0">
                <a:solidFill>
                  <a:schemeClr val="bg2"/>
                </a:solidFill>
              </a:rPr>
              <a:t>表。现在要从用户</a:t>
            </a:r>
            <a:r>
              <a:rPr lang="en-US" altLang="zh-CN" dirty="0" smtClean="0">
                <a:solidFill>
                  <a:schemeClr val="bg2"/>
                </a:solidFill>
              </a:rPr>
              <a:t>jx3536</a:t>
            </a:r>
            <a:r>
              <a:rPr lang="zh-CN" altLang="en-US" dirty="0" smtClean="0">
                <a:solidFill>
                  <a:schemeClr val="bg2"/>
                </a:solidFill>
              </a:rPr>
              <a:t>的支票账户转移</a:t>
            </a:r>
            <a:r>
              <a:rPr lang="en-US" altLang="zh-CN" dirty="0" smtClean="0">
                <a:solidFill>
                  <a:schemeClr val="bg2"/>
                </a:solidFill>
              </a:rPr>
              <a:t>200</a:t>
            </a:r>
            <a:r>
              <a:rPr lang="zh-CN" altLang="en-US" dirty="0" smtClean="0">
                <a:solidFill>
                  <a:schemeClr val="bg2"/>
                </a:solidFill>
              </a:rPr>
              <a:t>元到他的储蓄账户，那么至少需要</a:t>
            </a:r>
            <a:r>
              <a:rPr lang="en-US" altLang="zh-CN" dirty="0" smtClean="0">
                <a:solidFill>
                  <a:schemeClr val="bg2"/>
                </a:solidFill>
              </a:rPr>
              <a:t>3</a:t>
            </a:r>
            <a:r>
              <a:rPr lang="zh-CN" altLang="en-US" dirty="0" smtClean="0">
                <a:solidFill>
                  <a:schemeClr val="bg2"/>
                </a:solidFill>
              </a:rPr>
              <a:t>个步骤</a:t>
            </a:r>
            <a:r>
              <a:rPr lang="en-US" altLang="zh-CN" dirty="0" smtClean="0">
                <a:solidFill>
                  <a:schemeClr val="bg2"/>
                </a:solidFill>
              </a:rPr>
              <a:t>:</a:t>
            </a:r>
          </a:p>
          <a:p>
            <a:pPr marL="342900" indent="-342900">
              <a:buAutoNum type="arabicPeriod"/>
            </a:pPr>
            <a:endParaRPr lang="en-US" altLang="zh-CN" dirty="0" smtClean="0">
              <a:solidFill>
                <a:schemeClr val="bg2"/>
              </a:solidFill>
            </a:endParaRPr>
          </a:p>
          <a:p>
            <a:pPr marL="342900" indent="-342900">
              <a:buAutoNum type="arabicPeriod"/>
            </a:pPr>
            <a:endParaRPr lang="en-US" altLang="zh-CN" dirty="0">
              <a:solidFill>
                <a:schemeClr val="bg2"/>
              </a:solidFill>
            </a:endParaRPr>
          </a:p>
          <a:p>
            <a:r>
              <a:rPr lang="en-US" altLang="zh-CN" dirty="0" smtClean="0">
                <a:solidFill>
                  <a:schemeClr val="bg2"/>
                </a:solidFill>
              </a:rPr>
              <a:t>     1.</a:t>
            </a:r>
            <a:r>
              <a:rPr lang="zh-CN" altLang="en-US" dirty="0" smtClean="0">
                <a:solidFill>
                  <a:schemeClr val="bg2"/>
                </a:solidFill>
              </a:rPr>
              <a:t>检查支票账户的余额高于</a:t>
            </a:r>
            <a:r>
              <a:rPr lang="en-US" altLang="zh-CN" dirty="0" smtClean="0">
                <a:solidFill>
                  <a:schemeClr val="bg2"/>
                </a:solidFill>
              </a:rPr>
              <a:t>200</a:t>
            </a:r>
            <a:r>
              <a:rPr lang="zh-CN" altLang="en-US" dirty="0" smtClean="0">
                <a:solidFill>
                  <a:schemeClr val="bg2"/>
                </a:solidFill>
              </a:rPr>
              <a:t>元   </a:t>
            </a:r>
            <a:r>
              <a:rPr lang="en-US" altLang="zh-CN" dirty="0" smtClean="0">
                <a:solidFill>
                  <a:schemeClr val="bg2"/>
                </a:solidFill>
              </a:rPr>
              <a:t>select</a:t>
            </a:r>
          </a:p>
          <a:p>
            <a:r>
              <a:rPr lang="en-US" altLang="zh-CN" dirty="0" smtClean="0">
                <a:solidFill>
                  <a:schemeClr val="bg2"/>
                </a:solidFill>
              </a:rPr>
              <a:t>     2.</a:t>
            </a:r>
            <a:r>
              <a:rPr lang="zh-CN" altLang="en-US" dirty="0" smtClean="0">
                <a:solidFill>
                  <a:schemeClr val="bg2"/>
                </a:solidFill>
              </a:rPr>
              <a:t>从支票账户余额中减去</a:t>
            </a:r>
            <a:r>
              <a:rPr lang="en-US" altLang="zh-CN" dirty="0" smtClean="0">
                <a:solidFill>
                  <a:schemeClr val="bg2"/>
                </a:solidFill>
              </a:rPr>
              <a:t>200</a:t>
            </a:r>
            <a:r>
              <a:rPr lang="zh-CN" altLang="en-US" dirty="0" smtClean="0">
                <a:solidFill>
                  <a:schemeClr val="bg2"/>
                </a:solidFill>
              </a:rPr>
              <a:t>元       </a:t>
            </a:r>
            <a:r>
              <a:rPr lang="en-US" altLang="zh-CN" dirty="0" smtClean="0">
                <a:solidFill>
                  <a:schemeClr val="bg2"/>
                </a:solidFill>
              </a:rPr>
              <a:t>update</a:t>
            </a:r>
          </a:p>
          <a:p>
            <a:r>
              <a:rPr lang="en-US" altLang="zh-CN" dirty="0" smtClean="0">
                <a:solidFill>
                  <a:schemeClr val="bg2"/>
                </a:solidFill>
              </a:rPr>
              <a:t>     3.</a:t>
            </a:r>
            <a:r>
              <a:rPr lang="zh-CN" altLang="en-US" dirty="0" smtClean="0">
                <a:solidFill>
                  <a:schemeClr val="bg2"/>
                </a:solidFill>
              </a:rPr>
              <a:t>在储蓄账户余额中增加</a:t>
            </a:r>
            <a:r>
              <a:rPr lang="en-US" altLang="zh-CN" dirty="0" smtClean="0">
                <a:solidFill>
                  <a:schemeClr val="bg2"/>
                </a:solidFill>
              </a:rPr>
              <a:t>200</a:t>
            </a:r>
            <a:r>
              <a:rPr lang="zh-CN" altLang="en-US" dirty="0" smtClean="0">
                <a:solidFill>
                  <a:schemeClr val="bg2"/>
                </a:solidFill>
              </a:rPr>
              <a:t>元       </a:t>
            </a:r>
            <a:r>
              <a:rPr lang="en-US" altLang="zh-CN" dirty="0" smtClean="0">
                <a:solidFill>
                  <a:schemeClr val="bg2"/>
                </a:solidFill>
              </a:rPr>
              <a:t>update</a:t>
            </a:r>
          </a:p>
          <a:p>
            <a:endParaRPr lang="en-US" altLang="zh-CN" dirty="0" smtClean="0">
              <a:solidFill>
                <a:schemeClr val="bg2"/>
              </a:solidFill>
            </a:endParaRPr>
          </a:p>
          <a:p>
            <a:r>
              <a:rPr lang="zh-CN" altLang="en-US" dirty="0" smtClean="0">
                <a:solidFill>
                  <a:schemeClr val="bg2"/>
                </a:solidFill>
              </a:rPr>
              <a:t>   假如在执行第</a:t>
            </a:r>
            <a:r>
              <a:rPr lang="en-US" altLang="zh-CN" dirty="0">
                <a:solidFill>
                  <a:schemeClr val="bg2"/>
                </a:solidFill>
              </a:rPr>
              <a:t>2</a:t>
            </a:r>
            <a:r>
              <a:rPr lang="zh-CN" altLang="en-US" dirty="0" smtClean="0">
                <a:solidFill>
                  <a:schemeClr val="bg2"/>
                </a:solidFill>
              </a:rPr>
              <a:t>条语句与第</a:t>
            </a:r>
            <a:r>
              <a:rPr lang="en-US" altLang="zh-CN" dirty="0" smtClean="0">
                <a:solidFill>
                  <a:schemeClr val="bg2"/>
                </a:solidFill>
              </a:rPr>
              <a:t>3</a:t>
            </a:r>
            <a:r>
              <a:rPr lang="zh-CN" altLang="en-US" dirty="0" smtClean="0">
                <a:solidFill>
                  <a:schemeClr val="bg2"/>
                </a:solidFill>
              </a:rPr>
              <a:t>条之间时，断电了，这钱怎么办了</a:t>
            </a:r>
            <a:r>
              <a:rPr lang="en-US" altLang="zh-CN" dirty="0" smtClean="0">
                <a:solidFill>
                  <a:schemeClr val="bg2"/>
                </a:solidFill>
              </a:rPr>
              <a:t>?</a:t>
            </a:r>
          </a:p>
          <a:p>
            <a:endParaRPr lang="en-US" altLang="zh-CN" dirty="0">
              <a:solidFill>
                <a:schemeClr val="bg2"/>
              </a:solidFill>
            </a:endParaRPr>
          </a:p>
          <a:p>
            <a:r>
              <a:rPr lang="zh-CN" altLang="en-US" dirty="0" smtClean="0">
                <a:solidFill>
                  <a:schemeClr val="bg2"/>
                </a:solidFill>
              </a:rPr>
              <a:t>        事务就是用来解决这种问题的，它可以做到如果事务中的任何一条语句因为崩溃或者其他原因无法执行，那么所有语句都不会执行</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a:t>
            </a:r>
            <a:r>
              <a:rPr lang="zh-CN" altLang="en-US" dirty="0" smtClean="0">
                <a:solidFill>
                  <a:schemeClr val="bg2"/>
                </a:solidFill>
              </a:rPr>
              <a:t>要么全部执行成功，要么全部执行失败</a:t>
            </a:r>
            <a:endParaRPr lang="en-US" altLang="zh-CN" dirty="0" smtClean="0">
              <a:solidFill>
                <a:schemeClr val="bg2"/>
              </a:solidFill>
            </a:endParaRPr>
          </a:p>
        </p:txBody>
      </p:sp>
    </p:spTree>
    <p:extLst>
      <p:ext uri="{BB962C8B-B14F-4D97-AF65-F5344CB8AC3E}">
        <p14:creationId xmlns:p14="http://schemas.microsoft.com/office/powerpoint/2010/main" val="13304156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806" y="1129146"/>
            <a:ext cx="8826600" cy="5489768"/>
          </a:xfrm>
        </p:spPr>
        <p:txBody>
          <a:bodyPr/>
          <a:lstStyle/>
          <a:p>
            <a:r>
              <a:rPr lang="zh-CN" altLang="en-US" dirty="0" smtClean="0">
                <a:solidFill>
                  <a:schemeClr val="bg2"/>
                </a:solidFill>
              </a:rPr>
              <a:t>开启事务 </a:t>
            </a:r>
            <a:r>
              <a:rPr lang="en-US" altLang="zh-CN" dirty="0" err="1" smtClean="0">
                <a:solidFill>
                  <a:schemeClr val="bg2"/>
                </a:solidFill>
              </a:rPr>
              <a:t>beginTransaction</a:t>
            </a:r>
            <a:r>
              <a:rPr lang="en-US" altLang="zh-CN" dirty="0" smtClean="0">
                <a:solidFill>
                  <a:schemeClr val="bg2"/>
                </a:solidFill>
              </a:rPr>
              <a:t>()</a:t>
            </a:r>
            <a:br>
              <a:rPr lang="en-US" altLang="zh-CN" dirty="0" smtClean="0">
                <a:solidFill>
                  <a:schemeClr val="bg2"/>
                </a:solidFill>
              </a:rPr>
            </a:br>
            <a:r>
              <a:rPr lang="zh-CN" altLang="en-US" dirty="0" smtClean="0">
                <a:solidFill>
                  <a:schemeClr val="bg2"/>
                </a:solidFill>
              </a:rPr>
              <a:t>提交事务 </a:t>
            </a:r>
            <a:r>
              <a:rPr lang="en-US" altLang="zh-CN" dirty="0" smtClean="0">
                <a:solidFill>
                  <a:schemeClr val="bg2"/>
                </a:solidFill>
              </a:rPr>
              <a:t>commit()</a:t>
            </a:r>
            <a:br>
              <a:rPr lang="en-US" altLang="zh-CN" dirty="0" smtClean="0">
                <a:solidFill>
                  <a:schemeClr val="bg2"/>
                </a:solidFill>
              </a:rPr>
            </a:br>
            <a:r>
              <a:rPr lang="zh-CN" altLang="en-US" dirty="0">
                <a:solidFill>
                  <a:schemeClr val="bg2"/>
                </a:solidFill>
              </a:rPr>
              <a:t>事</a:t>
            </a:r>
            <a:r>
              <a:rPr lang="zh-CN" altLang="en-US" dirty="0" smtClean="0">
                <a:solidFill>
                  <a:schemeClr val="bg2"/>
                </a:solidFill>
              </a:rPr>
              <a:t>务回滚 </a:t>
            </a:r>
            <a:r>
              <a:rPr lang="en-US" altLang="zh-CN" dirty="0" smtClean="0">
                <a:solidFill>
                  <a:schemeClr val="bg2"/>
                </a:solidFill>
              </a:rPr>
              <a:t>rollback()</a:t>
            </a:r>
            <a:br>
              <a:rPr lang="en-US" altLang="zh-CN" dirty="0" smtClean="0">
                <a:solidFill>
                  <a:schemeClr val="bg2"/>
                </a:solidFill>
              </a:rPr>
            </a:br>
            <a:r>
              <a:rPr lang="en-US" altLang="zh-CN" sz="1200" dirty="0" smtClean="0">
                <a:solidFill>
                  <a:schemeClr val="bg2"/>
                </a:solidFill>
              </a:rPr>
              <a:t>try{</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a:t>
            </a:r>
            <a:r>
              <a:rPr lang="en-US" altLang="zh-CN" sz="1200" dirty="0" err="1" smtClean="0">
                <a:solidFill>
                  <a:schemeClr val="bg2"/>
                </a:solidFill>
              </a:rPr>
              <a:t>pdo</a:t>
            </a:r>
            <a:r>
              <a:rPr lang="en-US" altLang="zh-CN" sz="1200" dirty="0" smtClean="0">
                <a:solidFill>
                  <a:schemeClr val="bg2"/>
                </a:solidFill>
              </a:rPr>
              <a:t>-&gt;</a:t>
            </a:r>
            <a:r>
              <a:rPr lang="en-US" altLang="zh-CN" sz="1200" dirty="0" err="1" smtClean="0">
                <a:solidFill>
                  <a:schemeClr val="bg2"/>
                </a:solidFill>
              </a:rPr>
              <a:t>setAttribute</a:t>
            </a:r>
            <a:r>
              <a:rPr lang="en-US" altLang="zh-CN" sz="1200" dirty="0" smtClean="0">
                <a:solidFill>
                  <a:schemeClr val="bg2"/>
                </a:solidFill>
              </a:rPr>
              <a:t>(PDO::ATTR_AUTOCOMIT, false);</a:t>
            </a:r>
            <a:br>
              <a:rPr lang="en-US" altLang="zh-CN" sz="1200" dirty="0" smtClean="0">
                <a:solidFill>
                  <a:schemeClr val="bg2"/>
                </a:solidFill>
              </a:rPr>
            </a:br>
            <a:r>
              <a:rPr lang="en-US" altLang="zh-CN" sz="1200" dirty="0" smtClean="0">
                <a:solidFill>
                  <a:schemeClr val="bg2"/>
                </a:solidFill>
              </a:rPr>
              <a:t>      $</a:t>
            </a:r>
            <a:r>
              <a:rPr lang="en-US" altLang="zh-CN" sz="1200" dirty="0" err="1" smtClean="0">
                <a:solidFill>
                  <a:schemeClr val="bg2"/>
                </a:solidFill>
              </a:rPr>
              <a:t>sel</a:t>
            </a:r>
            <a:r>
              <a:rPr lang="en-US" altLang="zh-CN" sz="1200" dirty="0" smtClean="0">
                <a:solidFill>
                  <a:schemeClr val="bg2"/>
                </a:solidFill>
              </a:rPr>
              <a:t> = “select * from check where username=‘jx3536’”;</a:t>
            </a:r>
            <a:br>
              <a:rPr lang="en-US" altLang="zh-CN" sz="1200" dirty="0" smtClean="0">
                <a:solidFill>
                  <a:schemeClr val="bg2"/>
                </a:solidFill>
              </a:rPr>
            </a:br>
            <a:r>
              <a:rPr lang="en-US" altLang="zh-CN" sz="1200" dirty="0" smtClean="0">
                <a:solidFill>
                  <a:schemeClr val="bg2"/>
                </a:solidFill>
              </a:rPr>
              <a:t>      $res = $</a:t>
            </a:r>
            <a:r>
              <a:rPr lang="en-US" altLang="zh-CN" sz="1200" dirty="0" err="1" smtClean="0">
                <a:solidFill>
                  <a:schemeClr val="bg2"/>
                </a:solidFill>
              </a:rPr>
              <a:t>pdo</a:t>
            </a:r>
            <a:r>
              <a:rPr lang="en-US" altLang="zh-CN" sz="1200" dirty="0" smtClean="0">
                <a:solidFill>
                  <a:schemeClr val="bg2"/>
                </a:solidFill>
              </a:rPr>
              <a:t>-&gt;query($</a:t>
            </a:r>
            <a:r>
              <a:rPr lang="en-US" altLang="zh-CN" sz="1200" dirty="0" err="1" smtClean="0">
                <a:solidFill>
                  <a:schemeClr val="bg2"/>
                </a:solidFill>
              </a:rPr>
              <a:t>sel</a:t>
            </a:r>
            <a:r>
              <a:rPr lang="en-US" altLang="zh-CN" sz="1200" dirty="0" smtClean="0">
                <a:solidFill>
                  <a:schemeClr val="bg2"/>
                </a:solidFill>
              </a:rPr>
              <a:t>);</a:t>
            </a:r>
            <a:br>
              <a:rPr lang="en-US" altLang="zh-CN" sz="1200" dirty="0" smtClean="0">
                <a:solidFill>
                  <a:schemeClr val="bg2"/>
                </a:solidFill>
              </a:rPr>
            </a:br>
            <a:r>
              <a:rPr lang="en-US" altLang="zh-CN" sz="1200" dirty="0" smtClean="0">
                <a:solidFill>
                  <a:schemeClr val="bg2"/>
                </a:solidFill>
              </a:rPr>
              <a:t>      if($res[‘account’] &gt; 200) {</a:t>
            </a:r>
            <a:br>
              <a:rPr lang="en-US" altLang="zh-CN" sz="1200" dirty="0" smtClean="0">
                <a:solidFill>
                  <a:schemeClr val="bg2"/>
                </a:solidFill>
              </a:rPr>
            </a:br>
            <a:r>
              <a:rPr lang="en-US" altLang="zh-CN" sz="1200" dirty="0" smtClean="0">
                <a:solidFill>
                  <a:schemeClr val="bg2"/>
                </a:solidFill>
              </a:rPr>
              <a:t>          $account = $res[‘account’] – 200;</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a:t>
            </a:r>
            <a:r>
              <a:rPr lang="en-US" altLang="zh-CN" sz="1200" dirty="0" err="1" smtClean="0">
                <a:solidFill>
                  <a:schemeClr val="bg2"/>
                </a:solidFill>
              </a:rPr>
              <a:t>pdo</a:t>
            </a:r>
            <a:r>
              <a:rPr lang="en-US" altLang="zh-CN" sz="1200" dirty="0" smtClean="0">
                <a:solidFill>
                  <a:schemeClr val="bg2"/>
                </a:solidFill>
              </a:rPr>
              <a:t>-&gt;</a:t>
            </a:r>
            <a:r>
              <a:rPr lang="en-US" altLang="zh-CN" sz="1200" dirty="0" err="1" smtClean="0">
                <a:solidFill>
                  <a:schemeClr val="bg2"/>
                </a:solidFill>
              </a:rPr>
              <a:t>beginTransaction</a:t>
            </a:r>
            <a:r>
              <a:rPr lang="en-US" altLang="zh-CN" sz="1200" dirty="0" smtClean="0">
                <a:solidFill>
                  <a:schemeClr val="bg2"/>
                </a:solidFill>
              </a:rPr>
              <a:t>();</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$reduce = “update check set account={$account} where id={$res[‘id’]}”;</a:t>
            </a:r>
            <a:br>
              <a:rPr lang="en-US" altLang="zh-CN" sz="1200" dirty="0" smtClean="0">
                <a:solidFill>
                  <a:schemeClr val="bg2"/>
                </a:solidFill>
              </a:rPr>
            </a:br>
            <a:r>
              <a:rPr lang="en-US" altLang="zh-CN" sz="1200" dirty="0" smtClean="0">
                <a:solidFill>
                  <a:schemeClr val="bg2"/>
                </a:solidFill>
              </a:rPr>
              <a:t>          $</a:t>
            </a:r>
            <a:r>
              <a:rPr lang="en-US" altLang="zh-CN" sz="1200" dirty="0" err="1" smtClean="0">
                <a:solidFill>
                  <a:schemeClr val="bg2"/>
                </a:solidFill>
              </a:rPr>
              <a:t>affected_row</a:t>
            </a:r>
            <a:r>
              <a:rPr lang="en-US" altLang="zh-CN" sz="1200" dirty="0" smtClean="0">
                <a:solidFill>
                  <a:schemeClr val="bg2"/>
                </a:solidFill>
              </a:rPr>
              <a:t> = $</a:t>
            </a:r>
            <a:r>
              <a:rPr lang="en-US" altLang="zh-CN" sz="1200" dirty="0" err="1" smtClean="0">
                <a:solidFill>
                  <a:schemeClr val="bg2"/>
                </a:solidFill>
              </a:rPr>
              <a:t>pdo</a:t>
            </a:r>
            <a:r>
              <a:rPr lang="en-US" altLang="zh-CN" sz="1200" dirty="0" smtClean="0">
                <a:solidFill>
                  <a:schemeClr val="bg2"/>
                </a:solidFill>
              </a:rPr>
              <a:t>-&gt;exec($reduce);</a:t>
            </a:r>
            <a:br>
              <a:rPr lang="en-US" altLang="zh-CN" sz="1200" dirty="0" smtClean="0">
                <a:solidFill>
                  <a:schemeClr val="bg2"/>
                </a:solidFill>
              </a:rPr>
            </a:br>
            <a:r>
              <a:rPr lang="en-US" altLang="zh-CN" sz="1200" dirty="0" smtClean="0">
                <a:solidFill>
                  <a:schemeClr val="bg2"/>
                </a:solidFill>
              </a:rPr>
              <a:t>          if ($</a:t>
            </a:r>
            <a:r>
              <a:rPr lang="en-US" altLang="zh-CN" sz="1200" dirty="0" err="1" smtClean="0">
                <a:solidFill>
                  <a:schemeClr val="bg2"/>
                </a:solidFill>
              </a:rPr>
              <a:t>affected_row</a:t>
            </a:r>
            <a:r>
              <a:rPr lang="en-US" altLang="zh-CN" sz="1200" dirty="0" smtClean="0">
                <a:solidFill>
                  <a:schemeClr val="bg2"/>
                </a:solidFill>
              </a:rPr>
              <a:t> == 0) </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throw new </a:t>
            </a:r>
            <a:r>
              <a:rPr lang="en-US" altLang="zh-CN" sz="1200" dirty="0" err="1" smtClean="0">
                <a:solidFill>
                  <a:schemeClr val="bg2"/>
                </a:solidFill>
              </a:rPr>
              <a:t>PDOException</a:t>
            </a:r>
            <a:r>
              <a:rPr lang="en-US" altLang="zh-CN" sz="1200" dirty="0" smtClean="0">
                <a:solidFill>
                  <a:schemeClr val="bg2"/>
                </a:solidFill>
              </a:rPr>
              <a:t>(‘</a:t>
            </a:r>
            <a:r>
              <a:rPr lang="zh-CN" altLang="en-US" sz="1200" dirty="0" smtClean="0">
                <a:solidFill>
                  <a:schemeClr val="bg2"/>
                </a:solidFill>
              </a:rPr>
              <a:t>转账失败</a:t>
            </a:r>
            <a:r>
              <a:rPr lang="en-US" altLang="zh-CN" sz="1200" dirty="0" smtClean="0">
                <a:solidFill>
                  <a:schemeClr val="bg2"/>
                </a:solidFill>
              </a:rPr>
              <a:t>’);</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$add = “update savings set account=accon+200 where username={$res[‘name’]}”;</a:t>
            </a:r>
            <a:br>
              <a:rPr lang="en-US" altLang="zh-CN" sz="1200" dirty="0" smtClean="0">
                <a:solidFill>
                  <a:schemeClr val="bg2"/>
                </a:solidFill>
              </a:rPr>
            </a:br>
            <a:r>
              <a:rPr lang="en-US" altLang="zh-CN" sz="1200" dirty="0" smtClean="0">
                <a:solidFill>
                  <a:schemeClr val="bg2"/>
                </a:solidFill>
              </a:rPr>
              <a:t>          $</a:t>
            </a:r>
            <a:r>
              <a:rPr lang="en-US" altLang="zh-CN" sz="1200" dirty="0" err="1" smtClean="0">
                <a:solidFill>
                  <a:schemeClr val="bg2"/>
                </a:solidFill>
              </a:rPr>
              <a:t>affected_row</a:t>
            </a:r>
            <a:r>
              <a:rPr lang="en-US" altLang="zh-CN" sz="1200" dirty="0" smtClean="0">
                <a:solidFill>
                  <a:schemeClr val="bg2"/>
                </a:solidFill>
              </a:rPr>
              <a:t> = $</a:t>
            </a:r>
            <a:r>
              <a:rPr lang="en-US" altLang="zh-CN" sz="1200" dirty="0" err="1" smtClean="0">
                <a:solidFill>
                  <a:schemeClr val="bg2"/>
                </a:solidFill>
              </a:rPr>
              <a:t>pdo</a:t>
            </a:r>
            <a:r>
              <a:rPr lang="en-US" altLang="zh-CN" sz="1200" dirty="0" smtClean="0">
                <a:solidFill>
                  <a:schemeClr val="bg2"/>
                </a:solidFill>
              </a:rPr>
              <a:t>-&gt;exec($add);</a:t>
            </a:r>
            <a:br>
              <a:rPr lang="en-US" altLang="zh-CN" sz="1200" dirty="0" smtClean="0">
                <a:solidFill>
                  <a:schemeClr val="bg2"/>
                </a:solidFill>
              </a:rPr>
            </a:br>
            <a:r>
              <a:rPr lang="en-US" altLang="zh-CN" sz="1200" dirty="0" smtClean="0">
                <a:solidFill>
                  <a:schemeClr val="bg2"/>
                </a:solidFill>
              </a:rPr>
              <a:t>          if($</a:t>
            </a:r>
            <a:r>
              <a:rPr lang="en-US" altLang="zh-CN" sz="1200" dirty="0" err="1" smtClean="0">
                <a:solidFill>
                  <a:schemeClr val="bg2"/>
                </a:solidFill>
              </a:rPr>
              <a:t>affected_row</a:t>
            </a:r>
            <a:r>
              <a:rPr lang="en-US" altLang="zh-CN" sz="1200" dirty="0" smtClean="0">
                <a:solidFill>
                  <a:schemeClr val="bg2"/>
                </a:solidFill>
              </a:rPr>
              <a:t> == 0)</a:t>
            </a:r>
            <a:br>
              <a:rPr lang="en-US" altLang="zh-CN" sz="1200" dirty="0" smtClean="0">
                <a:solidFill>
                  <a:schemeClr val="bg2"/>
                </a:solidFill>
              </a:rPr>
            </a:br>
            <a:r>
              <a:rPr lang="en-US" altLang="zh-CN" sz="1200" dirty="0" smtClean="0">
                <a:solidFill>
                  <a:schemeClr val="bg2"/>
                </a:solidFill>
              </a:rPr>
              <a:t>                throw new </a:t>
            </a:r>
            <a:r>
              <a:rPr lang="en-US" altLang="zh-CN" sz="1200" dirty="0" err="1" smtClean="0">
                <a:solidFill>
                  <a:schemeClr val="bg2"/>
                </a:solidFill>
              </a:rPr>
              <a:t>PDOException</a:t>
            </a:r>
            <a:r>
              <a:rPr lang="en-US" altLang="zh-CN" sz="1200" dirty="0" smtClean="0">
                <a:solidFill>
                  <a:schemeClr val="bg2"/>
                </a:solidFill>
              </a:rPr>
              <a:t>(‘</a:t>
            </a:r>
            <a:r>
              <a:rPr lang="zh-CN" altLang="en-US" sz="1200" dirty="0" smtClean="0">
                <a:solidFill>
                  <a:schemeClr val="bg2"/>
                </a:solidFill>
              </a:rPr>
              <a:t>转账失败</a:t>
            </a:r>
            <a:r>
              <a:rPr lang="en-US" altLang="zh-CN" sz="1200" dirty="0" smtClean="0">
                <a:solidFill>
                  <a:schemeClr val="bg2"/>
                </a:solidFill>
              </a:rPr>
              <a:t>’); </a:t>
            </a:r>
            <a:br>
              <a:rPr lang="en-US" altLang="zh-CN" sz="1200" dirty="0" smtClean="0">
                <a:solidFill>
                  <a:schemeClr val="bg2"/>
                </a:solidFill>
              </a:rPr>
            </a:br>
            <a:r>
              <a:rPr lang="en-US" altLang="zh-CN" sz="1200" dirty="0" smtClean="0">
                <a:solidFill>
                  <a:schemeClr val="bg2"/>
                </a:solidFill>
              </a:rPr>
              <a:t>          $</a:t>
            </a:r>
            <a:r>
              <a:rPr lang="en-US" altLang="zh-CN" sz="1200" dirty="0" err="1" smtClean="0">
                <a:solidFill>
                  <a:schemeClr val="bg2"/>
                </a:solidFill>
              </a:rPr>
              <a:t>pdo</a:t>
            </a:r>
            <a:r>
              <a:rPr lang="en-US" altLang="zh-CN" sz="1200" dirty="0" smtClean="0">
                <a:solidFill>
                  <a:schemeClr val="bg2"/>
                </a:solidFill>
              </a:rPr>
              <a:t>-&gt;commit();</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echo “</a:t>
            </a:r>
            <a:r>
              <a:rPr lang="zh-CN" altLang="en-US" sz="1200" dirty="0" smtClean="0">
                <a:solidFill>
                  <a:schemeClr val="bg2"/>
                </a:solidFill>
              </a:rPr>
              <a:t>转账成功</a:t>
            </a:r>
            <a:r>
              <a:rPr lang="en-US" altLang="zh-CN" sz="1200" dirty="0" smtClean="0">
                <a:solidFill>
                  <a:schemeClr val="bg2"/>
                </a:solidFill>
              </a:rPr>
              <a:t>”;</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echo “</a:t>
            </a:r>
            <a:r>
              <a:rPr lang="zh-CN" altLang="en-US" sz="1200" dirty="0" smtClean="0">
                <a:solidFill>
                  <a:schemeClr val="bg2"/>
                </a:solidFill>
              </a:rPr>
              <a:t>支票账户余额不足</a:t>
            </a:r>
            <a:r>
              <a:rPr lang="en-US" altLang="zh-CN" sz="1200" dirty="0" smtClean="0">
                <a:solidFill>
                  <a:schemeClr val="bg2"/>
                </a:solidFill>
              </a:rPr>
              <a:t>”;</a:t>
            </a:r>
            <a:br>
              <a:rPr lang="en-US" altLang="zh-CN" sz="1200" dirty="0" smtClean="0">
                <a:solidFill>
                  <a:schemeClr val="bg2"/>
                </a:solidFill>
              </a:rPr>
            </a:br>
            <a:r>
              <a:rPr lang="en-US" altLang="zh-CN" sz="1200" dirty="0" smtClean="0">
                <a:solidFill>
                  <a:schemeClr val="bg2"/>
                </a:solidFill>
              </a:rPr>
              <a:t>}catch(</a:t>
            </a:r>
            <a:r>
              <a:rPr lang="en-US" altLang="zh-CN" sz="1200" dirty="0" err="1" smtClean="0">
                <a:solidFill>
                  <a:schemeClr val="bg2"/>
                </a:solidFill>
              </a:rPr>
              <a:t>PDOException</a:t>
            </a:r>
            <a:r>
              <a:rPr lang="en-US" altLang="zh-CN" sz="1200" dirty="0" smtClean="0">
                <a:solidFill>
                  <a:schemeClr val="bg2"/>
                </a:solidFill>
              </a:rPr>
              <a:t> $e) {</a:t>
            </a:r>
            <a:br>
              <a:rPr lang="en-US" altLang="zh-CN" sz="1200" dirty="0" smtClean="0">
                <a:solidFill>
                  <a:schemeClr val="bg2"/>
                </a:solidFill>
              </a:rPr>
            </a:br>
            <a:r>
              <a:rPr lang="en-US" altLang="zh-CN" sz="1200" dirty="0" smtClean="0">
                <a:solidFill>
                  <a:schemeClr val="bg2"/>
                </a:solidFill>
              </a:rPr>
              <a:t>      $</a:t>
            </a:r>
            <a:r>
              <a:rPr lang="en-US" altLang="zh-CN" sz="1200" dirty="0" err="1" smtClean="0">
                <a:solidFill>
                  <a:schemeClr val="bg2"/>
                </a:solidFill>
              </a:rPr>
              <a:t>pdo</a:t>
            </a:r>
            <a:r>
              <a:rPr lang="en-US" altLang="zh-CN" sz="1200" dirty="0" smtClean="0">
                <a:solidFill>
                  <a:schemeClr val="bg2"/>
                </a:solidFill>
              </a:rPr>
              <a:t>-&gt;commit();</a:t>
            </a:r>
            <a:br>
              <a:rPr lang="en-US" altLang="zh-CN" sz="1200" dirty="0" smtClean="0">
                <a:solidFill>
                  <a:schemeClr val="bg2"/>
                </a:solidFill>
              </a:rPr>
            </a:br>
            <a:r>
              <a:rPr lang="en-US" altLang="zh-CN" sz="1200" dirty="0">
                <a:solidFill>
                  <a:schemeClr val="bg2"/>
                </a:solidFill>
              </a:rPr>
              <a:t> </a:t>
            </a:r>
            <a:r>
              <a:rPr lang="en-US" altLang="zh-CN" sz="1200" dirty="0" smtClean="0">
                <a:solidFill>
                  <a:schemeClr val="bg2"/>
                </a:solidFill>
              </a:rPr>
              <a:t>     echo $e-&gt;</a:t>
            </a:r>
            <a:r>
              <a:rPr lang="en-US" altLang="zh-CN" sz="1200" dirty="0" err="1" smtClean="0">
                <a:solidFill>
                  <a:schemeClr val="bg2"/>
                </a:solidFill>
              </a:rPr>
              <a:t>getMessage</a:t>
            </a:r>
            <a:r>
              <a:rPr lang="en-US" altLang="zh-CN" sz="1200" dirty="0" smtClean="0">
                <a:solidFill>
                  <a:schemeClr val="bg2"/>
                </a:solidFill>
              </a:rPr>
              <a:t>();</a:t>
            </a:r>
            <a:r>
              <a:rPr lang="en-US" altLang="zh-CN" sz="1200" dirty="0">
                <a:solidFill>
                  <a:schemeClr val="bg2"/>
                </a:solidFill>
              </a:rPr>
              <a:t/>
            </a:r>
            <a:br>
              <a:rPr lang="en-US" altLang="zh-CN" sz="1200" dirty="0">
                <a:solidFill>
                  <a:schemeClr val="bg2"/>
                </a:solidFill>
              </a:rPr>
            </a:br>
            <a:r>
              <a:rPr lang="en-US" altLang="zh-CN" sz="1200" dirty="0" smtClean="0">
                <a:solidFill>
                  <a:schemeClr val="bg2"/>
                </a:solidFill>
              </a:rPr>
              <a:t>}</a:t>
            </a:r>
            <a:r>
              <a:rPr lang="en-US" altLang="zh-CN" dirty="0" smtClean="0">
                <a:solidFill>
                  <a:schemeClr val="bg2"/>
                </a:solidFill>
              </a:rPr>
              <a:t/>
            </a:r>
            <a:br>
              <a:rPr lang="en-US" altLang="zh-CN" dirty="0" smtClean="0">
                <a:solidFill>
                  <a:schemeClr val="bg2"/>
                </a:solidFill>
              </a:rPr>
            </a:br>
            <a:endParaRPr lang="zh-CN" altLang="en-US" dirty="0">
              <a:solidFill>
                <a:schemeClr val="bg2"/>
              </a:solidFill>
            </a:endParaRPr>
          </a:p>
        </p:txBody>
      </p:sp>
    </p:spTree>
    <p:extLst>
      <p:ext uri="{BB962C8B-B14F-4D97-AF65-F5344CB8AC3E}">
        <p14:creationId xmlns:p14="http://schemas.microsoft.com/office/powerpoint/2010/main" val="27915833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登录注册</a:t>
            </a:r>
            <a:endParaRPr lang="zh-CN" altLang="en-US" dirty="0"/>
          </a:p>
        </p:txBody>
      </p:sp>
      <p:sp>
        <p:nvSpPr>
          <p:cNvPr id="3" name="标题 1"/>
          <p:cNvSpPr txBox="1">
            <a:spLocks/>
          </p:cNvSpPr>
          <p:nvPr/>
        </p:nvSpPr>
        <p:spPr>
          <a:xfrm>
            <a:off x="317400" y="901821"/>
            <a:ext cx="8826600" cy="505016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sz="1800" b="0" i="0" u="none" strike="noStrike" cap="none">
                <a:solidFill>
                  <a:schemeClr val="lt1"/>
                </a:solidFill>
                <a:latin typeface="Roboto"/>
                <a:ea typeface="Roboto"/>
                <a:cs typeface="Roboto"/>
                <a:sym typeface="Roboto"/>
              </a:defRPr>
            </a:lvl1pPr>
            <a:lvl2pPr lvl="1">
              <a:spcBef>
                <a:spcPts val="0"/>
              </a:spcBef>
              <a:buClr>
                <a:schemeClr val="lt1"/>
              </a:buClr>
              <a:buSzPct val="100000"/>
              <a:buFont typeface="Roboto"/>
              <a:buNone/>
              <a:defRPr sz="1800">
                <a:solidFill>
                  <a:schemeClr val="lt1"/>
                </a:solidFill>
                <a:latin typeface="Roboto"/>
                <a:ea typeface="Roboto"/>
                <a:cs typeface="Roboto"/>
                <a:sym typeface="Roboto"/>
              </a:defRPr>
            </a:lvl2pPr>
            <a:lvl3pPr lvl="2">
              <a:spcBef>
                <a:spcPts val="0"/>
              </a:spcBef>
              <a:buClr>
                <a:schemeClr val="lt1"/>
              </a:buClr>
              <a:buSzPct val="100000"/>
              <a:buFont typeface="Roboto"/>
              <a:buNone/>
              <a:defRPr sz="1800">
                <a:solidFill>
                  <a:schemeClr val="lt1"/>
                </a:solidFill>
                <a:latin typeface="Roboto"/>
                <a:ea typeface="Roboto"/>
                <a:cs typeface="Roboto"/>
                <a:sym typeface="Roboto"/>
              </a:defRPr>
            </a:lvl3pPr>
            <a:lvl4pPr lvl="3">
              <a:spcBef>
                <a:spcPts val="0"/>
              </a:spcBef>
              <a:buClr>
                <a:schemeClr val="lt1"/>
              </a:buClr>
              <a:buSzPct val="100000"/>
              <a:buFont typeface="Roboto"/>
              <a:buNone/>
              <a:defRPr sz="1800">
                <a:solidFill>
                  <a:schemeClr val="lt1"/>
                </a:solidFill>
                <a:latin typeface="Roboto"/>
                <a:ea typeface="Roboto"/>
                <a:cs typeface="Roboto"/>
                <a:sym typeface="Roboto"/>
              </a:defRPr>
            </a:lvl4pPr>
            <a:lvl5pPr lvl="4">
              <a:spcBef>
                <a:spcPts val="0"/>
              </a:spcBef>
              <a:buClr>
                <a:schemeClr val="lt1"/>
              </a:buClr>
              <a:buSzPct val="100000"/>
              <a:buFont typeface="Roboto"/>
              <a:buNone/>
              <a:defRPr sz="1800">
                <a:solidFill>
                  <a:schemeClr val="lt1"/>
                </a:solidFill>
                <a:latin typeface="Roboto"/>
                <a:ea typeface="Roboto"/>
                <a:cs typeface="Roboto"/>
                <a:sym typeface="Roboto"/>
              </a:defRPr>
            </a:lvl5pPr>
            <a:lvl6pPr lvl="5">
              <a:spcBef>
                <a:spcPts val="0"/>
              </a:spcBef>
              <a:buClr>
                <a:schemeClr val="lt1"/>
              </a:buClr>
              <a:buSzPct val="100000"/>
              <a:buFont typeface="Roboto"/>
              <a:buNone/>
              <a:defRPr sz="1800">
                <a:solidFill>
                  <a:schemeClr val="lt1"/>
                </a:solidFill>
                <a:latin typeface="Roboto"/>
                <a:ea typeface="Roboto"/>
                <a:cs typeface="Roboto"/>
                <a:sym typeface="Roboto"/>
              </a:defRPr>
            </a:lvl6pPr>
            <a:lvl7pPr lvl="6">
              <a:spcBef>
                <a:spcPts val="0"/>
              </a:spcBef>
              <a:buClr>
                <a:schemeClr val="lt1"/>
              </a:buClr>
              <a:buSzPct val="100000"/>
              <a:buFont typeface="Roboto"/>
              <a:buNone/>
              <a:defRPr sz="1800">
                <a:solidFill>
                  <a:schemeClr val="lt1"/>
                </a:solidFill>
                <a:latin typeface="Roboto"/>
                <a:ea typeface="Roboto"/>
                <a:cs typeface="Roboto"/>
                <a:sym typeface="Roboto"/>
              </a:defRPr>
            </a:lvl7pPr>
            <a:lvl8pPr lvl="7">
              <a:spcBef>
                <a:spcPts val="0"/>
              </a:spcBef>
              <a:buClr>
                <a:schemeClr val="lt1"/>
              </a:buClr>
              <a:buSzPct val="100000"/>
              <a:buFont typeface="Roboto"/>
              <a:buNone/>
              <a:defRPr sz="1800">
                <a:solidFill>
                  <a:schemeClr val="lt1"/>
                </a:solidFill>
                <a:latin typeface="Roboto"/>
                <a:ea typeface="Roboto"/>
                <a:cs typeface="Roboto"/>
                <a:sym typeface="Roboto"/>
              </a:defRPr>
            </a:lvl8pPr>
            <a:lvl9pPr lvl="8">
              <a:spcBef>
                <a:spcPts val="0"/>
              </a:spcBef>
              <a:buClr>
                <a:schemeClr val="lt1"/>
              </a:buClr>
              <a:buSzPct val="100000"/>
              <a:buFont typeface="Roboto"/>
              <a:buNone/>
              <a:defRPr sz="1800">
                <a:solidFill>
                  <a:schemeClr val="lt1"/>
                </a:solidFill>
                <a:latin typeface="Roboto"/>
                <a:ea typeface="Roboto"/>
                <a:cs typeface="Roboto"/>
                <a:sym typeface="Roboto"/>
              </a:defRPr>
            </a:lvl9pPr>
          </a:lstStyle>
          <a:p>
            <a:r>
              <a:rPr lang="zh-CN" altLang="en-US" dirty="0" smtClean="0">
                <a:solidFill>
                  <a:schemeClr val="bg2"/>
                </a:solidFill>
              </a:rPr>
              <a:t>登录                                                                                              注册</a:t>
            </a:r>
            <a:endParaRPr lang="en-US" altLang="zh-CN" dirty="0" smtClean="0">
              <a:solidFill>
                <a:schemeClr val="bg2"/>
              </a:solidFill>
            </a:endParaRPr>
          </a:p>
          <a:p>
            <a:endParaRPr lang="en-US" altLang="zh-CN" dirty="0">
              <a:solidFill>
                <a:schemeClr val="bg2"/>
              </a:solidFill>
            </a:endParaRPr>
          </a:p>
          <a:p>
            <a:endParaRPr lang="en-US" altLang="zh-CN" dirty="0" smtClean="0">
              <a:solidFill>
                <a:schemeClr val="bg2"/>
              </a:solidFill>
            </a:endParaRPr>
          </a:p>
          <a:p>
            <a:r>
              <a:rPr lang="en-US" altLang="zh-CN" dirty="0" smtClean="0">
                <a:solidFill>
                  <a:schemeClr val="bg2"/>
                </a:solidFill>
              </a:rPr>
              <a:t>                                            1.</a:t>
            </a:r>
            <a:r>
              <a:rPr lang="zh-CN" altLang="en-US" dirty="0" smtClean="0">
                <a:solidFill>
                  <a:schemeClr val="bg2"/>
                </a:solidFill>
              </a:rPr>
              <a:t>提交表单                                                </a:t>
            </a:r>
            <a:endParaRPr lang="en-US" altLang="zh-CN" dirty="0" smtClean="0">
              <a:solidFill>
                <a:schemeClr val="bg2"/>
              </a:solidFill>
            </a:endParaRPr>
          </a:p>
          <a:p>
            <a:r>
              <a:rPr lang="en-US" altLang="zh-CN" dirty="0" smtClean="0">
                <a:solidFill>
                  <a:schemeClr val="bg2"/>
                </a:solidFill>
              </a:rPr>
              <a:t>                             2.</a:t>
            </a:r>
            <a:r>
              <a:rPr lang="zh-CN" altLang="en-US" dirty="0" smtClean="0">
                <a:solidFill>
                  <a:schemeClr val="bg2"/>
                </a:solidFill>
              </a:rPr>
              <a:t>检查数据库中是否有该用户信息  </a:t>
            </a:r>
            <a:endParaRPr lang="en-US" altLang="zh-CN" dirty="0" smtClean="0">
              <a:solidFill>
                <a:schemeClr val="bg2"/>
              </a:solidFill>
            </a:endParaRPr>
          </a:p>
          <a:p>
            <a:r>
              <a:rPr lang="en-US" altLang="zh-CN" dirty="0" smtClean="0">
                <a:solidFill>
                  <a:schemeClr val="bg2"/>
                </a:solidFill>
              </a:rPr>
              <a:t>3.</a:t>
            </a:r>
            <a:r>
              <a:rPr lang="zh-CN" altLang="en-US" dirty="0" smtClean="0">
                <a:solidFill>
                  <a:schemeClr val="bg2"/>
                </a:solidFill>
              </a:rPr>
              <a:t>存在则对比密码是否相同                  </a:t>
            </a:r>
            <a:r>
              <a:rPr lang="en-US" altLang="zh-CN" dirty="0" smtClean="0">
                <a:solidFill>
                  <a:schemeClr val="bg2"/>
                </a:solidFill>
              </a:rPr>
              <a:t>3.</a:t>
            </a:r>
            <a:r>
              <a:rPr lang="zh-CN" altLang="en-US" dirty="0" smtClean="0">
                <a:solidFill>
                  <a:schemeClr val="bg2"/>
                </a:solidFill>
              </a:rPr>
              <a:t>不存在则插入新的用户数据</a:t>
            </a:r>
            <a:endParaRPr lang="en-US" altLang="zh-CN" dirty="0" smtClean="0">
              <a:solidFill>
                <a:schemeClr val="bg2"/>
              </a:solidFill>
            </a:endParaRPr>
          </a:p>
          <a:p>
            <a:r>
              <a:rPr lang="en-US" altLang="zh-CN" dirty="0">
                <a:solidFill>
                  <a:schemeClr val="bg2"/>
                </a:solidFill>
              </a:rPr>
              <a:t> </a:t>
            </a:r>
            <a:r>
              <a:rPr lang="en-US" altLang="zh-CN" dirty="0" smtClean="0">
                <a:solidFill>
                  <a:schemeClr val="bg2"/>
                </a:solidFill>
              </a:rPr>
              <a:t>                                  4.</a:t>
            </a:r>
            <a:r>
              <a:rPr lang="zh-CN" altLang="en-US" dirty="0" smtClean="0">
                <a:solidFill>
                  <a:schemeClr val="bg2"/>
                </a:solidFill>
              </a:rPr>
              <a:t>成功，信息存入</a:t>
            </a:r>
            <a:r>
              <a:rPr lang="en-US" altLang="zh-CN" dirty="0" smtClean="0">
                <a:solidFill>
                  <a:schemeClr val="bg2"/>
                </a:solidFill>
              </a:rPr>
              <a:t>session</a:t>
            </a:r>
            <a:r>
              <a:rPr lang="zh-CN" altLang="en-US" dirty="0" smtClean="0">
                <a:solidFill>
                  <a:schemeClr val="bg2"/>
                </a:solidFill>
              </a:rPr>
              <a:t>，跳转                               </a:t>
            </a:r>
            <a:endParaRPr lang="zh-CN" altLang="en-US" dirty="0">
              <a:solidFill>
                <a:schemeClr val="bg2"/>
              </a:solidFill>
            </a:endParaRPr>
          </a:p>
        </p:txBody>
      </p:sp>
    </p:spTree>
    <p:extLst>
      <p:ext uri="{BB962C8B-B14F-4D97-AF65-F5344CB8AC3E}">
        <p14:creationId xmlns:p14="http://schemas.microsoft.com/office/powerpoint/2010/main" val="3926894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rtl="0">
              <a:spcBef>
                <a:spcPts val="0"/>
              </a:spcBef>
              <a:buNone/>
            </a:pPr>
            <a:endParaRPr lang="zh-CN" dirty="0"/>
          </a:p>
        </p:txBody>
      </p:sp>
      <p:sp>
        <p:nvSpPr>
          <p:cNvPr id="145" name="Shape 145"/>
          <p:cNvSpPr txBox="1"/>
          <p:nvPr/>
        </p:nvSpPr>
        <p:spPr>
          <a:xfrm>
            <a:off x="-322925" y="1056666"/>
            <a:ext cx="8452800" cy="65208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100" dirty="0">
              <a:solidFill>
                <a:srgbClr val="A71D5D"/>
              </a:solidFill>
              <a:latin typeface="Consolas"/>
              <a:ea typeface="Consolas"/>
              <a:cs typeface="Consolas"/>
              <a:sym typeface="Consolas"/>
            </a:endParaRPr>
          </a:p>
        </p:txBody>
      </p:sp>
      <p:sp>
        <p:nvSpPr>
          <p:cNvPr id="146" name="Shape 146"/>
          <p:cNvSpPr txBox="1"/>
          <p:nvPr/>
        </p:nvSpPr>
        <p:spPr>
          <a:xfrm>
            <a:off x="334851" y="975233"/>
            <a:ext cx="8384146" cy="851001"/>
          </a:xfrm>
          <a:prstGeom prst="rect">
            <a:avLst/>
          </a:prstGeom>
          <a:noFill/>
          <a:ln>
            <a:noFill/>
          </a:ln>
        </p:spPr>
        <p:txBody>
          <a:bodyPr lIns="91425" tIns="91425" rIns="91425" bIns="91425" anchor="t" anchorCtr="0">
            <a:noAutofit/>
          </a:bodyPr>
          <a:lstStyle/>
          <a:p>
            <a:pPr lvl="0">
              <a:spcBef>
                <a:spcPts val="0"/>
              </a:spcBef>
              <a:buNone/>
            </a:pPr>
            <a:r>
              <a:rPr lang="zh-CN" altLang="en-US" sz="1800" dirty="0" smtClean="0">
                <a:latin typeface="Adobe Devanagari" panose="02040503050201020203" pitchFamily="18" charset="0"/>
                <a:cs typeface="Adobe Devanagari" panose="02040503050201020203" pitchFamily="18" charset="0"/>
              </a:rPr>
              <a:t>          </a:t>
            </a:r>
            <a:r>
              <a:rPr lang="zh-CN" altLang="en-US" sz="1800" dirty="0">
                <a:latin typeface="Adobe Devanagari" panose="02040503050201020203" pitchFamily="18" charset="0"/>
                <a:cs typeface="Adobe Devanagari" panose="02040503050201020203" pitchFamily="18" charset="0"/>
              </a:rPr>
              <a:t>这种</a:t>
            </a:r>
            <a:r>
              <a:rPr lang="zh-CN" altLang="en-US" sz="1800" dirty="0" smtClean="0">
                <a:latin typeface="Adobe Devanagari" panose="02040503050201020203" pitchFamily="18" charset="0"/>
                <a:cs typeface="Adobe Devanagari" panose="02040503050201020203" pitchFamily="18" charset="0"/>
              </a:rPr>
              <a:t>导航是由众多的</a:t>
            </a:r>
            <a:r>
              <a:rPr lang="en-US" altLang="zh-CN" sz="1800" dirty="0" smtClean="0">
                <a:latin typeface="Adobe Devanagari" panose="02040503050201020203" pitchFamily="18" charset="0"/>
                <a:cs typeface="Adobe Devanagari" panose="02040503050201020203" pitchFamily="18" charset="0"/>
              </a:rPr>
              <a:t>&lt;a&gt;</a:t>
            </a:r>
            <a:r>
              <a:rPr lang="zh-CN" altLang="en-US" sz="1800" dirty="0" smtClean="0">
                <a:latin typeface="Adobe Devanagari" panose="02040503050201020203" pitchFamily="18" charset="0"/>
                <a:cs typeface="Adobe Devanagari" panose="02040503050201020203" pitchFamily="18" charset="0"/>
              </a:rPr>
              <a:t>标签组成的，他们虽然</a:t>
            </a:r>
            <a:r>
              <a:rPr lang="en-US" altLang="zh-CN" sz="1800" dirty="0" err="1" smtClean="0">
                <a:latin typeface="Adobe Devanagari" panose="02040503050201020203" pitchFamily="18" charset="0"/>
                <a:cs typeface="Adobe Devanagari" panose="02040503050201020203" pitchFamily="18" charset="0"/>
              </a:rPr>
              <a:t>url</a:t>
            </a:r>
            <a:r>
              <a:rPr lang="zh-CN" altLang="en-US" sz="1800" dirty="0" smtClean="0">
                <a:latin typeface="Adobe Devanagari" panose="02040503050201020203" pitchFamily="18" charset="0"/>
                <a:cs typeface="Adobe Devanagari" panose="02040503050201020203" pitchFamily="18" charset="0"/>
              </a:rPr>
              <a:t>、名称不同，但每一链接部分结构、</a:t>
            </a:r>
            <a:r>
              <a:rPr lang="zh-CN" altLang="en-US" sz="1800" dirty="0">
                <a:latin typeface="Adobe Devanagari" panose="02040503050201020203" pitchFamily="18" charset="0"/>
                <a:cs typeface="Adobe Devanagari" panose="02040503050201020203" pitchFamily="18" charset="0"/>
              </a:rPr>
              <a:t>样</a:t>
            </a:r>
            <a:r>
              <a:rPr lang="zh-CN" altLang="en-US" sz="1800" dirty="0" smtClean="0">
                <a:latin typeface="Adobe Devanagari" panose="02040503050201020203" pitchFamily="18" charset="0"/>
                <a:cs typeface="Adobe Devanagari" panose="02040503050201020203" pitchFamily="18" charset="0"/>
              </a:rPr>
              <a:t>式等等都非常类似</a:t>
            </a:r>
            <a:endParaRPr lang="zh-CN" sz="1800" dirty="0">
              <a:latin typeface="Adobe Devanagari" panose="02040503050201020203" pitchFamily="18" charset="0"/>
              <a:cs typeface="Adobe Devanagari" panose="02040503050201020203" pitchFamily="18" charset="0"/>
            </a:endParaRPr>
          </a:p>
        </p:txBody>
      </p:sp>
      <p:sp>
        <p:nvSpPr>
          <p:cNvPr id="148" name="Shape 148"/>
          <p:cNvSpPr txBox="1"/>
          <p:nvPr/>
        </p:nvSpPr>
        <p:spPr>
          <a:xfrm>
            <a:off x="200575" y="2735733"/>
            <a:ext cx="1102500" cy="514500"/>
          </a:xfrm>
          <a:prstGeom prst="rect">
            <a:avLst/>
          </a:prstGeom>
          <a:noFill/>
          <a:ln>
            <a:noFill/>
          </a:ln>
        </p:spPr>
        <p:txBody>
          <a:bodyPr lIns="91425" tIns="91425" rIns="91425" bIns="91425" anchor="t" anchorCtr="0">
            <a:noAutofit/>
          </a:bodyPr>
          <a:lstStyle/>
          <a:p>
            <a:pPr lvl="0" rtl="0">
              <a:spcBef>
                <a:spcPts val="0"/>
              </a:spcBef>
              <a:buNone/>
            </a:pPr>
            <a:endParaRPr 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0" y="1706331"/>
            <a:ext cx="8924850" cy="48716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6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600"/>
                                        <p:tgtEl>
                                          <p:spTgt spid="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fade">
                                      <p:cBhvr>
                                        <p:cTn id="17"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98250" y="21800"/>
            <a:ext cx="8826600" cy="803700"/>
          </a:xfrm>
          <a:prstGeom prst="rect">
            <a:avLst/>
          </a:prstGeom>
        </p:spPr>
        <p:txBody>
          <a:bodyPr lIns="91425" tIns="91425" rIns="91425" bIns="91425" anchor="ctr" anchorCtr="0">
            <a:noAutofit/>
          </a:bodyPr>
          <a:lstStyle/>
          <a:p>
            <a:pPr lvl="0" rtl="0">
              <a:spcBef>
                <a:spcPts val="0"/>
              </a:spcBef>
              <a:buNone/>
            </a:pPr>
            <a:r>
              <a:rPr lang="zh-CN" altLang="en-US" dirty="0" smtClean="0"/>
              <a:t>大概是因为懒！</a:t>
            </a:r>
            <a:r>
              <a:rPr lang="en-US" altLang="zh-CN" dirty="0"/>
              <a:t> </a:t>
            </a:r>
            <a:endParaRPr lang="zh-CN" dirty="0"/>
          </a:p>
        </p:txBody>
      </p:sp>
      <p:sp>
        <p:nvSpPr>
          <p:cNvPr id="156" name="Shape 156"/>
          <p:cNvSpPr txBox="1"/>
          <p:nvPr/>
        </p:nvSpPr>
        <p:spPr>
          <a:xfrm>
            <a:off x="454950" y="1066800"/>
            <a:ext cx="8469900" cy="27297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zh-CN" altLang="en-US" sz="1800" dirty="0">
                <a:solidFill>
                  <a:srgbClr val="A71D5D"/>
                </a:solidFill>
                <a:latin typeface="Consolas"/>
                <a:ea typeface="Consolas"/>
                <a:cs typeface="Consolas"/>
                <a:sym typeface="Consolas"/>
              </a:rPr>
              <a:t>思</a:t>
            </a:r>
            <a:r>
              <a:rPr lang="zh-CN" altLang="en-US" sz="1800" dirty="0" smtClean="0">
                <a:solidFill>
                  <a:srgbClr val="A71D5D"/>
                </a:solidFill>
                <a:latin typeface="Consolas"/>
                <a:ea typeface="Consolas"/>
                <a:cs typeface="Consolas"/>
                <a:sym typeface="Consolas"/>
              </a:rPr>
              <a:t>考：在众多重复的代码中，如何提高开发效率？如何降低开发难度？</a:t>
            </a:r>
            <a:endParaRPr lang="en-US" altLang="zh-CN" sz="1800" dirty="0" smtClean="0">
              <a:solidFill>
                <a:srgbClr val="A71D5D"/>
              </a:solidFill>
              <a:latin typeface="Consolas"/>
              <a:ea typeface="Consolas"/>
              <a:cs typeface="Consolas"/>
              <a:sym typeface="Consolas"/>
            </a:endParaRPr>
          </a:p>
          <a:p>
            <a:pPr lvl="0" rtl="0">
              <a:lnSpc>
                <a:spcPct val="115000"/>
              </a:lnSpc>
              <a:spcBef>
                <a:spcPts val="0"/>
              </a:spcBef>
              <a:buNone/>
            </a:pPr>
            <a:endParaRPr lang="en-US" altLang="zh-CN" sz="1800" dirty="0" smtClean="0">
              <a:solidFill>
                <a:srgbClr val="A71D5D"/>
              </a:solidFill>
              <a:latin typeface="Consolas"/>
              <a:ea typeface="Consolas"/>
              <a:cs typeface="Consolas"/>
              <a:sym typeface="Consolas"/>
            </a:endParaRPr>
          </a:p>
          <a:p>
            <a:pPr lvl="0" rtl="0">
              <a:lnSpc>
                <a:spcPct val="115000"/>
              </a:lnSpc>
              <a:spcBef>
                <a:spcPts val="0"/>
              </a:spcBef>
              <a:buNone/>
            </a:pPr>
            <a:r>
              <a:rPr lang="en-US" sz="1800" dirty="0" smtClean="0">
                <a:solidFill>
                  <a:srgbClr val="A71D5D"/>
                </a:solidFill>
                <a:latin typeface="Consolas"/>
                <a:ea typeface="Consolas"/>
                <a:cs typeface="Consolas"/>
                <a:sym typeface="Consolas"/>
              </a:rPr>
              <a:t>     </a:t>
            </a:r>
            <a:r>
              <a:rPr lang="zh-CN" altLang="en-US" sz="1800" dirty="0">
                <a:solidFill>
                  <a:srgbClr val="A71D5D"/>
                </a:solidFill>
                <a:latin typeface="Consolas"/>
                <a:ea typeface="Consolas"/>
                <a:cs typeface="Consolas"/>
                <a:sym typeface="Consolas"/>
              </a:rPr>
              <a:t>如</a:t>
            </a:r>
            <a:r>
              <a:rPr lang="zh-CN" altLang="en-US" sz="1800" dirty="0" smtClean="0">
                <a:solidFill>
                  <a:srgbClr val="A71D5D"/>
                </a:solidFill>
                <a:latin typeface="Consolas"/>
                <a:ea typeface="Consolas"/>
                <a:cs typeface="Consolas"/>
                <a:sym typeface="Consolas"/>
              </a:rPr>
              <a:t>何存储 管理众多的链接？例如：增删改查</a:t>
            </a:r>
            <a:endParaRPr lang="en-US" altLang="zh-CN" sz="1800" dirty="0" smtClean="0">
              <a:solidFill>
                <a:srgbClr val="A71D5D"/>
              </a:solidFill>
              <a:latin typeface="Consolas"/>
              <a:ea typeface="Consolas"/>
              <a:cs typeface="Consolas"/>
              <a:sym typeface="Consolas"/>
            </a:endParaRPr>
          </a:p>
          <a:p>
            <a:pPr lvl="0" rtl="0">
              <a:lnSpc>
                <a:spcPct val="115000"/>
              </a:lnSpc>
              <a:spcBef>
                <a:spcPts val="0"/>
              </a:spcBef>
              <a:buNone/>
            </a:pPr>
            <a:r>
              <a:rPr lang="en-US" altLang="zh-CN" sz="1800" dirty="0">
                <a:solidFill>
                  <a:srgbClr val="A71D5D"/>
                </a:solidFill>
                <a:latin typeface="Consolas"/>
                <a:ea typeface="Consolas"/>
                <a:cs typeface="Consolas"/>
                <a:sym typeface="Consolas"/>
              </a:rPr>
              <a:t>	</a:t>
            </a:r>
            <a:endParaRPr lang="en-US" altLang="zh-CN" sz="1800" dirty="0" smtClean="0">
              <a:solidFill>
                <a:srgbClr val="A71D5D"/>
              </a:solidFill>
              <a:latin typeface="Consolas"/>
              <a:ea typeface="Consolas"/>
              <a:cs typeface="Consolas"/>
              <a:sym typeface="Consolas"/>
            </a:endParaRPr>
          </a:p>
          <a:p>
            <a:pPr lvl="0" rtl="0">
              <a:lnSpc>
                <a:spcPct val="115000"/>
              </a:lnSpc>
              <a:spcBef>
                <a:spcPts val="0"/>
              </a:spcBef>
              <a:buNone/>
            </a:pPr>
            <a:r>
              <a:rPr lang="en-US" altLang="zh-CN" sz="1800" dirty="0" smtClean="0">
                <a:solidFill>
                  <a:srgbClr val="A71D5D"/>
                </a:solidFill>
                <a:latin typeface="Consolas"/>
                <a:ea typeface="Consolas"/>
                <a:cs typeface="Consolas"/>
                <a:sym typeface="Consolas"/>
              </a:rPr>
              <a:t>  </a:t>
            </a:r>
          </a:p>
        </p:txBody>
      </p:sp>
      <p:pic>
        <p:nvPicPr>
          <p:cNvPr id="5" name="Shape 155" descr="687474703a2f2f692e696d6775722e636f6d2f4149696d5138432e6a7067.jpeg"/>
          <p:cNvPicPr preferRelativeResize="0"/>
          <p:nvPr/>
        </p:nvPicPr>
        <p:blipFill rotWithShape="1">
          <a:blip r:embed="rId3">
            <a:alphaModFix/>
          </a:blip>
          <a:srcRect r="-1833" b="15195"/>
          <a:stretch/>
        </p:blipFill>
        <p:spPr>
          <a:xfrm>
            <a:off x="1415099" y="2329809"/>
            <a:ext cx="6192902" cy="38999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0" y="0"/>
            <a:ext cx="8826600" cy="803700"/>
          </a:xfrm>
          <a:prstGeom prst="rect">
            <a:avLst/>
          </a:prstGeom>
        </p:spPr>
        <p:txBody>
          <a:bodyPr lIns="91425" tIns="91425" rIns="91425" bIns="91425" anchor="ctr" anchorCtr="0">
            <a:noAutofit/>
          </a:bodyPr>
          <a:lstStyle/>
          <a:p>
            <a:pPr lvl="0">
              <a:spcBef>
                <a:spcPts val="0"/>
              </a:spcBef>
              <a:buNone/>
            </a:pPr>
            <a:r>
              <a:rPr lang="zh-CN" altLang="en-US" dirty="0" smtClean="0"/>
              <a:t>邂逅</a:t>
            </a:r>
            <a:r>
              <a:rPr lang="en-US" altLang="zh-CN" dirty="0" smtClean="0"/>
              <a:t>PHP</a:t>
            </a:r>
            <a:r>
              <a:rPr lang="zh-CN" altLang="en-US" dirty="0" smtClean="0"/>
              <a:t>，事情朝着好的方向发展</a:t>
            </a:r>
            <a:endParaRPr lang="zh-CN" dirty="0"/>
          </a:p>
        </p:txBody>
      </p:sp>
      <p:sp>
        <p:nvSpPr>
          <p:cNvPr id="162" name="Shape 162"/>
          <p:cNvSpPr txBox="1">
            <a:spLocks noGrp="1"/>
          </p:cNvSpPr>
          <p:nvPr>
            <p:ph type="body" idx="4294967295"/>
          </p:nvPr>
        </p:nvSpPr>
        <p:spPr>
          <a:xfrm>
            <a:off x="515192" y="803699"/>
            <a:ext cx="8311408" cy="5764525"/>
          </a:xfrm>
          <a:prstGeom prst="rect">
            <a:avLst/>
          </a:prstGeom>
        </p:spPr>
        <p:txBody>
          <a:bodyPr lIns="91425" tIns="91425" rIns="91425" bIns="91425" anchor="t" anchorCtr="0">
            <a:noAutofit/>
          </a:bodyPr>
          <a:lstStyle/>
          <a:p>
            <a:pPr lvl="0">
              <a:spcBef>
                <a:spcPts val="0"/>
              </a:spcBef>
              <a:buNone/>
            </a:pPr>
            <a:r>
              <a:rPr lang="zh-CN" altLang="en-US" sz="2000" dirty="0" smtClean="0"/>
              <a:t>加入有一个</a:t>
            </a:r>
            <a:r>
              <a:rPr lang="zh-CN" altLang="en-US" sz="2000" dirty="0"/>
              <a:t>数</a:t>
            </a:r>
            <a:r>
              <a:rPr lang="zh-CN" altLang="en-US" sz="2000" dirty="0" smtClean="0"/>
              <a:t>组，里面存的是链接信息 </a:t>
            </a:r>
            <a:endParaRPr lang="en-US" altLang="zh-CN" sz="2000" dirty="0" smtClean="0"/>
          </a:p>
          <a:p>
            <a:pPr lvl="0">
              <a:spcBef>
                <a:spcPts val="0"/>
              </a:spcBef>
              <a:buNone/>
            </a:pPr>
            <a:r>
              <a:rPr lang="en-US" altLang="zh-CN" sz="2000" dirty="0" smtClean="0"/>
              <a:t>$res = array(</a:t>
            </a:r>
          </a:p>
          <a:p>
            <a:pPr lvl="0">
              <a:spcBef>
                <a:spcPts val="0"/>
              </a:spcBef>
              <a:buNone/>
            </a:pPr>
            <a:r>
              <a:rPr lang="en-US" altLang="zh-CN" sz="2000" dirty="0" smtClean="0"/>
              <a:t>	array(“</a:t>
            </a:r>
            <a:r>
              <a:rPr lang="en-US" altLang="zh-CN" sz="2000" dirty="0" err="1" smtClean="0"/>
              <a:t>url</a:t>
            </a:r>
            <a:r>
              <a:rPr lang="en-US" altLang="zh-CN" sz="2000" dirty="0" smtClean="0"/>
              <a:t>”=&gt;”…”, “name”=&gt;”…”),</a:t>
            </a:r>
          </a:p>
          <a:p>
            <a:pPr lvl="0">
              <a:spcBef>
                <a:spcPts val="0"/>
              </a:spcBef>
              <a:buNone/>
            </a:pPr>
            <a:r>
              <a:rPr lang="en-US" altLang="zh-CN" sz="2000" dirty="0" smtClean="0"/>
              <a:t>	…</a:t>
            </a:r>
          </a:p>
          <a:p>
            <a:pPr lvl="0">
              <a:spcBef>
                <a:spcPts val="0"/>
              </a:spcBef>
              <a:buNone/>
            </a:pPr>
            <a:r>
              <a:rPr lang="en-US" altLang="zh-CN" sz="2000" dirty="0" smtClean="0"/>
              <a:t>)</a:t>
            </a:r>
          </a:p>
          <a:p>
            <a:pPr lvl="0">
              <a:spcBef>
                <a:spcPts val="0"/>
              </a:spcBef>
              <a:buNone/>
            </a:pPr>
            <a:r>
              <a:rPr lang="en-US" altLang="zh-CN" sz="2000" dirty="0" err="1" smtClean="0"/>
              <a:t>foreach</a:t>
            </a:r>
            <a:r>
              <a:rPr lang="en-US" altLang="zh-CN" sz="2000" dirty="0" smtClean="0"/>
              <a:t>($res as $data) {</a:t>
            </a:r>
            <a:endParaRPr lang="en-US" altLang="zh-CN" sz="2000" dirty="0"/>
          </a:p>
          <a:p>
            <a:pPr lvl="0">
              <a:spcBef>
                <a:spcPts val="0"/>
              </a:spcBef>
              <a:buNone/>
            </a:pPr>
            <a:r>
              <a:rPr lang="en-US" altLang="zh-CN" sz="2000" dirty="0" smtClean="0"/>
              <a:t>	echo “&lt;a </a:t>
            </a:r>
            <a:r>
              <a:rPr lang="en-US" altLang="zh-CN" sz="2000" dirty="0" err="1" smtClean="0"/>
              <a:t>href</a:t>
            </a:r>
            <a:r>
              <a:rPr lang="en-US" altLang="zh-CN" sz="2000" dirty="0" smtClean="0"/>
              <a:t>=‘{$data[‘</a:t>
            </a:r>
            <a:r>
              <a:rPr lang="en-US" altLang="zh-CN" sz="2000" dirty="0" err="1" smtClean="0"/>
              <a:t>url</a:t>
            </a:r>
            <a:r>
              <a:rPr lang="en-US" altLang="zh-CN" sz="2000" dirty="0" smtClean="0"/>
              <a:t>’]}’&gt;{$data[‘name’]}&lt;/a&gt;”;</a:t>
            </a:r>
            <a:endParaRPr lang="en-US" altLang="zh-CN" sz="2000" dirty="0"/>
          </a:p>
          <a:p>
            <a:pPr lvl="0">
              <a:spcBef>
                <a:spcPts val="0"/>
              </a:spcBef>
              <a:buNone/>
            </a:pPr>
            <a:r>
              <a:rPr lang="en-US" altLang="zh-CN" sz="2000" dirty="0" smtClean="0"/>
              <a:t>}</a:t>
            </a:r>
            <a:endParaRPr lang="en-US" altLang="zh-CN" sz="2000" dirty="0"/>
          </a:p>
          <a:p>
            <a:pPr lvl="0">
              <a:spcBef>
                <a:spcPts val="0"/>
              </a:spcBef>
              <a:buNone/>
            </a:pPr>
            <a:r>
              <a:rPr lang="zh-CN" altLang="en-US" sz="2000" dirty="0"/>
              <a:t>这</a:t>
            </a:r>
            <a:r>
              <a:rPr lang="zh-CN" altLang="en-US" sz="2000" dirty="0" smtClean="0"/>
              <a:t>样貌似可以少些很多代码，但这个数据数组是哪来的？</a:t>
            </a:r>
            <a:endParaRPr lang="en-US" altLang="zh-CN" sz="2000" dirty="0" smtClean="0"/>
          </a:p>
          <a:p>
            <a:pPr lvl="0">
              <a:spcBef>
                <a:spcPts val="0"/>
              </a:spcBef>
              <a:buNone/>
            </a:pPr>
            <a:r>
              <a:rPr lang="zh-CN" altLang="en-US" sz="2000" dirty="0" smtClean="0"/>
              <a:t>要对其增删改怎么办？？</a:t>
            </a:r>
            <a:endParaRPr lang="en-US" altLang="zh-CN"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0" y="2563519"/>
            <a:ext cx="2808000" cy="1514572"/>
          </a:xfrm>
          <a:prstGeom prst="rect">
            <a:avLst/>
          </a:prstGeom>
        </p:spPr>
        <p:txBody>
          <a:bodyPr lIns="91425" tIns="91425" rIns="91425" bIns="91425" anchor="b" anchorCtr="0">
            <a:noAutofit/>
          </a:bodyPr>
          <a:lstStyle/>
          <a:p>
            <a:pPr lvl="0"/>
            <a:r>
              <a:rPr lang="zh-CN" altLang="en-US" dirty="0"/>
              <a:t>通</a:t>
            </a:r>
            <a:r>
              <a:rPr lang="zh-CN" altLang="en-US" dirty="0" smtClean="0"/>
              <a:t>过数据库，</a:t>
            </a:r>
            <a:r>
              <a:rPr lang="en-US" altLang="zh-CN" dirty="0" smtClean="0"/>
              <a:t/>
            </a:r>
            <a:br>
              <a:rPr lang="en-US" altLang="zh-CN" dirty="0" smtClean="0"/>
            </a:br>
            <a:r>
              <a:rPr lang="zh-CN" altLang="en-US" dirty="0"/>
              <a:t>可</a:t>
            </a:r>
            <a:r>
              <a:rPr lang="zh-CN" altLang="en-US" dirty="0" smtClean="0"/>
              <a:t>以很好的</a:t>
            </a:r>
            <a:r>
              <a:rPr lang="en-US" altLang="zh-CN" dirty="0" smtClean="0"/>
              <a:t/>
            </a:r>
            <a:br>
              <a:rPr lang="en-US" altLang="zh-CN" dirty="0" smtClean="0"/>
            </a:br>
            <a:r>
              <a:rPr lang="zh-CN" altLang="en-US" dirty="0" smtClean="0"/>
              <a:t>解决这些问</a:t>
            </a:r>
            <a:r>
              <a:rPr lang="en-US" altLang="zh-CN" dirty="0" smtClean="0"/>
              <a:t/>
            </a:r>
            <a:br>
              <a:rPr lang="en-US" altLang="zh-CN" dirty="0" smtClean="0"/>
            </a:br>
            <a:r>
              <a:rPr lang="zh-CN" altLang="en-US" dirty="0" smtClean="0"/>
              <a:t>题，利用</a:t>
            </a:r>
            <a:r>
              <a:rPr lang="en-US" altLang="zh-CN" dirty="0" err="1" smtClean="0"/>
              <a:t>php</a:t>
            </a:r>
            <a:r>
              <a:rPr lang="en-US" altLang="zh-CN" dirty="0" smtClean="0"/>
              <a:t/>
            </a:r>
            <a:br>
              <a:rPr lang="en-US" altLang="zh-CN" dirty="0" smtClean="0"/>
            </a:br>
            <a:r>
              <a:rPr lang="zh-CN" altLang="en-US" dirty="0" smtClean="0"/>
              <a:t>对数据库进</a:t>
            </a:r>
            <a:r>
              <a:rPr lang="en-US" altLang="zh-CN" dirty="0" smtClean="0"/>
              <a:t/>
            </a:r>
            <a:br>
              <a:rPr lang="en-US" altLang="zh-CN" dirty="0" smtClean="0"/>
            </a:br>
            <a:r>
              <a:rPr lang="zh-CN" altLang="en-US" dirty="0" smtClean="0"/>
              <a:t>行操作更加</a:t>
            </a:r>
            <a:r>
              <a:rPr lang="en-US" altLang="zh-CN" dirty="0" smtClean="0"/>
              <a:t/>
            </a:r>
            <a:br>
              <a:rPr lang="en-US" altLang="zh-CN" dirty="0" smtClean="0"/>
            </a:br>
            <a:r>
              <a:rPr lang="zh-CN" altLang="en-US" dirty="0"/>
              <a:t>高效</a:t>
            </a:r>
            <a:endParaRPr lang="zh-CN" dirty="0"/>
          </a:p>
        </p:txBody>
      </p:sp>
      <p:pic>
        <p:nvPicPr>
          <p:cNvPr id="1026" name="Picture 2" descr="http://upload-images.jianshu.io/upload_images/228680-448d468546343fa9?imageMogr2/auto-orient/strip%7CimageView2/2/w/1240/q/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68" y="0"/>
            <a:ext cx="7089732"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26075" y="1904253"/>
            <a:ext cx="2808000" cy="1271100"/>
          </a:xfrm>
          <a:prstGeom prst="rect">
            <a:avLst/>
          </a:prstGeom>
        </p:spPr>
        <p:txBody>
          <a:bodyPr lIns="91425" tIns="91425" rIns="91425" bIns="91425" anchor="b" anchorCtr="0">
            <a:noAutofit/>
          </a:bodyPr>
          <a:lstStyle/>
          <a:p>
            <a:pPr lvl="0" rtl="0">
              <a:spcBef>
                <a:spcPts val="0"/>
              </a:spcBef>
              <a:buNone/>
            </a:pPr>
            <a:r>
              <a:rPr lang="en-US" altLang="zh-CN" dirty="0" smtClean="0"/>
              <a:t/>
            </a:r>
            <a:br>
              <a:rPr lang="en-US" altLang="zh-CN" dirty="0" smtClean="0"/>
            </a:br>
            <a:r>
              <a:rPr lang="en-US" altLang="zh-CN" dirty="0"/>
              <a:t/>
            </a:r>
            <a:br>
              <a:rPr lang="en-US" altLang="zh-CN" dirty="0"/>
            </a:br>
            <a:r>
              <a:rPr lang="zh-CN" altLang="en-US" dirty="0" smtClean="0"/>
              <a:t>正式开车</a:t>
            </a:r>
            <a:r>
              <a:rPr lang="en-US" altLang="zh-CN" dirty="0" smtClean="0"/>
              <a:t/>
            </a:r>
            <a:br>
              <a:rPr lang="en-US" altLang="zh-CN" dirty="0" smtClean="0"/>
            </a:br>
            <a:r>
              <a:rPr lang="en-US" altLang="zh-CN" dirty="0" smtClean="0"/>
              <a:t/>
            </a:r>
            <a:br>
              <a:rPr lang="en-US" altLang="zh-CN" dirty="0" smtClean="0"/>
            </a:br>
            <a:r>
              <a:rPr lang="zh-CN" altLang="en-US" dirty="0" smtClean="0"/>
              <a:t>数据库设计</a:t>
            </a:r>
            <a:endParaRPr lang="zh-CN" dirty="0"/>
          </a:p>
        </p:txBody>
      </p:sp>
      <p:sp>
        <p:nvSpPr>
          <p:cNvPr id="185" name="Shape 185"/>
          <p:cNvSpPr txBox="1"/>
          <p:nvPr/>
        </p:nvSpPr>
        <p:spPr>
          <a:xfrm>
            <a:off x="3683650" y="2173353"/>
            <a:ext cx="4402200" cy="2004000"/>
          </a:xfrm>
          <a:prstGeom prst="rect">
            <a:avLst/>
          </a:prstGeom>
          <a:noFill/>
          <a:ln>
            <a:noFill/>
          </a:ln>
        </p:spPr>
        <p:txBody>
          <a:bodyPr lIns="91425" tIns="91425" rIns="91425" bIns="91425" anchor="t" anchorCtr="0">
            <a:noAutofit/>
          </a:bodyPr>
          <a:lstStyle/>
          <a:p>
            <a:pPr lvl="0" rtl="0">
              <a:spcBef>
                <a:spcPts val="0"/>
              </a:spcBef>
              <a:buNone/>
            </a:pPr>
            <a:endParaRPr lang="zh-CN" dirty="0"/>
          </a:p>
        </p:txBody>
      </p:sp>
      <p:sp>
        <p:nvSpPr>
          <p:cNvPr id="186" name="Shape 186"/>
          <p:cNvSpPr txBox="1"/>
          <p:nvPr/>
        </p:nvSpPr>
        <p:spPr>
          <a:xfrm>
            <a:off x="3333150" y="330423"/>
            <a:ext cx="6729600" cy="5993103"/>
          </a:xfrm>
          <a:prstGeom prst="rect">
            <a:avLst/>
          </a:prstGeom>
          <a:noFill/>
          <a:ln>
            <a:noFill/>
          </a:ln>
        </p:spPr>
        <p:txBody>
          <a:bodyPr lIns="91425" tIns="91425" rIns="91425" bIns="91425" anchor="t" anchorCtr="0">
            <a:noAutofit/>
          </a:bodyPr>
          <a:lstStyle/>
          <a:p>
            <a:pPr lvl="0">
              <a:spcBef>
                <a:spcPts val="0"/>
              </a:spcBef>
              <a:buNone/>
            </a:pPr>
            <a:r>
              <a:rPr lang="zh-CN" altLang="en-US" sz="3600" dirty="0" smtClean="0"/>
              <a:t>你必须知道：</a:t>
            </a:r>
            <a:endParaRPr lang="en-US" altLang="zh-CN" sz="3600" dirty="0" smtClean="0"/>
          </a:p>
          <a:p>
            <a:pPr lvl="0">
              <a:spcBef>
                <a:spcPts val="0"/>
              </a:spcBef>
              <a:buNone/>
            </a:pPr>
            <a:endParaRPr lang="en-US" altLang="zh-CN" sz="3600" dirty="0"/>
          </a:p>
          <a:p>
            <a:pPr lvl="0">
              <a:spcBef>
                <a:spcPts val="0"/>
              </a:spcBef>
              <a:buNone/>
            </a:pPr>
            <a:r>
              <a:rPr lang="zh-CN" altLang="en-US" sz="3600" dirty="0" smtClean="0"/>
              <a:t>数据操作：增</a:t>
            </a:r>
            <a:r>
              <a:rPr lang="en-US" altLang="zh-CN" sz="3600" dirty="0" smtClean="0"/>
              <a:t>(insert)</a:t>
            </a:r>
          </a:p>
          <a:p>
            <a:pPr lvl="0">
              <a:spcBef>
                <a:spcPts val="0"/>
              </a:spcBef>
              <a:buNone/>
            </a:pPr>
            <a:r>
              <a:rPr lang="en-US" altLang="zh-CN" sz="3600" dirty="0"/>
              <a:t>	</a:t>
            </a:r>
            <a:r>
              <a:rPr lang="en-US" altLang="zh-CN" sz="3600" dirty="0" smtClean="0"/>
              <a:t>	    </a:t>
            </a:r>
            <a:r>
              <a:rPr lang="zh-CN" altLang="en-US" sz="3600" dirty="0" smtClean="0"/>
              <a:t>删</a:t>
            </a:r>
            <a:r>
              <a:rPr lang="en-US" altLang="zh-CN" sz="3600" dirty="0" smtClean="0"/>
              <a:t>(delete)</a:t>
            </a:r>
          </a:p>
          <a:p>
            <a:pPr lvl="0">
              <a:spcBef>
                <a:spcPts val="0"/>
              </a:spcBef>
              <a:buNone/>
            </a:pPr>
            <a:r>
              <a:rPr lang="en-US" altLang="zh-CN" sz="3600" dirty="0"/>
              <a:t>	 </a:t>
            </a:r>
            <a:r>
              <a:rPr lang="en-US" altLang="zh-CN" sz="3600" dirty="0" smtClean="0"/>
              <a:t>          </a:t>
            </a:r>
            <a:r>
              <a:rPr lang="zh-CN" altLang="en-US" sz="3600" dirty="0" smtClean="0"/>
              <a:t>改</a:t>
            </a:r>
            <a:r>
              <a:rPr lang="en-US" altLang="zh-CN" sz="3600" dirty="0" smtClean="0"/>
              <a:t>(update)</a:t>
            </a:r>
          </a:p>
          <a:p>
            <a:pPr lvl="0">
              <a:spcBef>
                <a:spcPts val="0"/>
              </a:spcBef>
              <a:buNone/>
            </a:pPr>
            <a:r>
              <a:rPr lang="en-US" altLang="zh-CN" sz="3600" dirty="0"/>
              <a:t>	 </a:t>
            </a:r>
            <a:r>
              <a:rPr lang="en-US" altLang="zh-CN" sz="3600" dirty="0" smtClean="0"/>
              <a:t>          </a:t>
            </a:r>
            <a:r>
              <a:rPr lang="zh-CN" altLang="en-US" sz="3600" dirty="0" smtClean="0"/>
              <a:t>查</a:t>
            </a:r>
            <a:r>
              <a:rPr lang="en-US" altLang="zh-CN" sz="3600" dirty="0" smtClean="0"/>
              <a:t>(select)</a:t>
            </a:r>
          </a:p>
          <a:p>
            <a:pPr lvl="0">
              <a:spcBef>
                <a:spcPts val="0"/>
              </a:spcBef>
              <a:buNone/>
            </a:pPr>
            <a:endParaRPr lang="en-US" altLang="zh-CN" sz="3600" dirty="0" smtClean="0"/>
          </a:p>
          <a:p>
            <a:pPr lvl="0"/>
            <a:r>
              <a:rPr lang="en-US" altLang="zh-CN" sz="2400" dirty="0" smtClean="0"/>
              <a:t>    </a:t>
            </a:r>
            <a:r>
              <a:rPr lang="zh-CN" altLang="en-US" sz="2400" dirty="0" smtClean="0"/>
              <a:t>注：查</a:t>
            </a:r>
            <a:r>
              <a:rPr lang="zh-CN" altLang="en-US" sz="2400" dirty="0"/>
              <a:t>找是数据操作的重点，在数据</a:t>
            </a:r>
            <a:r>
              <a:rPr lang="zh-CN" altLang="en-US" sz="2400" dirty="0" smtClean="0"/>
              <a:t>库</a:t>
            </a:r>
            <a:endParaRPr lang="en-US" altLang="zh-CN" sz="2400" dirty="0" smtClean="0"/>
          </a:p>
          <a:p>
            <a:pPr lvl="0"/>
            <a:r>
              <a:rPr lang="zh-CN" altLang="en-US" sz="2400" dirty="0" smtClean="0"/>
              <a:t>针对</a:t>
            </a:r>
            <a:r>
              <a:rPr lang="en-US" altLang="zh-CN" sz="2400" dirty="0" err="1" smtClean="0"/>
              <a:t>sql</a:t>
            </a:r>
            <a:r>
              <a:rPr lang="zh-CN" altLang="en-US" sz="2400" dirty="0" smtClean="0"/>
              <a:t>语句</a:t>
            </a:r>
            <a:r>
              <a:rPr lang="zh-CN" altLang="en-US" sz="2400" dirty="0"/>
              <a:t>优化中主要是对查找语句优</a:t>
            </a:r>
            <a:r>
              <a:rPr lang="zh-CN" altLang="en-US" sz="2400" dirty="0" smtClean="0"/>
              <a:t>化</a:t>
            </a:r>
            <a:endParaRPr lang="en-US" altLang="zh-CN"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226077" y="477066"/>
            <a:ext cx="2808000" cy="1271100"/>
          </a:xfrm>
          <a:prstGeom prst="rect">
            <a:avLst/>
          </a:prstGeom>
        </p:spPr>
        <p:txBody>
          <a:bodyPr lIns="91425" tIns="91425" rIns="91425" bIns="91425" anchor="b" anchorCtr="0">
            <a:noAutofit/>
          </a:bodyPr>
          <a:lstStyle/>
          <a:p>
            <a:pPr lvl="0" rtl="0">
              <a:spcBef>
                <a:spcPts val="0"/>
              </a:spcBef>
              <a:buNone/>
            </a:pPr>
            <a:r>
              <a:rPr lang="en-US" altLang="zh-CN" dirty="0" smtClean="0"/>
              <a:t>For Example</a:t>
            </a:r>
            <a:endParaRPr lang="zh-CN" dirty="0"/>
          </a:p>
        </p:txBody>
      </p:sp>
      <p:sp>
        <p:nvSpPr>
          <p:cNvPr id="192" name="Shape 192"/>
          <p:cNvSpPr txBox="1">
            <a:spLocks noGrp="1"/>
          </p:cNvSpPr>
          <p:nvPr>
            <p:ph type="body" idx="1"/>
          </p:nvPr>
        </p:nvSpPr>
        <p:spPr>
          <a:xfrm>
            <a:off x="118877" y="2367759"/>
            <a:ext cx="2348749" cy="1734300"/>
          </a:xfrm>
          <a:prstGeom prst="rect">
            <a:avLst/>
          </a:prstGeom>
        </p:spPr>
        <p:txBody>
          <a:bodyPr lIns="91425" tIns="91425" rIns="91425" bIns="91425" anchor="t" anchorCtr="0">
            <a:noAutofit/>
          </a:bodyPr>
          <a:lstStyle/>
          <a:p>
            <a:pPr lvl="0" rtl="0">
              <a:spcBef>
                <a:spcPts val="0"/>
              </a:spcBef>
              <a:buNone/>
            </a:pPr>
            <a:r>
              <a:rPr lang="zh-CN" altLang="en-US" sz="2400" dirty="0" smtClean="0"/>
              <a:t>来撸个博客系统吧</a:t>
            </a:r>
            <a:endParaRPr sz="2400" dirty="0"/>
          </a:p>
        </p:txBody>
      </p:sp>
      <p:sp>
        <p:nvSpPr>
          <p:cNvPr id="193" name="Shape 193"/>
          <p:cNvSpPr txBox="1"/>
          <p:nvPr/>
        </p:nvSpPr>
        <p:spPr>
          <a:xfrm>
            <a:off x="3281819" y="386366"/>
            <a:ext cx="5862181" cy="6272011"/>
          </a:xfrm>
          <a:prstGeom prst="rect">
            <a:avLst/>
          </a:prstGeom>
          <a:noFill/>
          <a:ln>
            <a:noFill/>
          </a:ln>
        </p:spPr>
        <p:txBody>
          <a:bodyPr lIns="91425" tIns="91425" rIns="91425" bIns="91425" anchor="t" anchorCtr="0">
            <a:noAutofit/>
          </a:bodyPr>
          <a:lstStyle/>
          <a:p>
            <a:pPr lvl="0" rtl="0">
              <a:spcBef>
                <a:spcPts val="0"/>
              </a:spcBef>
              <a:buNone/>
            </a:pPr>
            <a:r>
              <a:rPr lang="zh-CN" altLang="en-US" sz="1800" dirty="0" smtClean="0"/>
              <a:t>设计到查询操作的</a:t>
            </a:r>
            <a:r>
              <a:rPr lang="en-US" altLang="zh-CN" sz="1800" dirty="0" smtClean="0"/>
              <a:t>(</a:t>
            </a:r>
            <a:r>
              <a:rPr lang="zh-CN" altLang="en-US" sz="1800" dirty="0" smtClean="0"/>
              <a:t>我说人话</a:t>
            </a:r>
            <a:r>
              <a:rPr lang="en-US" altLang="zh-CN" sz="1800" dirty="0" smtClean="0"/>
              <a:t>)</a:t>
            </a:r>
          </a:p>
          <a:p>
            <a:pPr lvl="0" rtl="0">
              <a:spcBef>
                <a:spcPts val="0"/>
              </a:spcBef>
              <a:buNone/>
            </a:pPr>
            <a:r>
              <a:rPr lang="en-US" sz="1800" dirty="0" smtClean="0"/>
              <a:t>1.</a:t>
            </a:r>
            <a:r>
              <a:rPr lang="zh-CN" altLang="en-US" sz="1800" dirty="0" smtClean="0"/>
              <a:t>登录</a:t>
            </a:r>
            <a:endParaRPr lang="en-US" altLang="zh-CN" sz="1800" dirty="0" smtClean="0"/>
          </a:p>
          <a:p>
            <a:pPr lvl="0" rtl="0">
              <a:spcBef>
                <a:spcPts val="0"/>
              </a:spcBef>
              <a:buNone/>
            </a:pPr>
            <a:endParaRPr lang="en-US" altLang="zh-CN" sz="1800" dirty="0" smtClean="0"/>
          </a:p>
          <a:p>
            <a:pPr lvl="0" rtl="0">
              <a:spcBef>
                <a:spcPts val="0"/>
              </a:spcBef>
              <a:buNone/>
            </a:pPr>
            <a:r>
              <a:rPr lang="zh-CN" altLang="en-US" sz="1800" dirty="0" smtClean="0"/>
              <a:t>      我叫</a:t>
            </a:r>
            <a:r>
              <a:rPr lang="en-US" altLang="zh-CN" sz="1800" dirty="0" smtClean="0"/>
              <a:t>(username),</a:t>
            </a:r>
            <a:r>
              <a:rPr lang="zh-CN" altLang="en-US" sz="1800" dirty="0" smtClean="0"/>
              <a:t>我的密码是</a:t>
            </a:r>
            <a:r>
              <a:rPr lang="en-US" altLang="zh-CN" sz="1800" dirty="0" smtClean="0"/>
              <a:t>(password)</a:t>
            </a:r>
            <a:r>
              <a:rPr lang="zh-CN" altLang="en-US" sz="1800" dirty="0" smtClean="0"/>
              <a:t>，</a:t>
            </a:r>
            <a:r>
              <a:rPr lang="zh-CN" altLang="en-US" sz="1800" dirty="0"/>
              <a:t>请</a:t>
            </a:r>
            <a:r>
              <a:rPr lang="zh-CN" altLang="en-US" sz="1800" dirty="0" smtClean="0"/>
              <a:t>求验证</a:t>
            </a:r>
            <a:endParaRPr lang="en-US" altLang="zh-CN" sz="1800" dirty="0" smtClean="0"/>
          </a:p>
          <a:p>
            <a:pPr lvl="0" rtl="0">
              <a:spcBef>
                <a:spcPts val="0"/>
              </a:spcBef>
              <a:buNone/>
            </a:pPr>
            <a:endParaRPr lang="en-US" altLang="zh-CN" sz="1800" dirty="0" smtClean="0"/>
          </a:p>
          <a:p>
            <a:pPr lvl="0" rtl="0">
              <a:spcBef>
                <a:spcPts val="0"/>
              </a:spcBef>
              <a:buNone/>
            </a:pPr>
            <a:r>
              <a:rPr lang="zh-CN" altLang="en-US" sz="1800" dirty="0" smtClean="0"/>
              <a:t>      我叫 蒋天星，我的密码是</a:t>
            </a:r>
            <a:r>
              <a:rPr lang="en-US" altLang="zh-CN" sz="1800" dirty="0" smtClean="0"/>
              <a:t>5201314</a:t>
            </a:r>
            <a:r>
              <a:rPr lang="zh-CN" altLang="en-US" sz="1800" dirty="0" smtClean="0"/>
              <a:t>，        请求验证</a:t>
            </a:r>
            <a:endParaRPr lang="en-US" altLang="zh-CN" sz="1800" dirty="0" smtClean="0"/>
          </a:p>
          <a:p>
            <a:pPr lvl="0" rtl="0">
              <a:spcBef>
                <a:spcPts val="0"/>
              </a:spcBef>
              <a:buNone/>
            </a:pPr>
            <a:r>
              <a:rPr lang="en-US" altLang="zh-CN" sz="1800" dirty="0" smtClean="0"/>
              <a:t>      </a:t>
            </a:r>
            <a:r>
              <a:rPr lang="zh-CN" altLang="en-US" sz="1800" dirty="0" smtClean="0"/>
              <a:t>我叫 王炜松，我的密码是</a:t>
            </a:r>
            <a:r>
              <a:rPr lang="en-US" altLang="zh-CN" sz="1800" dirty="0" err="1" smtClean="0"/>
              <a:t>wangweisong</a:t>
            </a:r>
            <a:r>
              <a:rPr lang="zh-CN" altLang="en-US" sz="1800" dirty="0" smtClean="0"/>
              <a:t>，请求验证</a:t>
            </a:r>
            <a:r>
              <a:rPr lang="en-US" altLang="zh-CN" sz="1800" dirty="0"/>
              <a:t>	</a:t>
            </a:r>
            <a:endParaRPr lang="en-US" altLang="zh-CN" sz="1800" dirty="0" smtClean="0"/>
          </a:p>
          <a:p>
            <a:pPr lvl="0" rtl="0">
              <a:spcBef>
                <a:spcPts val="0"/>
              </a:spcBef>
              <a:buNone/>
            </a:pPr>
            <a:r>
              <a:rPr lang="en-US" sz="1800" dirty="0" smtClean="0"/>
              <a:t>2.</a:t>
            </a:r>
            <a:r>
              <a:rPr lang="zh-CN" altLang="en-US" sz="1800" dirty="0" smtClean="0"/>
              <a:t>一篇文章的显示</a:t>
            </a:r>
            <a:endParaRPr lang="en-US" altLang="zh-CN" sz="1800" dirty="0" smtClean="0"/>
          </a:p>
          <a:p>
            <a:pPr lvl="0" rtl="0">
              <a:spcBef>
                <a:spcPts val="0"/>
              </a:spcBef>
              <a:buNone/>
            </a:pPr>
            <a:r>
              <a:rPr lang="en-US" sz="1800" dirty="0"/>
              <a:t> </a:t>
            </a:r>
            <a:r>
              <a:rPr lang="en-US" sz="1800" dirty="0" smtClean="0"/>
              <a:t>     (</a:t>
            </a:r>
            <a:r>
              <a:rPr lang="en-US" altLang="zh-CN" sz="1800" dirty="0" smtClean="0"/>
              <a:t>username)</a:t>
            </a:r>
            <a:r>
              <a:rPr lang="zh-CN" altLang="en-US" sz="1800" dirty="0" smtClean="0"/>
              <a:t>，于</a:t>
            </a:r>
            <a:r>
              <a:rPr lang="en-US" altLang="zh-CN" sz="1800" dirty="0" smtClean="0"/>
              <a:t>(time)</a:t>
            </a:r>
            <a:r>
              <a:rPr lang="zh-CN" altLang="en-US" sz="1800" dirty="0" smtClean="0"/>
              <a:t>写的标题为</a:t>
            </a:r>
            <a:r>
              <a:rPr lang="en-US" altLang="zh-CN" sz="1800" dirty="0" smtClean="0"/>
              <a:t>”</a:t>
            </a:r>
          </a:p>
          <a:p>
            <a:pPr lvl="0" rtl="0">
              <a:spcBef>
                <a:spcPts val="0"/>
              </a:spcBef>
              <a:buNone/>
            </a:pPr>
            <a:r>
              <a:rPr lang="en-US" sz="1800" dirty="0" smtClean="0"/>
              <a:t>(title)”</a:t>
            </a:r>
            <a:r>
              <a:rPr lang="zh-CN" altLang="en-US" sz="1800" dirty="0" smtClean="0"/>
              <a:t>，关于</a:t>
            </a:r>
            <a:r>
              <a:rPr lang="en-US" altLang="zh-CN" sz="1800" dirty="0" smtClean="0"/>
              <a:t>(tag)</a:t>
            </a:r>
            <a:r>
              <a:rPr lang="zh-CN" altLang="en-US" sz="1800" dirty="0" smtClean="0"/>
              <a:t>，内容是</a:t>
            </a:r>
            <a:r>
              <a:rPr lang="en-US" altLang="zh-CN" sz="1800" dirty="0" smtClean="0"/>
              <a:t>”(content)”</a:t>
            </a:r>
            <a:r>
              <a:rPr lang="zh-CN" altLang="en-US" sz="1800" dirty="0" smtClean="0"/>
              <a:t>的博客。</a:t>
            </a:r>
            <a:endParaRPr lang="en-US" altLang="zh-CN" sz="1800" dirty="0" smtClean="0"/>
          </a:p>
          <a:p>
            <a:pPr lvl="0" rtl="0">
              <a:spcBef>
                <a:spcPts val="0"/>
              </a:spcBef>
              <a:buNone/>
            </a:pPr>
            <a:r>
              <a:rPr lang="en-US" sz="1800" dirty="0" smtClean="0"/>
              <a:t>     </a:t>
            </a:r>
          </a:p>
          <a:p>
            <a:pPr lvl="0" rtl="0">
              <a:spcBef>
                <a:spcPts val="0"/>
              </a:spcBef>
              <a:buNone/>
            </a:pPr>
            <a:r>
              <a:rPr lang="en-US" sz="1800" dirty="0"/>
              <a:t> </a:t>
            </a:r>
            <a:r>
              <a:rPr lang="en-US" sz="1800" dirty="0" smtClean="0"/>
              <a:t>     </a:t>
            </a:r>
            <a:r>
              <a:rPr lang="zh-CN" altLang="en-US" sz="1800" dirty="0" smtClean="0"/>
              <a:t>蒋</a:t>
            </a:r>
            <a:r>
              <a:rPr lang="zh-CN" altLang="en-US" sz="1800" dirty="0"/>
              <a:t>天星</a:t>
            </a:r>
            <a:r>
              <a:rPr lang="zh-CN" altLang="en-US" sz="1800" dirty="0" smtClean="0"/>
              <a:t>，于</a:t>
            </a:r>
            <a:r>
              <a:rPr lang="en-US" altLang="zh-CN" sz="1800" dirty="0" smtClean="0"/>
              <a:t>16</a:t>
            </a:r>
            <a:r>
              <a:rPr lang="zh-CN" altLang="en-US" sz="1800" dirty="0" smtClean="0"/>
              <a:t>年</a:t>
            </a:r>
            <a:r>
              <a:rPr lang="en-US" altLang="zh-CN" sz="1800" dirty="0" smtClean="0"/>
              <a:t>12</a:t>
            </a:r>
            <a:r>
              <a:rPr lang="zh-CN" altLang="en-US" sz="1800" dirty="0" smtClean="0"/>
              <a:t>月写的标题为</a:t>
            </a:r>
            <a:r>
              <a:rPr lang="en-US" altLang="zh-CN" sz="1800" dirty="0" smtClean="0"/>
              <a:t>”</a:t>
            </a:r>
            <a:r>
              <a:rPr lang="zh-CN" altLang="en-US" sz="1800" dirty="0" smtClean="0"/>
              <a:t>数据库从装酷到跑路</a:t>
            </a:r>
            <a:r>
              <a:rPr lang="en-US" altLang="zh-CN" sz="1800" dirty="0" smtClean="0"/>
              <a:t>”</a:t>
            </a:r>
            <a:r>
              <a:rPr lang="zh-CN" altLang="en-US" sz="1800" dirty="0" smtClean="0"/>
              <a:t>，关于“学长装逼”，内容是“</a:t>
            </a:r>
            <a:r>
              <a:rPr lang="en-US" altLang="zh-CN" sz="1800" dirty="0" smtClean="0"/>
              <a:t>…….</a:t>
            </a:r>
            <a:r>
              <a:rPr lang="zh-CN" altLang="en-US" sz="1800" dirty="0" smtClean="0"/>
              <a:t>”的博客。</a:t>
            </a:r>
            <a:endParaRPr lang="en-US" altLang="zh-CN" sz="1800" dirty="0" smtClean="0"/>
          </a:p>
          <a:p>
            <a:pPr lvl="0"/>
            <a:r>
              <a:rPr lang="zh-CN" altLang="en-US" sz="1800" dirty="0" smtClean="0"/>
              <a:t>      </a:t>
            </a:r>
            <a:endParaRPr lang="en-US" altLang="zh-CN" sz="1800" dirty="0" smtClean="0"/>
          </a:p>
          <a:p>
            <a:pPr lvl="0"/>
            <a:r>
              <a:rPr lang="en-US" altLang="zh-CN" sz="1800" dirty="0"/>
              <a:t> </a:t>
            </a:r>
            <a:r>
              <a:rPr lang="en-US" altLang="zh-CN" sz="1800" dirty="0" smtClean="0"/>
              <a:t>     </a:t>
            </a:r>
            <a:r>
              <a:rPr lang="zh-CN" altLang="en-US" sz="1800" dirty="0" smtClean="0"/>
              <a:t>王炜松，</a:t>
            </a:r>
            <a:r>
              <a:rPr lang="zh-CN" altLang="en-US" sz="1800" dirty="0"/>
              <a:t>于</a:t>
            </a:r>
            <a:r>
              <a:rPr lang="en-US" altLang="zh-CN" sz="1800" dirty="0"/>
              <a:t>16</a:t>
            </a:r>
            <a:r>
              <a:rPr lang="zh-CN" altLang="en-US" sz="1800" dirty="0"/>
              <a:t>年</a:t>
            </a:r>
            <a:r>
              <a:rPr lang="en-US" altLang="zh-CN" sz="1800" dirty="0" smtClean="0"/>
              <a:t>11</a:t>
            </a:r>
            <a:r>
              <a:rPr lang="zh-CN" altLang="en-US" sz="1800" dirty="0" smtClean="0"/>
              <a:t>月</a:t>
            </a:r>
            <a:r>
              <a:rPr lang="zh-CN" altLang="en-US" sz="1800" dirty="0"/>
              <a:t>写的标题为</a:t>
            </a:r>
            <a:r>
              <a:rPr lang="en-US" altLang="zh-CN" sz="1800" dirty="0" smtClean="0"/>
              <a:t>”</a:t>
            </a:r>
            <a:r>
              <a:rPr lang="zh-CN" altLang="en-US" sz="1800" dirty="0"/>
              <a:t>你不</a:t>
            </a:r>
            <a:r>
              <a:rPr lang="zh-CN" altLang="en-US" sz="1800" dirty="0" smtClean="0"/>
              <a:t>懂我的忧伤</a:t>
            </a:r>
            <a:r>
              <a:rPr lang="en-US" altLang="zh-CN" sz="1800" dirty="0" smtClean="0"/>
              <a:t>:</a:t>
            </a:r>
            <a:r>
              <a:rPr lang="zh-CN" altLang="en-US" sz="1800" dirty="0"/>
              <a:t>教你如</a:t>
            </a:r>
            <a:r>
              <a:rPr lang="zh-CN" altLang="en-US" sz="1800" dirty="0" smtClean="0"/>
              <a:t>何面向对象</a:t>
            </a:r>
            <a:r>
              <a:rPr lang="en-US" altLang="zh-CN" sz="1800" dirty="0" smtClean="0"/>
              <a:t>”</a:t>
            </a:r>
            <a:r>
              <a:rPr lang="zh-CN" altLang="en-US" sz="1800" dirty="0"/>
              <a:t>，关于</a:t>
            </a:r>
            <a:r>
              <a:rPr lang="zh-CN" altLang="en-US" sz="1800" dirty="0" smtClean="0"/>
              <a:t>“</a:t>
            </a:r>
            <a:r>
              <a:rPr lang="zh-CN" altLang="en-US" sz="1800" dirty="0"/>
              <a:t>撩妹</a:t>
            </a:r>
            <a:r>
              <a:rPr lang="zh-CN" altLang="en-US" sz="1800" dirty="0" smtClean="0"/>
              <a:t>”</a:t>
            </a:r>
            <a:r>
              <a:rPr lang="zh-CN" altLang="en-US" sz="1800" dirty="0"/>
              <a:t>，内容是“</a:t>
            </a:r>
            <a:r>
              <a:rPr lang="en-US" altLang="zh-CN" sz="1800" dirty="0"/>
              <a:t>…….</a:t>
            </a:r>
            <a:r>
              <a:rPr lang="zh-CN" altLang="en-US" sz="1800" dirty="0"/>
              <a:t>”的博客</a:t>
            </a:r>
            <a:r>
              <a:rPr lang="zh-CN" altLang="en-US" sz="1800" dirty="0" smtClean="0"/>
              <a:t>。</a:t>
            </a:r>
            <a:endParaRPr lang="en-US" altLang="zh-CN" sz="1800" dirty="0" smtClean="0"/>
          </a:p>
          <a:p>
            <a:pPr lvl="0"/>
            <a:r>
              <a:rPr lang="en-US" altLang="zh-CN" sz="1800" dirty="0"/>
              <a:t> </a:t>
            </a:r>
            <a:r>
              <a:rPr lang="en-US" altLang="zh-CN" sz="1800" dirty="0" smtClean="0"/>
              <a:t>    </a:t>
            </a:r>
            <a:r>
              <a:rPr lang="zh-CN" altLang="en-US" sz="1800" dirty="0"/>
              <a:t> </a:t>
            </a:r>
            <a:endParaRPr lang="en-US" altLang="zh-CN" sz="1800" dirty="0" smtClean="0"/>
          </a:p>
          <a:p>
            <a:pPr lvl="0"/>
            <a:r>
              <a:rPr lang="en-US" altLang="zh-CN" sz="1800" dirty="0"/>
              <a:t> </a:t>
            </a:r>
            <a:r>
              <a:rPr lang="en-US" altLang="zh-CN" sz="1800" dirty="0" smtClean="0"/>
              <a:t>     </a:t>
            </a:r>
            <a:r>
              <a:rPr lang="zh-CN" altLang="en-US" sz="1800" dirty="0" smtClean="0"/>
              <a:t>王</a:t>
            </a:r>
            <a:r>
              <a:rPr lang="zh-CN" altLang="en-US" sz="1800" dirty="0"/>
              <a:t>炜松，于</a:t>
            </a:r>
            <a:r>
              <a:rPr lang="en-US" altLang="zh-CN" sz="1800" dirty="0"/>
              <a:t>16</a:t>
            </a:r>
            <a:r>
              <a:rPr lang="zh-CN" altLang="en-US" sz="1800" dirty="0" smtClean="0"/>
              <a:t>年</a:t>
            </a:r>
            <a:r>
              <a:rPr lang="en-US" altLang="zh-CN" sz="1800" dirty="0" smtClean="0"/>
              <a:t>10</a:t>
            </a:r>
            <a:r>
              <a:rPr lang="zh-CN" altLang="en-US" sz="1800" dirty="0" smtClean="0"/>
              <a:t>月</a:t>
            </a:r>
            <a:r>
              <a:rPr lang="zh-CN" altLang="en-US" sz="1800" dirty="0"/>
              <a:t>写的标题为</a:t>
            </a:r>
            <a:r>
              <a:rPr lang="en-US" altLang="zh-CN" sz="1800" dirty="0" smtClean="0"/>
              <a:t>”</a:t>
            </a:r>
            <a:r>
              <a:rPr lang="en-US" altLang="zh-CN" sz="1800" dirty="0" err="1" smtClean="0"/>
              <a:t>js</a:t>
            </a:r>
            <a:r>
              <a:rPr lang="zh-CN" altLang="en-US" sz="1800" dirty="0" smtClean="0"/>
              <a:t>从入门到放弃</a:t>
            </a:r>
            <a:r>
              <a:rPr lang="en-US" altLang="zh-CN" sz="1800" dirty="0" smtClean="0"/>
              <a:t>”</a:t>
            </a:r>
            <a:r>
              <a:rPr lang="zh-CN" altLang="en-US" sz="1800" dirty="0"/>
              <a:t>，关于</a:t>
            </a:r>
            <a:r>
              <a:rPr lang="zh-CN" altLang="en-US" sz="1800" dirty="0" smtClean="0"/>
              <a:t>“</a:t>
            </a:r>
            <a:r>
              <a:rPr lang="zh-CN" altLang="en-US" sz="1800" dirty="0"/>
              <a:t>编程</a:t>
            </a:r>
            <a:r>
              <a:rPr lang="zh-CN" altLang="en-US" sz="1800" dirty="0" smtClean="0"/>
              <a:t>”</a:t>
            </a:r>
            <a:r>
              <a:rPr lang="zh-CN" altLang="en-US" sz="1800" dirty="0"/>
              <a:t>，内容是“</a:t>
            </a:r>
            <a:r>
              <a:rPr lang="en-US" altLang="zh-CN" sz="1800" dirty="0"/>
              <a:t>…….</a:t>
            </a:r>
            <a:r>
              <a:rPr lang="zh-CN" altLang="en-US" sz="1800" dirty="0"/>
              <a:t>”的博客</a:t>
            </a:r>
            <a:r>
              <a:rPr lang="zh-CN" altLang="en-US" sz="1800" dirty="0" smtClean="0"/>
              <a:t>。</a:t>
            </a:r>
            <a:r>
              <a:rPr lang="en-US" altLang="zh-CN" sz="1800" dirty="0" smtClean="0"/>
              <a:t>    </a:t>
            </a:r>
          </a:p>
          <a:p>
            <a:pPr lvl="0"/>
            <a:r>
              <a:rPr lang="zh-CN" altLang="en-US" sz="2000" dirty="0"/>
              <a:t>假</a:t>
            </a:r>
            <a:r>
              <a:rPr lang="zh-CN" altLang="en-US" sz="2000" dirty="0" smtClean="0"/>
              <a:t>设就这些涉及到查询操作的：</a:t>
            </a:r>
            <a:endParaRPr lang="en-US" altLang="zh-CN" sz="2000" dirty="0" smtClean="0"/>
          </a:p>
          <a:p>
            <a:pPr lvl="0" rtl="0">
              <a:spcBef>
                <a:spcPts val="0"/>
              </a:spcBef>
              <a:buNone/>
            </a:pPr>
            <a:endParaRPr sz="1100"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TotalTime>
  <Words>2383</Words>
  <Application>Microsoft Office PowerPoint</Application>
  <PresentationFormat>全屏显示(4:3)</PresentationFormat>
  <Paragraphs>353</Paragraphs>
  <Slides>35</Slides>
  <Notes>20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35</vt:i4>
      </vt:variant>
    </vt:vector>
  </HeadingPairs>
  <TitlesOfParts>
    <vt:vector size="43" baseType="lpstr">
      <vt:lpstr>Arial</vt:lpstr>
      <vt:lpstr>宋体</vt:lpstr>
      <vt:lpstr>Adobe Devanagari</vt:lpstr>
      <vt:lpstr>Roboto</vt:lpstr>
      <vt:lpstr>Consolas</vt:lpstr>
      <vt:lpstr>Adobe Myungjo Std M</vt:lpstr>
      <vt:lpstr>material</vt:lpstr>
      <vt:lpstr>material</vt:lpstr>
      <vt:lpstr>数据库</vt:lpstr>
      <vt:lpstr>为什么会有数据库这个东西？</vt:lpstr>
      <vt:lpstr>           首先从www.4399.com，说起.....</vt:lpstr>
      <vt:lpstr>PowerPoint 演示文稿</vt:lpstr>
      <vt:lpstr>大概是因为懒！ </vt:lpstr>
      <vt:lpstr>邂逅PHP，事情朝着好的方向发展</vt:lpstr>
      <vt:lpstr>通过数据库， 可以很好的 解决这些问 题，利用php 对数据库进 行操作更加 高效</vt:lpstr>
      <vt:lpstr>  正式开车  数据库设计</vt:lpstr>
      <vt:lpstr>For Example</vt:lpstr>
      <vt:lpstr>需求分析</vt:lpstr>
      <vt:lpstr>PowerPoint 演示文稿</vt:lpstr>
      <vt:lpstr> </vt:lpstr>
      <vt:lpstr>关联映射 </vt:lpstr>
      <vt:lpstr>多对多关系映射</vt:lpstr>
      <vt:lpstr>数据类型 与 字段属性</vt:lpstr>
      <vt:lpstr>PowerPoint 演示文稿</vt:lpstr>
      <vt:lpstr>字符集 索引</vt:lpstr>
      <vt:lpstr>SQL语句</vt:lpstr>
      <vt:lpstr>SQL语句 之 插入</vt:lpstr>
      <vt:lpstr>删除   </vt:lpstr>
      <vt:lpstr>更改</vt:lpstr>
      <vt:lpstr>最麻烦的是 查询</vt:lpstr>
      <vt:lpstr>多表查询</vt:lpstr>
      <vt:lpstr>数据库抽象层PDO </vt:lpstr>
      <vt:lpstr>为什么要还学PDO？</vt:lpstr>
      <vt:lpstr>构造函数 </vt:lpstr>
      <vt:lpstr>执行SQL语句 </vt:lpstr>
      <vt:lpstr>获取结果集 </vt:lpstr>
      <vt:lpstr>2.fetchAll()     array PDOStatement::fetchAll([int fetch_style])    //返回结果集中的所有行  $query = ‘select * from user where id=1’; $res = $pdo-&gt;query($query); $data = $res-&gt;fetch(PDO::FETCH_ASSOC); var_dump($data);  3.fetchColum()   String PDOStatement::fetchColumn([int column_number])   //设置行中列的索引值，放回结果集中制定的改列值</vt:lpstr>
      <vt:lpstr>错误处理 </vt:lpstr>
      <vt:lpstr>参数绑定 </vt:lpstr>
      <vt:lpstr>PowerPoint 演示文稿</vt:lpstr>
      <vt:lpstr>事务处理 </vt:lpstr>
      <vt:lpstr>开启事务 beginTransaction() 提交事务 commit() 事务回滚 rollback() try{       …       $pdo-&gt;setAttribute(PDO::ATTR_AUTOCOMIT, false);       $sel = “select * from check where username=‘jx3536’”;       $res = $pdo-&gt;query($sel);       if($res[‘account’] &gt; 200) {           $account = $res[‘account’] – 200;           $pdo-&gt;beginTransaction();           $reduce = “update check set account={$account} where id={$res[‘id’]}”;           $affected_row = $pdo-&gt;exec($reduce);           if ($affected_row == 0)                  throw new PDOException(‘转账失败’);           $add = “update savings set account=accon+200 where username={$res[‘name’]}”;           $affected_row = $pdo-&gt;exec($add);           if($affected_row == 0)                 throw new PDOException(‘转账失败’);            $pdo-&gt;commit();           echo “转账成功”;       }       echo “支票账户余额不足”; }catch(PDOException $e) {       $pdo-&gt;commit();       echo $e-&gt;getMessage(); } </vt:lpstr>
      <vt:lpstr>登录注册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数据库基础</dc:title>
  <cp:lastModifiedBy>蒋天星</cp:lastModifiedBy>
  <cp:revision>67</cp:revision>
  <dcterms:modified xsi:type="dcterms:W3CDTF">2016-12-04T14:20:20Z</dcterms:modified>
</cp:coreProperties>
</file>