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</p:sldMasterIdLst>
  <p:sldIdLst>
    <p:sldId id="256" r:id="rId10"/>
    <p:sldId id="284" r:id="rId11"/>
    <p:sldId id="287" r:id="rId12"/>
    <p:sldId id="257" r:id="rId13"/>
    <p:sldId id="259" r:id="rId14"/>
    <p:sldId id="260" r:id="rId15"/>
    <p:sldId id="261" r:id="rId16"/>
    <p:sldId id="262" r:id="rId17"/>
    <p:sldId id="263" r:id="rId18"/>
    <p:sldId id="267" r:id="rId19"/>
    <p:sldId id="264" r:id="rId20"/>
    <p:sldId id="277" r:id="rId21"/>
    <p:sldId id="278" r:id="rId22"/>
    <p:sldId id="280" r:id="rId23"/>
    <p:sldId id="281" r:id="rId24"/>
    <p:sldId id="288" r:id="rId25"/>
    <p:sldId id="289" r:id="rId26"/>
    <p:sldId id="265" r:id="rId27"/>
    <p:sldId id="266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83" r:id="rId38"/>
    <p:sldId id="258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669" autoAdjust="0"/>
  </p:normalViewPr>
  <p:slideViewPr>
    <p:cSldViewPr>
      <p:cViewPr varScale="1">
        <p:scale>
          <a:sx n="106" d="100"/>
          <a:sy n="106" d="100"/>
        </p:scale>
        <p:origin x="-1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8119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53005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92851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57700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17269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26165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13529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2763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46069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666970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927294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526284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024214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561057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568409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117377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766403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4894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39445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378479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01240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494361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978532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469817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477095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204049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941716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4495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640437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173669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561323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193999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955430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366240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421952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952412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528835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2032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901088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296589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1326712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482071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74547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443299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7776591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358374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922340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996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9603861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2493192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541026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9254496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988945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0989419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8074348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015592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4484262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3401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221596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6819032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2685997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481374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33951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339898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5272280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0164304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5646678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0041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7339009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2935816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5612966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1694114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1667296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083645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187659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2254723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2775005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1792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9587661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29415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9064297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4519204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07313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8478221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4941946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4048265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0021792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7149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9075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0873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5075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5312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4032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0679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5202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9467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.jp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2.jp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2.jp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Relationship Id="rId3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image" Target="../media/image2.jpg"/><Relationship Id="rId3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image" Target="../media/image2.jpg"/><Relationship Id="rId3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504" y="2060848"/>
            <a:ext cx="6980312" cy="1470025"/>
          </a:xfrm>
        </p:spPr>
        <p:txBody>
          <a:bodyPr/>
          <a:lstStyle/>
          <a:p>
            <a:r>
              <a:rPr lang="en-US" altLang="zh-CN" dirty="0"/>
              <a:t>Spark </a:t>
            </a:r>
            <a:r>
              <a:rPr lang="en-US" altLang="zh-CN" dirty="0" smtClean="0"/>
              <a:t>Ecosystem &amp; Internals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3861048"/>
            <a:ext cx="6400800" cy="100811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							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陈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超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CrazyJvm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949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908720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</a:t>
            </a:r>
            <a:r>
              <a:rPr lang="en-US" altLang="zh-CN" dirty="0" err="1"/>
              <a:t>ClusterManager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Local</a:t>
            </a:r>
            <a:endParaRPr lang="en-US" altLang="zh-CN" dirty="0"/>
          </a:p>
          <a:p>
            <a:r>
              <a:rPr lang="en-US" altLang="zh-CN" dirty="0"/>
              <a:t>Standalone</a:t>
            </a:r>
          </a:p>
          <a:p>
            <a:r>
              <a:rPr lang="en-US" altLang="zh-CN" dirty="0"/>
              <a:t>Yarn</a:t>
            </a:r>
          </a:p>
          <a:p>
            <a:r>
              <a:rPr lang="en-US" altLang="zh-CN" dirty="0" err="1"/>
              <a:t>Mesos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3308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Cluster Overview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6273" t="-871" r="-11424" b="-9295"/>
          <a:stretch/>
        </p:blipFill>
        <p:spPr>
          <a:xfrm>
            <a:off x="-179388" y="1600200"/>
            <a:ext cx="9499601" cy="4546600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02218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schedule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223" b="223"/>
          <a:stretch>
            <a:fillRect/>
          </a:stretch>
        </p:blipFill>
        <p:spPr>
          <a:xfrm>
            <a:off x="467544" y="1412776"/>
            <a:ext cx="8229600" cy="4525963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09018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Executor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331" b="1331"/>
          <a:stretch/>
        </p:blipFill>
        <p:spPr>
          <a:xfrm>
            <a:off x="1043608" y="1268760"/>
            <a:ext cx="7344816" cy="5079932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07467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Shuffle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2344" t="-2504" r="-19372" b="-10585"/>
          <a:stretch/>
        </p:blipFill>
        <p:spPr>
          <a:xfrm>
            <a:off x="107504" y="1484784"/>
            <a:ext cx="9144000" cy="4213475"/>
          </a:xfrm>
        </p:spPr>
      </p:pic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64088" y="5661248"/>
            <a:ext cx="33843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dirty="0"/>
              <a:t>Sort-based shuffle supported</a:t>
            </a:r>
          </a:p>
        </p:txBody>
      </p:sp>
    </p:spTree>
    <p:extLst>
      <p:ext uri="{BB962C8B-B14F-4D97-AF65-F5344CB8AC3E}">
        <p14:creationId xmlns:p14="http://schemas.microsoft.com/office/powerpoint/2010/main" val="552814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Shuffle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Pull-based (not push-based)</a:t>
            </a:r>
          </a:p>
          <a:p>
            <a:r>
              <a:rPr kumimoji="1" lang="en-US" altLang="zh-CN" dirty="0" smtClean="0"/>
              <a:t>Write intermediate files to disk</a:t>
            </a:r>
          </a:p>
          <a:p>
            <a:r>
              <a:rPr kumimoji="1" lang="en-US" altLang="zh-CN" dirty="0" smtClean="0"/>
              <a:t>Build hash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 within each partition</a:t>
            </a:r>
          </a:p>
          <a:p>
            <a:r>
              <a:rPr kumimoji="1" lang="en-US" altLang="zh-CN" dirty="0" smtClean="0"/>
              <a:t>Can spill across keys</a:t>
            </a:r>
          </a:p>
          <a:p>
            <a:r>
              <a:rPr kumimoji="1" lang="en-US" altLang="zh-CN" dirty="0" smtClean="0"/>
              <a:t>A single key-value pair must fit in memory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76470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metrics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Better metrics system</a:t>
            </a:r>
          </a:p>
          <a:p>
            <a:r>
              <a:rPr lang="en-US" altLang="zh-CN" dirty="0" smtClean="0"/>
              <a:t>Report when task is still running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1550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b</a:t>
            </a:r>
            <a:r>
              <a:rPr lang="en-US" altLang="zh-CN" dirty="0" smtClean="0"/>
              <a:t>asis &amp; internals</a:t>
            </a:r>
          </a:p>
          <a:p>
            <a:endParaRPr lang="en-US" altLang="zh-CN" dirty="0"/>
          </a:p>
          <a:p>
            <a:r>
              <a:rPr lang="en-US" altLang="zh-CN" b="1" i="1" dirty="0">
                <a:solidFill>
                  <a:srgbClr val="800000"/>
                </a:solidFill>
              </a:rPr>
              <a:t>ecosystem</a:t>
            </a:r>
            <a:endParaRPr lang="zh-CN" altLang="en-US" b="1" i="1" dirty="0">
              <a:solidFill>
                <a:srgbClr val="8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1550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Spark Streaming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Mini-batch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204864"/>
            <a:ext cx="5588334" cy="32403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303" y="4437112"/>
            <a:ext cx="2638979" cy="187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46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/>
              <a:t>MLlib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Spark implementation of some common machine learning algorithms and utilities</a:t>
            </a:r>
          </a:p>
          <a:p>
            <a:r>
              <a:rPr lang="en-US" altLang="zh-CN" dirty="0"/>
              <a:t>classification</a:t>
            </a:r>
          </a:p>
          <a:p>
            <a:r>
              <a:rPr lang="en-US" altLang="zh-CN" dirty="0" smtClean="0"/>
              <a:t>regression</a:t>
            </a:r>
            <a:endParaRPr lang="en-US" altLang="zh-CN" dirty="0"/>
          </a:p>
          <a:p>
            <a:r>
              <a:rPr lang="en-US" altLang="zh-CN" dirty="0" smtClean="0"/>
              <a:t>clustering</a:t>
            </a:r>
            <a:endParaRPr lang="en-US" altLang="zh-CN" dirty="0"/>
          </a:p>
          <a:p>
            <a:r>
              <a:rPr lang="en-US" altLang="zh-CN" dirty="0"/>
              <a:t>collaborative filtering</a:t>
            </a:r>
          </a:p>
          <a:p>
            <a:r>
              <a:rPr lang="en-US" altLang="zh-CN" dirty="0"/>
              <a:t>dimensionality </a:t>
            </a:r>
            <a:r>
              <a:rPr lang="en-US" altLang="zh-CN" dirty="0" smtClean="0"/>
              <a:t>reduction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64904"/>
            <a:ext cx="3965565" cy="18002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126" y="4293096"/>
            <a:ext cx="2351874" cy="18002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915816" y="5589240"/>
            <a:ext cx="300608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dirty="0"/>
              <a:t>feature extraction supported:</a:t>
            </a:r>
          </a:p>
          <a:p>
            <a:pPr algn="ctr"/>
            <a:r>
              <a:rPr lang="en-US" altLang="zh-CN" dirty="0"/>
              <a:t>Word2Vec , TF-IDF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5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i="1" dirty="0">
                <a:solidFill>
                  <a:srgbClr val="800000"/>
                </a:solidFill>
              </a:rPr>
              <a:t>b</a:t>
            </a:r>
            <a:r>
              <a:rPr lang="en-US" altLang="zh-CN" b="1" i="1" dirty="0" smtClean="0">
                <a:solidFill>
                  <a:srgbClr val="800000"/>
                </a:solidFill>
              </a:rPr>
              <a:t>asis &amp; internals</a:t>
            </a:r>
          </a:p>
          <a:p>
            <a:endParaRPr lang="en-US" altLang="zh-CN" dirty="0"/>
          </a:p>
          <a:p>
            <a:r>
              <a:rPr lang="en-US" altLang="zh-CN" dirty="0" smtClean="0"/>
              <a:t>ecosystem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23224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/>
              <a:t>GraphX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78688" t="-1104" r="-92697" b="-187114"/>
          <a:stretch/>
        </p:blipFill>
        <p:spPr>
          <a:xfrm>
            <a:off x="-3835400" y="1624013"/>
            <a:ext cx="16805275" cy="4664649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99" y="3429000"/>
            <a:ext cx="694930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14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/>
              <a:t>GraphX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3"/>
          <a:srcRect t="1801" b="1801"/>
          <a:stretch>
            <a:fillRect/>
          </a:stretch>
        </p:blipFill>
        <p:spPr>
          <a:xfrm>
            <a:off x="1043608" y="1772816"/>
            <a:ext cx="7355160" cy="4045055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41963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Spark SQL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35" r="-135"/>
          <a:stretch/>
        </p:blipFill>
        <p:spPr>
          <a:xfrm>
            <a:off x="611560" y="1772816"/>
            <a:ext cx="8172400" cy="4045055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869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Spark 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Data </a:t>
            </a:r>
            <a:r>
              <a:rPr lang="en-US" altLang="zh-CN" dirty="0"/>
              <a:t>Sources</a:t>
            </a:r>
          </a:p>
          <a:p>
            <a:r>
              <a:rPr lang="en-US" altLang="zh-CN" dirty="0"/>
              <a:t>RDDs/Parquet Files/JSON Datasets/Hive Table</a:t>
            </a:r>
          </a:p>
          <a:p>
            <a:r>
              <a:rPr lang="en-US" altLang="zh-CN" dirty="0"/>
              <a:t>DSL</a:t>
            </a:r>
          </a:p>
          <a:p>
            <a:r>
              <a:rPr lang="en-US" altLang="zh-CN" dirty="0"/>
              <a:t>JDBC Server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1720" y="5301208"/>
            <a:ext cx="468052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dirty="0"/>
              <a:t>Programmatically Specifying the Schema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96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Development in Shark has been ended and subsumed by Spark SQL</a:t>
            </a:r>
          </a:p>
          <a:p>
            <a:endParaRPr lang="en-US" altLang="zh-CN" dirty="0"/>
          </a:p>
          <a:p>
            <a:r>
              <a:rPr lang="en-US" altLang="zh-CN" dirty="0" smtClean="0"/>
              <a:t>Mission completed !!!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36418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altLang="zh-CN" dirty="0"/>
              <a:t>Tachyon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4022" b="-6806"/>
          <a:stretch/>
        </p:blipFill>
        <p:spPr>
          <a:xfrm>
            <a:off x="467544" y="980728"/>
            <a:ext cx="8229600" cy="5717017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74719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Tachyon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26862" t="-4373" r="-28899" b="-23035"/>
          <a:stretch/>
        </p:blipFill>
        <p:spPr>
          <a:xfrm>
            <a:off x="-1692696" y="1628800"/>
            <a:ext cx="12745416" cy="4525963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3201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altLang="zh-CN" dirty="0" err="1"/>
              <a:t>SparkR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4884" b="4884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50346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BlinkDB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Queries with Bounded Errors and Bounded Response Times on Very Large </a:t>
            </a:r>
            <a:r>
              <a:rPr lang="en-US" altLang="zh-CN" dirty="0" smtClean="0"/>
              <a:t>Data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24" y="2708920"/>
            <a:ext cx="819570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5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en-US" altLang="zh-CN" dirty="0" smtClean="0"/>
              <a:t>contact me</a:t>
            </a:r>
            <a:endParaRPr lang="en-US" altLang="zh-CN" dirty="0"/>
          </a:p>
          <a:p>
            <a:pPr marL="0" indent="0" algn="ctr">
              <a:buNone/>
            </a:pPr>
            <a:endParaRPr lang="en-US" altLang="zh-CN" baseline="30000" dirty="0" smtClean="0"/>
          </a:p>
          <a:p>
            <a:pPr marL="0" indent="0" algn="ctr">
              <a:buNone/>
            </a:pPr>
            <a:r>
              <a:rPr lang="en-US" altLang="zh-CN" i="1" baseline="30000" dirty="0" err="1" smtClean="0"/>
              <a:t>weibo</a:t>
            </a:r>
            <a:r>
              <a:rPr lang="en-US" altLang="zh-CN" i="1" baseline="30000" dirty="0"/>
              <a:t>:@</a:t>
            </a:r>
            <a:r>
              <a:rPr lang="en-US" altLang="zh-CN" i="1" baseline="30000" dirty="0" err="1"/>
              <a:t>CrazyJvm</a:t>
            </a:r>
            <a:endParaRPr lang="en-US" altLang="zh-CN" i="1" baseline="30000" dirty="0"/>
          </a:p>
          <a:p>
            <a:pPr marL="0" indent="0" algn="ctr">
              <a:buNone/>
            </a:pPr>
            <a:r>
              <a:rPr lang="en-US" altLang="zh-CN" i="1" baseline="30000" dirty="0" err="1"/>
              <a:t>wechat</a:t>
            </a:r>
            <a:r>
              <a:rPr lang="en-US" altLang="zh-CN" i="1" baseline="30000" dirty="0"/>
              <a:t> public account : </a:t>
            </a:r>
            <a:r>
              <a:rPr lang="en-US" altLang="zh-CN" i="1" baseline="30000" dirty="0" err="1"/>
              <a:t>ChinaScala</a:t>
            </a:r>
            <a:endParaRPr lang="zh-CN" altLang="en-US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9478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229600" cy="1143000"/>
          </a:xfrm>
        </p:spPr>
        <p:txBody>
          <a:bodyPr/>
          <a:lstStyle/>
          <a:p>
            <a:r>
              <a:rPr lang="en-US" altLang="zh-CN" dirty="0"/>
              <a:t>Current Major Release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b="1" dirty="0" smtClean="0"/>
          </a:p>
          <a:p>
            <a:r>
              <a:rPr lang="en-US" altLang="zh-CN" b="1" dirty="0" smtClean="0"/>
              <a:t>Just </a:t>
            </a:r>
            <a:r>
              <a:rPr lang="en-US" altLang="zh-CN" b="1" dirty="0"/>
              <a:t>released Spark 1.1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61467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700808"/>
            <a:ext cx="8229600" cy="11430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Q&amp;A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4370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Spark : 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Why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Apache </a:t>
            </a:r>
            <a:r>
              <a:rPr lang="en-US" altLang="zh-CN" dirty="0"/>
              <a:t>Spark is a fast and general engine for large-scale data processing.</a:t>
            </a:r>
          </a:p>
          <a:p>
            <a:r>
              <a:rPr lang="en-US" altLang="zh-CN" dirty="0"/>
              <a:t>Speed</a:t>
            </a:r>
          </a:p>
          <a:p>
            <a:r>
              <a:rPr lang="en-US" altLang="zh-CN" dirty="0"/>
              <a:t>Ease of Use</a:t>
            </a:r>
          </a:p>
          <a:p>
            <a:r>
              <a:rPr lang="en-US" altLang="zh-CN" dirty="0"/>
              <a:t>Generality</a:t>
            </a:r>
          </a:p>
          <a:p>
            <a:r>
              <a:rPr lang="en-US" altLang="zh-CN" dirty="0"/>
              <a:t>Integrated with </a:t>
            </a:r>
            <a:r>
              <a:rPr lang="en-US" altLang="zh-CN" dirty="0" err="1"/>
              <a:t>Hadoop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93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BDAS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4645" b="4645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0215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one stack to rule them all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17" name="内容占位符 1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26921" t="-15006" r="-32115" b="-34502"/>
          <a:stretch/>
        </p:blipFill>
        <p:spPr>
          <a:xfrm>
            <a:off x="-1476375" y="1628775"/>
            <a:ext cx="12103100" cy="4518025"/>
          </a:xfrm>
        </p:spPr>
      </p:pic>
    </p:spTree>
    <p:extLst>
      <p:ext uri="{BB962C8B-B14F-4D97-AF65-F5344CB8AC3E}">
        <p14:creationId xmlns:p14="http://schemas.microsoft.com/office/powerpoint/2010/main" val="1355106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Concept-RDD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4525963"/>
          </a:xfrm>
        </p:spPr>
        <p:txBody>
          <a:bodyPr/>
          <a:lstStyle/>
          <a:p>
            <a:r>
              <a:rPr lang="en-US" altLang="zh-CN" dirty="0"/>
              <a:t>A list of partitions</a:t>
            </a:r>
          </a:p>
          <a:p>
            <a:r>
              <a:rPr lang="en-US" altLang="zh-CN" dirty="0"/>
              <a:t>A function for computing each split</a:t>
            </a:r>
          </a:p>
          <a:p>
            <a:r>
              <a:rPr lang="en-US" altLang="zh-CN" dirty="0"/>
              <a:t>A list of dependencies on other RDDs</a:t>
            </a:r>
          </a:p>
          <a:p>
            <a:r>
              <a:rPr lang="en-US" altLang="zh-CN" dirty="0"/>
              <a:t>Optionally, a </a:t>
            </a:r>
            <a:r>
              <a:rPr lang="en-US" altLang="zh-CN" dirty="0" err="1"/>
              <a:t>Partitioner</a:t>
            </a:r>
            <a:r>
              <a:rPr lang="en-US" altLang="zh-CN" dirty="0"/>
              <a:t> for key-value RDDs</a:t>
            </a:r>
          </a:p>
          <a:p>
            <a:r>
              <a:rPr lang="en-US" altLang="zh-CN" dirty="0"/>
              <a:t>Optionally, a list of preferred locations to compute each split on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0644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Concept-Lineage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23419" t="-16482" r="-22752" b="-29860"/>
          <a:stretch/>
        </p:blipFill>
        <p:spPr>
          <a:xfrm>
            <a:off x="-1928813" y="1600200"/>
            <a:ext cx="13011151" cy="4462463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9832" y="5661248"/>
            <a:ext cx="353263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unroll partition safely when caching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67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Concept-Dependency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1541" b="1541"/>
          <a:stretch>
            <a:fillRect/>
          </a:stretch>
        </p:blipFill>
        <p:spPr>
          <a:xfrm>
            <a:off x="1043608" y="1988840"/>
            <a:ext cx="7056784" cy="3880960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98872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278</Words>
  <Application>Microsoft Macintosh PowerPoint</Application>
  <PresentationFormat>全屏显示(4:3)</PresentationFormat>
  <Paragraphs>99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9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Spark Ecosystem &amp; Internals</vt:lpstr>
      <vt:lpstr>outline</vt:lpstr>
      <vt:lpstr>Current Major Release</vt:lpstr>
      <vt:lpstr>Spark : What &amp; Why</vt:lpstr>
      <vt:lpstr>BDAS</vt:lpstr>
      <vt:lpstr>one stack to rule them all</vt:lpstr>
      <vt:lpstr>Key Concept-RDD</vt:lpstr>
      <vt:lpstr>Key Concept-Lineage</vt:lpstr>
      <vt:lpstr>Key Concept-Dependency</vt:lpstr>
      <vt:lpstr>Key Concept-ClusterManager</vt:lpstr>
      <vt:lpstr>Cluster Overview</vt:lpstr>
      <vt:lpstr>schedule</vt:lpstr>
      <vt:lpstr>Executor</vt:lpstr>
      <vt:lpstr>Shuffle</vt:lpstr>
      <vt:lpstr>Shuffle</vt:lpstr>
      <vt:lpstr>metrics</vt:lpstr>
      <vt:lpstr>outline</vt:lpstr>
      <vt:lpstr>Spark Streaming</vt:lpstr>
      <vt:lpstr>MLlib</vt:lpstr>
      <vt:lpstr>GraphX</vt:lpstr>
      <vt:lpstr>GraphX</vt:lpstr>
      <vt:lpstr>Spark SQL</vt:lpstr>
      <vt:lpstr>Spark SQL</vt:lpstr>
      <vt:lpstr>Shark</vt:lpstr>
      <vt:lpstr>Tachyon</vt:lpstr>
      <vt:lpstr>Tachyon</vt:lpstr>
      <vt:lpstr>SparkR</vt:lpstr>
      <vt:lpstr>BlinkDB</vt:lpstr>
      <vt:lpstr>PowerPoint 演示文稿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Chao Chen</cp:lastModifiedBy>
  <cp:revision>68</cp:revision>
  <dcterms:modified xsi:type="dcterms:W3CDTF">2014-09-15T09:04:05Z</dcterms:modified>
</cp:coreProperties>
</file>