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84" r:id="rId4"/>
    <p:sldMasterId id="2147483696" r:id="rId5"/>
    <p:sldMasterId id="2147483708" r:id="rId6"/>
    <p:sldMasterId id="2147483720" r:id="rId7"/>
    <p:sldMasterId id="2147483732" r:id="rId8"/>
    <p:sldMasterId id="2147483744" r:id="rId9"/>
  </p:sldMasterIdLst>
  <p:sldIdLst>
    <p:sldId id="256" r:id="rId10"/>
    <p:sldId id="284" r:id="rId11"/>
    <p:sldId id="287" r:id="rId12"/>
    <p:sldId id="257" r:id="rId13"/>
    <p:sldId id="259" r:id="rId14"/>
    <p:sldId id="260" r:id="rId15"/>
    <p:sldId id="261" r:id="rId16"/>
    <p:sldId id="262" r:id="rId17"/>
    <p:sldId id="263" r:id="rId18"/>
    <p:sldId id="267" r:id="rId19"/>
    <p:sldId id="264" r:id="rId20"/>
    <p:sldId id="277" r:id="rId21"/>
    <p:sldId id="278" r:id="rId22"/>
    <p:sldId id="280" r:id="rId23"/>
    <p:sldId id="281" r:id="rId24"/>
    <p:sldId id="285" r:id="rId25"/>
    <p:sldId id="265" r:id="rId26"/>
    <p:sldId id="266" r:id="rId27"/>
    <p:sldId id="268" r:id="rId28"/>
    <p:sldId id="269" r:id="rId29"/>
    <p:sldId id="270" r:id="rId30"/>
    <p:sldId id="271" r:id="rId31"/>
    <p:sldId id="272" r:id="rId32"/>
    <p:sldId id="273" r:id="rId33"/>
    <p:sldId id="274" r:id="rId34"/>
    <p:sldId id="275" r:id="rId35"/>
    <p:sldId id="276" r:id="rId36"/>
    <p:sldId id="283" r:id="rId37"/>
    <p:sldId id="258" r:id="rId3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8669" autoAdjust="0"/>
  </p:normalViewPr>
  <p:slideViewPr>
    <p:cSldViewPr>
      <p:cViewPr varScale="1">
        <p:scale>
          <a:sx n="106" d="100"/>
          <a:sy n="106" d="100"/>
        </p:scale>
        <p:origin x="-9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1.xml"/><Relationship Id="rId21" Type="http://schemas.openxmlformats.org/officeDocument/2006/relationships/slide" Target="slides/slide12.xml"/><Relationship Id="rId22" Type="http://schemas.openxmlformats.org/officeDocument/2006/relationships/slide" Target="slides/slide13.xml"/><Relationship Id="rId23" Type="http://schemas.openxmlformats.org/officeDocument/2006/relationships/slide" Target="slides/slide14.xml"/><Relationship Id="rId24" Type="http://schemas.openxmlformats.org/officeDocument/2006/relationships/slide" Target="slides/slide15.xml"/><Relationship Id="rId25" Type="http://schemas.openxmlformats.org/officeDocument/2006/relationships/slide" Target="slides/slide16.xml"/><Relationship Id="rId26" Type="http://schemas.openxmlformats.org/officeDocument/2006/relationships/slide" Target="slides/slide17.xml"/><Relationship Id="rId27" Type="http://schemas.openxmlformats.org/officeDocument/2006/relationships/slide" Target="slides/slide18.xml"/><Relationship Id="rId28" Type="http://schemas.openxmlformats.org/officeDocument/2006/relationships/slide" Target="slides/slide19.xml"/><Relationship Id="rId29" Type="http://schemas.openxmlformats.org/officeDocument/2006/relationships/slide" Target="slides/slide20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30" Type="http://schemas.openxmlformats.org/officeDocument/2006/relationships/slide" Target="slides/slide21.xml"/><Relationship Id="rId31" Type="http://schemas.openxmlformats.org/officeDocument/2006/relationships/slide" Target="slides/slide22.xml"/><Relationship Id="rId32" Type="http://schemas.openxmlformats.org/officeDocument/2006/relationships/slide" Target="slides/slide23.xml"/><Relationship Id="rId9" Type="http://schemas.openxmlformats.org/officeDocument/2006/relationships/slideMaster" Target="slideMasters/slideMaster9.xml"/><Relationship Id="rId6" Type="http://schemas.openxmlformats.org/officeDocument/2006/relationships/slideMaster" Target="slideMasters/slideMaster6.xml"/><Relationship Id="rId7" Type="http://schemas.openxmlformats.org/officeDocument/2006/relationships/slideMaster" Target="slideMasters/slideMaster7.xml"/><Relationship Id="rId8" Type="http://schemas.openxmlformats.org/officeDocument/2006/relationships/slideMaster" Target="slideMasters/slideMaster8.xml"/><Relationship Id="rId33" Type="http://schemas.openxmlformats.org/officeDocument/2006/relationships/slide" Target="slides/slide24.xml"/><Relationship Id="rId34" Type="http://schemas.openxmlformats.org/officeDocument/2006/relationships/slide" Target="slides/slide25.xml"/><Relationship Id="rId35" Type="http://schemas.openxmlformats.org/officeDocument/2006/relationships/slide" Target="slides/slide26.xml"/><Relationship Id="rId36" Type="http://schemas.openxmlformats.org/officeDocument/2006/relationships/slide" Target="slides/slide27.xml"/><Relationship Id="rId10" Type="http://schemas.openxmlformats.org/officeDocument/2006/relationships/slide" Target="slides/slide1.xml"/><Relationship Id="rId11" Type="http://schemas.openxmlformats.org/officeDocument/2006/relationships/slide" Target="slides/slide2.xml"/><Relationship Id="rId12" Type="http://schemas.openxmlformats.org/officeDocument/2006/relationships/slide" Target="slides/slide3.xml"/><Relationship Id="rId13" Type="http://schemas.openxmlformats.org/officeDocument/2006/relationships/slide" Target="slides/slide4.xml"/><Relationship Id="rId14" Type="http://schemas.openxmlformats.org/officeDocument/2006/relationships/slide" Target="slides/slide5.xml"/><Relationship Id="rId15" Type="http://schemas.openxmlformats.org/officeDocument/2006/relationships/slide" Target="slides/slide6.xml"/><Relationship Id="rId16" Type="http://schemas.openxmlformats.org/officeDocument/2006/relationships/slide" Target="slides/slide7.xml"/><Relationship Id="rId17" Type="http://schemas.openxmlformats.org/officeDocument/2006/relationships/slide" Target="slides/slide8.xml"/><Relationship Id="rId18" Type="http://schemas.openxmlformats.org/officeDocument/2006/relationships/slide" Target="slides/slide9.xml"/><Relationship Id="rId19" Type="http://schemas.openxmlformats.org/officeDocument/2006/relationships/slide" Target="slides/slide10.xml"/><Relationship Id="rId37" Type="http://schemas.openxmlformats.org/officeDocument/2006/relationships/slide" Target="slides/slide28.xml"/><Relationship Id="rId38" Type="http://schemas.openxmlformats.org/officeDocument/2006/relationships/slide" Target="slides/slide29.xml"/><Relationship Id="rId39" Type="http://schemas.openxmlformats.org/officeDocument/2006/relationships/printerSettings" Target="printerSettings/printerSettings1.bin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14-9-14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14-9-14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14-9-14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14-9-14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981195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14-9-14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7530052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14-9-14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5928513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14-9-14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42577005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14-9-14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5172690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14-9-14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2261657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14-9-14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6135294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14-9-14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727633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14-9-14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14-9-14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4460691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14-9-14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96669703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14-9-14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1927294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14-9-14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35262840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14-9-14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10242141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14-9-14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55610577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14-9-14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65684098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14-9-14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91173771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14-9-14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57664035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14-9-14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848946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14-9-14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14-9-14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23944598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14-9-14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93784792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14-9-14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41012402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14-9-14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24943611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14-9-14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69785329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14-9-14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94698179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14-9-14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424770950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14-9-14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12040498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14-9-14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19417169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14-9-14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644953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14-9-14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14-9-14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96404376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14-9-14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01736695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14-9-14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05613239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14-9-14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11939998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14-9-14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99554303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14-9-14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23662401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14-9-14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04219526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14-9-14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49524129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14-9-14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25288351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14-9-14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420325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14-9-14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14-9-14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419010884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14-9-14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62965899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14-9-14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51326712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14-9-14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64820714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14-9-14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417454711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14-9-14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844329907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14-9-14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977765918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14-9-14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235837428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14-9-14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492234079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14-9-14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409962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14-9-14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14-9-14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4096038614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14-9-14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124931921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14-9-14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054102632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14-9-14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392544967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14-9-14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298894511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14-9-14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409894199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14-9-14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680743483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14-9-14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070155926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14-9-14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044842626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14-9-14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534012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14-9-14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14-9-14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122159685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14-9-14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4068190329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14-9-14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826859976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14-9-14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748137461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14-9-14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73395168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14-9-14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633989801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14-9-14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252722806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14-9-14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801643044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14-9-14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156466789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14-9-14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4200410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14-9-14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14-9-14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773390095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14-9-14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629358167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14-9-14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856129668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14-9-14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516941141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14-9-14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316672965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14-9-14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30836455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14-9-14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51876596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14-9-14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222547234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14-9-14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827750050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14-9-14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617925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14-9-14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14-9-14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695876618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14-9-14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0294151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14-9-14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190642971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14-9-14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645192047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14-9-14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9073139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14-9-14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984782215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14-9-14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749419466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14-9-14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340482656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14-9-14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100217926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14-9-14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771492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4.xml"/><Relationship Id="rId12" Type="http://schemas.openxmlformats.org/officeDocument/2006/relationships/theme" Target="../theme/theme4.xml"/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55.xml"/><Relationship Id="rId12" Type="http://schemas.openxmlformats.org/officeDocument/2006/relationships/theme" Target="../theme/theme5.xml"/><Relationship Id="rId1" Type="http://schemas.openxmlformats.org/officeDocument/2006/relationships/slideLayout" Target="../slideLayouts/slideLayout45.xml"/><Relationship Id="rId2" Type="http://schemas.openxmlformats.org/officeDocument/2006/relationships/slideLayout" Target="../slideLayouts/slideLayout46.xml"/><Relationship Id="rId3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1.xml"/><Relationship Id="rId8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4.xml"/></Relationships>
</file>

<file path=ppt/slideMasters/_rels/slideMaster6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66.xml"/><Relationship Id="rId12" Type="http://schemas.openxmlformats.org/officeDocument/2006/relationships/theme" Target="../theme/theme6.xml"/><Relationship Id="rId1" Type="http://schemas.openxmlformats.org/officeDocument/2006/relationships/slideLayout" Target="../slideLayouts/slideLayout56.xml"/><Relationship Id="rId2" Type="http://schemas.openxmlformats.org/officeDocument/2006/relationships/slideLayout" Target="../slideLayouts/slideLayout57.xml"/><Relationship Id="rId3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9.xml"/><Relationship Id="rId5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1.xml"/><Relationship Id="rId7" Type="http://schemas.openxmlformats.org/officeDocument/2006/relationships/slideLayout" Target="../slideLayouts/slideLayout62.xml"/><Relationship Id="rId8" Type="http://schemas.openxmlformats.org/officeDocument/2006/relationships/slideLayout" Target="../slideLayouts/slideLayout63.xml"/><Relationship Id="rId9" Type="http://schemas.openxmlformats.org/officeDocument/2006/relationships/slideLayout" Target="../slideLayouts/slideLayout64.xml"/><Relationship Id="rId10" Type="http://schemas.openxmlformats.org/officeDocument/2006/relationships/slideLayout" Target="../slideLayouts/slideLayout65.xml"/></Relationships>
</file>

<file path=ppt/slideMasters/_rels/slideMaster7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77.xml"/><Relationship Id="rId12" Type="http://schemas.openxmlformats.org/officeDocument/2006/relationships/theme" Target="../theme/theme7.xml"/><Relationship Id="rId1" Type="http://schemas.openxmlformats.org/officeDocument/2006/relationships/slideLayout" Target="../slideLayouts/slideLayout67.xml"/><Relationship Id="rId2" Type="http://schemas.openxmlformats.org/officeDocument/2006/relationships/slideLayout" Target="../slideLayouts/slideLayout68.xml"/><Relationship Id="rId3" Type="http://schemas.openxmlformats.org/officeDocument/2006/relationships/slideLayout" Target="../slideLayouts/slideLayout69.xml"/><Relationship Id="rId4" Type="http://schemas.openxmlformats.org/officeDocument/2006/relationships/slideLayout" Target="../slideLayouts/slideLayout70.xml"/><Relationship Id="rId5" Type="http://schemas.openxmlformats.org/officeDocument/2006/relationships/slideLayout" Target="../slideLayouts/slideLayout71.xml"/><Relationship Id="rId6" Type="http://schemas.openxmlformats.org/officeDocument/2006/relationships/slideLayout" Target="../slideLayouts/slideLayout72.xml"/><Relationship Id="rId7" Type="http://schemas.openxmlformats.org/officeDocument/2006/relationships/slideLayout" Target="../slideLayouts/slideLayout73.xml"/><Relationship Id="rId8" Type="http://schemas.openxmlformats.org/officeDocument/2006/relationships/slideLayout" Target="../slideLayouts/slideLayout74.xml"/><Relationship Id="rId9" Type="http://schemas.openxmlformats.org/officeDocument/2006/relationships/slideLayout" Target="../slideLayouts/slideLayout75.xml"/><Relationship Id="rId10" Type="http://schemas.openxmlformats.org/officeDocument/2006/relationships/slideLayout" Target="../slideLayouts/slideLayout76.xml"/></Relationships>
</file>

<file path=ppt/slideMasters/_rels/slideMaster8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88.xml"/><Relationship Id="rId12" Type="http://schemas.openxmlformats.org/officeDocument/2006/relationships/theme" Target="../theme/theme8.xml"/><Relationship Id="rId1" Type="http://schemas.openxmlformats.org/officeDocument/2006/relationships/slideLayout" Target="../slideLayouts/slideLayout78.xml"/><Relationship Id="rId2" Type="http://schemas.openxmlformats.org/officeDocument/2006/relationships/slideLayout" Target="../slideLayouts/slideLayout79.xml"/><Relationship Id="rId3" Type="http://schemas.openxmlformats.org/officeDocument/2006/relationships/slideLayout" Target="../slideLayouts/slideLayout80.xml"/><Relationship Id="rId4" Type="http://schemas.openxmlformats.org/officeDocument/2006/relationships/slideLayout" Target="../slideLayouts/slideLayout81.xml"/><Relationship Id="rId5" Type="http://schemas.openxmlformats.org/officeDocument/2006/relationships/slideLayout" Target="../slideLayouts/slideLayout82.xml"/><Relationship Id="rId6" Type="http://schemas.openxmlformats.org/officeDocument/2006/relationships/slideLayout" Target="../slideLayouts/slideLayout83.xml"/><Relationship Id="rId7" Type="http://schemas.openxmlformats.org/officeDocument/2006/relationships/slideLayout" Target="../slideLayouts/slideLayout84.xml"/><Relationship Id="rId8" Type="http://schemas.openxmlformats.org/officeDocument/2006/relationships/slideLayout" Target="../slideLayouts/slideLayout85.xml"/><Relationship Id="rId9" Type="http://schemas.openxmlformats.org/officeDocument/2006/relationships/slideLayout" Target="../slideLayouts/slideLayout86.xml"/><Relationship Id="rId10" Type="http://schemas.openxmlformats.org/officeDocument/2006/relationships/slideLayout" Target="../slideLayouts/slideLayout87.xml"/></Relationships>
</file>

<file path=ppt/slideMasters/_rels/slideMaster9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99.xml"/><Relationship Id="rId12" Type="http://schemas.openxmlformats.org/officeDocument/2006/relationships/theme" Target="../theme/theme9.xml"/><Relationship Id="rId1" Type="http://schemas.openxmlformats.org/officeDocument/2006/relationships/slideLayout" Target="../slideLayouts/slideLayout89.xml"/><Relationship Id="rId2" Type="http://schemas.openxmlformats.org/officeDocument/2006/relationships/slideLayout" Target="../slideLayouts/slideLayout90.xml"/><Relationship Id="rId3" Type="http://schemas.openxmlformats.org/officeDocument/2006/relationships/slideLayout" Target="../slideLayouts/slideLayout91.xml"/><Relationship Id="rId4" Type="http://schemas.openxmlformats.org/officeDocument/2006/relationships/slideLayout" Target="../slideLayouts/slideLayout92.xml"/><Relationship Id="rId5" Type="http://schemas.openxmlformats.org/officeDocument/2006/relationships/slideLayout" Target="../slideLayouts/slideLayout93.xml"/><Relationship Id="rId6" Type="http://schemas.openxmlformats.org/officeDocument/2006/relationships/slideLayout" Target="../slideLayouts/slideLayout94.xml"/><Relationship Id="rId7" Type="http://schemas.openxmlformats.org/officeDocument/2006/relationships/slideLayout" Target="../slideLayouts/slideLayout95.xml"/><Relationship Id="rId8" Type="http://schemas.openxmlformats.org/officeDocument/2006/relationships/slideLayout" Target="../slideLayouts/slideLayout96.xml"/><Relationship Id="rId9" Type="http://schemas.openxmlformats.org/officeDocument/2006/relationships/slideLayout" Target="../slideLayouts/slideLayout97.xml"/><Relationship Id="rId10" Type="http://schemas.openxmlformats.org/officeDocument/2006/relationships/slideLayout" Target="../slideLayouts/slideLayout9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14-9-14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14-9-14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590750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14-9-14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008733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14-9-14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050752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14-9-14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053127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14-9-14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440323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14-9-14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4006795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14-9-14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952028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14-9-14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694678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image" Target="../media/image2.jpg"/><Relationship Id="rId3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Relationship Id="rId2" Type="http://schemas.openxmlformats.org/officeDocument/2006/relationships/image" Target="../media/image2.jpg"/><Relationship Id="rId3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Relationship Id="rId2" Type="http://schemas.openxmlformats.org/officeDocument/2006/relationships/image" Target="../media/image2.jpg"/><Relationship Id="rId3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46.xml"/><Relationship Id="rId2" Type="http://schemas.openxmlformats.org/officeDocument/2006/relationships/image" Target="../media/image2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46.xml"/><Relationship Id="rId2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Relationship Id="rId2" Type="http://schemas.openxmlformats.org/officeDocument/2006/relationships/image" Target="../media/image2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image" Target="../media/image2.jp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image" Target="../media/image2.jpg"/><Relationship Id="rId3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Relationship Id="rId2" Type="http://schemas.openxmlformats.org/officeDocument/2006/relationships/image" Target="../media/image2.jpg"/><Relationship Id="rId3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Relationship Id="rId2" Type="http://schemas.openxmlformats.org/officeDocument/2006/relationships/image" Target="../media/image2.jpg"/><Relationship Id="rId3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Relationship Id="rId2" Type="http://schemas.openxmlformats.org/officeDocument/2006/relationships/image" Target="../media/image2.jp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jpg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2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image" Target="../media/image2.jpg"/><Relationship Id="rId3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7504" y="2060848"/>
            <a:ext cx="6980312" cy="1470025"/>
          </a:xfrm>
        </p:spPr>
        <p:txBody>
          <a:bodyPr/>
          <a:lstStyle/>
          <a:p>
            <a:r>
              <a:rPr lang="en-US" altLang="zh-CN" dirty="0"/>
              <a:t>Spark </a:t>
            </a:r>
            <a:r>
              <a:rPr lang="en-US" altLang="zh-CN" dirty="0" smtClean="0"/>
              <a:t>Ecosystem &amp; Internals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71600" y="3861048"/>
            <a:ext cx="6400800" cy="1008112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							</a:t>
            </a:r>
            <a:r>
              <a:rPr lang="zh-CN" altLang="en-US" dirty="0" smtClean="0">
                <a:latin typeface="华文新魏"/>
                <a:ea typeface="华文新魏"/>
                <a:cs typeface="华文新魏"/>
              </a:rPr>
              <a:t>陈</a:t>
            </a:r>
            <a:r>
              <a:rPr lang="en-US" altLang="zh-CN" dirty="0" smtClean="0">
                <a:latin typeface="华文新魏"/>
                <a:ea typeface="华文新魏"/>
                <a:cs typeface="华文新魏"/>
              </a:rPr>
              <a:t> </a:t>
            </a:r>
            <a:r>
              <a:rPr lang="zh-CN" altLang="en-US" dirty="0" smtClean="0">
                <a:latin typeface="华文新魏"/>
                <a:ea typeface="华文新魏"/>
                <a:cs typeface="华文新魏"/>
              </a:rPr>
              <a:t>超</a:t>
            </a:r>
            <a:r>
              <a:rPr lang="en-US" altLang="zh-CN" dirty="0" smtClean="0">
                <a:latin typeface="华文新魏"/>
                <a:ea typeface="华文新魏"/>
                <a:cs typeface="华文新魏"/>
              </a:rPr>
              <a:t> </a:t>
            </a:r>
            <a:r>
              <a:rPr lang="en-US" altLang="zh-CN" dirty="0" smtClean="0"/>
              <a:t>@</a:t>
            </a:r>
            <a:r>
              <a:rPr lang="en-US" altLang="zh-CN" dirty="0" err="1" smtClean="0"/>
              <a:t>CrazyJvm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49497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908720"/>
            <a:ext cx="8229600" cy="1143000"/>
          </a:xfrm>
        </p:spPr>
        <p:txBody>
          <a:bodyPr/>
          <a:lstStyle/>
          <a:p>
            <a:r>
              <a:rPr lang="en-US" altLang="zh-CN" dirty="0"/>
              <a:t>Key Concept-</a:t>
            </a:r>
            <a:r>
              <a:rPr lang="en-US" altLang="zh-CN" dirty="0" err="1"/>
              <a:t>ClusterManager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  <a:p>
            <a:r>
              <a:rPr lang="en-US" altLang="zh-CN" dirty="0" smtClean="0"/>
              <a:t>Local</a:t>
            </a:r>
            <a:endParaRPr lang="en-US" altLang="zh-CN" dirty="0"/>
          </a:p>
          <a:p>
            <a:r>
              <a:rPr lang="en-US" altLang="zh-CN" dirty="0"/>
              <a:t>Standalone</a:t>
            </a:r>
          </a:p>
          <a:p>
            <a:r>
              <a:rPr lang="en-US" altLang="zh-CN" dirty="0"/>
              <a:t>Yarn</a:t>
            </a:r>
          </a:p>
          <a:p>
            <a:r>
              <a:rPr lang="en-US" altLang="zh-CN" dirty="0" err="1"/>
              <a:t>Mesos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194800" y="61869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890000" y="58821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347200" y="63393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0330854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1143000"/>
          </a:xfrm>
        </p:spPr>
        <p:txBody>
          <a:bodyPr/>
          <a:lstStyle/>
          <a:p>
            <a:r>
              <a:rPr lang="en-US" altLang="zh-CN" dirty="0"/>
              <a:t>Cluster Overview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-6273" t="-871" r="-11424" b="-9295"/>
          <a:stretch/>
        </p:blipFill>
        <p:spPr>
          <a:xfrm>
            <a:off x="-179388" y="1600200"/>
            <a:ext cx="9499601" cy="4546600"/>
          </a:xfrm>
        </p:spPr>
      </p:pic>
      <p:sp>
        <p:nvSpPr>
          <p:cNvPr id="5" name="文本框 4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194800" y="61869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890000" y="58821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347200" y="63393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8022186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schedule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rcRect t="223" b="223"/>
          <a:stretch>
            <a:fillRect/>
          </a:stretch>
        </p:blipFill>
        <p:spPr>
          <a:xfrm>
            <a:off x="467544" y="1412776"/>
            <a:ext cx="8229600" cy="4525963"/>
          </a:xfrm>
        </p:spPr>
      </p:pic>
      <p:sp>
        <p:nvSpPr>
          <p:cNvPr id="5" name="文本框 4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194800" y="61869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890000" y="58821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347200" y="63393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7090181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Executor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1331" b="1331"/>
          <a:stretch/>
        </p:blipFill>
        <p:spPr>
          <a:xfrm>
            <a:off x="1043608" y="1268760"/>
            <a:ext cx="7344816" cy="5079932"/>
          </a:xfrm>
        </p:spPr>
      </p:pic>
      <p:sp>
        <p:nvSpPr>
          <p:cNvPr id="5" name="文本框 4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194800" y="61869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890000" y="58821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347200" y="63393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0074670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Shuffle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-12344" t="-2504" r="-19372" b="-10585"/>
          <a:stretch/>
        </p:blipFill>
        <p:spPr>
          <a:xfrm>
            <a:off x="107504" y="1484784"/>
            <a:ext cx="9144000" cy="4213475"/>
          </a:xfrm>
        </p:spPr>
      </p:pic>
      <p:sp>
        <p:nvSpPr>
          <p:cNvPr id="6" name="文本框 5"/>
          <p:cNvSpPr txBox="1"/>
          <p:nvPr/>
        </p:nvSpPr>
        <p:spPr>
          <a:xfrm>
            <a:off x="9194800" y="61869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347200" y="63393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364088" y="5661248"/>
            <a:ext cx="3384376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CN" dirty="0"/>
              <a:t>Sort-based shuffle supported</a:t>
            </a:r>
          </a:p>
        </p:txBody>
      </p:sp>
    </p:spTree>
    <p:extLst>
      <p:ext uri="{BB962C8B-B14F-4D97-AF65-F5344CB8AC3E}">
        <p14:creationId xmlns:p14="http://schemas.microsoft.com/office/powerpoint/2010/main" val="5528140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836712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Shuffle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194800" y="61869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890000" y="58821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347200" y="63393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zh-CN" dirty="0" smtClean="0"/>
          </a:p>
          <a:p>
            <a:r>
              <a:rPr kumimoji="1" lang="en-US" altLang="zh-CN" dirty="0" smtClean="0"/>
              <a:t>Pull-based (not push-based)</a:t>
            </a:r>
          </a:p>
          <a:p>
            <a:r>
              <a:rPr kumimoji="1" lang="en-US" altLang="zh-CN" dirty="0" smtClean="0"/>
              <a:t>Write intermediate files to disk</a:t>
            </a:r>
          </a:p>
          <a:p>
            <a:r>
              <a:rPr kumimoji="1" lang="en-US" altLang="zh-CN" dirty="0" smtClean="0"/>
              <a:t>Build hash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map within each partition</a:t>
            </a:r>
          </a:p>
          <a:p>
            <a:r>
              <a:rPr kumimoji="1" lang="en-US" altLang="zh-CN" dirty="0" smtClean="0"/>
              <a:t>Can spill across keys</a:t>
            </a:r>
          </a:p>
          <a:p>
            <a:r>
              <a:rPr kumimoji="1" lang="en-US" altLang="zh-CN" dirty="0" smtClean="0"/>
              <a:t>A single key-value pair must fit in memory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652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/>
              <a:t>basis &amp; internals</a:t>
            </a:r>
          </a:p>
          <a:p>
            <a:endParaRPr lang="en-US" altLang="zh-CN" dirty="0"/>
          </a:p>
          <a:p>
            <a:r>
              <a:rPr lang="en-US" altLang="zh-CN" b="1" i="1" dirty="0" smtClean="0">
                <a:solidFill>
                  <a:srgbClr val="800000"/>
                </a:solidFill>
              </a:rPr>
              <a:t>ecosystem</a:t>
            </a:r>
            <a:endParaRPr lang="zh-CN" altLang="en-US" b="1" i="1" dirty="0">
              <a:solidFill>
                <a:srgbClr val="80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194800" y="61869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890000" y="58821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347200" y="63393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8775408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1143000"/>
          </a:xfrm>
        </p:spPr>
        <p:txBody>
          <a:bodyPr/>
          <a:lstStyle/>
          <a:p>
            <a:r>
              <a:rPr lang="en-US" altLang="zh-CN" dirty="0"/>
              <a:t>Spark Streaming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Mini-batch</a:t>
            </a:r>
          </a:p>
          <a:p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194800" y="61869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890000" y="58821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347200" y="63393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2204864"/>
            <a:ext cx="5588334" cy="324036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5303" y="4437112"/>
            <a:ext cx="2638979" cy="187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7462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1143000"/>
          </a:xfrm>
        </p:spPr>
        <p:txBody>
          <a:bodyPr/>
          <a:lstStyle/>
          <a:p>
            <a:r>
              <a:rPr lang="en-US" altLang="zh-CN" dirty="0" err="1"/>
              <a:t>MLlib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Spark implementation of some common machine learning algorithms and utilities</a:t>
            </a:r>
          </a:p>
          <a:p>
            <a:r>
              <a:rPr lang="en-US" altLang="zh-CN" dirty="0"/>
              <a:t>classification</a:t>
            </a:r>
          </a:p>
          <a:p>
            <a:r>
              <a:rPr lang="en-US" altLang="zh-CN" dirty="0" smtClean="0"/>
              <a:t>regression</a:t>
            </a:r>
            <a:endParaRPr lang="en-US" altLang="zh-CN" dirty="0"/>
          </a:p>
          <a:p>
            <a:r>
              <a:rPr lang="en-US" altLang="zh-CN" dirty="0" smtClean="0"/>
              <a:t>clustering</a:t>
            </a:r>
            <a:endParaRPr lang="en-US" altLang="zh-CN" dirty="0"/>
          </a:p>
          <a:p>
            <a:r>
              <a:rPr lang="en-US" altLang="zh-CN" dirty="0"/>
              <a:t>collaborative filtering</a:t>
            </a:r>
          </a:p>
          <a:p>
            <a:r>
              <a:rPr lang="en-US" altLang="zh-CN" dirty="0"/>
              <a:t>dimensionality </a:t>
            </a:r>
            <a:r>
              <a:rPr lang="en-US" altLang="zh-CN" dirty="0" smtClean="0"/>
              <a:t>reduction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194800" y="61869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890000" y="58821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347200" y="63393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564904"/>
            <a:ext cx="3965565" cy="180020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2126" y="4293096"/>
            <a:ext cx="2351874" cy="1800200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2915816" y="5589240"/>
            <a:ext cx="3006080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CN" dirty="0"/>
              <a:t>feature extraction supported:</a:t>
            </a:r>
          </a:p>
          <a:p>
            <a:pPr algn="ctr"/>
            <a:r>
              <a:rPr lang="en-US" altLang="zh-CN" dirty="0"/>
              <a:t>Word2Vec , TF-IDF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5569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1143000"/>
          </a:xfrm>
        </p:spPr>
        <p:txBody>
          <a:bodyPr/>
          <a:lstStyle/>
          <a:p>
            <a:r>
              <a:rPr lang="en-US" altLang="zh-CN" dirty="0" err="1"/>
              <a:t>GraphX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-78688" t="-1104" r="-92697" b="-187114"/>
          <a:stretch/>
        </p:blipFill>
        <p:spPr>
          <a:xfrm>
            <a:off x="-3835400" y="1624013"/>
            <a:ext cx="16805275" cy="4664649"/>
          </a:xfrm>
        </p:spPr>
      </p:pic>
      <p:sp>
        <p:nvSpPr>
          <p:cNvPr id="5" name="文本框 4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194800" y="61869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890000" y="58821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347200" y="63393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599" y="3429000"/>
            <a:ext cx="6949307" cy="266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1142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b="1" i="1" dirty="0">
                <a:solidFill>
                  <a:srgbClr val="800000"/>
                </a:solidFill>
              </a:rPr>
              <a:t>b</a:t>
            </a:r>
            <a:r>
              <a:rPr lang="en-US" altLang="zh-CN" b="1" i="1" dirty="0" smtClean="0">
                <a:solidFill>
                  <a:srgbClr val="800000"/>
                </a:solidFill>
              </a:rPr>
              <a:t>asis &amp; internals</a:t>
            </a:r>
          </a:p>
          <a:p>
            <a:endParaRPr lang="en-US" altLang="zh-CN" dirty="0"/>
          </a:p>
          <a:p>
            <a:r>
              <a:rPr lang="en-US" altLang="zh-CN" dirty="0" smtClean="0"/>
              <a:t>ecosystem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194800" y="61869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890000" y="58821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347200" y="63393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6232245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1143000"/>
          </a:xfrm>
        </p:spPr>
        <p:txBody>
          <a:bodyPr/>
          <a:lstStyle/>
          <a:p>
            <a:r>
              <a:rPr lang="en-US" altLang="zh-CN" dirty="0" err="1"/>
              <a:t>GraphX</a:t>
            </a:r>
            <a:endParaRPr lang="zh-CN" altLang="en-US" dirty="0"/>
          </a:p>
        </p:txBody>
      </p:sp>
      <p:pic>
        <p:nvPicPr>
          <p:cNvPr id="10" name="内容占位符 9"/>
          <p:cNvPicPr>
            <a:picLocks noGrp="1" noChangeAspect="1"/>
          </p:cNvPicPr>
          <p:nvPr>
            <p:ph idx="1"/>
          </p:nvPr>
        </p:nvPicPr>
        <p:blipFill>
          <a:blip r:embed="rId3"/>
          <a:srcRect t="1801" b="1801"/>
          <a:stretch>
            <a:fillRect/>
          </a:stretch>
        </p:blipFill>
        <p:spPr>
          <a:xfrm>
            <a:off x="1043608" y="1772816"/>
            <a:ext cx="7355160" cy="4045055"/>
          </a:xfrm>
        </p:spPr>
      </p:pic>
      <p:sp>
        <p:nvSpPr>
          <p:cNvPr id="5" name="文本框 4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194800" y="61869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890000" y="58821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347200" y="63393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5419634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1143000"/>
          </a:xfrm>
        </p:spPr>
        <p:txBody>
          <a:bodyPr/>
          <a:lstStyle/>
          <a:p>
            <a:r>
              <a:rPr lang="en-US" altLang="zh-CN" dirty="0"/>
              <a:t>Spark SQL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-135" r="-135"/>
          <a:stretch/>
        </p:blipFill>
        <p:spPr>
          <a:xfrm>
            <a:off x="611560" y="1772816"/>
            <a:ext cx="8172400" cy="4045055"/>
          </a:xfrm>
        </p:spPr>
      </p:pic>
      <p:sp>
        <p:nvSpPr>
          <p:cNvPr id="5" name="文本框 4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194800" y="61869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890000" y="58821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347200" y="63393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48690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1143000"/>
          </a:xfrm>
        </p:spPr>
        <p:txBody>
          <a:bodyPr/>
          <a:lstStyle/>
          <a:p>
            <a:r>
              <a:rPr lang="en-US" altLang="zh-CN" dirty="0"/>
              <a:t>Spark SQL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  <a:p>
            <a:r>
              <a:rPr lang="en-US" altLang="zh-CN" dirty="0" smtClean="0"/>
              <a:t>Data </a:t>
            </a:r>
            <a:r>
              <a:rPr lang="en-US" altLang="zh-CN" dirty="0"/>
              <a:t>Sources</a:t>
            </a:r>
          </a:p>
          <a:p>
            <a:r>
              <a:rPr lang="en-US" altLang="zh-CN" dirty="0"/>
              <a:t>RDDs/Parquet Files/JSON Datasets/Hive Table</a:t>
            </a:r>
          </a:p>
          <a:p>
            <a:r>
              <a:rPr lang="en-US" altLang="zh-CN" dirty="0"/>
              <a:t>DSL</a:t>
            </a:r>
          </a:p>
          <a:p>
            <a:r>
              <a:rPr lang="en-US" altLang="zh-CN" dirty="0"/>
              <a:t>JDBC Server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194800" y="61869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890000" y="58821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347200" y="63393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6189666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Shark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en-US" altLang="zh-CN" dirty="0" smtClean="0"/>
              <a:t>Development in Shark has been ended and subsumed by Spark SQL</a:t>
            </a:r>
          </a:p>
          <a:p>
            <a:endParaRPr lang="en-US" altLang="zh-CN" dirty="0"/>
          </a:p>
          <a:p>
            <a:r>
              <a:rPr lang="en-US" altLang="zh-CN" dirty="0" smtClean="0"/>
              <a:t>Mission completed !!!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194800" y="61869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890000" y="58821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347200" y="63393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1364180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/>
          <a:lstStyle/>
          <a:p>
            <a:r>
              <a:rPr lang="en-US" altLang="zh-CN" dirty="0"/>
              <a:t>Tachyon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14022" b="-6806"/>
          <a:stretch/>
        </p:blipFill>
        <p:spPr>
          <a:xfrm>
            <a:off x="467544" y="980728"/>
            <a:ext cx="8229600" cy="5717017"/>
          </a:xfrm>
        </p:spPr>
      </p:pic>
      <p:sp>
        <p:nvSpPr>
          <p:cNvPr id="5" name="文本框 4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194800" y="61869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890000" y="58821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347200" y="63393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9747197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1143000"/>
          </a:xfrm>
        </p:spPr>
        <p:txBody>
          <a:bodyPr/>
          <a:lstStyle/>
          <a:p>
            <a:r>
              <a:rPr lang="en-US" altLang="zh-CN" dirty="0"/>
              <a:t>Tachyon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-26862" t="-4373" r="-28899" b="-23035"/>
          <a:stretch/>
        </p:blipFill>
        <p:spPr>
          <a:xfrm>
            <a:off x="-1692696" y="1628800"/>
            <a:ext cx="12745416" cy="4525963"/>
          </a:xfrm>
        </p:spPr>
      </p:pic>
      <p:sp>
        <p:nvSpPr>
          <p:cNvPr id="5" name="文本框 4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194800" y="61869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890000" y="58821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347200" y="63393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42320109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8229600" cy="1143000"/>
          </a:xfrm>
        </p:spPr>
        <p:txBody>
          <a:bodyPr/>
          <a:lstStyle/>
          <a:p>
            <a:r>
              <a:rPr lang="en-US" altLang="zh-CN" dirty="0" err="1"/>
              <a:t>SparkR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rcRect t="4884" b="4884"/>
          <a:stretch>
            <a:fillRect/>
          </a:stretch>
        </p:blipFill>
        <p:spPr/>
      </p:pic>
      <p:sp>
        <p:nvSpPr>
          <p:cNvPr id="5" name="文本框 4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194800" y="61869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890000" y="58821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347200" y="63393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6503467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1143000"/>
          </a:xfrm>
        </p:spPr>
        <p:txBody>
          <a:bodyPr/>
          <a:lstStyle/>
          <a:p>
            <a:r>
              <a:rPr lang="en-US" altLang="zh-CN" dirty="0" err="1" smtClean="0"/>
              <a:t>BlinkDB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Queries with Bounded Errors and Bounded Response Times on Very Large </a:t>
            </a:r>
            <a:r>
              <a:rPr lang="en-US" altLang="zh-CN" dirty="0" smtClean="0"/>
              <a:t>Data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194800" y="61869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890000" y="58821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347200" y="63393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824" y="2708920"/>
            <a:ext cx="8195706" cy="25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7503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11430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pPr marL="0" indent="0" algn="ctr">
              <a:buNone/>
            </a:pPr>
            <a:r>
              <a:rPr lang="en-US" altLang="zh-CN" dirty="0" smtClean="0"/>
              <a:t>contact me</a:t>
            </a:r>
            <a:endParaRPr lang="en-US" altLang="zh-CN" dirty="0"/>
          </a:p>
          <a:p>
            <a:pPr marL="0" indent="0" algn="ctr">
              <a:buNone/>
            </a:pPr>
            <a:endParaRPr lang="en-US" altLang="zh-CN" baseline="30000" dirty="0" smtClean="0"/>
          </a:p>
          <a:p>
            <a:pPr marL="0" indent="0" algn="ctr">
              <a:buNone/>
            </a:pPr>
            <a:r>
              <a:rPr lang="en-US" altLang="zh-CN" i="1" baseline="30000" dirty="0" err="1" smtClean="0"/>
              <a:t>weibo</a:t>
            </a:r>
            <a:r>
              <a:rPr lang="en-US" altLang="zh-CN" i="1" baseline="30000" dirty="0"/>
              <a:t>:@</a:t>
            </a:r>
            <a:r>
              <a:rPr lang="en-US" altLang="zh-CN" i="1" baseline="30000" dirty="0" err="1"/>
              <a:t>CrazyJvm</a:t>
            </a:r>
            <a:endParaRPr lang="en-US" altLang="zh-CN" i="1" baseline="30000" dirty="0"/>
          </a:p>
          <a:p>
            <a:pPr marL="0" indent="0" algn="ctr">
              <a:buNone/>
            </a:pPr>
            <a:r>
              <a:rPr lang="en-US" altLang="zh-CN" i="1" baseline="30000" dirty="0" err="1"/>
              <a:t>wechat</a:t>
            </a:r>
            <a:r>
              <a:rPr lang="en-US" altLang="zh-CN" i="1" baseline="30000" dirty="0"/>
              <a:t> public account : </a:t>
            </a:r>
            <a:r>
              <a:rPr lang="en-US" altLang="zh-CN" i="1" baseline="30000" dirty="0" err="1"/>
              <a:t>ChinaScala</a:t>
            </a:r>
            <a:endParaRPr lang="zh-CN" altLang="en-US" i="1" dirty="0"/>
          </a:p>
        </p:txBody>
      </p:sp>
      <p:sp>
        <p:nvSpPr>
          <p:cNvPr id="5" name="文本框 4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194800" y="61869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890000" y="58821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347200" y="63393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6947841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1700808"/>
            <a:ext cx="8229600" cy="1143000"/>
          </a:xfrm>
        </p:spPr>
        <p:txBody>
          <a:bodyPr/>
          <a:lstStyle/>
          <a:p>
            <a:r>
              <a:rPr lang="en-US" altLang="zh-CN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Q&amp;A</a:t>
            </a:r>
            <a:endParaRPr lang="zh-CN" altLang="en-US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943704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1052736"/>
            <a:ext cx="8229600" cy="1143000"/>
          </a:xfrm>
        </p:spPr>
        <p:txBody>
          <a:bodyPr/>
          <a:lstStyle/>
          <a:p>
            <a:r>
              <a:rPr lang="en-US" altLang="zh-CN" dirty="0"/>
              <a:t>Current Major Release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b="1" dirty="0" smtClean="0"/>
          </a:p>
          <a:p>
            <a:r>
              <a:rPr lang="en-US" altLang="zh-CN" b="1" dirty="0" smtClean="0"/>
              <a:t>Just </a:t>
            </a:r>
            <a:r>
              <a:rPr lang="en-US" altLang="zh-CN" b="1" dirty="0"/>
              <a:t>released Spark 1.1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194800" y="61869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890000" y="58821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347200" y="63393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5614678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Spark : What</a:t>
            </a:r>
            <a:r>
              <a:rPr lang="zh-CN" altLang="en-US" dirty="0" smtClean="0"/>
              <a:t> 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 </a:t>
            </a:r>
            <a:r>
              <a:rPr lang="en-US" altLang="zh-CN" dirty="0" smtClean="0"/>
              <a:t>Why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340768"/>
            <a:ext cx="8229600" cy="4525963"/>
          </a:xfrm>
        </p:spPr>
        <p:txBody>
          <a:bodyPr/>
          <a:lstStyle/>
          <a:p>
            <a:endParaRPr lang="en-US" altLang="zh-CN" dirty="0" smtClean="0"/>
          </a:p>
          <a:p>
            <a:r>
              <a:rPr lang="en-US" altLang="zh-CN" dirty="0" smtClean="0"/>
              <a:t>Apache </a:t>
            </a:r>
            <a:r>
              <a:rPr lang="en-US" altLang="zh-CN" dirty="0"/>
              <a:t>Spark is a fast and general engine for large-scale data processing.</a:t>
            </a:r>
          </a:p>
          <a:p>
            <a:r>
              <a:rPr lang="en-US" altLang="zh-CN" dirty="0"/>
              <a:t>Speed</a:t>
            </a:r>
          </a:p>
          <a:p>
            <a:r>
              <a:rPr lang="en-US" altLang="zh-CN" dirty="0"/>
              <a:t>Ease of Use</a:t>
            </a:r>
          </a:p>
          <a:p>
            <a:r>
              <a:rPr lang="en-US" altLang="zh-CN" dirty="0"/>
              <a:t>Generality</a:t>
            </a:r>
          </a:p>
          <a:p>
            <a:r>
              <a:rPr lang="en-US" altLang="zh-CN" dirty="0"/>
              <a:t>Integrated with </a:t>
            </a:r>
            <a:r>
              <a:rPr lang="en-US" altLang="zh-CN" dirty="0" err="1"/>
              <a:t>Hadoop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9194800" y="61869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8890000" y="58821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9347200" y="63393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39335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BDAS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rcRect t="4645" b="4645"/>
          <a:stretch>
            <a:fillRect/>
          </a:stretch>
        </p:blipFill>
        <p:spPr/>
      </p:pic>
      <p:sp>
        <p:nvSpPr>
          <p:cNvPr id="5" name="文本框 4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194800" y="61869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890000" y="58821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347200" y="63393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502159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1143000"/>
          </a:xfrm>
        </p:spPr>
        <p:txBody>
          <a:bodyPr/>
          <a:lstStyle/>
          <a:p>
            <a:r>
              <a:rPr lang="en-US" altLang="zh-CN" dirty="0"/>
              <a:t>one stack to rule them all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194800" y="61869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890000" y="58821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347200" y="63393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pic>
        <p:nvPicPr>
          <p:cNvPr id="17" name="内容占位符 16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-26921" t="-15006" r="-32115" b="-34502"/>
          <a:stretch/>
        </p:blipFill>
        <p:spPr>
          <a:xfrm>
            <a:off x="-1476375" y="1628775"/>
            <a:ext cx="12103100" cy="4518025"/>
          </a:xfrm>
        </p:spPr>
      </p:pic>
    </p:spTree>
    <p:extLst>
      <p:ext uri="{BB962C8B-B14F-4D97-AF65-F5344CB8AC3E}">
        <p14:creationId xmlns:p14="http://schemas.microsoft.com/office/powerpoint/2010/main" val="13551066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1143000"/>
          </a:xfrm>
        </p:spPr>
        <p:txBody>
          <a:bodyPr/>
          <a:lstStyle/>
          <a:p>
            <a:r>
              <a:rPr lang="en-US" altLang="zh-CN" dirty="0"/>
              <a:t>Key Concept-RDD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1844824"/>
            <a:ext cx="8229600" cy="4525963"/>
          </a:xfrm>
        </p:spPr>
        <p:txBody>
          <a:bodyPr/>
          <a:lstStyle/>
          <a:p>
            <a:r>
              <a:rPr lang="en-US" altLang="zh-CN" dirty="0"/>
              <a:t>A list of partitions</a:t>
            </a:r>
          </a:p>
          <a:p>
            <a:r>
              <a:rPr lang="en-US" altLang="zh-CN" dirty="0"/>
              <a:t>A function for computing each split</a:t>
            </a:r>
          </a:p>
          <a:p>
            <a:r>
              <a:rPr lang="en-US" altLang="zh-CN" dirty="0"/>
              <a:t>A list of dependencies on other RDDs</a:t>
            </a:r>
          </a:p>
          <a:p>
            <a:r>
              <a:rPr lang="en-US" altLang="zh-CN" dirty="0"/>
              <a:t>Optionally, a </a:t>
            </a:r>
            <a:r>
              <a:rPr lang="en-US" altLang="zh-CN" dirty="0" err="1"/>
              <a:t>Partitioner</a:t>
            </a:r>
            <a:r>
              <a:rPr lang="en-US" altLang="zh-CN" dirty="0"/>
              <a:t> for key-value RDDs</a:t>
            </a:r>
          </a:p>
          <a:p>
            <a:r>
              <a:rPr lang="en-US" altLang="zh-CN" dirty="0"/>
              <a:t>Optionally, a list of preferred locations to compute each split on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194800" y="61869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890000" y="58821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347200" y="63393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506449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1143000"/>
          </a:xfrm>
        </p:spPr>
        <p:txBody>
          <a:bodyPr/>
          <a:lstStyle/>
          <a:p>
            <a:r>
              <a:rPr lang="en-US" altLang="zh-CN" dirty="0"/>
              <a:t>Key Concept-Lineage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-23419" t="-16482" r="-22752" b="-29860"/>
          <a:stretch/>
        </p:blipFill>
        <p:spPr>
          <a:xfrm>
            <a:off x="-1928813" y="1600200"/>
            <a:ext cx="13011151" cy="4462463"/>
          </a:xfrm>
        </p:spPr>
      </p:pic>
      <p:sp>
        <p:nvSpPr>
          <p:cNvPr id="5" name="文本框 4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194800" y="61869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890000" y="58821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347200" y="63393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202672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1143000"/>
          </a:xfrm>
        </p:spPr>
        <p:txBody>
          <a:bodyPr/>
          <a:lstStyle/>
          <a:p>
            <a:r>
              <a:rPr lang="en-US" altLang="zh-CN" dirty="0"/>
              <a:t>Key Concept-Dependency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rcRect t="1541" b="1541"/>
          <a:stretch>
            <a:fillRect/>
          </a:stretch>
        </p:blipFill>
        <p:spPr>
          <a:xfrm>
            <a:off x="1043608" y="1988840"/>
            <a:ext cx="7056784" cy="3880960"/>
          </a:xfrm>
        </p:spPr>
      </p:pic>
      <p:sp>
        <p:nvSpPr>
          <p:cNvPr id="5" name="文本框 4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194800" y="61869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890000" y="58821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347200" y="63393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4988725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5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6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7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8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869</TotalTime>
  <Words>259</Words>
  <Application>Microsoft Macintosh PowerPoint</Application>
  <PresentationFormat>全屏显示(4:3)</PresentationFormat>
  <Paragraphs>91</Paragraphs>
  <Slides>29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9</vt:i4>
      </vt:variant>
      <vt:variant>
        <vt:lpstr>幻灯片标题</vt:lpstr>
      </vt:variant>
      <vt:variant>
        <vt:i4>29</vt:i4>
      </vt:variant>
    </vt:vector>
  </HeadingPairs>
  <TitlesOfParts>
    <vt:vector size="38" baseType="lpstr">
      <vt:lpstr>Office 主题</vt:lpstr>
      <vt:lpstr>1_Office 主题</vt:lpstr>
      <vt:lpstr>2_Office 主题</vt:lpstr>
      <vt:lpstr>3_Office 主题</vt:lpstr>
      <vt:lpstr>4_Office 主题</vt:lpstr>
      <vt:lpstr>5_Office 主题</vt:lpstr>
      <vt:lpstr>6_Office 主题</vt:lpstr>
      <vt:lpstr>7_Office 主题</vt:lpstr>
      <vt:lpstr>8_Office 主题</vt:lpstr>
      <vt:lpstr>Spark Ecosystem &amp; Internals</vt:lpstr>
      <vt:lpstr>outline</vt:lpstr>
      <vt:lpstr>Current Major Release</vt:lpstr>
      <vt:lpstr>Spark : What &amp; Why</vt:lpstr>
      <vt:lpstr>BDAS</vt:lpstr>
      <vt:lpstr>one stack to rule them all</vt:lpstr>
      <vt:lpstr>Key Concept-RDD</vt:lpstr>
      <vt:lpstr>Key Concept-Lineage</vt:lpstr>
      <vt:lpstr>Key Concept-Dependency</vt:lpstr>
      <vt:lpstr>Key Concept-ClusterManager</vt:lpstr>
      <vt:lpstr>Cluster Overview</vt:lpstr>
      <vt:lpstr>schedule</vt:lpstr>
      <vt:lpstr>Executor</vt:lpstr>
      <vt:lpstr>Shuffle</vt:lpstr>
      <vt:lpstr>Shuffle</vt:lpstr>
      <vt:lpstr>outline</vt:lpstr>
      <vt:lpstr>Spark Streaming</vt:lpstr>
      <vt:lpstr>MLlib</vt:lpstr>
      <vt:lpstr>GraphX</vt:lpstr>
      <vt:lpstr>GraphX</vt:lpstr>
      <vt:lpstr>Spark SQL</vt:lpstr>
      <vt:lpstr>Spark SQL</vt:lpstr>
      <vt:lpstr>Shark</vt:lpstr>
      <vt:lpstr>Tachyon</vt:lpstr>
      <vt:lpstr>Tachyon</vt:lpstr>
      <vt:lpstr>SparkR</vt:lpstr>
      <vt:lpstr>BlinkDB</vt:lpstr>
      <vt:lpstr>PowerPoint 演示文稿</vt:lpstr>
      <vt:lpstr>Q&amp;A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Chao Chen</cp:lastModifiedBy>
  <cp:revision>61</cp:revision>
  <dcterms:modified xsi:type="dcterms:W3CDTF">2014-09-14T13:27:33Z</dcterms:modified>
</cp:coreProperties>
</file>