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sldIdLst>
    <p:sldId id="256" r:id="rId10"/>
    <p:sldId id="284" r:id="rId11"/>
    <p:sldId id="287" r:id="rId12"/>
    <p:sldId id="257" r:id="rId13"/>
    <p:sldId id="259" r:id="rId14"/>
    <p:sldId id="260" r:id="rId15"/>
    <p:sldId id="261" r:id="rId16"/>
    <p:sldId id="262" r:id="rId17"/>
    <p:sldId id="263" r:id="rId18"/>
    <p:sldId id="267" r:id="rId19"/>
    <p:sldId id="264" r:id="rId20"/>
    <p:sldId id="277" r:id="rId21"/>
    <p:sldId id="278" r:id="rId22"/>
    <p:sldId id="280" r:id="rId23"/>
    <p:sldId id="281" r:id="rId24"/>
    <p:sldId id="285" r:id="rId25"/>
    <p:sldId id="265" r:id="rId26"/>
    <p:sldId id="266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83" r:id="rId37"/>
    <p:sldId id="25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69" autoAdjust="0"/>
  </p:normalViewPr>
  <p:slideViewPr>
    <p:cSldViewPr>
      <p:cViewPr varScale="1">
        <p:scale>
          <a:sx n="108" d="100"/>
          <a:sy n="108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11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3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28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770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726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616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352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76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069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6697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272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2628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2421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6105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56840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173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64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89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784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12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943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7853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698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7709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040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4171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4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404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17366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9399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5543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662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2195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5241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2883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03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90108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9658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32671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8207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454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432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7765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58374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2234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9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6038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4931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41026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5449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8894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9894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0743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0155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4842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40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2159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81903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68599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8137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395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3989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527228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16430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64667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004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3390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93581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561296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6941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6672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8364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8765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25472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77500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958766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2941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06429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51920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731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47822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9419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04826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0217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14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07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87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07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31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403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067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20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946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6980312" cy="1470025"/>
          </a:xfrm>
        </p:spPr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Ecosystem &amp; Internals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超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CrazyJvm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</a:t>
            </a:r>
            <a:r>
              <a:rPr lang="en-US" altLang="zh-CN" dirty="0" err="1"/>
              <a:t>ClusterManager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r>
              <a:rPr lang="en-US" altLang="zh-CN" dirty="0"/>
              <a:t>Standalone</a:t>
            </a:r>
          </a:p>
          <a:p>
            <a:r>
              <a:rPr lang="en-US" altLang="zh-CN" dirty="0"/>
              <a:t>Yarn</a:t>
            </a:r>
          </a:p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330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Cluster 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73" t="-871" r="-11424" b="-9295"/>
          <a:stretch/>
        </p:blipFill>
        <p:spPr>
          <a:xfrm>
            <a:off x="-179388" y="1600200"/>
            <a:ext cx="9499601" cy="454660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2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223" b="223"/>
          <a:stretch>
            <a:fillRect/>
          </a:stretch>
        </p:blipFill>
        <p:spPr>
          <a:xfrm>
            <a:off x="467544" y="1412776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901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1" b="1331"/>
          <a:stretch/>
        </p:blipFill>
        <p:spPr>
          <a:xfrm>
            <a:off x="1043608" y="1268760"/>
            <a:ext cx="7344816" cy="5079932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746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344" t="-2504" r="-19372" b="-10585"/>
          <a:stretch/>
        </p:blipFill>
        <p:spPr>
          <a:xfrm>
            <a:off x="107504" y="1484784"/>
            <a:ext cx="9144000" cy="4213475"/>
          </a:xfrm>
        </p:spPr>
      </p:pic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92080" y="5684762"/>
            <a:ext cx="3409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※ Sort</a:t>
            </a:r>
            <a:r>
              <a:rPr lang="en-US" altLang="zh-CN" dirty="0"/>
              <a:t>-based shuffle supported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8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Pull-based (not push-based)</a:t>
            </a:r>
          </a:p>
          <a:p>
            <a:r>
              <a:rPr kumimoji="1" lang="en-US" altLang="zh-CN" dirty="0" smtClean="0"/>
              <a:t>Write intermediate files to disk</a:t>
            </a:r>
          </a:p>
          <a:p>
            <a:r>
              <a:rPr kumimoji="1" lang="en-US" altLang="zh-CN" dirty="0" smtClean="0"/>
              <a:t>Build 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 within each partition</a:t>
            </a:r>
          </a:p>
          <a:p>
            <a:r>
              <a:rPr kumimoji="1" lang="en-US" altLang="zh-CN" dirty="0" smtClean="0"/>
              <a:t>Can spill across keys</a:t>
            </a:r>
          </a:p>
          <a:p>
            <a:r>
              <a:rPr kumimoji="1" lang="en-US" altLang="zh-CN" dirty="0" smtClean="0"/>
              <a:t>A single key-value pair must fit in memory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basis &amp; internals</a:t>
            </a:r>
          </a:p>
          <a:p>
            <a:endParaRPr lang="en-US" altLang="zh-CN" dirty="0"/>
          </a:p>
          <a:p>
            <a:r>
              <a:rPr lang="en-US" altLang="zh-CN" b="1" i="1" dirty="0" smtClean="0">
                <a:solidFill>
                  <a:srgbClr val="800000"/>
                </a:solidFill>
              </a:rPr>
              <a:t>ecosystem</a:t>
            </a:r>
            <a:endParaRPr lang="zh-CN" altLang="en-US" b="1" i="1" dirty="0">
              <a:solidFill>
                <a:srgbClr val="8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754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5588334" cy="3240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303" y="4437112"/>
            <a:ext cx="2638979" cy="18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MLlib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 implementation of some common machine learning algorithms and utilities</a:t>
            </a:r>
          </a:p>
          <a:p>
            <a:r>
              <a:rPr lang="en-US" altLang="zh-CN" dirty="0"/>
              <a:t>classification</a:t>
            </a:r>
          </a:p>
          <a:p>
            <a:r>
              <a:rPr lang="en-US" altLang="zh-CN" dirty="0" smtClean="0"/>
              <a:t>regression</a:t>
            </a:r>
            <a:endParaRPr lang="en-US" altLang="zh-CN" dirty="0"/>
          </a:p>
          <a:p>
            <a:r>
              <a:rPr lang="en-US" altLang="zh-CN" dirty="0" smtClean="0"/>
              <a:t>clustering</a:t>
            </a:r>
            <a:endParaRPr lang="en-US" altLang="zh-CN" dirty="0"/>
          </a:p>
          <a:p>
            <a:r>
              <a:rPr lang="en-US" altLang="zh-CN" dirty="0"/>
              <a:t>collaborative filtering</a:t>
            </a:r>
          </a:p>
          <a:p>
            <a:r>
              <a:rPr lang="en-US" altLang="zh-CN" dirty="0"/>
              <a:t>dimensionality </a:t>
            </a:r>
            <a:r>
              <a:rPr lang="en-US" altLang="zh-CN" dirty="0" smtClean="0"/>
              <a:t>reduction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4904"/>
            <a:ext cx="3965565" cy="180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26" y="4293096"/>
            <a:ext cx="2351874" cy="18002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915816" y="5589240"/>
            <a:ext cx="300608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feature extraction supported:</a:t>
            </a:r>
          </a:p>
          <a:p>
            <a:pPr algn="ctr"/>
            <a:r>
              <a:rPr lang="en-US" altLang="zh-CN" dirty="0"/>
              <a:t>Word2Vec , TF-IDF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8688" t="-1104" r="-92697" b="-187114"/>
          <a:stretch/>
        </p:blipFill>
        <p:spPr>
          <a:xfrm>
            <a:off x="-3835400" y="1624013"/>
            <a:ext cx="16805275" cy="4664649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3429000"/>
            <a:ext cx="694930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b</a:t>
            </a:r>
            <a:r>
              <a:rPr lang="en-US" altLang="zh-CN" b="1" i="1" dirty="0" smtClean="0">
                <a:solidFill>
                  <a:srgbClr val="800000"/>
                </a:solidFill>
              </a:rPr>
              <a:t>asis &amp; internals</a:t>
            </a:r>
          </a:p>
          <a:p>
            <a:endParaRPr lang="en-US" altLang="zh-CN" dirty="0"/>
          </a:p>
          <a:p>
            <a:r>
              <a:rPr lang="en-US" altLang="zh-CN" dirty="0" smtClean="0"/>
              <a:t>ecosystem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322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rcRect t="1801" b="1801"/>
          <a:stretch>
            <a:fillRect/>
          </a:stretch>
        </p:blipFill>
        <p:spPr>
          <a:xfrm>
            <a:off x="1043608" y="1772816"/>
            <a:ext cx="735516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196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35" r="-135"/>
          <a:stretch/>
        </p:blipFill>
        <p:spPr>
          <a:xfrm>
            <a:off x="611560" y="1772816"/>
            <a:ext cx="817240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/>
              <a:t>Sources</a:t>
            </a:r>
          </a:p>
          <a:p>
            <a:r>
              <a:rPr lang="en-US" altLang="zh-CN" dirty="0"/>
              <a:t>RDDs/Parquet Files/JSON Datasets/Hive Table</a:t>
            </a:r>
          </a:p>
          <a:p>
            <a:r>
              <a:rPr lang="en-US" altLang="zh-CN" dirty="0"/>
              <a:t>DSL</a:t>
            </a:r>
          </a:p>
          <a:p>
            <a:r>
              <a:rPr lang="en-US" altLang="zh-CN" dirty="0"/>
              <a:t>JDBC Server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89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Development in Shark has been ended and subsumed by Spark SQL</a:t>
            </a:r>
          </a:p>
          <a:p>
            <a:endParaRPr lang="en-US" altLang="zh-CN" dirty="0"/>
          </a:p>
          <a:p>
            <a:r>
              <a:rPr lang="en-US" altLang="zh-CN" dirty="0" smtClean="0"/>
              <a:t>Mission completed !!!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641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022" b="-6806"/>
          <a:stretch/>
        </p:blipFill>
        <p:spPr>
          <a:xfrm>
            <a:off x="467544" y="980728"/>
            <a:ext cx="8229600" cy="5717017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471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862" t="-4373" r="-28899" b="-23035"/>
          <a:stretch/>
        </p:blipFill>
        <p:spPr>
          <a:xfrm>
            <a:off x="-1692696" y="1628800"/>
            <a:ext cx="12745416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201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err="1"/>
              <a:t>SparkR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884" b="488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3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BlinkDB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Queries with Bounded Errors and Bounded Response Times on Very Large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4" y="2708920"/>
            <a:ext cx="81957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contact me</a:t>
            </a:r>
            <a:endParaRPr lang="en-US" altLang="zh-CN" dirty="0"/>
          </a:p>
          <a:p>
            <a:pPr marL="0" indent="0" algn="ctr">
              <a:buNone/>
            </a:pPr>
            <a:endParaRPr lang="en-US" altLang="zh-CN" baseline="30000" dirty="0" smtClean="0"/>
          </a:p>
          <a:p>
            <a:pPr marL="0" indent="0" algn="ctr">
              <a:buNone/>
            </a:pPr>
            <a:r>
              <a:rPr lang="en-US" altLang="zh-CN" i="1" baseline="30000" dirty="0" err="1" smtClean="0"/>
              <a:t>weibo</a:t>
            </a:r>
            <a:r>
              <a:rPr lang="en-US" altLang="zh-CN" i="1" baseline="30000" dirty="0"/>
              <a:t>:@</a:t>
            </a:r>
            <a:r>
              <a:rPr lang="en-US" altLang="zh-CN" i="1" baseline="30000" dirty="0" err="1"/>
              <a:t>CrazyJvm</a:t>
            </a:r>
            <a:endParaRPr lang="en-US" altLang="zh-CN" i="1" baseline="30000" dirty="0"/>
          </a:p>
          <a:p>
            <a:pPr marL="0" indent="0" algn="ctr">
              <a:buNone/>
            </a:pPr>
            <a:r>
              <a:rPr lang="en-US" altLang="zh-CN" i="1" baseline="30000" dirty="0" err="1"/>
              <a:t>wechat</a:t>
            </a:r>
            <a:r>
              <a:rPr lang="en-US" altLang="zh-CN" i="1" baseline="30000" dirty="0"/>
              <a:t> public account : </a:t>
            </a:r>
            <a:r>
              <a:rPr lang="en-US" altLang="zh-CN" i="1" baseline="30000" dirty="0" err="1"/>
              <a:t>ChinaScala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47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en-US" altLang="zh-CN" dirty="0"/>
              <a:t>Current Major Release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Just </a:t>
            </a:r>
            <a:r>
              <a:rPr lang="en-US" altLang="zh-CN" b="1" dirty="0"/>
              <a:t>released Spark 1.1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146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Spark : 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altLang="zh-CN" dirty="0"/>
              <a:t>Spark is a fast and general engine for large-scale data processing.</a:t>
            </a:r>
          </a:p>
          <a:p>
            <a:r>
              <a:rPr lang="en-US" altLang="zh-CN" dirty="0"/>
              <a:t>Speed</a:t>
            </a:r>
          </a:p>
          <a:p>
            <a:r>
              <a:rPr lang="en-US" altLang="zh-CN" dirty="0"/>
              <a:t>Ease of Use</a:t>
            </a:r>
          </a:p>
          <a:p>
            <a:r>
              <a:rPr lang="en-US" altLang="zh-CN" dirty="0"/>
              <a:t>Generality</a:t>
            </a:r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BDAS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645" b="4645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2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one stack to rule them all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921" t="-15006" r="-32115" b="-34502"/>
          <a:stretch/>
        </p:blipFill>
        <p:spPr>
          <a:xfrm>
            <a:off x="-1476375" y="1628775"/>
            <a:ext cx="12103100" cy="4518025"/>
          </a:xfrm>
        </p:spPr>
      </p:pic>
    </p:spTree>
    <p:extLst>
      <p:ext uri="{BB962C8B-B14F-4D97-AF65-F5344CB8AC3E}">
        <p14:creationId xmlns:p14="http://schemas.microsoft.com/office/powerpoint/2010/main" val="135510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en-US" altLang="zh-CN" dirty="0"/>
              <a:t>A list of partitions</a:t>
            </a:r>
          </a:p>
          <a:p>
            <a:r>
              <a:rPr lang="en-US" altLang="zh-CN" dirty="0"/>
              <a:t>A function for computing each split</a:t>
            </a:r>
          </a:p>
          <a:p>
            <a:r>
              <a:rPr lang="en-US" altLang="zh-CN" dirty="0"/>
              <a:t>A list of dependencies on other RDDs</a:t>
            </a:r>
          </a:p>
          <a:p>
            <a:r>
              <a:rPr lang="en-US" altLang="zh-CN" dirty="0"/>
              <a:t>Optionally, a </a:t>
            </a:r>
            <a:r>
              <a:rPr lang="en-US" altLang="zh-CN" dirty="0" err="1"/>
              <a:t>Partitioner</a:t>
            </a:r>
            <a:r>
              <a:rPr lang="en-US" altLang="zh-CN" dirty="0"/>
              <a:t> for key-value RDDs</a:t>
            </a:r>
          </a:p>
          <a:p>
            <a:r>
              <a:rPr lang="en-US" altLang="zh-CN" dirty="0"/>
              <a:t>Optionally, a list of preferred locations to compute each split 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6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Concept-Lineage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3419" t="-16482" r="-22752" b="-29860"/>
          <a:stretch/>
        </p:blipFill>
        <p:spPr>
          <a:xfrm>
            <a:off x="-1928813" y="1600200"/>
            <a:ext cx="13011151" cy="44624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026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Concept-Dependency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541" b="1541"/>
          <a:stretch>
            <a:fillRect/>
          </a:stretch>
        </p:blipFill>
        <p:spPr>
          <a:xfrm>
            <a:off x="1043608" y="1988840"/>
            <a:ext cx="7056784" cy="388096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88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260</Words>
  <Application>Microsoft Macintosh PowerPoint</Application>
  <PresentationFormat>全屏显示(4:3)</PresentationFormat>
  <Paragraphs>91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Spark Ecosystem &amp; Internals</vt:lpstr>
      <vt:lpstr>outline</vt:lpstr>
      <vt:lpstr>Current Major Release</vt:lpstr>
      <vt:lpstr>Spark : What &amp; Why</vt:lpstr>
      <vt:lpstr>BDAS</vt:lpstr>
      <vt:lpstr>one stack to rule them all</vt:lpstr>
      <vt:lpstr>Key Concept-RDD</vt:lpstr>
      <vt:lpstr>Key Concept-Lineage</vt:lpstr>
      <vt:lpstr>Key Concept-Dependency</vt:lpstr>
      <vt:lpstr>Key Concept-ClusterManager</vt:lpstr>
      <vt:lpstr>Cluster Overview</vt:lpstr>
      <vt:lpstr>schedule</vt:lpstr>
      <vt:lpstr>Executor</vt:lpstr>
      <vt:lpstr>Shuffle</vt:lpstr>
      <vt:lpstr>Shuffle</vt:lpstr>
      <vt:lpstr>outline</vt:lpstr>
      <vt:lpstr>Spark Streaming</vt:lpstr>
      <vt:lpstr>MLlib</vt:lpstr>
      <vt:lpstr>GraphX</vt:lpstr>
      <vt:lpstr>GraphX</vt:lpstr>
      <vt:lpstr>Spark SQL</vt:lpstr>
      <vt:lpstr>Spark SQL</vt:lpstr>
      <vt:lpstr>Shark</vt:lpstr>
      <vt:lpstr>Tachyon</vt:lpstr>
      <vt:lpstr>Tachyon</vt:lpstr>
      <vt:lpstr>SparkR</vt:lpstr>
      <vt:lpstr>BlinkDB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Chao Chen</cp:lastModifiedBy>
  <cp:revision>59</cp:revision>
  <dcterms:modified xsi:type="dcterms:W3CDTF">2014-09-14T09:49:47Z</dcterms:modified>
</cp:coreProperties>
</file>