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5"/>
  </p:notesMasterIdLst>
  <p:handoutMasterIdLst>
    <p:handoutMasterId r:id="rId26"/>
  </p:handoutMasterIdLst>
  <p:sldIdLst>
    <p:sldId id="447" r:id="rId6"/>
    <p:sldId id="344" r:id="rId7"/>
    <p:sldId id="450" r:id="rId8"/>
    <p:sldId id="451" r:id="rId9"/>
    <p:sldId id="429" r:id="rId10"/>
    <p:sldId id="455" r:id="rId11"/>
    <p:sldId id="416" r:id="rId12"/>
    <p:sldId id="364" r:id="rId13"/>
    <p:sldId id="452" r:id="rId14"/>
    <p:sldId id="453" r:id="rId15"/>
    <p:sldId id="454" r:id="rId16"/>
    <p:sldId id="456" r:id="rId17"/>
    <p:sldId id="457" r:id="rId18"/>
    <p:sldId id="458" r:id="rId19"/>
    <p:sldId id="459" r:id="rId20"/>
    <p:sldId id="460" r:id="rId21"/>
    <p:sldId id="461" r:id="rId22"/>
    <p:sldId id="413" r:id="rId23"/>
    <p:sldId id="265" r:id="rId2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6240" autoAdjust="0"/>
  </p:normalViewPr>
  <p:slideViewPr>
    <p:cSldViewPr snapToGrid="0" showGuides="1">
      <p:cViewPr varScale="1">
        <p:scale>
          <a:sx n="73" d="100"/>
          <a:sy n="73" d="100"/>
        </p:scale>
        <p:origin x="364" y="3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MIHIR , </a:t>
            </a:r>
          </a:p>
          <a:p>
            <a:r>
              <a:rPr lang="en-US" dirty="0"/>
              <a:t>Technical consultant intern , SAP USA</a:t>
            </a:r>
          </a:p>
          <a:p>
            <a:pPr lvl="0"/>
            <a:r>
              <a:rPr lang="en-US" dirty="0"/>
              <a:t>JULY , 2023</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6" name="Picture 5">
            <a:extLst>
              <a:ext uri="{FF2B5EF4-FFF2-40B4-BE49-F238E27FC236}">
                <a16:creationId xmlns:a16="http://schemas.microsoft.com/office/drawing/2014/main" id="{59C48A99-5EA8-4846-BE56-3ECB423E7A4A}"/>
              </a:ext>
            </a:extLst>
          </p:cNvPr>
          <p:cNvPicPr>
            <a:picLocks noChangeAspect="1"/>
          </p:cNvPicPr>
          <p:nvPr/>
        </p:nvPicPr>
        <p:blipFill rotWithShape="1">
          <a:blip r:embed="rId3"/>
          <a:srcRect t="40301" b="24549"/>
          <a:stretch/>
        </p:blipFill>
        <p:spPr>
          <a:xfrm>
            <a:off x="0" y="-5651"/>
            <a:ext cx="12195173" cy="3429000"/>
          </a:xfrm>
          <a:prstGeom prst="rect">
            <a:avLst/>
          </a:prstGeom>
        </p:spPr>
      </p:pic>
      <p:pic>
        <p:nvPicPr>
          <p:cNvPr id="3" name="Picture 2">
            <a:extLst>
              <a:ext uri="{FF2B5EF4-FFF2-40B4-BE49-F238E27FC236}">
                <a16:creationId xmlns:a16="http://schemas.microsoft.com/office/drawing/2014/main" id="{817C8F2E-F13B-916F-8877-12B2D191EAA2}"/>
              </a:ext>
            </a:extLst>
          </p:cNvPr>
          <p:cNvPicPr>
            <a:picLocks noChangeAspect="1"/>
          </p:cNvPicPr>
          <p:nvPr/>
        </p:nvPicPr>
        <p:blipFill>
          <a:blip r:embed="rId4"/>
          <a:stretch>
            <a:fillRect/>
          </a:stretch>
        </p:blipFill>
        <p:spPr>
          <a:xfrm>
            <a:off x="7036526" y="3434651"/>
            <a:ext cx="5158647" cy="2635223"/>
          </a:xfrm>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2AD-D8CE-6798-4E44-5B65618ED84D}"/>
              </a:ext>
            </a:extLst>
          </p:cNvPr>
          <p:cNvSpPr>
            <a:spLocks noGrp="1"/>
          </p:cNvSpPr>
          <p:nvPr>
            <p:ph type="title"/>
          </p:nvPr>
        </p:nvSpPr>
        <p:spPr>
          <a:xfrm>
            <a:off x="504001" y="504000"/>
            <a:ext cx="11186476" cy="738664"/>
          </a:xfrm>
        </p:spPr>
        <p:txBody>
          <a:bodyPr/>
          <a:lstStyle/>
          <a:p>
            <a:r>
              <a:rPr lang="en-US" sz="2400" dirty="0"/>
              <a:t>Data Analysis Report</a:t>
            </a:r>
            <a:br>
              <a:rPr lang="en-US" sz="2400" dirty="0"/>
            </a:br>
            <a:r>
              <a:rPr lang="en-US" sz="2400" dirty="0">
                <a:solidFill>
                  <a:schemeClr val="accent1"/>
                </a:solidFill>
              </a:rPr>
              <a:t>for Fond Rouge</a:t>
            </a:r>
            <a:endParaRPr lang="en-IN" dirty="0"/>
          </a:p>
        </p:txBody>
      </p:sp>
      <p:pic>
        <p:nvPicPr>
          <p:cNvPr id="4" name="Picture 3">
            <a:extLst>
              <a:ext uri="{FF2B5EF4-FFF2-40B4-BE49-F238E27FC236}">
                <a16:creationId xmlns:a16="http://schemas.microsoft.com/office/drawing/2014/main" id="{46957501-9BBA-6963-5695-91218CB33F16}"/>
              </a:ext>
            </a:extLst>
          </p:cNvPr>
          <p:cNvPicPr>
            <a:picLocks noChangeAspect="1"/>
          </p:cNvPicPr>
          <p:nvPr/>
        </p:nvPicPr>
        <p:blipFill>
          <a:blip r:embed="rId2"/>
          <a:stretch>
            <a:fillRect/>
          </a:stretch>
        </p:blipFill>
        <p:spPr>
          <a:xfrm>
            <a:off x="789713" y="1507825"/>
            <a:ext cx="6342607" cy="4710096"/>
          </a:xfrm>
          <a:prstGeom prst="rect">
            <a:avLst/>
          </a:prstGeom>
        </p:spPr>
      </p:pic>
    </p:spTree>
    <p:extLst>
      <p:ext uri="{BB962C8B-B14F-4D97-AF65-F5344CB8AC3E}">
        <p14:creationId xmlns:p14="http://schemas.microsoft.com/office/powerpoint/2010/main" val="371290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FE55-7B62-C918-827C-C96AF52E75A6}"/>
              </a:ext>
            </a:extLst>
          </p:cNvPr>
          <p:cNvSpPr>
            <a:spLocks noGrp="1"/>
          </p:cNvSpPr>
          <p:nvPr>
            <p:ph type="title"/>
          </p:nvPr>
        </p:nvSpPr>
        <p:spPr>
          <a:xfrm>
            <a:off x="504001" y="504000"/>
            <a:ext cx="11186476" cy="738664"/>
          </a:xfrm>
        </p:spPr>
        <p:txBody>
          <a:bodyPr/>
          <a:lstStyle/>
          <a:p>
            <a:r>
              <a:rPr lang="en-US" sz="2400" dirty="0"/>
              <a:t>Data Analysis Report</a:t>
            </a:r>
            <a:br>
              <a:rPr lang="en-US" sz="2400" dirty="0"/>
            </a:br>
            <a:r>
              <a:rPr lang="en-US" sz="2400" dirty="0">
                <a:solidFill>
                  <a:schemeClr val="accent1"/>
                </a:solidFill>
              </a:rPr>
              <a:t>for Fond Rouge</a:t>
            </a:r>
            <a:endParaRPr lang="en-IN" dirty="0"/>
          </a:p>
        </p:txBody>
      </p:sp>
      <p:pic>
        <p:nvPicPr>
          <p:cNvPr id="4" name="Picture 3">
            <a:extLst>
              <a:ext uri="{FF2B5EF4-FFF2-40B4-BE49-F238E27FC236}">
                <a16:creationId xmlns:a16="http://schemas.microsoft.com/office/drawing/2014/main" id="{44A73EE7-AEA4-9B1B-5B40-A6821BC827D4}"/>
              </a:ext>
            </a:extLst>
          </p:cNvPr>
          <p:cNvPicPr>
            <a:picLocks noChangeAspect="1"/>
          </p:cNvPicPr>
          <p:nvPr/>
        </p:nvPicPr>
        <p:blipFill>
          <a:blip r:embed="rId2"/>
          <a:stretch>
            <a:fillRect/>
          </a:stretch>
        </p:blipFill>
        <p:spPr>
          <a:xfrm>
            <a:off x="766354" y="1489591"/>
            <a:ext cx="6348550" cy="4937335"/>
          </a:xfrm>
          <a:prstGeom prst="rect">
            <a:avLst/>
          </a:prstGeom>
        </p:spPr>
      </p:pic>
    </p:spTree>
    <p:extLst>
      <p:ext uri="{BB962C8B-B14F-4D97-AF65-F5344CB8AC3E}">
        <p14:creationId xmlns:p14="http://schemas.microsoft.com/office/powerpoint/2010/main" val="12109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
        <p:nvSpPr>
          <p:cNvPr id="4" name="TextBox 3">
            <a:extLst>
              <a:ext uri="{FF2B5EF4-FFF2-40B4-BE49-F238E27FC236}">
                <a16:creationId xmlns:a16="http://schemas.microsoft.com/office/drawing/2014/main" id="{C4C924FA-B073-56F9-F280-9F253802D1B1}"/>
              </a:ext>
            </a:extLst>
          </p:cNvPr>
          <p:cNvSpPr txBox="1"/>
          <p:nvPr/>
        </p:nvSpPr>
        <p:spPr>
          <a:xfrm>
            <a:off x="409303" y="1133356"/>
            <a:ext cx="11068593" cy="5478423"/>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2400" b="1" u="sng" kern="0" dirty="0">
                <a:ea typeface="Arial Unicode MS" pitchFamily="34" charset="-128"/>
                <a:cs typeface="Arial Unicode MS" pitchFamily="34" charset="-128"/>
              </a:rPr>
              <a:t>WAYS TO NARROW DOWN THE AFFECTED LOCATION</a:t>
            </a:r>
          </a:p>
          <a:p>
            <a:pPr fontAlgn="base">
              <a:spcBef>
                <a:spcPct val="50000"/>
              </a:spcBef>
              <a:spcAft>
                <a:spcPct val="0"/>
              </a:spcAft>
              <a:buClr>
                <a:srgbClr val="F0AB00"/>
              </a:buClr>
              <a:buSzPct val="80000"/>
            </a:pPr>
            <a:r>
              <a:rPr lang="en-US" sz="2000" b="1" i="0" dirty="0">
                <a:effectLst/>
                <a:latin typeface="Söhne"/>
              </a:rPr>
              <a:t>1)Investigate Supply Chain</a:t>
            </a:r>
            <a:r>
              <a:rPr lang="en-US" sz="2000" b="0" i="0" dirty="0">
                <a:solidFill>
                  <a:srgbClr val="374151"/>
                </a:solidFill>
                <a:effectLst/>
                <a:latin typeface="Söhne"/>
              </a:rPr>
              <a:t>: Examine your supply chain thoroughly to identify potential entry points for counterfeit products. Conduct audits of suppliers, distributors, and retailers to ensure authenticity and quality control.</a:t>
            </a:r>
          </a:p>
          <a:p>
            <a:pPr fontAlgn="base">
              <a:spcBef>
                <a:spcPct val="50000"/>
              </a:spcBef>
              <a:spcAft>
                <a:spcPct val="0"/>
              </a:spcAft>
              <a:buClr>
                <a:srgbClr val="F0AB00"/>
              </a:buClr>
              <a:buSzPct val="80000"/>
            </a:pPr>
            <a:r>
              <a:rPr lang="en-US" sz="2000" b="1" i="0" dirty="0">
                <a:effectLst/>
                <a:latin typeface="Söhne"/>
              </a:rPr>
              <a:t>2)Collaborate with Customers</a:t>
            </a:r>
            <a:r>
              <a:rPr lang="en-US" sz="2000" b="0" i="0" dirty="0">
                <a:solidFill>
                  <a:srgbClr val="374151"/>
                </a:solidFill>
                <a:effectLst/>
                <a:latin typeface="Söhne"/>
              </a:rPr>
              <a:t>: Reach out to customers who have left negative reviews to understand their experiences and identify potential counterfeit products. This can help in pinpointing specific locations or distribution channels where counterfeit items are circulating.</a:t>
            </a:r>
          </a:p>
          <a:p>
            <a:pPr fontAlgn="base">
              <a:spcBef>
                <a:spcPct val="50000"/>
              </a:spcBef>
              <a:spcAft>
                <a:spcPct val="0"/>
              </a:spcAft>
              <a:buClr>
                <a:srgbClr val="F0AB00"/>
              </a:buClr>
              <a:buSzPct val="80000"/>
            </a:pPr>
            <a:endParaRPr lang="en-IN"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88072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
        <p:nvSpPr>
          <p:cNvPr id="2" name="TextBox 1">
            <a:extLst>
              <a:ext uri="{FF2B5EF4-FFF2-40B4-BE49-F238E27FC236}">
                <a16:creationId xmlns:a16="http://schemas.microsoft.com/office/drawing/2014/main" id="{0733DCC6-86F1-96FF-BD31-20C2F8893CD1}"/>
              </a:ext>
            </a:extLst>
          </p:cNvPr>
          <p:cNvSpPr txBox="1"/>
          <p:nvPr/>
        </p:nvSpPr>
        <p:spPr>
          <a:xfrm>
            <a:off x="482149" y="1055477"/>
            <a:ext cx="11129553" cy="590931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2000" b="1" u="sng" kern="0" dirty="0">
                <a:ea typeface="Arial Unicode MS" pitchFamily="34" charset="-128"/>
                <a:cs typeface="Arial Unicode MS" pitchFamily="34" charset="-128"/>
              </a:rPr>
              <a:t>WAYS TO NARROW DOWN THE AFFECTED LOCATION</a:t>
            </a:r>
          </a:p>
          <a:p>
            <a:pPr fontAlgn="base">
              <a:spcBef>
                <a:spcPct val="50000"/>
              </a:spcBef>
              <a:spcAft>
                <a:spcPct val="0"/>
              </a:spcAft>
              <a:buClr>
                <a:srgbClr val="F0AB00"/>
              </a:buClr>
              <a:buSzPct val="80000"/>
            </a:pPr>
            <a:r>
              <a:rPr lang="en-US" sz="2000" b="1" i="0" dirty="0">
                <a:effectLst/>
                <a:latin typeface="Söhne"/>
              </a:rPr>
              <a:t>3)Monitor Social Media and Forums</a:t>
            </a:r>
            <a:r>
              <a:rPr lang="en-US" sz="2000" b="0" i="0" dirty="0">
                <a:solidFill>
                  <a:srgbClr val="374151"/>
                </a:solidFill>
                <a:effectLst/>
                <a:latin typeface="Söhne"/>
              </a:rPr>
              <a:t>: Actively monitor social media platforms, online forums, and consumer discussion groups where customers may discuss counterfeit products. Engage with customers to gather more information and respond to their concerns.</a:t>
            </a:r>
          </a:p>
          <a:p>
            <a:pPr fontAlgn="base">
              <a:spcBef>
                <a:spcPct val="50000"/>
              </a:spcBef>
              <a:spcAft>
                <a:spcPct val="0"/>
              </a:spcAft>
              <a:buClr>
                <a:srgbClr val="F0AB00"/>
              </a:buClr>
              <a:buSzPct val="80000"/>
            </a:pPr>
            <a:r>
              <a:rPr lang="en-US" sz="2000" b="1" i="0" dirty="0">
                <a:effectLst/>
                <a:latin typeface="Söhne"/>
              </a:rPr>
              <a:t>4)Work with Online Marketplaces</a:t>
            </a:r>
            <a:r>
              <a:rPr lang="en-US" sz="2000" b="0" i="0" dirty="0">
                <a:solidFill>
                  <a:srgbClr val="374151"/>
                </a:solidFill>
                <a:effectLst/>
                <a:latin typeface="Söhne"/>
              </a:rPr>
              <a:t>: Collaborate with major online marketplaces where Fond Rouge's products are sold. Share your concerns about counterfeits and explore ways to improve product verification processes. Many platforms have measures in place to combat counterfeit goods, and they may be able to assist in the removal of counterfeit listings.</a:t>
            </a:r>
          </a:p>
          <a:p>
            <a:pPr fontAlgn="base">
              <a:spcBef>
                <a:spcPct val="50000"/>
              </a:spcBef>
              <a:spcAft>
                <a:spcPct val="0"/>
              </a:spcAft>
              <a:buClr>
                <a:srgbClr val="F0AB00"/>
              </a:buClr>
              <a:buSzPct val="80000"/>
            </a:pPr>
            <a:endParaRPr lang="en-US" sz="20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400" kern="0" dirty="0">
              <a:solidFill>
                <a:srgbClr val="374151"/>
              </a:solidFill>
              <a:latin typeface="Söhne"/>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63497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
        <p:nvSpPr>
          <p:cNvPr id="2" name="TextBox 1">
            <a:extLst>
              <a:ext uri="{FF2B5EF4-FFF2-40B4-BE49-F238E27FC236}">
                <a16:creationId xmlns:a16="http://schemas.microsoft.com/office/drawing/2014/main" id="{7095FB69-C5B1-85CF-547E-9195E89D17EC}"/>
              </a:ext>
            </a:extLst>
          </p:cNvPr>
          <p:cNvSpPr txBox="1"/>
          <p:nvPr/>
        </p:nvSpPr>
        <p:spPr>
          <a:xfrm>
            <a:off x="518159" y="914400"/>
            <a:ext cx="11025050" cy="6832640"/>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800" b="1" u="sng" kern="0" dirty="0">
                <a:ea typeface="Arial Unicode MS" pitchFamily="34" charset="-128"/>
                <a:cs typeface="Arial Unicode MS" pitchFamily="34" charset="-128"/>
              </a:rPr>
              <a:t>WAYS TO NARROW DOWN THE AFFECTED LOCATION</a:t>
            </a: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l"/>
            <a:r>
              <a:rPr lang="en-US" sz="2000" b="1" i="0" dirty="0">
                <a:solidFill>
                  <a:srgbClr val="374151"/>
                </a:solidFill>
                <a:effectLst/>
                <a:latin typeface="Söhne"/>
              </a:rPr>
              <a:t>5)Investigate Supply Chain</a:t>
            </a:r>
            <a:r>
              <a:rPr lang="en-US" sz="2000" b="0" i="0" dirty="0">
                <a:solidFill>
                  <a:srgbClr val="374151"/>
                </a:solidFill>
                <a:effectLst/>
                <a:latin typeface="Söhne"/>
              </a:rPr>
              <a:t>: Examine your supply chain thoroughly to identify potential entry points for counterfeit products. Conduct audits of suppliers, distributors, and retailers to ensure authenticity and quality control.</a:t>
            </a:r>
          </a:p>
          <a:p>
            <a:pPr algn="l"/>
            <a:r>
              <a:rPr lang="en-US" sz="2000" b="1" i="0" dirty="0">
                <a:solidFill>
                  <a:srgbClr val="374151"/>
                </a:solidFill>
                <a:effectLst/>
                <a:latin typeface="Söhne"/>
              </a:rPr>
              <a:t>6)Implement Anti-Counterfeit Measures</a:t>
            </a:r>
            <a:r>
              <a:rPr lang="en-US" sz="2000" b="0" i="0" dirty="0">
                <a:solidFill>
                  <a:srgbClr val="374151"/>
                </a:solidFill>
                <a:effectLst/>
                <a:latin typeface="Söhne"/>
              </a:rPr>
              <a:t>: Develop and implement measures to distinguish genuine Fond Rouge products from counterfeit ones. These may include unique packaging, holographic labels, QR codes, or serial numbers that customers can verify on the company's website.</a:t>
            </a:r>
          </a:p>
          <a:p>
            <a:pPr algn="l"/>
            <a:r>
              <a:rPr lang="en-US" sz="2000" b="1" i="0" dirty="0">
                <a:effectLst/>
                <a:latin typeface="Söhne"/>
              </a:rPr>
              <a:t>7)Educate Customers</a:t>
            </a:r>
            <a:r>
              <a:rPr lang="en-US" sz="2000" b="0" i="0" dirty="0">
                <a:solidFill>
                  <a:srgbClr val="374151"/>
                </a:solidFill>
                <a:effectLst/>
                <a:latin typeface="Söhne"/>
              </a:rPr>
              <a:t>: Launch a consumer education campaign to raise awareness about the issue of counterfeits. Provide information on how customers can identify genuine products and report suspected counterfeit items.</a:t>
            </a:r>
          </a:p>
          <a:p>
            <a:pPr fontAlgn="base">
              <a:spcBef>
                <a:spcPct val="50000"/>
              </a:spcBef>
              <a:spcAft>
                <a:spcPct val="0"/>
              </a:spcAft>
              <a:buClr>
                <a:srgbClr val="F0AB00"/>
              </a:buClr>
              <a:buSzPct val="80000"/>
            </a:pPr>
            <a:endParaRPr lang="en-IN" sz="20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algn="ctr" fontAlgn="base">
              <a:spcBef>
                <a:spcPct val="50000"/>
              </a:spcBef>
              <a:spcAft>
                <a:spcPct val="0"/>
              </a:spcAft>
              <a:buClr>
                <a:srgbClr val="F0AB00"/>
              </a:buClr>
              <a:buSzPct val="80000"/>
            </a:pPr>
            <a:endParaRPr lang="en-IN" sz="1800" b="1" u="sng"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88918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pPr algn="ctr"/>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br>
              <a:rPr lang="en-US" sz="2400" dirty="0">
                <a:solidFill>
                  <a:schemeClr val="accent1"/>
                </a:solidFill>
              </a:rPr>
            </a:br>
            <a:r>
              <a:rPr lang="en-IN" sz="2400" b="1" u="sng" kern="0" dirty="0">
                <a:ea typeface="Arial Unicode MS" pitchFamily="34" charset="-128"/>
                <a:cs typeface="Arial Unicode MS" pitchFamily="34" charset="-128"/>
              </a:rPr>
              <a:t>WAYS TO NARROW DOWN THE AFFECTED LOCATION</a:t>
            </a:r>
            <a:br>
              <a:rPr lang="en-IN" sz="2400" b="1" u="sng" kern="0" dirty="0">
                <a:ea typeface="Arial Unicode MS" pitchFamily="34" charset="-128"/>
                <a:cs typeface="Arial Unicode MS" pitchFamily="34" charset="-128"/>
              </a:rPr>
            </a:br>
            <a:br>
              <a:rPr lang="en-US" sz="2400" dirty="0">
                <a:solidFill>
                  <a:schemeClr val="accent1"/>
                </a:solidFill>
              </a:rPr>
            </a:br>
            <a:r>
              <a:rPr lang="en-US" sz="2400" dirty="0"/>
              <a:t>8)</a:t>
            </a:r>
            <a:r>
              <a:rPr lang="en-US" sz="2000" b="1" i="0" dirty="0">
                <a:solidFill>
                  <a:srgbClr val="374151"/>
                </a:solidFill>
                <a:effectLst/>
                <a:latin typeface="Söhne"/>
              </a:rPr>
              <a:t>Strengthen Legal Protections</a:t>
            </a:r>
            <a:r>
              <a:rPr lang="en-US" sz="2000" b="0" i="0" dirty="0">
                <a:solidFill>
                  <a:srgbClr val="374151"/>
                </a:solidFill>
                <a:effectLst/>
                <a:latin typeface="Söhne"/>
              </a:rPr>
              <a:t>: Consult with legal experts to ensure that Fond Rouge's intellectual property rights are protected. Consider taking legal action against counterfeiters, if necessary, to deter further infringement. </a:t>
            </a:r>
            <a:br>
              <a:rPr lang="en-US" sz="2000" b="0" i="0" dirty="0">
                <a:solidFill>
                  <a:srgbClr val="374151"/>
                </a:solidFill>
                <a:effectLst/>
                <a:latin typeface="Söhne"/>
              </a:rPr>
            </a:br>
            <a:r>
              <a:rPr lang="en-US" sz="2000" i="0" dirty="0">
                <a:solidFill>
                  <a:srgbClr val="374151"/>
                </a:solidFill>
                <a:effectLst/>
                <a:latin typeface="Söhne"/>
              </a:rPr>
              <a:t>9)</a:t>
            </a:r>
            <a:r>
              <a:rPr lang="en-US" sz="2000" b="1" i="0" dirty="0">
                <a:solidFill>
                  <a:srgbClr val="374151"/>
                </a:solidFill>
                <a:effectLst/>
                <a:latin typeface="Söhne"/>
              </a:rPr>
              <a:t>Collaborate with Law Enforcement</a:t>
            </a:r>
            <a:r>
              <a:rPr lang="en-US" sz="2000" b="0" i="0" dirty="0">
                <a:solidFill>
                  <a:srgbClr val="374151"/>
                </a:solidFill>
                <a:effectLst/>
                <a:latin typeface="Söhne"/>
              </a:rPr>
              <a:t>: If counterfeiting is a widespread and serious problem, involve law enforcement agencies to investigate and dismantle counterfeiting operations.</a:t>
            </a:r>
            <a:br>
              <a:rPr lang="en-US" sz="2000" b="0" i="0" dirty="0">
                <a:solidFill>
                  <a:srgbClr val="374151"/>
                </a:solidFill>
                <a:effectLst/>
                <a:latin typeface="Söhne"/>
              </a:rPr>
            </a:br>
            <a:r>
              <a:rPr lang="en-US" sz="2000" i="0" dirty="0">
                <a:solidFill>
                  <a:srgbClr val="374151"/>
                </a:solidFill>
                <a:effectLst/>
                <a:latin typeface="Söhne"/>
              </a:rPr>
              <a:t>10)</a:t>
            </a:r>
            <a:r>
              <a:rPr lang="en-US" sz="2000" b="1" i="0" dirty="0">
                <a:solidFill>
                  <a:srgbClr val="374151"/>
                </a:solidFill>
                <a:effectLst/>
                <a:latin typeface="Söhne"/>
              </a:rPr>
              <a:t>Improve Communication</a:t>
            </a:r>
            <a:r>
              <a:rPr lang="en-US" sz="2000" b="0" i="0" dirty="0">
                <a:solidFill>
                  <a:srgbClr val="374151"/>
                </a:solidFill>
                <a:effectLst/>
                <a:latin typeface="Söhne"/>
              </a:rPr>
              <a:t>: Keep customers informed about the company's efforts to combat counterfeits. Transparency in addressing the issue can help build trust with consumers.</a:t>
            </a:r>
            <a:br>
              <a:rPr lang="en-US" sz="2000" b="0" i="0" dirty="0">
                <a:solidFill>
                  <a:srgbClr val="374151"/>
                </a:solidFill>
                <a:effectLst/>
                <a:latin typeface="Söhne"/>
              </a:rPr>
            </a:br>
            <a:endParaRPr lang="en-US" sz="20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Tree>
    <p:extLst>
      <p:ext uri="{BB962C8B-B14F-4D97-AF65-F5344CB8AC3E}">
        <p14:creationId xmlns:p14="http://schemas.microsoft.com/office/powerpoint/2010/main" val="201998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pPr algn="ctr"/>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br>
              <a:rPr lang="en-US" sz="2400" dirty="0">
                <a:solidFill>
                  <a:schemeClr val="accent1"/>
                </a:solidFill>
              </a:rPr>
            </a:br>
            <a:r>
              <a:rPr lang="en-IN" sz="2400" b="1" u="sng" kern="0" dirty="0">
                <a:ea typeface="Arial Unicode MS" pitchFamily="34" charset="-128"/>
                <a:cs typeface="Arial Unicode MS" pitchFamily="34" charset="-128"/>
              </a:rPr>
              <a:t>WAYS TO NARROW DOWN THE AFFECTED LOCATION</a:t>
            </a:r>
            <a:br>
              <a:rPr lang="en-IN" sz="2400" b="1" u="sng" kern="0" dirty="0">
                <a:ea typeface="Arial Unicode MS" pitchFamily="34" charset="-128"/>
                <a:cs typeface="Arial Unicode MS" pitchFamily="34" charset="-128"/>
              </a:rPr>
            </a:br>
            <a:br>
              <a:rPr lang="en-IN" sz="2400" b="1" u="sng" kern="0" dirty="0">
                <a:ea typeface="Arial Unicode MS" pitchFamily="34" charset="-128"/>
                <a:cs typeface="Arial Unicode MS" pitchFamily="34" charset="-128"/>
              </a:rPr>
            </a:br>
            <a:r>
              <a:rPr lang="en-IN" sz="2400" kern="0" dirty="0">
                <a:ea typeface="Arial Unicode MS" pitchFamily="34" charset="-128"/>
                <a:cs typeface="Arial Unicode MS" pitchFamily="34" charset="-128"/>
              </a:rPr>
              <a:t>11)</a:t>
            </a:r>
            <a:r>
              <a:rPr lang="en-US" sz="2000" b="1" i="0" dirty="0">
                <a:effectLst/>
                <a:latin typeface="Söhne"/>
              </a:rPr>
              <a:t>Continuous Monitoring and Adaptation</a:t>
            </a:r>
            <a:r>
              <a:rPr lang="en-US" sz="2000" b="0" i="0" dirty="0">
                <a:solidFill>
                  <a:srgbClr val="374151"/>
                </a:solidFill>
                <a:effectLst/>
                <a:latin typeface="Söhne"/>
              </a:rPr>
              <a:t>: Counterfeiters may change tactics, so it's essential to continuously monitor the market and adapt strategies accordingly.</a:t>
            </a:r>
            <a:br>
              <a:rPr lang="en-US" sz="2000" b="0" i="0" dirty="0">
                <a:solidFill>
                  <a:srgbClr val="374151"/>
                </a:solidFill>
                <a:effectLst/>
                <a:latin typeface="Söhne"/>
              </a:rPr>
            </a:br>
            <a:br>
              <a:rPr lang="en-US" sz="2000" b="0" i="0" dirty="0">
                <a:solidFill>
                  <a:srgbClr val="374151"/>
                </a:solidFill>
                <a:effectLst/>
                <a:latin typeface="Söhne"/>
              </a:rPr>
            </a:br>
            <a:br>
              <a:rPr lang="en-IN" sz="2000" b="1" u="sng" kern="0" dirty="0">
                <a:ea typeface="Arial Unicode MS" pitchFamily="34" charset="-128"/>
                <a:cs typeface="Arial Unicode MS" pitchFamily="34" charset="-128"/>
              </a:rPr>
            </a:br>
            <a:br>
              <a:rPr lang="en-IN" sz="2000" b="1" u="sng" kern="0" dirty="0">
                <a:ea typeface="Arial Unicode MS" pitchFamily="34" charset="-128"/>
                <a:cs typeface="Arial Unicode MS" pitchFamily="34" charset="-128"/>
              </a:rPr>
            </a:br>
            <a:br>
              <a:rPr lang="en-IN" sz="2400" b="1" u="sng" kern="0" dirty="0">
                <a:ea typeface="Arial Unicode MS" pitchFamily="34" charset="-128"/>
                <a:cs typeface="Arial Unicode MS" pitchFamily="34" charset="-128"/>
              </a:rPr>
            </a:b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Tree>
    <p:extLst>
      <p:ext uri="{BB962C8B-B14F-4D97-AF65-F5344CB8AC3E}">
        <p14:creationId xmlns:p14="http://schemas.microsoft.com/office/powerpoint/2010/main" val="191272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583473" y="251640"/>
            <a:ext cx="10894423" cy="4224565"/>
          </a:xfrm>
        </p:spPr>
        <p:txBody>
          <a:bodyPr/>
          <a:lstStyle/>
          <a:p>
            <a:pPr algn="ctr"/>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br>
              <a:rPr lang="en-US" sz="2400" dirty="0">
                <a:solidFill>
                  <a:schemeClr val="accent1"/>
                </a:solidFill>
              </a:rPr>
            </a:br>
            <a:r>
              <a:rPr lang="en-IN" sz="2400" b="1" u="sng" kern="0" dirty="0">
                <a:ea typeface="Arial Unicode MS" pitchFamily="34" charset="-128"/>
                <a:cs typeface="Arial Unicode MS" pitchFamily="34" charset="-128"/>
              </a:rPr>
              <a:t>WAYS TO NARROW DOWN THE AFFECTED LOCATION</a:t>
            </a:r>
            <a:br>
              <a:rPr lang="en-IN" sz="2400" b="1" u="sng" kern="0" dirty="0">
                <a:ea typeface="Arial Unicode MS" pitchFamily="34" charset="-128"/>
                <a:cs typeface="Arial Unicode MS" pitchFamily="34" charset="-128"/>
              </a:rPr>
            </a:br>
            <a:br>
              <a:rPr lang="en-IN" sz="2400" b="1" u="sng" kern="0" dirty="0">
                <a:ea typeface="Arial Unicode MS" pitchFamily="34" charset="-128"/>
                <a:cs typeface="Arial Unicode MS" pitchFamily="34" charset="-128"/>
              </a:rPr>
            </a:br>
            <a:br>
              <a:rPr lang="en-IN" sz="2400" b="1" u="sng" kern="0" dirty="0">
                <a:ea typeface="Arial Unicode MS" pitchFamily="34" charset="-128"/>
                <a:cs typeface="Arial Unicode MS" pitchFamily="34" charset="-128"/>
              </a:rPr>
            </a:br>
            <a:r>
              <a:rPr lang="en-IN" sz="2400" b="1" u="sng" kern="0" dirty="0">
                <a:ea typeface="Arial Unicode MS" pitchFamily="34" charset="-128"/>
                <a:cs typeface="Arial Unicode MS" pitchFamily="34" charset="-128"/>
              </a:rPr>
              <a:t>“</a:t>
            </a:r>
            <a:r>
              <a:rPr lang="en-US" sz="2000" b="0" i="1" u="sng" kern="0" dirty="0">
                <a:solidFill>
                  <a:srgbClr val="374151"/>
                </a:solidFill>
                <a:latin typeface="Söhne"/>
                <a:ea typeface="Arial Unicode MS" pitchFamily="34" charset="-128"/>
                <a:cs typeface="Arial Unicode MS" pitchFamily="34" charset="-128"/>
              </a:rPr>
              <a:t>S</a:t>
            </a:r>
            <a:r>
              <a:rPr lang="en-US" sz="2000" b="0" i="1" dirty="0">
                <a:solidFill>
                  <a:srgbClr val="374151"/>
                </a:solidFill>
                <a:effectLst/>
                <a:latin typeface="Söhne"/>
              </a:rPr>
              <a:t>uccess will require a multi-pronged approach involving collaboration with various stakeholders and constant vigilance. By taking these steps, Fond Rouge can safeguard its reputation, protect customers from inferior products, and maintain a strong market position</a:t>
            </a:r>
            <a:r>
              <a:rPr lang="en-US" sz="2000" b="0" i="0" dirty="0">
                <a:solidFill>
                  <a:srgbClr val="374151"/>
                </a:solidFill>
                <a:effectLst/>
                <a:latin typeface="Söhne"/>
              </a:rPr>
              <a:t>”.</a:t>
            </a:r>
            <a:br>
              <a:rPr lang="en-IN" sz="2000" b="1" u="sng" kern="0" dirty="0">
                <a:ea typeface="Arial Unicode MS" pitchFamily="34" charset="-128"/>
                <a:cs typeface="Arial Unicode MS" pitchFamily="34" charset="-128"/>
              </a:rPr>
            </a:br>
            <a:br>
              <a:rPr lang="en-IN" sz="2000" b="1" u="sng" kern="0" dirty="0">
                <a:ea typeface="Arial Unicode MS" pitchFamily="34" charset="-128"/>
                <a:cs typeface="Arial Unicode MS" pitchFamily="34" charset="-128"/>
              </a:rPr>
            </a:br>
            <a:br>
              <a:rPr lang="en-IN" sz="2400" b="1" u="sng" kern="0" dirty="0">
                <a:ea typeface="Arial Unicode MS" pitchFamily="34" charset="-128"/>
                <a:cs typeface="Arial Unicode MS" pitchFamily="34" charset="-128"/>
              </a:rPr>
            </a:b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Tree>
    <p:extLst>
      <p:ext uri="{BB962C8B-B14F-4D97-AF65-F5344CB8AC3E}">
        <p14:creationId xmlns:p14="http://schemas.microsoft.com/office/powerpoint/2010/main" val="202033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MIHIR</a:t>
            </a:r>
          </a:p>
          <a:p>
            <a:pPr lvl="1"/>
            <a:r>
              <a:rPr lang="en-US" dirty="0"/>
              <a:t>Technical consultant intern,</a:t>
            </a:r>
          </a:p>
          <a:p>
            <a:pPr lvl="1"/>
            <a:r>
              <a:rPr lang="en-US" dirty="0"/>
              <a:t>SAP USA</a:t>
            </a:r>
          </a:p>
          <a:p>
            <a:pPr lvl="1"/>
            <a:r>
              <a:rPr lang="en-US" dirty="0"/>
              <a:t>E-mail : career.mihir26@gmail.com</a:t>
            </a:r>
          </a:p>
          <a:p>
            <a:pPr lvl="1"/>
            <a:endParaRPr lang="en-US" dirty="0"/>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genda"/>
          <p:cNvSpPr>
            <a:spLocks noGrp="1"/>
          </p:cNvSpPr>
          <p:nvPr>
            <p:ph type="title"/>
          </p:nvPr>
        </p:nvSpPr>
        <p:spPr bwMode="gray">
          <a:xfrm>
            <a:off x="504349" y="477874"/>
            <a:ext cx="11186476" cy="738664"/>
          </a:xfrm>
        </p:spPr>
        <p:txBody>
          <a:bodyPr/>
          <a:lstStyle/>
          <a:p>
            <a:pPr algn="ctr"/>
            <a:r>
              <a:rPr lang="en-US" dirty="0"/>
              <a:t>Data Analysis Report</a:t>
            </a:r>
            <a:br>
              <a:rPr lang="en-US" dirty="0"/>
            </a:br>
            <a:r>
              <a:rPr lang="en-US" dirty="0">
                <a:solidFill>
                  <a:schemeClr val="accent1"/>
                </a:solidFill>
              </a:rPr>
              <a:t>for Fond Rouge</a:t>
            </a:r>
            <a:endParaRPr lang="en-US" dirty="0"/>
          </a:p>
        </p:txBody>
      </p:sp>
      <p:pic>
        <p:nvPicPr>
          <p:cNvPr id="5" name="Picture 4">
            <a:extLst>
              <a:ext uri="{FF2B5EF4-FFF2-40B4-BE49-F238E27FC236}">
                <a16:creationId xmlns:a16="http://schemas.microsoft.com/office/drawing/2014/main" id="{DE9CEA49-5085-CB38-5976-FCE0C6B52661}"/>
              </a:ext>
            </a:extLst>
          </p:cNvPr>
          <p:cNvPicPr>
            <a:picLocks noChangeAspect="1"/>
          </p:cNvPicPr>
          <p:nvPr/>
        </p:nvPicPr>
        <p:blipFill>
          <a:blip r:embed="rId3"/>
          <a:stretch>
            <a:fillRect/>
          </a:stretch>
        </p:blipFill>
        <p:spPr>
          <a:xfrm>
            <a:off x="836023" y="1384664"/>
            <a:ext cx="10119359" cy="4754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C9170-3930-E120-0114-D2034704A26F}"/>
              </a:ext>
            </a:extLst>
          </p:cNvPr>
          <p:cNvSpPr>
            <a:spLocks noGrp="1"/>
          </p:cNvSpPr>
          <p:nvPr>
            <p:ph type="body" sz="quarter" idx="10"/>
          </p:nvPr>
        </p:nvSpPr>
        <p:spPr>
          <a:xfrm>
            <a:off x="1105990" y="5434149"/>
            <a:ext cx="9570720" cy="901851"/>
          </a:xfrm>
        </p:spPr>
        <p:txBody>
          <a:bodyPr/>
          <a:lstStyle/>
          <a:p>
            <a:r>
              <a:rPr lang="en-IN" dirty="0"/>
              <a:t>.</a:t>
            </a:r>
          </a:p>
        </p:txBody>
      </p:sp>
      <p:sp>
        <p:nvSpPr>
          <p:cNvPr id="3" name="Title 2">
            <a:extLst>
              <a:ext uri="{FF2B5EF4-FFF2-40B4-BE49-F238E27FC236}">
                <a16:creationId xmlns:a16="http://schemas.microsoft.com/office/drawing/2014/main" id="{B948EDA1-DB10-46E3-7B59-D8FC64A1DAE4}"/>
              </a:ext>
            </a:extLst>
          </p:cNvPr>
          <p:cNvSpPr>
            <a:spLocks noGrp="1"/>
          </p:cNvSpPr>
          <p:nvPr>
            <p:ph type="title"/>
          </p:nvPr>
        </p:nvSpPr>
        <p:spPr>
          <a:xfrm>
            <a:off x="504000" y="522000"/>
            <a:ext cx="11186476" cy="738664"/>
          </a:xfrm>
        </p:spPr>
        <p:txBody>
          <a:bodyPr/>
          <a:lstStyle/>
          <a:p>
            <a:pPr algn="ctr"/>
            <a:r>
              <a:rPr lang="en-US" sz="2400" dirty="0"/>
              <a:t>Data Analysis Report</a:t>
            </a:r>
            <a:br>
              <a:rPr lang="en-US" sz="2400" dirty="0"/>
            </a:br>
            <a:r>
              <a:rPr lang="en-US" sz="2400" dirty="0">
                <a:solidFill>
                  <a:schemeClr val="accent1"/>
                </a:solidFill>
              </a:rPr>
              <a:t>for Fond Rouge</a:t>
            </a:r>
            <a:endParaRPr lang="en-IN" dirty="0"/>
          </a:p>
        </p:txBody>
      </p:sp>
      <p:pic>
        <p:nvPicPr>
          <p:cNvPr id="5" name="Picture 4">
            <a:extLst>
              <a:ext uri="{FF2B5EF4-FFF2-40B4-BE49-F238E27FC236}">
                <a16:creationId xmlns:a16="http://schemas.microsoft.com/office/drawing/2014/main" id="{64054C76-0A7E-BF74-48CE-4FBF77DA6D2D}"/>
              </a:ext>
            </a:extLst>
          </p:cNvPr>
          <p:cNvPicPr>
            <a:picLocks noChangeAspect="1"/>
          </p:cNvPicPr>
          <p:nvPr/>
        </p:nvPicPr>
        <p:blipFill>
          <a:blip r:embed="rId2"/>
          <a:stretch>
            <a:fillRect/>
          </a:stretch>
        </p:blipFill>
        <p:spPr>
          <a:xfrm>
            <a:off x="1105989" y="1613547"/>
            <a:ext cx="10424160" cy="3820602"/>
          </a:xfrm>
          <a:prstGeom prst="rect">
            <a:avLst/>
          </a:prstGeom>
        </p:spPr>
      </p:pic>
    </p:spTree>
    <p:extLst>
      <p:ext uri="{BB962C8B-B14F-4D97-AF65-F5344CB8AC3E}">
        <p14:creationId xmlns:p14="http://schemas.microsoft.com/office/powerpoint/2010/main" val="150743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429-4B6C-2E80-4974-CBF8020B54E6}"/>
              </a:ext>
            </a:extLst>
          </p:cNvPr>
          <p:cNvSpPr>
            <a:spLocks noGrp="1"/>
          </p:cNvSpPr>
          <p:nvPr>
            <p:ph type="title"/>
          </p:nvPr>
        </p:nvSpPr>
        <p:spPr>
          <a:xfrm>
            <a:off x="504001" y="504000"/>
            <a:ext cx="11186476" cy="738664"/>
          </a:xfrm>
        </p:spPr>
        <p:txBody>
          <a:bodyPr/>
          <a:lstStyle/>
          <a:p>
            <a:pPr algn="ctr"/>
            <a:r>
              <a:rPr lang="en-US" sz="2400" dirty="0"/>
              <a:t>Data Analysis Report</a:t>
            </a:r>
            <a:br>
              <a:rPr lang="en-US" sz="2400" dirty="0"/>
            </a:br>
            <a:r>
              <a:rPr lang="en-US" sz="2400" dirty="0">
                <a:solidFill>
                  <a:schemeClr val="accent1"/>
                </a:solidFill>
              </a:rPr>
              <a:t>for Fond Rouge</a:t>
            </a:r>
            <a:endParaRPr lang="en-IN" dirty="0"/>
          </a:p>
        </p:txBody>
      </p:sp>
      <p:pic>
        <p:nvPicPr>
          <p:cNvPr id="4" name="Picture 3">
            <a:extLst>
              <a:ext uri="{FF2B5EF4-FFF2-40B4-BE49-F238E27FC236}">
                <a16:creationId xmlns:a16="http://schemas.microsoft.com/office/drawing/2014/main" id="{ADADEEBF-D13F-E90C-741A-3F0FBE16D2F9}"/>
              </a:ext>
            </a:extLst>
          </p:cNvPr>
          <p:cNvPicPr>
            <a:picLocks noChangeAspect="1"/>
          </p:cNvPicPr>
          <p:nvPr/>
        </p:nvPicPr>
        <p:blipFill>
          <a:blip r:embed="rId2"/>
          <a:stretch>
            <a:fillRect/>
          </a:stretch>
        </p:blipFill>
        <p:spPr>
          <a:xfrm>
            <a:off x="722812" y="1643462"/>
            <a:ext cx="10398034" cy="4461248"/>
          </a:xfrm>
          <a:prstGeom prst="rect">
            <a:avLst/>
          </a:prstGeom>
        </p:spPr>
      </p:pic>
    </p:spTree>
    <p:extLst>
      <p:ext uri="{BB962C8B-B14F-4D97-AF65-F5344CB8AC3E}">
        <p14:creationId xmlns:p14="http://schemas.microsoft.com/office/powerpoint/2010/main" val="24933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165463" y="287819"/>
            <a:ext cx="11216639" cy="4224565"/>
          </a:xfrm>
        </p:spPr>
        <p:txBody>
          <a:bodyPr/>
          <a:lstStyle/>
          <a:p>
            <a:pPr algn="ctr"/>
            <a:r>
              <a:rPr lang="en-US" sz="2400" u="sng" dirty="0"/>
              <a:t>Data Analysis Report</a:t>
            </a:r>
            <a:br>
              <a:rPr lang="en-US" sz="2400" u="sng" dirty="0"/>
            </a:br>
            <a:r>
              <a:rPr lang="en-US" sz="2400" u="sng" dirty="0">
                <a:solidFill>
                  <a:schemeClr val="accent1"/>
                </a:solidFill>
              </a:rPr>
              <a:t>for Fond Rouge</a:t>
            </a:r>
            <a:br>
              <a:rPr lang="en-US" sz="2400" u="sng" dirty="0">
                <a:solidFill>
                  <a:schemeClr val="accent1"/>
                </a:solidFill>
              </a:rPr>
            </a:br>
            <a:br>
              <a:rPr lang="en-US" sz="2400" dirty="0">
                <a:solidFill>
                  <a:schemeClr val="accent1"/>
                </a:solidFill>
              </a:rPr>
            </a:br>
            <a:r>
              <a:rPr lang="en-US" sz="1600" u="sng" dirty="0"/>
              <a:t>COMPARISON AMONG COUNTRIES </a:t>
            </a:r>
            <a:r>
              <a:rPr lang="en-US" sz="1600" b="0" u="sng" dirty="0"/>
              <a:t>–</a:t>
            </a:r>
            <a:br>
              <a:rPr lang="en-US" sz="1600" b="0" u="sng" dirty="0"/>
            </a:br>
            <a:br>
              <a:rPr lang="en-US" sz="1600" b="0" u="sng" dirty="0"/>
            </a:br>
            <a:r>
              <a:rPr lang="en-US" sz="1600" b="0" dirty="0"/>
              <a:t>1) In </a:t>
            </a:r>
            <a:r>
              <a:rPr lang="en-US" sz="1600" dirty="0"/>
              <a:t>USA</a:t>
            </a:r>
            <a:r>
              <a:rPr lang="en-US" sz="1600" b="0" dirty="0"/>
              <a:t> , Refund is more than revenue.</a:t>
            </a:r>
            <a:br>
              <a:rPr lang="en-US" sz="1600" b="0" dirty="0"/>
            </a:br>
            <a:br>
              <a:rPr lang="en-US" sz="1600" b="0" dirty="0"/>
            </a:br>
            <a:r>
              <a:rPr lang="en-US" sz="1600" b="0" dirty="0"/>
              <a:t>2) In </a:t>
            </a:r>
            <a:r>
              <a:rPr lang="en-US" sz="1600" dirty="0"/>
              <a:t>SWITZERLAND</a:t>
            </a:r>
            <a:r>
              <a:rPr lang="en-US" sz="1600" b="0" dirty="0"/>
              <a:t> , Refund is almost equal to revenue.</a:t>
            </a:r>
            <a:br>
              <a:rPr lang="en-US" sz="1600" b="0" dirty="0"/>
            </a:br>
            <a:br>
              <a:rPr lang="en-US" sz="1600" b="0" dirty="0"/>
            </a:br>
            <a:r>
              <a:rPr lang="en-US" sz="1600" b="0" dirty="0"/>
              <a:t>3) In </a:t>
            </a:r>
            <a:r>
              <a:rPr lang="en-US" sz="1600" dirty="0"/>
              <a:t>SPAIN, PORTUGAL, NEITHERLAND, IRELAND AND FRANCE </a:t>
            </a:r>
            <a:r>
              <a:rPr lang="en-US" sz="1600" b="0" dirty="0"/>
              <a:t>, considerable amount of refund is also observed.</a:t>
            </a:r>
            <a:br>
              <a:rPr lang="en-US" sz="1600" b="0" dirty="0"/>
            </a:br>
            <a:br>
              <a:rPr lang="en-US" sz="1600" b="0" dirty="0"/>
            </a:br>
            <a:r>
              <a:rPr lang="en-US" sz="1600" b="0" dirty="0"/>
              <a:t>4) </a:t>
            </a:r>
            <a:r>
              <a:rPr lang="en-US" sz="1600" dirty="0"/>
              <a:t>Avg Sentiment </a:t>
            </a:r>
            <a:r>
              <a:rPr lang="en-US" sz="1600" b="0" dirty="0"/>
              <a:t>of people is </a:t>
            </a:r>
            <a:r>
              <a:rPr lang="en-US" sz="1600" dirty="0"/>
              <a:t>less in USA</a:t>
            </a:r>
            <a:r>
              <a:rPr lang="en-US" sz="1600" b="0" dirty="0"/>
              <a:t> while in other countries </a:t>
            </a:r>
            <a:r>
              <a:rPr lang="en-US" sz="1600" dirty="0"/>
              <a:t>it is at peak</a:t>
            </a:r>
            <a:r>
              <a:rPr lang="en-US" sz="1600" b="0" dirty="0"/>
              <a:t>.</a:t>
            </a:r>
            <a:br>
              <a:rPr lang="en-US" sz="1600" b="0" dirty="0"/>
            </a:br>
            <a:br>
              <a:rPr lang="en-US" sz="1600" b="0" dirty="0"/>
            </a:br>
            <a:r>
              <a:rPr lang="en-US" sz="1600" b="0" dirty="0"/>
              <a:t>5) </a:t>
            </a:r>
            <a:r>
              <a:rPr lang="en-US" sz="1600" dirty="0"/>
              <a:t>Refund percentage</a:t>
            </a:r>
            <a:r>
              <a:rPr lang="en-US" sz="1600" b="0" dirty="0"/>
              <a:t> is </a:t>
            </a:r>
            <a:r>
              <a:rPr lang="en-US" sz="1600" dirty="0"/>
              <a:t>highest in USA</a:t>
            </a:r>
            <a:r>
              <a:rPr lang="en-US" sz="1600" b="0" dirty="0"/>
              <a:t> as compared to other countries.</a:t>
            </a:r>
            <a:br>
              <a:rPr lang="en-US" sz="1600" b="0" u="sng" dirty="0"/>
            </a:br>
            <a:endParaRPr lang="en-US" sz="1600" b="0" u="sng"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Tree>
    <p:extLst>
      <p:ext uri="{BB962C8B-B14F-4D97-AF65-F5344CB8AC3E}">
        <p14:creationId xmlns:p14="http://schemas.microsoft.com/office/powerpoint/2010/main" val="169369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a:xfrm>
            <a:off x="322217" y="251640"/>
            <a:ext cx="11155680" cy="4224565"/>
          </a:xfrm>
        </p:spPr>
        <p:txBody>
          <a:bodyPr/>
          <a:lstStyle/>
          <a:p>
            <a:pPr algn="ctr"/>
            <a:r>
              <a:rPr lang="en-US" sz="2400" dirty="0"/>
              <a:t>Data Analysis Report</a:t>
            </a:r>
            <a:br>
              <a:rPr lang="en-US" sz="2400" dirty="0"/>
            </a:br>
            <a:r>
              <a:rPr lang="en-US" sz="2400" dirty="0">
                <a:solidFill>
                  <a:schemeClr val="accent1"/>
                </a:solidFill>
              </a:rPr>
              <a:t>for Fond Rouge</a:t>
            </a:r>
            <a:br>
              <a:rPr lang="en-US" sz="2400" dirty="0">
                <a:solidFill>
                  <a:schemeClr val="accent1"/>
                </a:solidFill>
              </a:rPr>
            </a:br>
            <a:endParaRPr lang="en-US" sz="2400" dirty="0"/>
          </a:p>
        </p:txBody>
      </p:sp>
      <p:pic>
        <p:nvPicPr>
          <p:cNvPr id="9" name="Picture Placeholder 8">
            <a:extLst>
              <a:ext uri="{FF2B5EF4-FFF2-40B4-BE49-F238E27FC236}">
                <a16:creationId xmlns:a16="http://schemas.microsoft.com/office/drawing/2014/main" id="{FBE337A1-DFC9-C3D7-242B-281C3793F878}"/>
              </a:ext>
            </a:extLst>
          </p:cNvPr>
          <p:cNvPicPr>
            <a:picLocks noGrp="1" noChangeAspect="1"/>
          </p:cNvPicPr>
          <p:nvPr>
            <p:ph type="pic" sz="quarter" idx="12"/>
          </p:nvPr>
        </p:nvPicPr>
        <p:blipFill>
          <a:blip r:embed="rId2"/>
          <a:srcRect t="21537" b="21537"/>
          <a:stretch>
            <a:fillRect/>
          </a:stretch>
        </p:blipFill>
        <p:spPr>
          <a:xfrm>
            <a:off x="0" y="4702630"/>
            <a:ext cx="12195175" cy="2157170"/>
          </a:xfrm>
        </p:spPr>
      </p:pic>
      <p:sp>
        <p:nvSpPr>
          <p:cNvPr id="4" name="TextBox 3">
            <a:extLst>
              <a:ext uri="{FF2B5EF4-FFF2-40B4-BE49-F238E27FC236}">
                <a16:creationId xmlns:a16="http://schemas.microsoft.com/office/drawing/2014/main" id="{7FE5BE82-54C2-8E9B-5C2E-8F636FB8C8E2}"/>
              </a:ext>
            </a:extLst>
          </p:cNvPr>
          <p:cNvSpPr txBox="1"/>
          <p:nvPr/>
        </p:nvSpPr>
        <p:spPr>
          <a:xfrm>
            <a:off x="391887" y="1262743"/>
            <a:ext cx="11481072" cy="484748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IN" sz="1800" b="1" u="sng" kern="0" dirty="0">
                <a:ea typeface="Arial Unicode MS" pitchFamily="34" charset="-128"/>
                <a:cs typeface="Arial Unicode MS" pitchFamily="34" charset="-128"/>
              </a:rPr>
              <a:t>Analysis in USA</a:t>
            </a:r>
          </a:p>
          <a:p>
            <a:pPr marL="342900" indent="-342900" fontAlgn="base">
              <a:spcBef>
                <a:spcPct val="50000"/>
              </a:spcBef>
              <a:spcAft>
                <a:spcPct val="0"/>
              </a:spcAft>
              <a:buClr>
                <a:srgbClr val="F0AB00"/>
              </a:buClr>
              <a:buSzPct val="80000"/>
              <a:buAutoNum type="arabicParenR"/>
            </a:pPr>
            <a:r>
              <a:rPr lang="en-IN" sz="1800" b="1" kern="0" dirty="0">
                <a:ea typeface="Arial Unicode MS" pitchFamily="34" charset="-128"/>
                <a:cs typeface="Arial Unicode MS" pitchFamily="34" charset="-128"/>
              </a:rPr>
              <a:t>SAN DIEGO </a:t>
            </a:r>
            <a:r>
              <a:rPr lang="en-IN" sz="1800" kern="0" dirty="0">
                <a:ea typeface="Arial Unicode MS" pitchFamily="34" charset="-128"/>
                <a:cs typeface="Arial Unicode MS" pitchFamily="34" charset="-128"/>
              </a:rPr>
              <a:t>– </a:t>
            </a:r>
            <a:r>
              <a:rPr lang="en-IN" sz="1800" i="1" kern="0" dirty="0">
                <a:ea typeface="Arial Unicode MS" pitchFamily="34" charset="-128"/>
                <a:cs typeface="Arial Unicode MS" pitchFamily="34" charset="-128"/>
              </a:rPr>
              <a:t>Refund percentage </a:t>
            </a:r>
            <a:r>
              <a:rPr lang="en-IN" sz="1800" kern="0" dirty="0">
                <a:ea typeface="Arial Unicode MS" pitchFamily="34" charset="-128"/>
                <a:cs typeface="Arial Unicode MS" pitchFamily="34" charset="-128"/>
              </a:rPr>
              <a:t>is highest and </a:t>
            </a:r>
            <a:r>
              <a:rPr lang="en-IN" sz="1800" i="1" kern="0" dirty="0">
                <a:ea typeface="Arial Unicode MS" pitchFamily="34" charset="-128"/>
                <a:cs typeface="Arial Unicode MS" pitchFamily="34" charset="-128"/>
              </a:rPr>
              <a:t>avg. sentiment </a:t>
            </a:r>
            <a:r>
              <a:rPr lang="en-IN" sz="1800" kern="0" dirty="0">
                <a:ea typeface="Arial Unicode MS" pitchFamily="34" charset="-128"/>
                <a:cs typeface="Arial Unicode MS" pitchFamily="34" charset="-128"/>
              </a:rPr>
              <a:t>of the people is moderate. It indicates the presence of </a:t>
            </a:r>
            <a:r>
              <a:rPr lang="en-IN" sz="1800" i="1" u="sng" kern="0" dirty="0">
                <a:ea typeface="Arial Unicode MS" pitchFamily="34" charset="-128"/>
                <a:cs typeface="Arial Unicode MS" pitchFamily="34" charset="-128"/>
              </a:rPr>
              <a:t>large amount of counterfeit product in </a:t>
            </a:r>
            <a:r>
              <a:rPr lang="en-IN" sz="1800" i="1" u="sng" kern="0" dirty="0" err="1">
                <a:ea typeface="Arial Unicode MS" pitchFamily="34" charset="-128"/>
                <a:cs typeface="Arial Unicode MS" pitchFamily="34" charset="-128"/>
              </a:rPr>
              <a:t>san</a:t>
            </a:r>
            <a:r>
              <a:rPr lang="en-IN" sz="1800" i="1" u="sng" kern="0" dirty="0">
                <a:ea typeface="Arial Unicode MS" pitchFamily="34" charset="-128"/>
                <a:cs typeface="Arial Unicode MS" pitchFamily="34" charset="-128"/>
              </a:rPr>
              <a:t> </a:t>
            </a:r>
            <a:r>
              <a:rPr lang="en-IN" sz="1800" i="1" u="sng" kern="0" dirty="0" err="1">
                <a:ea typeface="Arial Unicode MS" pitchFamily="34" charset="-128"/>
                <a:cs typeface="Arial Unicode MS" pitchFamily="34" charset="-128"/>
              </a:rPr>
              <a:t>diego</a:t>
            </a:r>
            <a:r>
              <a:rPr lang="en-IN" sz="1800" kern="0" dirty="0">
                <a:ea typeface="Arial Unicode MS" pitchFamily="34" charset="-128"/>
                <a:cs typeface="Arial Unicode MS" pitchFamily="34" charset="-128"/>
              </a:rPr>
              <a:t>.</a:t>
            </a:r>
          </a:p>
          <a:p>
            <a:pPr marL="342900" indent="-342900" fontAlgn="base">
              <a:spcBef>
                <a:spcPct val="50000"/>
              </a:spcBef>
              <a:spcAft>
                <a:spcPct val="0"/>
              </a:spcAft>
              <a:buClr>
                <a:srgbClr val="F0AB00"/>
              </a:buClr>
              <a:buSzPct val="80000"/>
              <a:buAutoNum type="arabicParenR"/>
            </a:pPr>
            <a:r>
              <a:rPr lang="en-IN" sz="1800" b="1" kern="0" dirty="0">
                <a:ea typeface="Arial Unicode MS" pitchFamily="34" charset="-128"/>
                <a:cs typeface="Arial Unicode MS" pitchFamily="34" charset="-128"/>
              </a:rPr>
              <a:t>ATLANTA &amp; NEW YORK </a:t>
            </a:r>
            <a:r>
              <a:rPr lang="en-IN" sz="1800" kern="0" dirty="0">
                <a:ea typeface="Arial Unicode MS" pitchFamily="34" charset="-128"/>
                <a:cs typeface="Arial Unicode MS" pitchFamily="34" charset="-128"/>
              </a:rPr>
              <a:t>– </a:t>
            </a:r>
            <a:r>
              <a:rPr lang="en-IN" sz="1800" i="1" kern="0" dirty="0">
                <a:ea typeface="Arial Unicode MS" pitchFamily="34" charset="-128"/>
                <a:cs typeface="Arial Unicode MS" pitchFamily="34" charset="-128"/>
              </a:rPr>
              <a:t>Refund percentage </a:t>
            </a:r>
            <a:r>
              <a:rPr lang="en-IN" sz="1800" kern="0" dirty="0">
                <a:ea typeface="Arial Unicode MS" pitchFamily="34" charset="-128"/>
                <a:cs typeface="Arial Unicode MS" pitchFamily="34" charset="-128"/>
              </a:rPr>
              <a:t>is moderate and </a:t>
            </a:r>
            <a:r>
              <a:rPr lang="en-IN" sz="1800" i="1" kern="0" dirty="0">
                <a:ea typeface="Arial Unicode MS" pitchFamily="34" charset="-128"/>
                <a:cs typeface="Arial Unicode MS" pitchFamily="34" charset="-128"/>
              </a:rPr>
              <a:t>avg. sentiment </a:t>
            </a:r>
            <a:r>
              <a:rPr lang="en-IN" sz="1800" kern="0" dirty="0">
                <a:ea typeface="Arial Unicode MS" pitchFamily="34" charset="-128"/>
                <a:cs typeface="Arial Unicode MS" pitchFamily="34" charset="-128"/>
              </a:rPr>
              <a:t>of the people is high. It indicates the presence of  </a:t>
            </a:r>
            <a:r>
              <a:rPr lang="en-IN" sz="1800" i="1" u="sng" kern="0" dirty="0">
                <a:ea typeface="Arial Unicode MS" pitchFamily="34" charset="-128"/>
                <a:cs typeface="Arial Unicode MS" pitchFamily="34" charset="-128"/>
              </a:rPr>
              <a:t>moderate amount of counterfeit products</a:t>
            </a:r>
            <a:r>
              <a:rPr lang="en-IN" sz="1800" kern="0" dirty="0">
                <a:ea typeface="Arial Unicode MS" pitchFamily="34" charset="-128"/>
                <a:cs typeface="Arial Unicode MS" pitchFamily="34" charset="-128"/>
              </a:rPr>
              <a:t>.</a:t>
            </a:r>
          </a:p>
          <a:p>
            <a:pPr marL="342900" indent="-342900" fontAlgn="base">
              <a:spcBef>
                <a:spcPct val="50000"/>
              </a:spcBef>
              <a:spcAft>
                <a:spcPct val="0"/>
              </a:spcAft>
              <a:buClr>
                <a:srgbClr val="F0AB00"/>
              </a:buClr>
              <a:buSzPct val="80000"/>
              <a:buAutoNum type="arabicParenR"/>
            </a:pPr>
            <a:r>
              <a:rPr lang="en-IN" sz="1800" b="1" kern="0" dirty="0">
                <a:ea typeface="Arial Unicode MS" pitchFamily="34" charset="-128"/>
                <a:cs typeface="Arial Unicode MS" pitchFamily="34" charset="-128"/>
              </a:rPr>
              <a:t>LAS VEGAS &amp; LOS ANGELES </a:t>
            </a:r>
            <a:r>
              <a:rPr lang="en-IN" sz="1800" kern="0" dirty="0">
                <a:ea typeface="Arial Unicode MS" pitchFamily="34" charset="-128"/>
                <a:cs typeface="Arial Unicode MS" pitchFamily="34" charset="-128"/>
              </a:rPr>
              <a:t>– </a:t>
            </a:r>
            <a:r>
              <a:rPr lang="en-IN" sz="1800" i="1" kern="0" dirty="0">
                <a:ea typeface="Arial Unicode MS" pitchFamily="34" charset="-128"/>
                <a:cs typeface="Arial Unicode MS" pitchFamily="34" charset="-128"/>
              </a:rPr>
              <a:t>Refund percentage </a:t>
            </a:r>
            <a:r>
              <a:rPr lang="en-IN" sz="1800" kern="0" dirty="0">
                <a:ea typeface="Arial Unicode MS" pitchFamily="34" charset="-128"/>
                <a:cs typeface="Arial Unicode MS" pitchFamily="34" charset="-128"/>
              </a:rPr>
              <a:t>is minimum and </a:t>
            </a:r>
            <a:r>
              <a:rPr lang="en-IN" sz="1800" i="1" kern="0" dirty="0">
                <a:ea typeface="Arial Unicode MS" pitchFamily="34" charset="-128"/>
                <a:cs typeface="Arial Unicode MS" pitchFamily="34" charset="-128"/>
              </a:rPr>
              <a:t>avg. sentiment </a:t>
            </a:r>
            <a:r>
              <a:rPr lang="en-IN" sz="1800" kern="0" dirty="0">
                <a:ea typeface="Arial Unicode MS" pitchFamily="34" charset="-128"/>
                <a:cs typeface="Arial Unicode MS" pitchFamily="34" charset="-128"/>
              </a:rPr>
              <a:t>of the people is moderate. It indicates that </a:t>
            </a:r>
            <a:r>
              <a:rPr lang="en-IN" sz="1800" i="1" u="sng" kern="0" dirty="0">
                <a:ea typeface="Arial Unicode MS" pitchFamily="34" charset="-128"/>
                <a:cs typeface="Arial Unicode MS" pitchFamily="34" charset="-128"/>
              </a:rPr>
              <a:t>may be some amount of counterfeit products are present.</a:t>
            </a: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IN" sz="1800" b="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1475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a:xfrm>
            <a:off x="261256" y="243840"/>
            <a:ext cx="7889967" cy="1062446"/>
          </a:xfrm>
        </p:spPr>
        <p:txBody>
          <a:bodyPr/>
          <a:lstStyle/>
          <a:p>
            <a:r>
              <a:rPr lang="en-US" sz="2400" dirty="0"/>
              <a:t>Data Analysis Report</a:t>
            </a:r>
            <a:br>
              <a:rPr lang="en-US" sz="2400" dirty="0"/>
            </a:br>
            <a:r>
              <a:rPr lang="en-US" sz="2400" dirty="0">
                <a:solidFill>
                  <a:schemeClr val="accent1"/>
                </a:solidFill>
              </a:rPr>
              <a:t>for Fond Rouge</a:t>
            </a:r>
          </a:p>
        </p:txBody>
      </p:sp>
      <p:pic>
        <p:nvPicPr>
          <p:cNvPr id="4" name="Picture 3">
            <a:extLst>
              <a:ext uri="{FF2B5EF4-FFF2-40B4-BE49-F238E27FC236}">
                <a16:creationId xmlns:a16="http://schemas.microsoft.com/office/drawing/2014/main" id="{1D80292D-2288-4A30-042F-CB66CE3213C7}"/>
              </a:ext>
            </a:extLst>
          </p:cNvPr>
          <p:cNvPicPr>
            <a:picLocks noChangeAspect="1"/>
          </p:cNvPicPr>
          <p:nvPr/>
        </p:nvPicPr>
        <p:blipFill>
          <a:blip r:embed="rId3"/>
          <a:stretch>
            <a:fillRect/>
          </a:stretch>
        </p:blipFill>
        <p:spPr>
          <a:xfrm>
            <a:off x="1055324" y="1181375"/>
            <a:ext cx="10067108" cy="3277414"/>
          </a:xfrm>
          <a:prstGeom prst="rect">
            <a:avLst/>
          </a:prstGeom>
        </p:spPr>
      </p:pic>
      <p:sp>
        <p:nvSpPr>
          <p:cNvPr id="5" name="TextBox 4">
            <a:extLst>
              <a:ext uri="{FF2B5EF4-FFF2-40B4-BE49-F238E27FC236}">
                <a16:creationId xmlns:a16="http://schemas.microsoft.com/office/drawing/2014/main" id="{7B5470E1-2CAC-E432-F17B-422E2B5DD8BD}"/>
              </a:ext>
            </a:extLst>
          </p:cNvPr>
          <p:cNvSpPr txBox="1"/>
          <p:nvPr/>
        </p:nvSpPr>
        <p:spPr>
          <a:xfrm>
            <a:off x="942113" y="4458789"/>
            <a:ext cx="10084526" cy="170816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IN" sz="1800" kern="0" dirty="0">
                <a:ea typeface="Arial Unicode MS" pitchFamily="34" charset="-128"/>
                <a:cs typeface="Arial Unicode MS" pitchFamily="34" charset="-128"/>
              </a:rPr>
              <a:t>1) ~ 3% people in the world have negative sentiment for </a:t>
            </a:r>
            <a:r>
              <a:rPr lang="en-IN" sz="1800" kern="0" dirty="0" err="1">
                <a:ea typeface="Arial Unicode MS" pitchFamily="34" charset="-128"/>
                <a:cs typeface="Arial Unicode MS" pitchFamily="34" charset="-128"/>
              </a:rPr>
              <a:t>Fond’s</a:t>
            </a:r>
            <a:r>
              <a:rPr lang="en-IN" sz="1800" kern="0" dirty="0">
                <a:ea typeface="Arial Unicode MS" pitchFamily="34" charset="-128"/>
                <a:cs typeface="Arial Unicode MS" pitchFamily="34" charset="-128"/>
              </a:rPr>
              <a:t> product . It indicates that </a:t>
            </a:r>
            <a:r>
              <a:rPr lang="en-IN" sz="1800" b="1" i="1" kern="0" dirty="0">
                <a:ea typeface="Arial Unicode MS" pitchFamily="34" charset="-128"/>
                <a:cs typeface="Arial Unicode MS" pitchFamily="34" charset="-128"/>
              </a:rPr>
              <a:t>Fond is known for producing good quality products in the world.</a:t>
            </a:r>
          </a:p>
          <a:p>
            <a:pPr fontAlgn="base">
              <a:spcBef>
                <a:spcPct val="50000"/>
              </a:spcBef>
              <a:spcAft>
                <a:spcPct val="0"/>
              </a:spcAft>
              <a:buClr>
                <a:srgbClr val="F0AB00"/>
              </a:buClr>
              <a:buSzPct val="80000"/>
            </a:pPr>
            <a:r>
              <a:rPr lang="en-IN" sz="1800" kern="0" dirty="0">
                <a:ea typeface="Arial Unicode MS" pitchFamily="34" charset="-128"/>
                <a:cs typeface="Arial Unicode MS" pitchFamily="34" charset="-128"/>
              </a:rPr>
              <a:t>2) In USA itself , ~21% people have negative sentiments regarding </a:t>
            </a:r>
            <a:r>
              <a:rPr lang="en-IN" sz="1800" kern="0" dirty="0" err="1">
                <a:ea typeface="Arial Unicode MS" pitchFamily="34" charset="-128"/>
                <a:cs typeface="Arial Unicode MS" pitchFamily="34" charset="-128"/>
              </a:rPr>
              <a:t>Fond’s</a:t>
            </a:r>
            <a:r>
              <a:rPr lang="en-IN" sz="1800" kern="0" dirty="0">
                <a:ea typeface="Arial Unicode MS" pitchFamily="34" charset="-128"/>
                <a:cs typeface="Arial Unicode MS" pitchFamily="34" charset="-128"/>
              </a:rPr>
              <a:t> product . It indicates the </a:t>
            </a:r>
            <a:r>
              <a:rPr lang="en-IN" sz="1800" b="1" i="1" kern="0" dirty="0">
                <a:ea typeface="Arial Unicode MS" pitchFamily="34" charset="-128"/>
                <a:cs typeface="Arial Unicode MS" pitchFamily="34" charset="-128"/>
              </a:rPr>
              <a:t>involvement of some counterfeit products in USA market of Fond</a:t>
            </a:r>
            <a:r>
              <a:rPr lang="en-IN"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r>
              <a:rPr lang="en-IN" sz="2000" b="1" i="1" kern="0" dirty="0">
                <a:ea typeface="Arial Unicode MS" pitchFamily="34" charset="-128"/>
                <a:cs typeface="Arial Unicode MS" pitchFamily="34" charset="-128"/>
              </a:rPr>
              <a:t>So, Counterfeit is the major observed issue in USA</a:t>
            </a:r>
            <a:r>
              <a:rPr lang="en-IN" sz="1800" b="1" i="1" kern="0" dirty="0">
                <a:ea typeface="Arial Unicode MS" pitchFamily="34" charset="-128"/>
                <a:cs typeface="Arial Unicode MS" pitchFamily="34" charset="-128"/>
              </a:rPr>
              <a:t> .</a:t>
            </a:r>
            <a:endParaRPr lang="en-IN" sz="1800" i="1"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9920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349" y="443324"/>
            <a:ext cx="11186476" cy="738664"/>
          </a:xfrm>
        </p:spPr>
        <p:txBody>
          <a:bodyPr/>
          <a:lstStyle/>
          <a:p>
            <a:r>
              <a:rPr lang="en-US" sz="2400" dirty="0"/>
              <a:t>Data Analysis Report</a:t>
            </a:r>
            <a:br>
              <a:rPr lang="en-US" sz="2400" dirty="0"/>
            </a:br>
            <a:r>
              <a:rPr lang="en-US" sz="2400" dirty="0">
                <a:solidFill>
                  <a:schemeClr val="accent1"/>
                </a:solidFill>
              </a:rPr>
              <a:t>for Fond Rouge</a:t>
            </a:r>
            <a:endParaRPr lang="en-US" dirty="0"/>
          </a:p>
        </p:txBody>
      </p:sp>
      <p:pic>
        <p:nvPicPr>
          <p:cNvPr id="3" name="Picture 2">
            <a:extLst>
              <a:ext uri="{FF2B5EF4-FFF2-40B4-BE49-F238E27FC236}">
                <a16:creationId xmlns:a16="http://schemas.microsoft.com/office/drawing/2014/main" id="{3C47D383-A67F-4AC7-A085-16B3693A4C99}"/>
              </a:ext>
            </a:extLst>
          </p:cNvPr>
          <p:cNvPicPr>
            <a:picLocks noChangeAspect="1"/>
          </p:cNvPicPr>
          <p:nvPr/>
        </p:nvPicPr>
        <p:blipFill>
          <a:blip r:embed="rId2"/>
          <a:stretch>
            <a:fillRect/>
          </a:stretch>
        </p:blipFill>
        <p:spPr>
          <a:xfrm>
            <a:off x="592185" y="1329749"/>
            <a:ext cx="6331130" cy="4945590"/>
          </a:xfrm>
          <a:prstGeom prst="rect">
            <a:avLst/>
          </a:prstGeom>
        </p:spPr>
      </p:pic>
    </p:spTree>
    <p:extLst>
      <p:ext uri="{BB962C8B-B14F-4D97-AF65-F5344CB8AC3E}">
        <p14:creationId xmlns:p14="http://schemas.microsoft.com/office/powerpoint/2010/main" val="360274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D0B5-2097-77AB-FCCD-8AE5180EB91D}"/>
              </a:ext>
            </a:extLst>
          </p:cNvPr>
          <p:cNvSpPr>
            <a:spLocks noGrp="1"/>
          </p:cNvSpPr>
          <p:nvPr>
            <p:ph type="title"/>
          </p:nvPr>
        </p:nvSpPr>
        <p:spPr>
          <a:xfrm>
            <a:off x="504001" y="504000"/>
            <a:ext cx="11186476" cy="738664"/>
          </a:xfrm>
        </p:spPr>
        <p:txBody>
          <a:bodyPr/>
          <a:lstStyle/>
          <a:p>
            <a:r>
              <a:rPr lang="en-US" sz="2400" dirty="0"/>
              <a:t>Data Analysis Report</a:t>
            </a:r>
            <a:br>
              <a:rPr lang="en-US" sz="2400" dirty="0"/>
            </a:br>
            <a:r>
              <a:rPr lang="en-US" sz="2400" dirty="0">
                <a:solidFill>
                  <a:schemeClr val="accent1"/>
                </a:solidFill>
              </a:rPr>
              <a:t>for Fond Rouge</a:t>
            </a:r>
            <a:endParaRPr lang="en-IN" dirty="0"/>
          </a:p>
        </p:txBody>
      </p:sp>
      <p:pic>
        <p:nvPicPr>
          <p:cNvPr id="4" name="Picture 3">
            <a:extLst>
              <a:ext uri="{FF2B5EF4-FFF2-40B4-BE49-F238E27FC236}">
                <a16:creationId xmlns:a16="http://schemas.microsoft.com/office/drawing/2014/main" id="{EB6A8ED6-9FAA-9B59-B326-E4225766183E}"/>
              </a:ext>
            </a:extLst>
          </p:cNvPr>
          <p:cNvPicPr>
            <a:picLocks noChangeAspect="1"/>
          </p:cNvPicPr>
          <p:nvPr/>
        </p:nvPicPr>
        <p:blipFill>
          <a:blip r:embed="rId2"/>
          <a:stretch>
            <a:fillRect/>
          </a:stretch>
        </p:blipFill>
        <p:spPr>
          <a:xfrm>
            <a:off x="984069" y="1578031"/>
            <a:ext cx="6043748" cy="4526678"/>
          </a:xfrm>
          <a:prstGeom prst="rect">
            <a:avLst/>
          </a:prstGeom>
        </p:spPr>
      </p:pic>
    </p:spTree>
    <p:extLst>
      <p:ext uri="{BB962C8B-B14F-4D97-AF65-F5344CB8AC3E}">
        <p14:creationId xmlns:p14="http://schemas.microsoft.com/office/powerpoint/2010/main" val="9475860"/>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docProps/app.xml><?xml version="1.0" encoding="utf-8"?>
<Properties xmlns="http://schemas.openxmlformats.org/officeDocument/2006/extended-properties" xmlns:vt="http://schemas.openxmlformats.org/officeDocument/2006/docPropsVTypes">
  <Template>SAP_2021_16x9_White</Template>
  <TotalTime>1863</TotalTime>
  <Words>940</Words>
  <Application>Microsoft Office PowerPoint</Application>
  <PresentationFormat>Custom</PresentationFormat>
  <Paragraphs>71</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Courier New</vt:lpstr>
      <vt:lpstr>Söhne</vt:lpstr>
      <vt:lpstr>Symbol</vt:lpstr>
      <vt:lpstr>wingdings</vt:lpstr>
      <vt:lpstr>wingdings</vt:lpstr>
      <vt:lpstr>SAP 2021 16x9 white</vt:lpstr>
      <vt:lpstr>SAP 2021 16x9 blue</vt:lpstr>
      <vt:lpstr>Data Analysis Report for Fond Rouge</vt:lpstr>
      <vt:lpstr>Data Analysis Report for Fond Rouge</vt:lpstr>
      <vt:lpstr>Data Analysis Report for Fond Rouge</vt:lpstr>
      <vt:lpstr>Data Analysis Report for Fond Rouge</vt:lpstr>
      <vt:lpstr>Data Analysis Report for Fond Rouge  COMPARISON AMONG COUNTRIES –  1) In USA , Refund is more than revenue.  2) In SWITZERLAND , Refund is almost equal to revenue.  3) In SPAIN, PORTUGAL, NEITHERLAND, IRELAND AND FRANCE , considerable amount of refund is also observed.  4) Avg Sentiment of people is less in USA while in other countries it is at peak.  5) Refund percentage is highest in USA as compared to other countries. </vt:lpstr>
      <vt:lpstr>Data Analysis Report for Fond Rouge </vt:lpstr>
      <vt:lpstr>Data Analysis Report for Fond Rouge</vt:lpstr>
      <vt:lpstr>Data Analysis Report for Fond Rouge</vt:lpstr>
      <vt:lpstr>Data Analysis Report for Fond Rouge</vt:lpstr>
      <vt:lpstr>Data Analysis Report for Fond Rouge</vt:lpstr>
      <vt:lpstr>Data Analysis Report for Fond Rouge</vt:lpstr>
      <vt:lpstr>Data Analysis Report for Fond Rouge </vt:lpstr>
      <vt:lpstr>Data Analysis Report for Fond Rouge </vt:lpstr>
      <vt:lpstr>Data Analysis Report for Fond Rouge </vt:lpstr>
      <vt:lpstr>Data Analysis Report for Fond Rouge  WAYS TO NARROW DOWN THE AFFECTED LOCATION  8)Strengthen Legal Protections: Consult with legal experts to ensure that Fond Rouge's intellectual property rights are protected. Consider taking legal action against counterfeiters, if necessary, to deter further infringement.  9)Collaborate with Law Enforcement: If counterfeiting is a widespread and serious problem, involve law enforcement agencies to investigate and dismantle counterfeiting operations. 10)Improve Communication: Keep customers informed about the company's efforts to combat counterfeits. Transparency in addressing the issue can help build trust with consumers. </vt:lpstr>
      <vt:lpstr>Data Analysis Report for Fond Rouge  WAYS TO NARROW DOWN THE AFFECTED LOCATION  11)Continuous Monitoring and Adaptation: Counterfeiters may change tactics, so it's essential to continuously monitor the market and adapt strategies accordingly.      </vt:lpstr>
      <vt:lpstr>Data Analysis Report for Fond Rouge  WAYS TO NARROW DOWN THE AFFECTED LOCATION   “Success will require a multi-pronged approach involving collaboration with various stakeholders and constant vigilance. By taking these steps, Fond Rouge can safeguard its reputation, protect customers from inferior products, and maintain a strong market position”.    </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MIHIR SINHA</cp:lastModifiedBy>
  <cp:revision>20</cp:revision>
  <dcterms:created xsi:type="dcterms:W3CDTF">2021-04-23T02:21:46Z</dcterms:created>
  <dcterms:modified xsi:type="dcterms:W3CDTF">2023-07-20T12:43:16Z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