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6" r:id="rId3"/>
    <p:sldId id="262" r:id="rId4"/>
    <p:sldId id="261" r:id="rId5"/>
    <p:sldId id="258" r:id="rId6"/>
    <p:sldId id="259" r:id="rId7"/>
    <p:sldId id="263" r:id="rId8"/>
    <p:sldId id="264" r:id="rId9"/>
    <p:sldId id="265" r:id="rId10"/>
    <p:sldId id="266" r:id="rId11"/>
    <p:sldId id="260" r:id="rId12"/>
    <p:sldId id="267" r:id="rId13"/>
    <p:sldId id="269" r:id="rId14"/>
    <p:sldId id="270" r:id="rId15"/>
    <p:sldId id="272" r:id="rId16"/>
    <p:sldId id="273" r:id="rId17"/>
    <p:sldId id="276" r:id="rId18"/>
    <p:sldId id="277" r:id="rId19"/>
    <p:sldId id="274" r:id="rId20"/>
    <p:sldId id="275" r:id="rId21"/>
    <p:sldId id="278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1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C399E-20B8-4ED1-A4A9-CC5E63264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5A058-96AB-45C7-8FD2-2E5C6ACC0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69F10-A912-490C-8AE4-D10F4C245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56BA-D2BE-4C22-AF9A-47C87D4F9701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700A3-CD81-4972-A6E5-E8774778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DC32E-B4F5-4450-A289-9B3A988E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2E76-CEFD-4A91-B11C-8250B95DF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A230-F910-46B6-AC4F-12CFA9A4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1EDF5-CB85-498C-88EB-265859A0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B8C0E-4DFB-499D-9DBB-6B712D316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56BA-D2BE-4C22-AF9A-47C87D4F9701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843FD-D84F-44C4-B0F0-E19BABCD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2BBA5-054B-4AB8-8D95-425CA9A5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2E76-CEFD-4A91-B11C-8250B95DF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97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012C12-E899-4385-8A99-7CF37F7DB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ADE0F-07DF-49DC-BDE1-DC12283B8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16B81-52F0-4597-8E6E-614959E61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56BA-D2BE-4C22-AF9A-47C87D4F9701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564AB-1607-4027-9C02-E32E0D58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6D9FB-42BA-4501-8E9B-B045CCBD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2E76-CEFD-4A91-B11C-8250B95DF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21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2948-9D8E-4A4D-B103-621AC182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DA6C2-A90E-4167-8CA2-9BAA8D729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365B9-A906-4C73-AA65-9F687A4F3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56BA-D2BE-4C22-AF9A-47C87D4F9701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6C696-6345-419A-9ED7-B350AA43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05291-27AC-4B54-849E-03BCCACC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2E76-CEFD-4A91-B11C-8250B95DF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19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8940-C755-4634-BA58-BFE5B8C05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39406-458E-4515-BF18-30151ACB6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33DCF-F875-4CE5-8453-1E105CAF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56BA-D2BE-4C22-AF9A-47C87D4F9701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94361-F20E-49AA-AA67-1A7803B87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A32D3-3B67-4057-8908-B385E873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2E76-CEFD-4A91-B11C-8250B95DF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68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B540-15D1-42E1-BBC0-0DA9A183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B9085-3DFD-432C-85E0-42CE79F79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24CDA-A1FF-42A8-9C2E-5055994BD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46BF2-1C00-434F-A928-E5E958D75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56BA-D2BE-4C22-AF9A-47C87D4F9701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1C72F-EF0B-49B2-9290-3205B004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EF925-B08C-43DC-A96E-17F85D78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2E76-CEFD-4A91-B11C-8250B95DF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04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7781-84DC-4684-BDC1-E7832FDB3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D9EFC-7762-483A-AF1F-AC621821C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3A15F-C629-4FEA-A840-84517DAD4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1C3BC1-2A8E-43C8-944D-0D5C7D4CD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836B3-CDD2-4B0A-9A7F-AF9BB8CD9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D118B2-F1DF-4D0B-9DD5-C0FA3BB38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56BA-D2BE-4C22-AF9A-47C87D4F9701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E67827-B2DB-427C-9C9C-0F9BE8812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15FC-9EFF-4525-9F9B-F9B9E1FC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2E76-CEFD-4A91-B11C-8250B95DF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69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4B82-4AF6-4832-AF8A-D6DC6D6F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58D12-8845-4A95-8DA4-E0F45CAA8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56BA-D2BE-4C22-AF9A-47C87D4F9701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5625F3-8C69-4721-93F5-8D01D1B32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8255B-AD06-47D6-9D90-1FDD648B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2E76-CEFD-4A91-B11C-8250B95DF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00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761A10-80C7-41D6-84FD-7CD86546F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56BA-D2BE-4C22-AF9A-47C87D4F9701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E6801-56C3-44E3-9D8C-E64E1CCE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51FE6-B928-4B4A-B5B7-179726FB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2E76-CEFD-4A91-B11C-8250B95DF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67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E8BD3-F668-4E39-BF83-DCC8BCCFA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4F621-B88E-42A1-B437-623E17633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DCA99-4336-4284-A1ED-5C41C11D3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6A418-5395-4BC4-834C-588C2A61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56BA-D2BE-4C22-AF9A-47C87D4F9701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A7C79-19B5-41E1-9B56-9ACEB2E60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63D49-A2AA-4489-8AC0-921862FA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2E76-CEFD-4A91-B11C-8250B95DF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70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5F902-72D1-4F52-B568-91379E955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D991B-973F-4F12-91EC-003134B6A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91088-3322-4C12-AE0C-1259F2E6B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B6333-480A-437F-BFFA-CFAD200D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56BA-D2BE-4C22-AF9A-47C87D4F9701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0198C-9A6B-42C1-B254-C97A21BA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FF076-74B5-409D-960A-2B067339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2E76-CEFD-4A91-B11C-8250B95DF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99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8C2F39-2274-4BDA-A385-FB3923D0D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C0976-5767-4995-B5FB-4C32D40CE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9732D-0D4D-449E-BDFD-9FAD3B399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B56BA-D2BE-4C22-AF9A-47C87D4F9701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04547-6DF4-4B7A-B499-7D537DA2B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1E39C-9195-412F-BB9E-F5F21B826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32E76-CEFD-4A91-B11C-8250B95DF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00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ouringmyartout.wordpress.com/2014/02/14/some-thoughts-on-valentines-day-part-6-and-i-swear-this-is-the-last-one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4closurefraud.org/2013/06/24/promontory-financial-group-paid-more-than-900-million-for-independent-foreclosure-review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agsblog.com/how-to-make-a-cup-of-tea-like-a-true-brit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agsblog.com/how-to-make-a-cup-of-tea-like-a-true-brit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C70C-CCD0-4E17-AC03-28006A8CB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6272" y="3598911"/>
            <a:ext cx="3783291" cy="1793221"/>
          </a:xfrm>
        </p:spPr>
        <p:txBody>
          <a:bodyPr>
            <a:normAutofit/>
          </a:bodyPr>
          <a:lstStyle/>
          <a:p>
            <a:r>
              <a:rPr lang="en-GB" dirty="0"/>
              <a:t>Keith Dye</a:t>
            </a:r>
            <a:br>
              <a:rPr lang="en-GB" dirty="0"/>
            </a:br>
            <a:r>
              <a:rPr lang="en-GB" sz="2400" dirty="0"/>
              <a:t>karad.co.uk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4B966-2223-433C-8303-F9843D5F0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8033" y="5512527"/>
            <a:ext cx="9785022" cy="1251408"/>
          </a:xfrm>
        </p:spPr>
        <p:txBody>
          <a:bodyPr/>
          <a:lstStyle/>
          <a:p>
            <a:r>
              <a:rPr lang="en-GB" dirty="0"/>
              <a:t>We have come together for this competition to make something interesting.</a:t>
            </a:r>
          </a:p>
          <a:p>
            <a:r>
              <a:rPr lang="en-GB" dirty="0"/>
              <a:t>We hope that it 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BF2537-073A-46C1-BEFB-619B6E4B5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895" y="629877"/>
            <a:ext cx="7626874" cy="80082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D0EF414-5D1B-459B-A2DD-D9BD16D6022F}"/>
              </a:ext>
            </a:extLst>
          </p:cNvPr>
          <p:cNvSpPr txBox="1">
            <a:spLocks/>
          </p:cNvSpPr>
          <p:nvPr/>
        </p:nvSpPr>
        <p:spPr>
          <a:xfrm>
            <a:off x="6812437" y="2187017"/>
            <a:ext cx="3783291" cy="1162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83F3A8-F332-45D3-A7DB-215E2BCF076E}"/>
              </a:ext>
            </a:extLst>
          </p:cNvPr>
          <p:cNvSpPr txBox="1">
            <a:spLocks/>
          </p:cNvSpPr>
          <p:nvPr/>
        </p:nvSpPr>
        <p:spPr>
          <a:xfrm>
            <a:off x="6812436" y="4229443"/>
            <a:ext cx="3783291" cy="11626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Rob Miles</a:t>
            </a:r>
          </a:p>
          <a:p>
            <a:r>
              <a:rPr lang="en-GB" sz="2600" dirty="0"/>
              <a:t>robmiles.com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6B0F1C-1DD3-472E-A16C-A80FCD6C0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703" y="1541579"/>
            <a:ext cx="2304758" cy="22183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C7ABDD-C981-499A-B324-DD97A8FFE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6545" y="1596576"/>
            <a:ext cx="2199979" cy="21633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4392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ECA4-32C5-4795-B073-69BEDB63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 making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EA04C-2E78-4F72-BA5C-8F5CE150D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892538" cy="4351338"/>
          </a:xfrm>
        </p:spPr>
        <p:txBody>
          <a:bodyPr/>
          <a:lstStyle/>
          <a:p>
            <a:r>
              <a:rPr lang="en-GB" dirty="0"/>
              <a:t>We can time how long you spend at each location in the kitchen</a:t>
            </a:r>
          </a:p>
          <a:p>
            <a:r>
              <a:rPr lang="en-GB" dirty="0"/>
              <a:t>Over time we create profiles of different activities</a:t>
            </a:r>
          </a:p>
          <a:p>
            <a:r>
              <a:rPr lang="en-GB" dirty="0"/>
              <a:t>We can then track how well each activity is performed and check for variations</a:t>
            </a:r>
          </a:p>
          <a:p>
            <a:r>
              <a:rPr lang="en-GB" dirty="0"/>
              <a:t>That way we can detect changes over time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783751-8A90-4128-817A-8BCCC6052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62719" y="1300898"/>
            <a:ext cx="4757352" cy="3741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FD2C2A-3D45-4447-A7A4-5DBC120B89B6}"/>
              </a:ext>
            </a:extLst>
          </p:cNvPr>
          <p:cNvSpPr txBox="1"/>
          <p:nvPr/>
        </p:nvSpPr>
        <p:spPr>
          <a:xfrm>
            <a:off x="6862713" y="5123070"/>
            <a:ext cx="47573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://pouringmyartout.wordpress.com/2014/02/14/some-thoughts-on-valentines-day-part-6-and-i-swear-this-is-the-last-one/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/3.0/"/>
              </a:rPr>
              <a:t>CC BY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426791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E763-B640-4481-A28E-AEB1AC98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system in 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233830-5348-49F7-958B-154F61A82ABE}"/>
              </a:ext>
            </a:extLst>
          </p:cNvPr>
          <p:cNvSpPr/>
          <p:nvPr/>
        </p:nvSpPr>
        <p:spPr>
          <a:xfrm>
            <a:off x="1562237" y="4232420"/>
            <a:ext cx="1734532" cy="103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Smart</a:t>
            </a:r>
            <a:br>
              <a:rPr lang="en-GB" dirty="0"/>
            </a:br>
            <a:r>
              <a:rPr lang="en-GB" dirty="0"/>
              <a:t>Camera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76886E-0B47-4ACC-BFC4-469D59130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85" y="2463686"/>
            <a:ext cx="1129645" cy="845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3CB07C-315C-4B86-B30D-D6306928E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320" y="2480115"/>
            <a:ext cx="1300899" cy="81251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C593D96-BEA5-4A46-B0DE-1E336BF09DE1}"/>
              </a:ext>
            </a:extLst>
          </p:cNvPr>
          <p:cNvSpPr/>
          <p:nvPr/>
        </p:nvSpPr>
        <p:spPr>
          <a:xfrm>
            <a:off x="2155596" y="2733333"/>
            <a:ext cx="358219" cy="292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B1D601-F46C-4A2B-870F-AD3850809F7D}"/>
              </a:ext>
            </a:extLst>
          </p:cNvPr>
          <p:cNvSpPr txBox="1">
            <a:spLocks/>
          </p:cNvSpPr>
          <p:nvPr/>
        </p:nvSpPr>
        <p:spPr>
          <a:xfrm>
            <a:off x="939606" y="3541109"/>
            <a:ext cx="2790197" cy="459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dirty="0"/>
              <a:t>Detect changes in the image and track them</a:t>
            </a:r>
          </a:p>
        </p:txBody>
      </p:sp>
    </p:spTree>
    <p:extLst>
      <p:ext uri="{BB962C8B-B14F-4D97-AF65-F5344CB8AC3E}">
        <p14:creationId xmlns:p14="http://schemas.microsoft.com/office/powerpoint/2010/main" val="198795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E763-B640-4481-A28E-AEB1AC98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system in 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233830-5348-49F7-958B-154F61A82ABE}"/>
              </a:ext>
            </a:extLst>
          </p:cNvPr>
          <p:cNvSpPr/>
          <p:nvPr/>
        </p:nvSpPr>
        <p:spPr>
          <a:xfrm>
            <a:off x="1562237" y="4232420"/>
            <a:ext cx="1734532" cy="103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Smart</a:t>
            </a:r>
            <a:br>
              <a:rPr lang="en-GB" dirty="0"/>
            </a:br>
            <a:r>
              <a:rPr lang="en-GB" dirty="0"/>
              <a:t>Camera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C4A164-04A6-459C-83D8-732FCF1F687A}"/>
              </a:ext>
            </a:extLst>
          </p:cNvPr>
          <p:cNvSpPr/>
          <p:nvPr/>
        </p:nvSpPr>
        <p:spPr>
          <a:xfrm>
            <a:off x="5542284" y="2907910"/>
            <a:ext cx="2253399" cy="1338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Cloud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76886E-0B47-4ACC-BFC4-469D59130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85" y="2463686"/>
            <a:ext cx="1129645" cy="845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3CB07C-315C-4B86-B30D-D6306928E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320" y="2480115"/>
            <a:ext cx="1300899" cy="81251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C593D96-BEA5-4A46-B0DE-1E336BF09DE1}"/>
              </a:ext>
            </a:extLst>
          </p:cNvPr>
          <p:cNvSpPr/>
          <p:nvPr/>
        </p:nvSpPr>
        <p:spPr>
          <a:xfrm>
            <a:off x="2155596" y="2733333"/>
            <a:ext cx="358219" cy="292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B1D601-F46C-4A2B-870F-AD3850809F7D}"/>
              </a:ext>
            </a:extLst>
          </p:cNvPr>
          <p:cNvSpPr txBox="1">
            <a:spLocks/>
          </p:cNvSpPr>
          <p:nvPr/>
        </p:nvSpPr>
        <p:spPr>
          <a:xfrm>
            <a:off x="939606" y="3541109"/>
            <a:ext cx="2790197" cy="459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dirty="0"/>
              <a:t>Detect changes in the image and track them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CAF8396-F9CD-4279-9170-2BC7CF6849EB}"/>
              </a:ext>
            </a:extLst>
          </p:cNvPr>
          <p:cNvSpPr/>
          <p:nvPr/>
        </p:nvSpPr>
        <p:spPr>
          <a:xfrm rot="20347290">
            <a:off x="3485463" y="3914266"/>
            <a:ext cx="2005087" cy="622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A836D8E-C804-4975-97D4-DC878FD42195}"/>
              </a:ext>
            </a:extLst>
          </p:cNvPr>
          <p:cNvSpPr txBox="1">
            <a:spLocks/>
          </p:cNvSpPr>
          <p:nvPr/>
        </p:nvSpPr>
        <p:spPr>
          <a:xfrm>
            <a:off x="3656888" y="4613370"/>
            <a:ext cx="1882048" cy="459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dirty="0"/>
              <a:t>Send movement profiles</a:t>
            </a:r>
          </a:p>
        </p:txBody>
      </p:sp>
    </p:spTree>
    <p:extLst>
      <p:ext uri="{BB962C8B-B14F-4D97-AF65-F5344CB8AC3E}">
        <p14:creationId xmlns:p14="http://schemas.microsoft.com/office/powerpoint/2010/main" val="231762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E763-B640-4481-A28E-AEB1AC98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system in 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233830-5348-49F7-958B-154F61A82ABE}"/>
              </a:ext>
            </a:extLst>
          </p:cNvPr>
          <p:cNvSpPr/>
          <p:nvPr/>
        </p:nvSpPr>
        <p:spPr>
          <a:xfrm>
            <a:off x="1562237" y="4232420"/>
            <a:ext cx="1734532" cy="103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Smart</a:t>
            </a:r>
            <a:br>
              <a:rPr lang="en-GB" dirty="0"/>
            </a:br>
            <a:r>
              <a:rPr lang="en-GB" dirty="0"/>
              <a:t>Camera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C4A164-04A6-459C-83D8-732FCF1F687A}"/>
              </a:ext>
            </a:extLst>
          </p:cNvPr>
          <p:cNvSpPr/>
          <p:nvPr/>
        </p:nvSpPr>
        <p:spPr>
          <a:xfrm>
            <a:off x="5542284" y="2907910"/>
            <a:ext cx="2253399" cy="1338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Cloud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76886E-0B47-4ACC-BFC4-469D59130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85" y="2463686"/>
            <a:ext cx="1129645" cy="845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3CB07C-315C-4B86-B30D-D6306928E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320" y="2480115"/>
            <a:ext cx="1300899" cy="81251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C593D96-BEA5-4A46-B0DE-1E336BF09DE1}"/>
              </a:ext>
            </a:extLst>
          </p:cNvPr>
          <p:cNvSpPr/>
          <p:nvPr/>
        </p:nvSpPr>
        <p:spPr>
          <a:xfrm>
            <a:off x="2155596" y="2733333"/>
            <a:ext cx="358219" cy="292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B1D601-F46C-4A2B-870F-AD3850809F7D}"/>
              </a:ext>
            </a:extLst>
          </p:cNvPr>
          <p:cNvSpPr txBox="1">
            <a:spLocks/>
          </p:cNvSpPr>
          <p:nvPr/>
        </p:nvSpPr>
        <p:spPr>
          <a:xfrm>
            <a:off x="939606" y="3541109"/>
            <a:ext cx="2790197" cy="459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dirty="0"/>
              <a:t>Detect changes in the image and track them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CAF8396-F9CD-4279-9170-2BC7CF6849EB}"/>
              </a:ext>
            </a:extLst>
          </p:cNvPr>
          <p:cNvSpPr/>
          <p:nvPr/>
        </p:nvSpPr>
        <p:spPr>
          <a:xfrm rot="20347290">
            <a:off x="3485463" y="3914266"/>
            <a:ext cx="2005087" cy="622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A836D8E-C804-4975-97D4-DC878FD42195}"/>
              </a:ext>
            </a:extLst>
          </p:cNvPr>
          <p:cNvSpPr txBox="1">
            <a:spLocks/>
          </p:cNvSpPr>
          <p:nvPr/>
        </p:nvSpPr>
        <p:spPr>
          <a:xfrm>
            <a:off x="3656888" y="4613370"/>
            <a:ext cx="1882048" cy="459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dirty="0"/>
              <a:t>Send movement profiles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E6AFDEA-59E7-495D-A385-CE743749932A}"/>
              </a:ext>
            </a:extLst>
          </p:cNvPr>
          <p:cNvSpPr txBox="1">
            <a:spLocks/>
          </p:cNvSpPr>
          <p:nvPr/>
        </p:nvSpPr>
        <p:spPr>
          <a:xfrm>
            <a:off x="5579256" y="4563596"/>
            <a:ext cx="2457151" cy="6194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dirty="0"/>
              <a:t>Track movement against stored profiles</a:t>
            </a:r>
          </a:p>
        </p:txBody>
      </p:sp>
    </p:spTree>
    <p:extLst>
      <p:ext uri="{BB962C8B-B14F-4D97-AF65-F5344CB8AC3E}">
        <p14:creationId xmlns:p14="http://schemas.microsoft.com/office/powerpoint/2010/main" val="332063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E763-B640-4481-A28E-AEB1AC98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system in 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233830-5348-49F7-958B-154F61A82ABE}"/>
              </a:ext>
            </a:extLst>
          </p:cNvPr>
          <p:cNvSpPr/>
          <p:nvPr/>
        </p:nvSpPr>
        <p:spPr>
          <a:xfrm>
            <a:off x="1562237" y="4232420"/>
            <a:ext cx="1734532" cy="103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Smart</a:t>
            </a:r>
            <a:br>
              <a:rPr lang="en-GB" dirty="0"/>
            </a:br>
            <a:r>
              <a:rPr lang="en-GB" dirty="0"/>
              <a:t>Camera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C4A164-04A6-459C-83D8-732FCF1F687A}"/>
              </a:ext>
            </a:extLst>
          </p:cNvPr>
          <p:cNvSpPr/>
          <p:nvPr/>
        </p:nvSpPr>
        <p:spPr>
          <a:xfrm>
            <a:off x="5542284" y="2907910"/>
            <a:ext cx="2253399" cy="1338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Cloud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76886E-0B47-4ACC-BFC4-469D59130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85" y="2463686"/>
            <a:ext cx="1129645" cy="845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3CB07C-315C-4B86-B30D-D6306928E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320" y="2480115"/>
            <a:ext cx="1300899" cy="81251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C593D96-BEA5-4A46-B0DE-1E336BF09DE1}"/>
              </a:ext>
            </a:extLst>
          </p:cNvPr>
          <p:cNvSpPr/>
          <p:nvPr/>
        </p:nvSpPr>
        <p:spPr>
          <a:xfrm>
            <a:off x="2155596" y="2733333"/>
            <a:ext cx="358219" cy="292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B1D601-F46C-4A2B-870F-AD3850809F7D}"/>
              </a:ext>
            </a:extLst>
          </p:cNvPr>
          <p:cNvSpPr txBox="1">
            <a:spLocks/>
          </p:cNvSpPr>
          <p:nvPr/>
        </p:nvSpPr>
        <p:spPr>
          <a:xfrm>
            <a:off x="939606" y="3541109"/>
            <a:ext cx="2790197" cy="459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dirty="0"/>
              <a:t>Detect changes in the image and track them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CAF8396-F9CD-4279-9170-2BC7CF6849EB}"/>
              </a:ext>
            </a:extLst>
          </p:cNvPr>
          <p:cNvSpPr/>
          <p:nvPr/>
        </p:nvSpPr>
        <p:spPr>
          <a:xfrm rot="20347290">
            <a:off x="3485463" y="3914266"/>
            <a:ext cx="2005087" cy="622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A836D8E-C804-4975-97D4-DC878FD42195}"/>
              </a:ext>
            </a:extLst>
          </p:cNvPr>
          <p:cNvSpPr txBox="1">
            <a:spLocks/>
          </p:cNvSpPr>
          <p:nvPr/>
        </p:nvSpPr>
        <p:spPr>
          <a:xfrm>
            <a:off x="3656888" y="4613370"/>
            <a:ext cx="1882048" cy="459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dirty="0"/>
              <a:t>Send movement profiles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E6AFDEA-59E7-495D-A385-CE743749932A}"/>
              </a:ext>
            </a:extLst>
          </p:cNvPr>
          <p:cNvSpPr txBox="1">
            <a:spLocks/>
          </p:cNvSpPr>
          <p:nvPr/>
        </p:nvSpPr>
        <p:spPr>
          <a:xfrm>
            <a:off x="5579256" y="4563596"/>
            <a:ext cx="2457151" cy="6194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dirty="0"/>
              <a:t>Track movement against stored profiles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342146-5A70-4CD6-A314-38C5509722A9}"/>
              </a:ext>
            </a:extLst>
          </p:cNvPr>
          <p:cNvSpPr/>
          <p:nvPr/>
        </p:nvSpPr>
        <p:spPr>
          <a:xfrm>
            <a:off x="10059185" y="1690688"/>
            <a:ext cx="1300900" cy="77299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OK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5A01049-8039-4725-B297-985CDA4454BD}"/>
              </a:ext>
            </a:extLst>
          </p:cNvPr>
          <p:cNvSpPr/>
          <p:nvPr/>
        </p:nvSpPr>
        <p:spPr>
          <a:xfrm rot="20347290">
            <a:off x="7998849" y="2287426"/>
            <a:ext cx="2005087" cy="622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139538-BA53-4831-B5DB-4C59F70E4AA9}"/>
              </a:ext>
            </a:extLst>
          </p:cNvPr>
          <p:cNvSpPr txBox="1"/>
          <p:nvPr/>
        </p:nvSpPr>
        <p:spPr>
          <a:xfrm>
            <a:off x="8852554" y="5485359"/>
            <a:ext cx="2864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If the movement fits an existing profile all is well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BFE1DB-8C05-4A98-A22B-FC285D3CFA48}"/>
              </a:ext>
            </a:extLst>
          </p:cNvPr>
          <p:cNvSpPr txBox="1"/>
          <p:nvPr/>
        </p:nvSpPr>
        <p:spPr>
          <a:xfrm>
            <a:off x="10056043" y="812440"/>
            <a:ext cx="130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Messaging</a:t>
            </a:r>
          </a:p>
        </p:txBody>
      </p:sp>
    </p:spTree>
    <p:extLst>
      <p:ext uri="{BB962C8B-B14F-4D97-AF65-F5344CB8AC3E}">
        <p14:creationId xmlns:p14="http://schemas.microsoft.com/office/powerpoint/2010/main" val="76631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E763-B640-4481-A28E-AEB1AC98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system in 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233830-5348-49F7-958B-154F61A82ABE}"/>
              </a:ext>
            </a:extLst>
          </p:cNvPr>
          <p:cNvSpPr/>
          <p:nvPr/>
        </p:nvSpPr>
        <p:spPr>
          <a:xfrm>
            <a:off x="1562237" y="4232420"/>
            <a:ext cx="1734532" cy="103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Smart</a:t>
            </a:r>
            <a:br>
              <a:rPr lang="en-GB" dirty="0"/>
            </a:br>
            <a:r>
              <a:rPr lang="en-GB" dirty="0"/>
              <a:t>Camera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C4A164-04A6-459C-83D8-732FCF1F687A}"/>
              </a:ext>
            </a:extLst>
          </p:cNvPr>
          <p:cNvSpPr/>
          <p:nvPr/>
        </p:nvSpPr>
        <p:spPr>
          <a:xfrm>
            <a:off x="5542284" y="2907910"/>
            <a:ext cx="2253399" cy="1338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Cloud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76886E-0B47-4ACC-BFC4-469D59130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85" y="2463686"/>
            <a:ext cx="1129645" cy="845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3CB07C-315C-4B86-B30D-D6306928E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320" y="2480115"/>
            <a:ext cx="1300899" cy="81251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C593D96-BEA5-4A46-B0DE-1E336BF09DE1}"/>
              </a:ext>
            </a:extLst>
          </p:cNvPr>
          <p:cNvSpPr/>
          <p:nvPr/>
        </p:nvSpPr>
        <p:spPr>
          <a:xfrm>
            <a:off x="2155596" y="2733333"/>
            <a:ext cx="358219" cy="292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B1D601-F46C-4A2B-870F-AD3850809F7D}"/>
              </a:ext>
            </a:extLst>
          </p:cNvPr>
          <p:cNvSpPr txBox="1">
            <a:spLocks/>
          </p:cNvSpPr>
          <p:nvPr/>
        </p:nvSpPr>
        <p:spPr>
          <a:xfrm>
            <a:off x="939606" y="3541109"/>
            <a:ext cx="2790197" cy="459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dirty="0"/>
              <a:t>Detect changes in the image and track them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CAF8396-F9CD-4279-9170-2BC7CF6849EB}"/>
              </a:ext>
            </a:extLst>
          </p:cNvPr>
          <p:cNvSpPr/>
          <p:nvPr/>
        </p:nvSpPr>
        <p:spPr>
          <a:xfrm rot="20347290">
            <a:off x="3485463" y="3914266"/>
            <a:ext cx="2005087" cy="622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A836D8E-C804-4975-97D4-DC878FD42195}"/>
              </a:ext>
            </a:extLst>
          </p:cNvPr>
          <p:cNvSpPr txBox="1">
            <a:spLocks/>
          </p:cNvSpPr>
          <p:nvPr/>
        </p:nvSpPr>
        <p:spPr>
          <a:xfrm>
            <a:off x="3656888" y="4613370"/>
            <a:ext cx="1882048" cy="459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dirty="0"/>
              <a:t>Send movement profiles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E6AFDEA-59E7-495D-A385-CE743749932A}"/>
              </a:ext>
            </a:extLst>
          </p:cNvPr>
          <p:cNvSpPr txBox="1">
            <a:spLocks/>
          </p:cNvSpPr>
          <p:nvPr/>
        </p:nvSpPr>
        <p:spPr>
          <a:xfrm>
            <a:off x="5579256" y="4563596"/>
            <a:ext cx="2457151" cy="6194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dirty="0"/>
              <a:t>Track movement against stored profiles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342146-5A70-4CD6-A314-38C5509722A9}"/>
              </a:ext>
            </a:extLst>
          </p:cNvPr>
          <p:cNvSpPr/>
          <p:nvPr/>
        </p:nvSpPr>
        <p:spPr>
          <a:xfrm>
            <a:off x="10059185" y="1690688"/>
            <a:ext cx="1300900" cy="77299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942A4F-8EE9-4C82-B36B-573C29D2BC72}"/>
              </a:ext>
            </a:extLst>
          </p:cNvPr>
          <p:cNvSpPr/>
          <p:nvPr/>
        </p:nvSpPr>
        <p:spPr>
          <a:xfrm>
            <a:off x="10059185" y="3026004"/>
            <a:ext cx="1300900" cy="77299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Having Difficulty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5A01049-8039-4725-B297-985CDA4454BD}"/>
              </a:ext>
            </a:extLst>
          </p:cNvPr>
          <p:cNvSpPr/>
          <p:nvPr/>
        </p:nvSpPr>
        <p:spPr>
          <a:xfrm rot="20347290">
            <a:off x="7998849" y="2287426"/>
            <a:ext cx="2005087" cy="622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06D477A-C1E4-4456-BC7A-85E0937755DE}"/>
              </a:ext>
            </a:extLst>
          </p:cNvPr>
          <p:cNvSpPr/>
          <p:nvPr/>
        </p:nvSpPr>
        <p:spPr>
          <a:xfrm>
            <a:off x="8033471" y="3070199"/>
            <a:ext cx="2005087" cy="622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139538-BA53-4831-B5DB-4C59F70E4AA9}"/>
              </a:ext>
            </a:extLst>
          </p:cNvPr>
          <p:cNvSpPr txBox="1"/>
          <p:nvPr/>
        </p:nvSpPr>
        <p:spPr>
          <a:xfrm>
            <a:off x="8852554" y="5485359"/>
            <a:ext cx="2864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If the movement is outside the regular pattern this could be flagged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461696-13C2-4B90-B207-E44B3F590C7E}"/>
              </a:ext>
            </a:extLst>
          </p:cNvPr>
          <p:cNvSpPr txBox="1"/>
          <p:nvPr/>
        </p:nvSpPr>
        <p:spPr>
          <a:xfrm>
            <a:off x="10056043" y="812440"/>
            <a:ext cx="130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Messaging</a:t>
            </a:r>
          </a:p>
        </p:txBody>
      </p:sp>
    </p:spTree>
    <p:extLst>
      <p:ext uri="{BB962C8B-B14F-4D97-AF65-F5344CB8AC3E}">
        <p14:creationId xmlns:p14="http://schemas.microsoft.com/office/powerpoint/2010/main" val="305989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E763-B640-4481-A28E-AEB1AC98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system in 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233830-5348-49F7-958B-154F61A82ABE}"/>
              </a:ext>
            </a:extLst>
          </p:cNvPr>
          <p:cNvSpPr/>
          <p:nvPr/>
        </p:nvSpPr>
        <p:spPr>
          <a:xfrm>
            <a:off x="1562237" y="4232420"/>
            <a:ext cx="1734532" cy="103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Smart</a:t>
            </a:r>
            <a:br>
              <a:rPr lang="en-GB" dirty="0"/>
            </a:br>
            <a:r>
              <a:rPr lang="en-GB" dirty="0"/>
              <a:t>Camera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C4A164-04A6-459C-83D8-732FCF1F687A}"/>
              </a:ext>
            </a:extLst>
          </p:cNvPr>
          <p:cNvSpPr/>
          <p:nvPr/>
        </p:nvSpPr>
        <p:spPr>
          <a:xfrm>
            <a:off x="5542284" y="2907910"/>
            <a:ext cx="2253399" cy="1338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Cloud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76886E-0B47-4ACC-BFC4-469D59130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85" y="2463686"/>
            <a:ext cx="1129645" cy="845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3CB07C-315C-4B86-B30D-D6306928E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320" y="2480115"/>
            <a:ext cx="1300899" cy="81251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C593D96-BEA5-4A46-B0DE-1E336BF09DE1}"/>
              </a:ext>
            </a:extLst>
          </p:cNvPr>
          <p:cNvSpPr/>
          <p:nvPr/>
        </p:nvSpPr>
        <p:spPr>
          <a:xfrm>
            <a:off x="2155596" y="2733333"/>
            <a:ext cx="358219" cy="292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B1D601-F46C-4A2B-870F-AD3850809F7D}"/>
              </a:ext>
            </a:extLst>
          </p:cNvPr>
          <p:cNvSpPr txBox="1">
            <a:spLocks/>
          </p:cNvSpPr>
          <p:nvPr/>
        </p:nvSpPr>
        <p:spPr>
          <a:xfrm>
            <a:off x="939606" y="3541109"/>
            <a:ext cx="2790197" cy="459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dirty="0"/>
              <a:t>Detect changes in the image and track them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CAF8396-F9CD-4279-9170-2BC7CF6849EB}"/>
              </a:ext>
            </a:extLst>
          </p:cNvPr>
          <p:cNvSpPr/>
          <p:nvPr/>
        </p:nvSpPr>
        <p:spPr>
          <a:xfrm rot="20347290">
            <a:off x="3485463" y="3914266"/>
            <a:ext cx="2005087" cy="622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A836D8E-C804-4975-97D4-DC878FD42195}"/>
              </a:ext>
            </a:extLst>
          </p:cNvPr>
          <p:cNvSpPr txBox="1">
            <a:spLocks/>
          </p:cNvSpPr>
          <p:nvPr/>
        </p:nvSpPr>
        <p:spPr>
          <a:xfrm>
            <a:off x="3656888" y="4613370"/>
            <a:ext cx="1882048" cy="459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dirty="0"/>
              <a:t>Send movement profiles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E6AFDEA-59E7-495D-A385-CE743749932A}"/>
              </a:ext>
            </a:extLst>
          </p:cNvPr>
          <p:cNvSpPr txBox="1">
            <a:spLocks/>
          </p:cNvSpPr>
          <p:nvPr/>
        </p:nvSpPr>
        <p:spPr>
          <a:xfrm>
            <a:off x="5579256" y="4563596"/>
            <a:ext cx="2457151" cy="6194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dirty="0"/>
              <a:t>Track movement against stored profiles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342146-5A70-4CD6-A314-38C5509722A9}"/>
              </a:ext>
            </a:extLst>
          </p:cNvPr>
          <p:cNvSpPr/>
          <p:nvPr/>
        </p:nvSpPr>
        <p:spPr>
          <a:xfrm>
            <a:off x="10059185" y="1690688"/>
            <a:ext cx="1300900" cy="77299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942A4F-8EE9-4C82-B36B-573C29D2BC72}"/>
              </a:ext>
            </a:extLst>
          </p:cNvPr>
          <p:cNvSpPr/>
          <p:nvPr/>
        </p:nvSpPr>
        <p:spPr>
          <a:xfrm>
            <a:off x="10059185" y="3026004"/>
            <a:ext cx="1300900" cy="77299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Having Difficulty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63E96F-C369-4378-8144-08F65CC45AA7}"/>
              </a:ext>
            </a:extLst>
          </p:cNvPr>
          <p:cNvSpPr/>
          <p:nvPr/>
        </p:nvSpPr>
        <p:spPr>
          <a:xfrm>
            <a:off x="10059185" y="4325200"/>
            <a:ext cx="1300900" cy="77299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Stuck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5A01049-8039-4725-B297-985CDA4454BD}"/>
              </a:ext>
            </a:extLst>
          </p:cNvPr>
          <p:cNvSpPr/>
          <p:nvPr/>
        </p:nvSpPr>
        <p:spPr>
          <a:xfrm rot="20347290">
            <a:off x="7998849" y="2287426"/>
            <a:ext cx="2005087" cy="622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06D477A-C1E4-4456-BC7A-85E0937755DE}"/>
              </a:ext>
            </a:extLst>
          </p:cNvPr>
          <p:cNvSpPr/>
          <p:nvPr/>
        </p:nvSpPr>
        <p:spPr>
          <a:xfrm>
            <a:off x="8033471" y="3070199"/>
            <a:ext cx="2005087" cy="622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8AF4CBD-28E6-4E27-8C87-7FFC0246E454}"/>
              </a:ext>
            </a:extLst>
          </p:cNvPr>
          <p:cNvSpPr/>
          <p:nvPr/>
        </p:nvSpPr>
        <p:spPr>
          <a:xfrm rot="1201814">
            <a:off x="8045252" y="4012421"/>
            <a:ext cx="2005087" cy="622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139538-BA53-4831-B5DB-4C59F70E4AA9}"/>
              </a:ext>
            </a:extLst>
          </p:cNvPr>
          <p:cNvSpPr txBox="1"/>
          <p:nvPr/>
        </p:nvSpPr>
        <p:spPr>
          <a:xfrm>
            <a:off x="8852554" y="5485359"/>
            <a:ext cx="2864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If the movement is incomplete a carer is alerted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2143D0-9FAA-431B-84F0-3FCC31A5C724}"/>
              </a:ext>
            </a:extLst>
          </p:cNvPr>
          <p:cNvSpPr txBox="1"/>
          <p:nvPr/>
        </p:nvSpPr>
        <p:spPr>
          <a:xfrm>
            <a:off x="10056043" y="812440"/>
            <a:ext cx="130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Messaging</a:t>
            </a:r>
          </a:p>
        </p:txBody>
      </p:sp>
    </p:spTree>
    <p:extLst>
      <p:ext uri="{BB962C8B-B14F-4D97-AF65-F5344CB8AC3E}">
        <p14:creationId xmlns:p14="http://schemas.microsoft.com/office/powerpoint/2010/main" val="67592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6E45-A0E8-4696-AF74-E478CD84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“Free Standing”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AF589-126F-4937-885C-B9FC9B2EC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Provided when the client has no internet connection</a:t>
            </a:r>
          </a:p>
          <a:p>
            <a:r>
              <a:rPr lang="en-GB" dirty="0"/>
              <a:t>Intelligent cameras build activity profiles by monitoring the activity of the client</a:t>
            </a:r>
          </a:p>
          <a:p>
            <a:r>
              <a:rPr lang="en-GB" dirty="0"/>
              <a:t>The cameras send alerts and status messages over the </a:t>
            </a:r>
            <a:r>
              <a:rPr lang="en-GB" dirty="0" err="1"/>
              <a:t>LoRa</a:t>
            </a:r>
            <a:r>
              <a:rPr lang="en-GB" dirty="0"/>
              <a:t> WAN network</a:t>
            </a:r>
          </a:p>
          <a:p>
            <a:pPr lvl="1"/>
            <a:r>
              <a:rPr lang="en-GB" dirty="0" err="1"/>
              <a:t>LoRa</a:t>
            </a:r>
            <a:r>
              <a:rPr lang="en-GB" dirty="0"/>
              <a:t> is a low power wide area network</a:t>
            </a:r>
          </a:p>
          <a:p>
            <a:pPr lvl="1"/>
            <a:r>
              <a:rPr lang="en-GB" dirty="0" err="1"/>
              <a:t>LoRa</a:t>
            </a:r>
            <a:r>
              <a:rPr lang="en-GB" dirty="0"/>
              <a:t> devices talk to local </a:t>
            </a:r>
            <a:r>
              <a:rPr lang="en-GB" dirty="0" err="1"/>
              <a:t>LoRa</a:t>
            </a:r>
            <a:r>
              <a:rPr lang="en-GB" dirty="0"/>
              <a:t> gateways to send packets of status or alarm messages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018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77CE-8DFE-450B-B29E-F37BC4CB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“Connected”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9237B-AC4E-4389-ACA7-6B54343BD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Makes use of a home internet connection</a:t>
            </a:r>
          </a:p>
          <a:p>
            <a:r>
              <a:rPr lang="en-GB" dirty="0"/>
              <a:t>Allows the system to monitor the completion of Alexa driven activities</a:t>
            </a:r>
          </a:p>
          <a:p>
            <a:pPr lvl="1"/>
            <a:r>
              <a:rPr lang="en-GB" dirty="0"/>
              <a:t>Alexa can issue each instruction to make a cup of tea and the system could validate that the user has moved to the correct position</a:t>
            </a:r>
          </a:p>
          <a:p>
            <a:pPr lvl="1"/>
            <a:r>
              <a:rPr lang="en-GB" dirty="0"/>
              <a:t>Carer would “train” the system by performing the action at installation</a:t>
            </a:r>
          </a:p>
        </p:txBody>
      </p:sp>
    </p:spTree>
    <p:extLst>
      <p:ext uri="{BB962C8B-B14F-4D97-AF65-F5344CB8AC3E}">
        <p14:creationId xmlns:p14="http://schemas.microsoft.com/office/powerpoint/2010/main" val="320716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BE9D-1EC4-48F0-80A2-3CB7DD977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Deployment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C7EE3-31A6-4500-AD21-B2F95DDCB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4637" cy="4351338"/>
          </a:xfrm>
        </p:spPr>
        <p:txBody>
          <a:bodyPr/>
          <a:lstStyle/>
          <a:p>
            <a:r>
              <a:rPr lang="en-GB" dirty="0"/>
              <a:t>Cameras are factory configured with a network address</a:t>
            </a:r>
          </a:p>
          <a:p>
            <a:r>
              <a:rPr lang="en-GB" dirty="0"/>
              <a:t>Each device is labelled with a QR code that contains a web address containing the camera ID</a:t>
            </a:r>
          </a:p>
          <a:p>
            <a:r>
              <a:rPr lang="en-GB" dirty="0"/>
              <a:t>This initiates a web-based registration process in which the carer enters their details and linking them to the sensor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58C843-67F0-4A00-952F-4DEC6E4EC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051" y="1392514"/>
            <a:ext cx="3839164" cy="427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5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1D872-3093-4926-9FDC-E7BF81C95C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dirty="0">
                <a:latin typeface="Arial Rounded MT Bold" panose="020F0704030504030204" pitchFamily="34" charset="0"/>
              </a:rPr>
            </a:b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A7287-7744-4179-82BA-13211215D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Use low cost cameras to monitor wellbeing in the home</a:t>
            </a:r>
          </a:p>
          <a:p>
            <a:r>
              <a:rPr lang="en-GB" dirty="0"/>
              <a:t>Alert carers to changes in behaviour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49E0B-7700-4C96-B786-33BC8864A064}"/>
              </a:ext>
            </a:extLst>
          </p:cNvPr>
          <p:cNvSpPr/>
          <p:nvPr/>
        </p:nvSpPr>
        <p:spPr>
          <a:xfrm>
            <a:off x="561795" y="1570842"/>
            <a:ext cx="1142993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 Rounded MT Bold" panose="020F0704030504030204" pitchFamily="34" charset="0"/>
              </a:rPr>
              <a:t>“How am I doing?”</a:t>
            </a:r>
            <a:endParaRPr lang="en-GB" sz="8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DEF503-E692-4BE1-863A-8C0FFB079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641" y="5612765"/>
            <a:ext cx="3792718" cy="39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6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DF2C2-E567-4670-ABEC-EA2739F8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963F-64C4-47B6-A8F3-C7CBBF8BE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3103" cy="4351338"/>
          </a:xfrm>
        </p:spPr>
        <p:txBody>
          <a:bodyPr/>
          <a:lstStyle/>
          <a:p>
            <a:r>
              <a:rPr lang="en-GB" dirty="0"/>
              <a:t>Customers are happy paying subscriptions</a:t>
            </a:r>
          </a:p>
          <a:p>
            <a:pPr lvl="1"/>
            <a:r>
              <a:rPr lang="en-GB" dirty="0"/>
              <a:t>It means that the service has ongoing support</a:t>
            </a:r>
          </a:p>
          <a:p>
            <a:r>
              <a:rPr lang="en-GB" dirty="0"/>
              <a:t>The system hardware would be sold at close to cost and customers would pay around £5.00 a month for ongoing support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B615EB-3BE2-4180-8EC0-B7DBD2F30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91175" y="2172494"/>
            <a:ext cx="6600825" cy="36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1AA2A3-4CB9-4BDB-81BA-22EC704CF651}"/>
              </a:ext>
            </a:extLst>
          </p:cNvPr>
          <p:cNvSpPr txBox="1"/>
          <p:nvPr/>
        </p:nvSpPr>
        <p:spPr>
          <a:xfrm>
            <a:off x="5340824" y="5832835"/>
            <a:ext cx="66008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://4closurefraud.org/2013/06/24/promontory-financial-group-paid-more-than-900-million-for-independent-foreclosure-review/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nc/3.0/"/>
              </a:rPr>
              <a:t>CC BY-NC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45575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5B744-C03A-45D4-9F00-4EEDA1859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E3981-07B4-42F5-9A70-75010E8F7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don’t have a company to take this to market</a:t>
            </a:r>
          </a:p>
          <a:p>
            <a:pPr lvl="1"/>
            <a:r>
              <a:rPr lang="en-GB" dirty="0"/>
              <a:t>Unless you want to offer us a truck load of money – in which case we are all ears</a:t>
            </a:r>
          </a:p>
          <a:p>
            <a:r>
              <a:rPr lang="en-GB" dirty="0"/>
              <a:t>Our plan would be to prototype the system and then make the designs and software freely available on GitHub for exploitation</a:t>
            </a:r>
          </a:p>
          <a:p>
            <a:pPr lvl="1"/>
            <a:r>
              <a:rPr lang="en-GB" dirty="0"/>
              <a:t>We have a local community company which will be doing this:</a:t>
            </a:r>
            <a:br>
              <a:rPr lang="en-GB" dirty="0"/>
            </a:br>
            <a:r>
              <a:rPr lang="en-GB" dirty="0"/>
              <a:t>connectedhumbercic.com</a:t>
            </a:r>
          </a:p>
          <a:p>
            <a:r>
              <a:rPr lang="en-GB" dirty="0"/>
              <a:t>It would be of interest to companies already operating in this space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391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74B4-D356-401E-8657-86E91390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075DD-068B-448C-BE21-67213AC9D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34671"/>
            <a:ext cx="10515600" cy="2142291"/>
          </a:xfrm>
        </p:spPr>
        <p:txBody>
          <a:bodyPr/>
          <a:lstStyle/>
          <a:p>
            <a:r>
              <a:rPr lang="en-GB" dirty="0"/>
              <a:t>Thanks for listening</a:t>
            </a:r>
          </a:p>
          <a:p>
            <a:r>
              <a:rPr lang="en-GB" dirty="0"/>
              <a:t>Hope you found it useful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D37CDC-4E79-4201-B367-9201485C1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724" y="1883642"/>
            <a:ext cx="7626874" cy="80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2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BF646-1D30-4ECA-8618-1E5CBA6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D0DF4-53A9-4FD2-A13F-A820094EB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lots of systems that track you as they move around your home by using passive infrared (PIR) sensors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We want to make a device that tracks how well you can do things</a:t>
            </a:r>
          </a:p>
          <a:p>
            <a:r>
              <a:rPr lang="en-GB" dirty="0"/>
              <a:t>This won’t just tell us where you are, it will tell us how you are doing..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DA88A2-91C9-4BCB-B0D3-B66FBD87E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047" y="3014661"/>
            <a:ext cx="2095500" cy="828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076B97-CEA7-4981-91CC-6C7DF528F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862" y="2831444"/>
            <a:ext cx="2398189" cy="119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4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06EA-C153-4762-A493-11714E84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a cup of tea…..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E63E0-35CC-4A94-B0D4-845D7A98B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4699" cy="4351338"/>
          </a:xfrm>
        </p:spPr>
        <p:txBody>
          <a:bodyPr/>
          <a:lstStyle/>
          <a:p>
            <a:r>
              <a:rPr lang="en-GB" dirty="0"/>
              <a:t>Making a cup of tea is a complex activity</a:t>
            </a:r>
          </a:p>
          <a:p>
            <a:r>
              <a:rPr lang="en-GB" dirty="0"/>
              <a:t>If we can measure how well you can make tea we can get a feeling for how “well” you are</a:t>
            </a:r>
          </a:p>
          <a:p>
            <a:r>
              <a:rPr lang="en-GB" dirty="0"/>
              <a:t>We can break the activity down into a number of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5797C2-A890-4A0B-AFA0-E43BEE4F5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00800" y="1406203"/>
            <a:ext cx="4308966" cy="404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5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06EA-C153-4762-A493-11714E84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a cup of tea…..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E63E0-35CC-4A94-B0D4-845D7A98B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Walk into the kitchen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Go to the kettle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Go to the sink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Go back to the kettle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Go to the cupboard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Go back to the kettle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Wait for the kettle to boil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Go back to the kettle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5797C2-A890-4A0B-AFA0-E43BEE4F5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00800" y="1406203"/>
            <a:ext cx="4308966" cy="404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3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4CB3B1-0B2A-47B3-93E8-0417AD868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728" y="1851145"/>
            <a:ext cx="5556020" cy="29804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A2EABD-D8BF-415B-B7E9-C54167EC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Low cost action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08AE1-C086-4C8B-BCA5-2D9C74D85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541"/>
            <a:ext cx="5257800" cy="4717422"/>
          </a:xfrm>
        </p:spPr>
        <p:txBody>
          <a:bodyPr/>
          <a:lstStyle/>
          <a:p>
            <a:r>
              <a:rPr lang="en-GB" dirty="0"/>
              <a:t>We use a low cost camera and processor combination to track the stages of an activity like tea making</a:t>
            </a:r>
          </a:p>
          <a:p>
            <a:r>
              <a:rPr lang="en-GB" dirty="0"/>
              <a:t>We deliberately simplify the video image to make it very easy to track movement</a:t>
            </a:r>
          </a:p>
          <a:p>
            <a:r>
              <a:rPr lang="en-GB" dirty="0"/>
              <a:t>Our camera will look for movement against a static background (the kitchen)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283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E3390-5C7C-436B-8BED-83C8C572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“kitchen”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497F0-9C20-4DE5-AF05-E4FAA9628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6736" cy="4351338"/>
          </a:xfrm>
        </p:spPr>
        <p:txBody>
          <a:bodyPr/>
          <a:lstStyle/>
          <a:p>
            <a:r>
              <a:rPr lang="en-GB" dirty="0"/>
              <a:t>The camera starts with a static image of the kitchen and then detects movement in the kitchen</a:t>
            </a:r>
          </a:p>
          <a:p>
            <a:r>
              <a:rPr lang="en-GB" dirty="0"/>
              <a:t>We detect you in the frame by tracking the differences caused when you enter the frame and move around in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7C2F82-5895-41F4-BECC-A36B025F6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015" y="1356330"/>
            <a:ext cx="57912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58E0-A1BA-4914-91E0-E405C7BC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 to the “kettle”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3A99A-0985-4DD7-AEF4-4217AB69D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1384" cy="4351338"/>
          </a:xfrm>
        </p:spPr>
        <p:txBody>
          <a:bodyPr/>
          <a:lstStyle/>
          <a:p>
            <a:r>
              <a:rPr lang="en-GB" dirty="0"/>
              <a:t>We can drawn a box around the largest difference area it has detected</a:t>
            </a:r>
          </a:p>
          <a:p>
            <a:r>
              <a:rPr lang="en-GB" dirty="0"/>
              <a:t>The position of the box tells us where you are</a:t>
            </a:r>
          </a:p>
          <a:p>
            <a:r>
              <a:rPr lang="en-GB" dirty="0"/>
              <a:t>This you have just moved to the kettle..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84871-FAC7-4B72-99A2-F6C5D0E00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69" y="1690688"/>
            <a:ext cx="6482436" cy="404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2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A5EC3-BF93-4574-9D35-67D887CC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 to the “cupboard”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9ED42-763F-416A-BCF3-BC1DB76EC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0810" cy="4351338"/>
          </a:xfrm>
        </p:spPr>
        <p:txBody>
          <a:bodyPr/>
          <a:lstStyle/>
          <a:p>
            <a:r>
              <a:rPr lang="en-GB" dirty="0"/>
              <a:t>When you move to the cupboard the we detect movement in a different part of the frame</a:t>
            </a:r>
          </a:p>
          <a:p>
            <a:r>
              <a:rPr lang="en-GB" dirty="0"/>
              <a:t>You are now at the “kettle”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C9AE3-C208-47EE-8709-F90EC3A91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334" y="1690688"/>
            <a:ext cx="6429374" cy="418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2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860</Words>
  <Application>Microsoft Office PowerPoint</Application>
  <PresentationFormat>Widescreen</PresentationFormat>
  <Paragraphs>124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Rounded MT Bold</vt:lpstr>
      <vt:lpstr>Calibri</vt:lpstr>
      <vt:lpstr>Calibri Light</vt:lpstr>
      <vt:lpstr>Office Theme</vt:lpstr>
      <vt:lpstr>Keith Dye karad.co.uk</vt:lpstr>
      <vt:lpstr> </vt:lpstr>
      <vt:lpstr>Our Idea</vt:lpstr>
      <vt:lpstr>Making a cup of tea…..</vt:lpstr>
      <vt:lpstr>Making a cup of tea…..</vt:lpstr>
      <vt:lpstr>Low cost action tracking</vt:lpstr>
      <vt:lpstr>Our “kitchen”</vt:lpstr>
      <vt:lpstr>Go to the “kettle”</vt:lpstr>
      <vt:lpstr>Go to the “cupboard”</vt:lpstr>
      <vt:lpstr>Tea making skills</vt:lpstr>
      <vt:lpstr>Our system in action</vt:lpstr>
      <vt:lpstr>Our system in action</vt:lpstr>
      <vt:lpstr>Our system in action</vt:lpstr>
      <vt:lpstr>Our system in action</vt:lpstr>
      <vt:lpstr>Our system in action</vt:lpstr>
      <vt:lpstr>Our system in action</vt:lpstr>
      <vt:lpstr>“Free Standing” solution</vt:lpstr>
      <vt:lpstr>“Connected” solution</vt:lpstr>
      <vt:lpstr>The Deployment Story</vt:lpstr>
      <vt:lpstr>Business model</vt:lpstr>
      <vt:lpstr>Our company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Miles</dc:creator>
  <cp:lastModifiedBy>Rob Miles</cp:lastModifiedBy>
  <cp:revision>21</cp:revision>
  <dcterms:created xsi:type="dcterms:W3CDTF">2019-10-02T08:36:34Z</dcterms:created>
  <dcterms:modified xsi:type="dcterms:W3CDTF">2019-10-04T08:47:17Z</dcterms:modified>
</cp:coreProperties>
</file>