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785" r:id="rId3"/>
    <p:sldId id="888" r:id="rId4"/>
    <p:sldId id="880" r:id="rId5"/>
    <p:sldId id="881" r:id="rId6"/>
    <p:sldId id="825" r:id="rId7"/>
    <p:sldId id="890" r:id="rId8"/>
    <p:sldId id="891" r:id="rId9"/>
    <p:sldId id="886" r:id="rId10"/>
    <p:sldId id="892" r:id="rId11"/>
    <p:sldId id="895" r:id="rId12"/>
    <p:sldId id="896" r:id="rId13"/>
    <p:sldId id="897" r:id="rId14"/>
    <p:sldId id="898" r:id="rId15"/>
    <p:sldId id="899" r:id="rId16"/>
    <p:sldId id="884" r:id="rId17"/>
    <p:sldId id="8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800080"/>
    <a:srgbClr val="660066"/>
    <a:srgbClr val="531FE7"/>
    <a:srgbClr val="F2DCDB"/>
    <a:srgbClr val="D6F1F6"/>
    <a:srgbClr val="C6D9F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87986" autoAdjust="0"/>
  </p:normalViewPr>
  <p:slideViewPr>
    <p:cSldViewPr snapToObjects="1">
      <p:cViewPr varScale="1">
        <p:scale>
          <a:sx n="75" d="100"/>
          <a:sy n="75" d="100"/>
        </p:scale>
        <p:origin x="1608" y="62"/>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6B012-B5C3-4AB8-9024-926D9DAB021B}" type="datetimeFigureOut">
              <a:rPr lang="en-US" smtClean="0"/>
              <a:pPr/>
              <a:t>8/8/2022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1CD36-F340-44C8-AD7C-1580A806C5A9}" type="slidenum">
              <a:rPr lang="en-US" smtClean="0"/>
              <a:pPr/>
              <a:t>‹#›</a:t>
            </a:fld>
            <a:endParaRPr lang="en-US"/>
          </a:p>
        </p:txBody>
      </p:sp>
    </p:spTree>
    <p:extLst>
      <p:ext uri="{BB962C8B-B14F-4D97-AF65-F5344CB8AC3E}">
        <p14:creationId xmlns:p14="http://schemas.microsoft.com/office/powerpoint/2010/main" val="472604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3</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4</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5</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8488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88083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9</a:t>
            </a:fld>
            <a:endParaRPr lang="en-US"/>
          </a:p>
        </p:txBody>
      </p:sp>
    </p:spTree>
    <p:extLst>
      <p:ext uri="{BB962C8B-B14F-4D97-AF65-F5344CB8AC3E}">
        <p14:creationId xmlns:p14="http://schemas.microsoft.com/office/powerpoint/2010/main" val="28488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10</a:t>
            </a:fld>
            <a:endParaRPr lang="en-US"/>
          </a:p>
        </p:txBody>
      </p:sp>
    </p:spTree>
    <p:extLst>
      <p:ext uri="{BB962C8B-B14F-4D97-AF65-F5344CB8AC3E}">
        <p14:creationId xmlns:p14="http://schemas.microsoft.com/office/powerpoint/2010/main" val="186365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D1CD36-F340-44C8-AD7C-1580A806C5A9}" type="slidenum">
              <a:rPr lang="en-US" smtClean="0"/>
              <a:pPr/>
              <a:t>16</a:t>
            </a:fld>
            <a:endParaRPr lang="en-US"/>
          </a:p>
        </p:txBody>
      </p:sp>
    </p:spTree>
    <p:extLst>
      <p:ext uri="{BB962C8B-B14F-4D97-AF65-F5344CB8AC3E}">
        <p14:creationId xmlns:p14="http://schemas.microsoft.com/office/powerpoint/2010/main" val="28488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BCE682-3BF7-4D5D-89CD-B603906EEB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7736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412967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66687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CE682-3BF7-4D5D-89CD-B603906EEB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9775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CE682-3BF7-4D5D-89CD-B603906EEBE5}"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73038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BCE682-3BF7-4D5D-89CD-B603906EEB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411372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BCE682-3BF7-4D5D-89CD-B603906EEBE5}" type="datetimeFigureOut">
              <a:rPr lang="en-US" smtClean="0"/>
              <a:pPr/>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47345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BCE682-3BF7-4D5D-89CD-B603906EEBE5}"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1694873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CE682-3BF7-4D5D-89CD-B603906EEBE5}" type="datetimeFigureOut">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5138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315385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CE682-3BF7-4D5D-89CD-B603906EEBE5}"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96F1-322C-4821-B1F0-89FC5C408B21}" type="slidenum">
              <a:rPr lang="en-US" smtClean="0"/>
              <a:pPr/>
              <a:t>‹#›</a:t>
            </a:fld>
            <a:endParaRPr lang="en-US"/>
          </a:p>
        </p:txBody>
      </p:sp>
    </p:spTree>
    <p:extLst>
      <p:ext uri="{BB962C8B-B14F-4D97-AF65-F5344CB8AC3E}">
        <p14:creationId xmlns:p14="http://schemas.microsoft.com/office/powerpoint/2010/main" val="2973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CE682-3BF7-4D5D-89CD-B603906EEBE5}" type="datetimeFigureOut">
              <a:rPr lang="en-US" smtClean="0"/>
              <a:pPr/>
              <a:t>8/8/2022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296F1-322C-4821-B1F0-89FC5C408B21}" type="slidenum">
              <a:rPr lang="en-US" smtClean="0"/>
              <a:pPr/>
              <a:t>‹#›</a:t>
            </a:fld>
            <a:endParaRPr lang="en-US"/>
          </a:p>
        </p:txBody>
      </p:sp>
    </p:spTree>
    <p:extLst>
      <p:ext uri="{BB962C8B-B14F-4D97-AF65-F5344CB8AC3E}">
        <p14:creationId xmlns:p14="http://schemas.microsoft.com/office/powerpoint/2010/main" val="120991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ChangeArrowheads="1"/>
          </p:cNvSpPr>
          <p:nvPr/>
        </p:nvSpPr>
        <p:spPr bwMode="auto">
          <a:xfrm>
            <a:off x="0" y="0"/>
            <a:ext cx="9144000" cy="3861048"/>
          </a:xfrm>
          <a:prstGeom prst="rect">
            <a:avLst/>
          </a:prstGeom>
          <a:solidFill>
            <a:schemeClr val="accent6">
              <a:lumMod val="75000"/>
            </a:schemeClr>
          </a:solidFill>
          <a:ln w="9525">
            <a:solidFill>
              <a:srgbClr val="333399"/>
            </a:solidFill>
            <a:miter lim="800000"/>
            <a:headEnd/>
            <a:tailEnd/>
          </a:ln>
          <a:effectLst/>
        </p:spPr>
        <p:txBody>
          <a:bodyPr wrap="none" anchor="ctr"/>
          <a:lstStyle/>
          <a:p>
            <a:endParaRPr lang="en-US" dirty="0"/>
          </a:p>
        </p:txBody>
      </p:sp>
      <p:sp>
        <p:nvSpPr>
          <p:cNvPr id="4" name="Subtitle 2"/>
          <p:cNvSpPr txBox="1">
            <a:spLocks/>
          </p:cNvSpPr>
          <p:nvPr/>
        </p:nvSpPr>
        <p:spPr>
          <a:xfrm>
            <a:off x="1583668" y="5554216"/>
            <a:ext cx="7467600" cy="935124"/>
          </a:xfrm>
          <a:prstGeom prst="rect">
            <a:avLst/>
          </a:prstGeom>
        </p:spPr>
        <p:txBody>
          <a:bodyPr tIns="0"/>
          <a:lstStyle>
            <a:lvl1pPr marL="26988">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r">
              <a:spcBef>
                <a:spcPts val="600"/>
              </a:spcBef>
              <a:buClr>
                <a:schemeClr val="accent1"/>
              </a:buClr>
              <a:buSzPct val="80000"/>
              <a:buFont typeface="Wingdings 2" pitchFamily="18" charset="2"/>
              <a:buNone/>
            </a:pPr>
            <a:r>
              <a:rPr lang="en-US" sz="2100" dirty="0">
                <a:solidFill>
                  <a:srgbClr val="5F5F5F"/>
                </a:solidFill>
                <a:latin typeface="Bookman Old Style" pitchFamily="18" charset="0"/>
              </a:rPr>
              <a:t>Department of Computer Science and Engineering Bangladesh University of Engineering and Technology</a:t>
            </a:r>
          </a:p>
        </p:txBody>
      </p:sp>
      <p:sp>
        <p:nvSpPr>
          <p:cNvPr id="4105" name="Text Box 9"/>
          <p:cNvSpPr txBox="1">
            <a:spLocks noChangeArrowheads="1"/>
          </p:cNvSpPr>
          <p:nvPr/>
        </p:nvSpPr>
        <p:spPr bwMode="auto">
          <a:xfrm>
            <a:off x="179512" y="673822"/>
            <a:ext cx="8807896"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3500" dirty="0">
                <a:solidFill>
                  <a:schemeClr val="bg1"/>
                </a:solidFill>
                <a:latin typeface="Trebuchet MS" pitchFamily="34" charset="0"/>
              </a:rPr>
              <a:t>CSE 207: Coping with NP-completeness</a:t>
            </a:r>
          </a:p>
        </p:txBody>
      </p:sp>
      <p:sp>
        <p:nvSpPr>
          <p:cNvPr id="7" name="TextBox 6"/>
          <p:cNvSpPr txBox="1"/>
          <p:nvPr/>
        </p:nvSpPr>
        <p:spPr>
          <a:xfrm>
            <a:off x="1024508" y="1785524"/>
            <a:ext cx="7075884" cy="769441"/>
          </a:xfrm>
          <a:prstGeom prst="rect">
            <a:avLst/>
          </a:prstGeom>
          <a:noFill/>
        </p:spPr>
        <p:txBody>
          <a:bodyPr wrap="square" rtlCol="0">
            <a:spAutoFit/>
          </a:bodyPr>
          <a:lstStyle/>
          <a:p>
            <a:pPr algn="ctr"/>
            <a:r>
              <a:rPr lang="en-US" sz="2200" dirty="0">
                <a:latin typeface="Georgia" pitchFamily="18" charset="0"/>
              </a:rPr>
              <a:t>Adapted from the slide prepared by Dr. Md. </a:t>
            </a:r>
            <a:r>
              <a:rPr lang="en-US" sz="2200" dirty="0" err="1">
                <a:latin typeface="Georgia" pitchFamily="18" charset="0"/>
              </a:rPr>
              <a:t>Shamsuzzoha</a:t>
            </a:r>
            <a:r>
              <a:rPr lang="en-US" sz="2200" dirty="0">
                <a:latin typeface="Georgia" pitchFamily="18" charset="0"/>
              </a:rPr>
              <a:t> </a:t>
            </a:r>
            <a:r>
              <a:rPr lang="en-US" sz="2200" dirty="0" err="1">
                <a:latin typeface="Georgia" pitchFamily="18" charset="0"/>
              </a:rPr>
              <a:t>Bayzid</a:t>
            </a:r>
            <a:endParaRPr lang="en-US" sz="2200" dirty="0">
              <a:latin typeface="Georgia" pitchFamily="18" charset="0"/>
            </a:endParaRPr>
          </a:p>
        </p:txBody>
      </p:sp>
      <p:pic>
        <p:nvPicPr>
          <p:cNvPr id="1027" name="Picture 3" descr="D:\departmental\courses\PG-OCT-2017\my-slides\BUET_LOGO.svg (1).png"/>
          <p:cNvPicPr>
            <a:picLocks noChangeAspect="1" noChangeArrowheads="1"/>
          </p:cNvPicPr>
          <p:nvPr/>
        </p:nvPicPr>
        <p:blipFill>
          <a:blip r:embed="rId2" cstate="print"/>
          <a:srcRect/>
          <a:stretch>
            <a:fillRect/>
          </a:stretch>
        </p:blipFill>
        <p:spPr bwMode="auto">
          <a:xfrm>
            <a:off x="67203" y="5085184"/>
            <a:ext cx="1517725" cy="1525352"/>
          </a:xfrm>
          <a:prstGeom prst="rect">
            <a:avLst/>
          </a:prstGeom>
          <a:noFill/>
        </p:spPr>
      </p:pic>
      <p:sp>
        <p:nvSpPr>
          <p:cNvPr id="8" name="TextBox 7">
            <a:extLst>
              <a:ext uri="{FF2B5EF4-FFF2-40B4-BE49-F238E27FC236}">
                <a16:creationId xmlns:a16="http://schemas.microsoft.com/office/drawing/2014/main" id="{43312AE2-A815-E6B3-31D2-0D6E11934F07}"/>
              </a:ext>
            </a:extLst>
          </p:cNvPr>
          <p:cNvSpPr txBox="1"/>
          <p:nvPr/>
        </p:nvSpPr>
        <p:spPr>
          <a:xfrm>
            <a:off x="846541" y="3186105"/>
            <a:ext cx="7473838" cy="430887"/>
          </a:xfrm>
          <a:prstGeom prst="rect">
            <a:avLst/>
          </a:prstGeom>
          <a:noFill/>
        </p:spPr>
        <p:txBody>
          <a:bodyPr wrap="square" rtlCol="0">
            <a:spAutoFit/>
          </a:bodyPr>
          <a:lstStyle/>
          <a:p>
            <a:pPr algn="ctr"/>
            <a:r>
              <a:rPr lang="en-US" sz="2200" dirty="0">
                <a:latin typeface="Georgia" pitchFamily="18" charset="0"/>
              </a:rPr>
              <a:t>Reference: Dasgupta-Papadimitriou-</a:t>
            </a:r>
            <a:r>
              <a:rPr lang="en-US" sz="2200" dirty="0" err="1">
                <a:latin typeface="Georgia" pitchFamily="18" charset="0"/>
              </a:rPr>
              <a:t>Vazirani</a:t>
            </a:r>
            <a:r>
              <a:rPr lang="en-US" sz="2200" dirty="0">
                <a:latin typeface="Georgia" pitchFamily="18" charset="0"/>
              </a:rPr>
              <a:t> (Section 9.1)</a:t>
            </a:r>
          </a:p>
        </p:txBody>
      </p:sp>
    </p:spTree>
    <p:extLst>
      <p:ext uri="{BB962C8B-B14F-4D97-AF65-F5344CB8AC3E}">
        <p14:creationId xmlns:p14="http://schemas.microsoft.com/office/powerpoint/2010/main" val="138628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Branch-and-Bound Algorithms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8" name="Content Placeholder 7">
            <a:extLst>
              <a:ext uri="{FF2B5EF4-FFF2-40B4-BE49-F238E27FC236}">
                <a16:creationId xmlns:a16="http://schemas.microsoft.com/office/drawing/2014/main" id="{436ADC84-47B1-FD26-33FA-575B69148063}"/>
              </a:ext>
            </a:extLst>
          </p:cNvPr>
          <p:cNvSpPr>
            <a:spLocks noGrp="1"/>
          </p:cNvSpPr>
          <p:nvPr>
            <p:ph idx="1"/>
          </p:nvPr>
        </p:nvSpPr>
        <p:spPr>
          <a:xfrm>
            <a:off x="457200" y="980732"/>
            <a:ext cx="8229600" cy="5145432"/>
          </a:xfrm>
        </p:spPr>
        <p:txBody>
          <a:bodyPr>
            <a:normAutofit fontScale="92500"/>
          </a:bodyPr>
          <a:lstStyle/>
          <a:p>
            <a:pPr marL="0" indent="0">
              <a:buNone/>
            </a:pPr>
            <a:r>
              <a:rPr lang="en-US" dirty="0"/>
              <a:t>When we explore the search space, we get two costs in each </a:t>
            </a:r>
            <a:r>
              <a:rPr lang="en-US" u="sng" dirty="0"/>
              <a:t>node of the search space</a:t>
            </a:r>
            <a:r>
              <a:rPr lang="en-US" dirty="0"/>
              <a:t>:</a:t>
            </a:r>
          </a:p>
          <a:p>
            <a:r>
              <a:rPr lang="en-US" dirty="0"/>
              <a:t>Cost of reaching the node from the root </a:t>
            </a:r>
          </a:p>
          <a:p>
            <a:pPr lvl="1"/>
            <a:r>
              <a:rPr lang="en-US" dirty="0"/>
              <a:t>When we reach a node, we have this cost computed. </a:t>
            </a:r>
          </a:p>
          <a:p>
            <a:r>
              <a:rPr lang="en-US" dirty="0"/>
              <a:t>Cost of reaching an answer from current node to a leaf (or solution)</a:t>
            </a:r>
          </a:p>
          <a:p>
            <a:pPr lvl="1"/>
            <a:r>
              <a:rPr lang="en-US" dirty="0"/>
              <a:t>We compute a bound on this cost to decide whether to ignore subtree with this node or not.</a:t>
            </a:r>
          </a:p>
          <a:p>
            <a:pPr marL="57150" indent="0">
              <a:buNone/>
            </a:pPr>
            <a:r>
              <a:rPr lang="en-US" dirty="0"/>
              <a:t>Here node and root are in terms of search space, not in terms of the problem that involves a graph.</a:t>
            </a:r>
          </a:p>
          <a:p>
            <a:endParaRPr lang="en-US" dirty="0"/>
          </a:p>
        </p:txBody>
      </p:sp>
    </p:spTree>
    <p:extLst>
      <p:ext uri="{BB962C8B-B14F-4D97-AF65-F5344CB8AC3E}">
        <p14:creationId xmlns:p14="http://schemas.microsoft.com/office/powerpoint/2010/main" val="2227775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4689-4856-555E-D05D-675975B8D3BA}"/>
              </a:ext>
            </a:extLst>
          </p:cNvPr>
          <p:cNvSpPr>
            <a:spLocks noGrp="1"/>
          </p:cNvSpPr>
          <p:nvPr>
            <p:ph type="title"/>
          </p:nvPr>
        </p:nvSpPr>
        <p:spPr/>
        <p:txBody>
          <a:bodyPr/>
          <a:lstStyle/>
          <a:p>
            <a:r>
              <a:rPr lang="en-US" b="1" dirty="0">
                <a:solidFill>
                  <a:srgbClr val="0070C0"/>
                </a:solidFill>
              </a:rPr>
              <a:t>Traveling Salesman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07B1C0C-D934-2B70-620A-8B020384E1D3}"/>
                  </a:ext>
                </a:extLst>
              </p:cNvPr>
              <p:cNvSpPr>
                <a:spLocks noGrp="1"/>
              </p:cNvSpPr>
              <p:nvPr>
                <p:ph idx="1"/>
              </p:nvPr>
            </p:nvSpPr>
            <p:spPr/>
            <p:txBody>
              <a:bodyPr>
                <a:normAutofit fontScale="85000" lnSpcReduction="10000"/>
              </a:bodyPr>
              <a:lstStyle/>
              <a:p>
                <a:r>
                  <a:rPr lang="en-US" dirty="0"/>
                  <a:t>A partial solution is a simple path from </a:t>
                </a:r>
                <a:r>
                  <a:rPr lang="en-US" i="1" dirty="0"/>
                  <a:t>a</a:t>
                </a:r>
                <a:r>
                  <a:rPr lang="en-US" dirty="0"/>
                  <a:t> to </a:t>
                </a:r>
                <a:r>
                  <a:rPr lang="en-US" i="1" dirty="0"/>
                  <a:t>b</a:t>
                </a:r>
                <a:r>
                  <a:rPr lang="en-US" dirty="0"/>
                  <a:t> passing through some vertices S ⊆ V , where S includes the endpoints a and b. </a:t>
                </a:r>
              </a:p>
              <a:p>
                <a:pPr lvl="1"/>
                <a:r>
                  <a:rPr lang="en-US" dirty="0"/>
                  <a:t>We can denote such a partial solution by the tuple [</a:t>
                </a:r>
                <a:r>
                  <a:rPr lang="en-US" i="1" dirty="0"/>
                  <a:t>a</a:t>
                </a:r>
                <a:r>
                  <a:rPr lang="en-US" dirty="0"/>
                  <a:t>, </a:t>
                </a:r>
                <a:r>
                  <a:rPr lang="en-US" i="1" dirty="0"/>
                  <a:t>S</a:t>
                </a:r>
                <a:r>
                  <a:rPr lang="en-US" dirty="0"/>
                  <a:t>, </a:t>
                </a:r>
                <a:r>
                  <a:rPr lang="en-US" i="1" dirty="0"/>
                  <a:t>b</a:t>
                </a:r>
                <a:r>
                  <a:rPr lang="en-US" dirty="0"/>
                  <a:t>]</a:t>
                </a:r>
              </a:p>
              <a:p>
                <a:pPr lvl="1"/>
                <a:r>
                  <a:rPr lang="en-US" dirty="0"/>
                  <a:t>In fact, </a:t>
                </a:r>
                <a:r>
                  <a:rPr lang="en-US" i="1" dirty="0"/>
                  <a:t>a</a:t>
                </a:r>
                <a:r>
                  <a:rPr lang="en-US" dirty="0"/>
                  <a:t> will be fixed throughout the algorithm. </a:t>
                </a:r>
              </a:p>
              <a:p>
                <a:r>
                  <a:rPr lang="en-US" dirty="0"/>
                  <a:t>The corresponding subproblem is to find the best completion of the tour, that is, the cheapest complementary path from </a:t>
                </a:r>
                <a:r>
                  <a:rPr lang="en-US" i="1" dirty="0"/>
                  <a:t>b</a:t>
                </a:r>
                <a:r>
                  <a:rPr lang="en-US" dirty="0"/>
                  <a:t> to </a:t>
                </a:r>
                <a:r>
                  <a:rPr lang="en-US" i="1" dirty="0"/>
                  <a:t>a</a:t>
                </a:r>
                <a:r>
                  <a:rPr lang="en-US" dirty="0"/>
                  <a:t> with intermediate nodes V −S. </a:t>
                </a:r>
              </a:p>
              <a:p>
                <a:r>
                  <a:rPr lang="en-US" dirty="0"/>
                  <a:t>Notice that the initial problem is of the form [</a:t>
                </a:r>
                <a:r>
                  <a:rPr lang="en-US" i="1" dirty="0"/>
                  <a:t>a</a:t>
                </a:r>
                <a:r>
                  <a:rPr lang="en-US" dirty="0"/>
                  <a:t>, {</a:t>
                </a:r>
                <a:r>
                  <a:rPr lang="en-US" i="1" dirty="0"/>
                  <a:t>a</a:t>
                </a:r>
                <a:r>
                  <a:rPr lang="en-US" dirty="0"/>
                  <a:t>}, </a:t>
                </a:r>
                <a:r>
                  <a:rPr lang="en-US" i="1" dirty="0"/>
                  <a:t>a</a:t>
                </a:r>
                <a:r>
                  <a:rPr lang="en-US" dirty="0"/>
                  <a:t>] for any </a:t>
                </a:r>
                <a:r>
                  <a:rPr lang="en-US" i="1" dirty="0"/>
                  <a:t>a</a:t>
                </a:r>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V of our choosing.</a:t>
                </a:r>
              </a:p>
            </p:txBody>
          </p:sp>
        </mc:Choice>
        <mc:Fallback>
          <p:sp>
            <p:nvSpPr>
              <p:cNvPr id="3" name="Content Placeholder 2">
                <a:extLst>
                  <a:ext uri="{FF2B5EF4-FFF2-40B4-BE49-F238E27FC236}">
                    <a16:creationId xmlns:a16="http://schemas.microsoft.com/office/drawing/2014/main" id="{E07B1C0C-D934-2B70-620A-8B020384E1D3}"/>
                  </a:ext>
                </a:extLst>
              </p:cNvPr>
              <p:cNvSpPr>
                <a:spLocks noGrp="1" noRot="1" noChangeAspect="1" noMove="1" noResize="1" noEditPoints="1" noAdjustHandles="1" noChangeArrowheads="1" noChangeShapeType="1" noTextEdit="1"/>
              </p:cNvSpPr>
              <p:nvPr>
                <p:ph idx="1"/>
              </p:nvPr>
            </p:nvSpPr>
            <p:spPr>
              <a:blipFill>
                <a:blip r:embed="rId2"/>
                <a:stretch>
                  <a:fillRect l="-1259" t="-2156" b="-674"/>
                </a:stretch>
              </a:blipFill>
            </p:spPr>
            <p:txBody>
              <a:bodyPr/>
              <a:lstStyle/>
              <a:p>
                <a:r>
                  <a:rPr lang="en-US">
                    <a:noFill/>
                  </a:rPr>
                  <a:t> </a:t>
                </a:r>
              </a:p>
            </p:txBody>
          </p:sp>
        </mc:Fallback>
      </mc:AlternateContent>
    </p:spTree>
    <p:extLst>
      <p:ext uri="{BB962C8B-B14F-4D97-AF65-F5344CB8AC3E}">
        <p14:creationId xmlns:p14="http://schemas.microsoft.com/office/powerpoint/2010/main" val="44201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834B-04E1-CBC3-E539-5C9006864C78}"/>
              </a:ext>
            </a:extLst>
          </p:cNvPr>
          <p:cNvSpPr>
            <a:spLocks noGrp="1"/>
          </p:cNvSpPr>
          <p:nvPr>
            <p:ph type="title"/>
          </p:nvPr>
        </p:nvSpPr>
        <p:spPr/>
        <p:txBody>
          <a:bodyPr>
            <a:normAutofit fontScale="90000"/>
          </a:bodyPr>
          <a:lstStyle/>
          <a:p>
            <a:r>
              <a:rPr lang="en-US" b="1" dirty="0">
                <a:solidFill>
                  <a:srgbClr val="0070C0"/>
                </a:solidFill>
              </a:rPr>
              <a:t>Traveling Salesman Problem (contd.)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1D70E5-0037-EA76-C85B-9B8496427EFA}"/>
                  </a:ext>
                </a:extLst>
              </p:cNvPr>
              <p:cNvSpPr>
                <a:spLocks noGrp="1"/>
              </p:cNvSpPr>
              <p:nvPr>
                <p:ph idx="1"/>
              </p:nvPr>
            </p:nvSpPr>
            <p:spPr/>
            <p:txBody>
              <a:bodyPr/>
              <a:lstStyle/>
              <a:p>
                <a:r>
                  <a:rPr lang="en-US" dirty="0"/>
                  <a:t>At each step of the branch-and-bound algorithm, we extend a particular partial solution [</a:t>
                </a:r>
                <a:r>
                  <a:rPr lang="en-US" i="1" dirty="0"/>
                  <a:t>a, S, b</a:t>
                </a:r>
                <a:r>
                  <a:rPr lang="en-US" dirty="0"/>
                  <a:t>] by a single edge (</a:t>
                </a:r>
                <a:r>
                  <a:rPr lang="en-US" i="1" dirty="0"/>
                  <a:t>b, x</a:t>
                </a:r>
                <a:r>
                  <a:rPr lang="en-US" dirty="0"/>
                  <a:t>), where </a:t>
                </a:r>
                <a:r>
                  <a:rPr lang="en-US" i="1" dirty="0"/>
                  <a:t>x</a:t>
                </a:r>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V −S. </a:t>
                </a:r>
              </a:p>
              <a:p>
                <a:r>
                  <a:rPr lang="en-US" dirty="0"/>
                  <a:t>There can be up to |V −S| ways to do this, and each of these branches leads to a subproblem of the form [</a:t>
                </a:r>
                <a:r>
                  <a:rPr lang="en-US" i="1" dirty="0"/>
                  <a:t>a</a:t>
                </a:r>
                <a:r>
                  <a:rPr lang="en-US" dirty="0"/>
                  <a:t>, </a:t>
                </a:r>
                <a:r>
                  <a:rPr lang="en-US" i="1" dirty="0"/>
                  <a:t>S</a:t>
                </a:r>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a:t>
                </a:r>
                <a:r>
                  <a:rPr lang="en-US" i="1" dirty="0"/>
                  <a:t>x</a:t>
                </a:r>
                <a:r>
                  <a:rPr lang="en-US" dirty="0"/>
                  <a:t>}, </a:t>
                </a:r>
                <a:r>
                  <a:rPr lang="en-US" i="1" dirty="0"/>
                  <a:t>x</a:t>
                </a:r>
                <a:r>
                  <a:rPr lang="en-US" dirty="0"/>
                  <a:t>].</a:t>
                </a:r>
              </a:p>
            </p:txBody>
          </p:sp>
        </mc:Choice>
        <mc:Fallback>
          <p:sp>
            <p:nvSpPr>
              <p:cNvPr id="3" name="Content Placeholder 2">
                <a:extLst>
                  <a:ext uri="{FF2B5EF4-FFF2-40B4-BE49-F238E27FC236}">
                    <a16:creationId xmlns:a16="http://schemas.microsoft.com/office/drawing/2014/main" id="{C01D70E5-0037-EA76-C85B-9B8496427EFA}"/>
                  </a:ext>
                </a:extLst>
              </p:cNvPr>
              <p:cNvSpPr>
                <a:spLocks noGrp="1" noRot="1" noChangeAspect="1" noMove="1" noResize="1" noEditPoints="1" noAdjustHandles="1" noChangeArrowheads="1" noChangeShapeType="1" noTextEdit="1"/>
              </p:cNvSpPr>
              <p:nvPr>
                <p:ph idx="1"/>
              </p:nvPr>
            </p:nvSpPr>
            <p:spPr>
              <a:blipFill>
                <a:blip r:embed="rId2"/>
                <a:stretch>
                  <a:fillRect l="-1704" t="-1752" r="-2222"/>
                </a:stretch>
              </a:blipFill>
            </p:spPr>
            <p:txBody>
              <a:bodyPr/>
              <a:lstStyle/>
              <a:p>
                <a:r>
                  <a:rPr lang="en-US">
                    <a:noFill/>
                  </a:rPr>
                  <a:t> </a:t>
                </a:r>
              </a:p>
            </p:txBody>
          </p:sp>
        </mc:Fallback>
      </mc:AlternateContent>
    </p:spTree>
    <p:extLst>
      <p:ext uri="{BB962C8B-B14F-4D97-AF65-F5344CB8AC3E}">
        <p14:creationId xmlns:p14="http://schemas.microsoft.com/office/powerpoint/2010/main" val="211495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40A3-90FB-11A4-5F6C-C3CCF9D6016A}"/>
              </a:ext>
            </a:extLst>
          </p:cNvPr>
          <p:cNvSpPr>
            <a:spLocks noGrp="1"/>
          </p:cNvSpPr>
          <p:nvPr>
            <p:ph type="title"/>
          </p:nvPr>
        </p:nvSpPr>
        <p:spPr/>
        <p:txBody>
          <a:bodyPr/>
          <a:lstStyle/>
          <a:p>
            <a:r>
              <a:rPr lang="en-US" b="1" dirty="0">
                <a:solidFill>
                  <a:srgbClr val="0070C0"/>
                </a:solidFill>
              </a:rPr>
              <a:t>Calculating Lower Bound</a:t>
            </a:r>
          </a:p>
        </p:txBody>
      </p:sp>
      <p:sp>
        <p:nvSpPr>
          <p:cNvPr id="3" name="Content Placeholder 2">
            <a:extLst>
              <a:ext uri="{FF2B5EF4-FFF2-40B4-BE49-F238E27FC236}">
                <a16:creationId xmlns:a16="http://schemas.microsoft.com/office/drawing/2014/main" id="{CCF3FA68-3D7A-BFDE-9257-5DEA102A1874}"/>
              </a:ext>
            </a:extLst>
          </p:cNvPr>
          <p:cNvSpPr>
            <a:spLocks noGrp="1"/>
          </p:cNvSpPr>
          <p:nvPr>
            <p:ph idx="1"/>
          </p:nvPr>
        </p:nvSpPr>
        <p:spPr>
          <a:xfrm>
            <a:off x="457200" y="1600200"/>
            <a:ext cx="8229600" cy="5069160"/>
          </a:xfrm>
        </p:spPr>
        <p:txBody>
          <a:bodyPr>
            <a:normAutofit fontScale="85000" lnSpcReduction="10000"/>
          </a:bodyPr>
          <a:lstStyle/>
          <a:p>
            <a:r>
              <a:rPr lang="en-US" dirty="0"/>
              <a:t>How can we lower-bound the cost of completing a partial tour [</a:t>
            </a:r>
            <a:r>
              <a:rPr lang="en-US" i="1" dirty="0"/>
              <a:t>a, S, b</a:t>
            </a:r>
            <a:r>
              <a:rPr lang="en-US" dirty="0"/>
              <a:t>] ?</a:t>
            </a:r>
          </a:p>
          <a:p>
            <a:r>
              <a:rPr lang="en-US" dirty="0"/>
              <a:t>The remainder of the tour consists of a path through V −S, plus edges from </a:t>
            </a:r>
            <a:r>
              <a:rPr lang="en-US" i="1" dirty="0"/>
              <a:t>b</a:t>
            </a:r>
            <a:r>
              <a:rPr lang="en-US" dirty="0"/>
              <a:t> to </a:t>
            </a:r>
            <a:r>
              <a:rPr lang="en-US" i="1" dirty="0"/>
              <a:t>V − S </a:t>
            </a:r>
            <a:r>
              <a:rPr lang="en-US" dirty="0"/>
              <a:t>and </a:t>
            </a:r>
            <a:r>
              <a:rPr lang="en-US" i="1" dirty="0"/>
              <a:t>V − S </a:t>
            </a:r>
            <a:r>
              <a:rPr lang="en-US" dirty="0"/>
              <a:t>to </a:t>
            </a:r>
            <a:r>
              <a:rPr lang="en-US" i="1" dirty="0"/>
              <a:t>a</a:t>
            </a:r>
            <a:r>
              <a:rPr lang="en-US" dirty="0"/>
              <a:t>. </a:t>
            </a:r>
          </a:p>
          <a:p>
            <a:r>
              <a:rPr lang="en-US" dirty="0"/>
              <a:t>Therefore, its cost is at least the sum of the following:</a:t>
            </a:r>
          </a:p>
          <a:p>
            <a:pPr lvl="1"/>
            <a:r>
              <a:rPr lang="en-US" dirty="0"/>
              <a:t>The lightest edge from </a:t>
            </a:r>
            <a:r>
              <a:rPr lang="en-US" i="1" dirty="0"/>
              <a:t>b</a:t>
            </a:r>
            <a:r>
              <a:rPr lang="en-US" dirty="0"/>
              <a:t> to </a:t>
            </a:r>
            <a:r>
              <a:rPr lang="en-US" i="1" dirty="0"/>
              <a:t>V − S</a:t>
            </a:r>
          </a:p>
          <a:p>
            <a:pPr lvl="1"/>
            <a:r>
              <a:rPr lang="en-US" dirty="0"/>
              <a:t>The minimum spanning tree of </a:t>
            </a:r>
            <a:r>
              <a:rPr lang="en-US" i="1" dirty="0"/>
              <a:t>V − S</a:t>
            </a:r>
          </a:p>
          <a:p>
            <a:pPr lvl="1"/>
            <a:r>
              <a:rPr lang="en-US" dirty="0"/>
              <a:t>The lightest edge from </a:t>
            </a:r>
            <a:r>
              <a:rPr lang="en-US" i="1" dirty="0"/>
              <a:t>V − S </a:t>
            </a:r>
            <a:r>
              <a:rPr lang="en-US" dirty="0"/>
              <a:t>to </a:t>
            </a:r>
            <a:r>
              <a:rPr lang="en-US" i="1" dirty="0"/>
              <a:t>a</a:t>
            </a:r>
          </a:p>
          <a:p>
            <a:r>
              <a:rPr lang="en-US" dirty="0"/>
              <a:t>And this lower bound can be computed quickly by a minimum spanning tree algorithm.</a:t>
            </a:r>
          </a:p>
          <a:p>
            <a:r>
              <a:rPr lang="en-US" dirty="0"/>
              <a:t>While calculating the lower bound, add the cost of the path explored so far too.</a:t>
            </a:r>
          </a:p>
        </p:txBody>
      </p:sp>
    </p:spTree>
    <p:extLst>
      <p:ext uri="{BB962C8B-B14F-4D97-AF65-F5344CB8AC3E}">
        <p14:creationId xmlns:p14="http://schemas.microsoft.com/office/powerpoint/2010/main" val="215556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4400519-2E25-D3B4-1625-327AB2F398E0}"/>
              </a:ext>
            </a:extLst>
          </p:cNvPr>
          <p:cNvSpPr>
            <a:spLocks noGrp="1"/>
          </p:cNvSpPr>
          <p:nvPr>
            <p:ph type="title"/>
          </p:nvPr>
        </p:nvSpPr>
        <p:spPr/>
        <p:txBody>
          <a:bodyPr/>
          <a:lstStyle/>
          <a:p>
            <a:r>
              <a:rPr lang="en-US" b="1" dirty="0">
                <a:solidFill>
                  <a:srgbClr val="0070C0"/>
                </a:solidFill>
              </a:rPr>
              <a:t>TSP Example</a:t>
            </a:r>
          </a:p>
        </p:txBody>
      </p:sp>
      <p:pic>
        <p:nvPicPr>
          <p:cNvPr id="5" name="Content Placeholder 4">
            <a:extLst>
              <a:ext uri="{FF2B5EF4-FFF2-40B4-BE49-F238E27FC236}">
                <a16:creationId xmlns:a16="http://schemas.microsoft.com/office/drawing/2014/main" id="{80DEEE41-70E3-66CE-875D-CC1D14106D46}"/>
              </a:ext>
            </a:extLst>
          </p:cNvPr>
          <p:cNvPicPr>
            <a:picLocks noGrp="1" noChangeAspect="1"/>
          </p:cNvPicPr>
          <p:nvPr>
            <p:ph idx="1"/>
          </p:nvPr>
        </p:nvPicPr>
        <p:blipFill>
          <a:blip r:embed="rId2"/>
          <a:stretch>
            <a:fillRect/>
          </a:stretch>
        </p:blipFill>
        <p:spPr>
          <a:xfrm>
            <a:off x="1223962" y="2543969"/>
            <a:ext cx="6696075" cy="2638425"/>
          </a:xfrm>
        </p:spPr>
      </p:pic>
    </p:spTree>
    <p:extLst>
      <p:ext uri="{BB962C8B-B14F-4D97-AF65-F5344CB8AC3E}">
        <p14:creationId xmlns:p14="http://schemas.microsoft.com/office/powerpoint/2010/main" val="111816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F8F2-8792-ED87-C143-A49860C583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87DC93-282C-79B7-4DC4-CD61A848938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DB0B804-5FB0-B733-BFE3-920B06E9D60D}"/>
              </a:ext>
            </a:extLst>
          </p:cNvPr>
          <p:cNvPicPr>
            <a:picLocks noChangeAspect="1"/>
          </p:cNvPicPr>
          <p:nvPr/>
        </p:nvPicPr>
        <p:blipFill>
          <a:blip r:embed="rId2"/>
          <a:stretch>
            <a:fillRect/>
          </a:stretch>
        </p:blipFill>
        <p:spPr>
          <a:xfrm>
            <a:off x="428625" y="376237"/>
            <a:ext cx="8286750" cy="6105525"/>
          </a:xfrm>
          <a:prstGeom prst="rect">
            <a:avLst/>
          </a:prstGeom>
        </p:spPr>
      </p:pic>
      <p:sp>
        <p:nvSpPr>
          <p:cNvPr id="6" name="TextBox 5">
            <a:extLst>
              <a:ext uri="{FF2B5EF4-FFF2-40B4-BE49-F238E27FC236}">
                <a16:creationId xmlns:a16="http://schemas.microsoft.com/office/drawing/2014/main" id="{DD62018A-C799-5F3C-8C49-20AAD51FAB69}"/>
              </a:ext>
            </a:extLst>
          </p:cNvPr>
          <p:cNvSpPr txBox="1"/>
          <p:nvPr/>
        </p:nvSpPr>
        <p:spPr>
          <a:xfrm>
            <a:off x="6444209" y="4149080"/>
            <a:ext cx="2592288" cy="2677656"/>
          </a:xfrm>
          <a:prstGeom prst="rect">
            <a:avLst/>
          </a:prstGeom>
          <a:noFill/>
        </p:spPr>
        <p:txBody>
          <a:bodyPr wrap="square" rtlCol="0">
            <a:spAutoFit/>
          </a:bodyPr>
          <a:lstStyle/>
          <a:p>
            <a:r>
              <a:rPr lang="en-US" sz="2400" b="0" i="0" dirty="0">
                <a:solidFill>
                  <a:srgbClr val="000000"/>
                </a:solidFill>
                <a:effectLst/>
                <a:latin typeface="NewCenturySchlbk-Roman~14"/>
              </a:rPr>
              <a:t>Just </a:t>
            </a:r>
            <a:r>
              <a:rPr lang="en-US" sz="2400" b="0" i="0" dirty="0">
                <a:solidFill>
                  <a:srgbClr val="000000"/>
                </a:solidFill>
                <a:effectLst/>
                <a:latin typeface="CMR10"/>
              </a:rPr>
              <a:t>28 </a:t>
            </a:r>
            <a:r>
              <a:rPr lang="en-US" sz="2400" b="0" i="0" dirty="0">
                <a:solidFill>
                  <a:srgbClr val="000000"/>
                </a:solidFill>
                <a:effectLst/>
                <a:latin typeface="NewCenturySchlbk-Roman~14"/>
              </a:rPr>
              <a:t>partial solutions are considered, instead of</a:t>
            </a:r>
            <a:br>
              <a:rPr lang="en-US" sz="2400" b="0" i="0" dirty="0">
                <a:solidFill>
                  <a:srgbClr val="000000"/>
                </a:solidFill>
                <a:effectLst/>
                <a:latin typeface="NewCenturySchlbk-Roman~14"/>
              </a:rPr>
            </a:br>
            <a:r>
              <a:rPr lang="en-US" sz="2400" b="0" i="0" dirty="0">
                <a:solidFill>
                  <a:srgbClr val="000000"/>
                </a:solidFill>
                <a:effectLst/>
                <a:latin typeface="NewCenturySchlbk-Roman~14"/>
              </a:rPr>
              <a:t>the </a:t>
            </a:r>
            <a:r>
              <a:rPr lang="en-US" sz="2400" b="0" i="0" dirty="0">
                <a:solidFill>
                  <a:srgbClr val="000000"/>
                </a:solidFill>
                <a:effectLst/>
                <a:latin typeface="CMR10"/>
              </a:rPr>
              <a:t>7! = 5040 </a:t>
            </a:r>
            <a:r>
              <a:rPr lang="en-US" sz="2400" b="0" i="0" dirty="0">
                <a:solidFill>
                  <a:srgbClr val="000000"/>
                </a:solidFill>
                <a:effectLst/>
                <a:latin typeface="NewCenturySchlbk-Roman~14"/>
              </a:rPr>
              <a:t>that would arise in a brute-force search.</a:t>
            </a:r>
            <a:r>
              <a:rPr lang="en-US" sz="2400" dirty="0"/>
              <a:t> </a:t>
            </a:r>
          </a:p>
        </p:txBody>
      </p:sp>
    </p:spTree>
    <p:extLst>
      <p:ext uri="{BB962C8B-B14F-4D97-AF65-F5344CB8AC3E}">
        <p14:creationId xmlns:p14="http://schemas.microsoft.com/office/powerpoint/2010/main" val="176913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Example: 0/1 knapsack</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97144708"/>
              </p:ext>
            </p:extLst>
          </p:nvPr>
        </p:nvGraphicFramePr>
        <p:xfrm>
          <a:off x="2123728" y="1736812"/>
          <a:ext cx="4572509" cy="1483360"/>
        </p:xfrm>
        <a:graphic>
          <a:graphicData uri="http://schemas.openxmlformats.org/drawingml/2006/table">
            <a:tbl>
              <a:tblPr firstRow="1" bandRow="1">
                <a:tableStyleId>{5C22544A-7EE6-4342-B048-85BDC9FD1C3A}</a:tableStyleId>
              </a:tblPr>
              <a:tblGrid>
                <a:gridCol w="914502">
                  <a:extLst>
                    <a:ext uri="{9D8B030D-6E8A-4147-A177-3AD203B41FA5}">
                      <a16:colId xmlns:a16="http://schemas.microsoft.com/office/drawing/2014/main" val="20000"/>
                    </a:ext>
                  </a:extLst>
                </a:gridCol>
                <a:gridCol w="850700">
                  <a:extLst>
                    <a:ext uri="{9D8B030D-6E8A-4147-A177-3AD203B41FA5}">
                      <a16:colId xmlns:a16="http://schemas.microsoft.com/office/drawing/2014/main" val="20001"/>
                    </a:ext>
                  </a:extLst>
                </a:gridCol>
                <a:gridCol w="935769">
                  <a:extLst>
                    <a:ext uri="{9D8B030D-6E8A-4147-A177-3AD203B41FA5}">
                      <a16:colId xmlns:a16="http://schemas.microsoft.com/office/drawing/2014/main" val="20002"/>
                    </a:ext>
                  </a:extLst>
                </a:gridCol>
                <a:gridCol w="935769">
                  <a:extLst>
                    <a:ext uri="{9D8B030D-6E8A-4147-A177-3AD203B41FA5}">
                      <a16:colId xmlns:a16="http://schemas.microsoft.com/office/drawing/2014/main" val="20003"/>
                    </a:ext>
                  </a:extLst>
                </a:gridCol>
                <a:gridCol w="935769">
                  <a:extLst>
                    <a:ext uri="{9D8B030D-6E8A-4147-A177-3AD203B41FA5}">
                      <a16:colId xmlns:a16="http://schemas.microsoft.com/office/drawing/2014/main" val="20004"/>
                    </a:ext>
                  </a:extLst>
                </a:gridCol>
              </a:tblGrid>
              <a:tr h="370840">
                <a:tc>
                  <a:txBody>
                    <a:bodyPr/>
                    <a:lstStyle/>
                    <a:p>
                      <a:pPr algn="ctr"/>
                      <a:r>
                        <a:rPr lang="en-US" dirty="0">
                          <a:latin typeface="Book Antiqua" pitchFamily="18" charset="0"/>
                        </a:rPr>
                        <a:t>i</a:t>
                      </a:r>
                    </a:p>
                  </a:txBody>
                  <a:tcPr/>
                </a:tc>
                <a:tc>
                  <a:txBody>
                    <a:bodyPr/>
                    <a:lstStyle/>
                    <a:p>
                      <a:pPr algn="ctr"/>
                      <a:r>
                        <a:rPr lang="en-US" dirty="0">
                          <a:latin typeface="Book Antiqua" pitchFamily="18" charset="0"/>
                        </a:rPr>
                        <a:t>1</a:t>
                      </a:r>
                    </a:p>
                  </a:txBody>
                  <a:tcPr/>
                </a:tc>
                <a:tc>
                  <a:txBody>
                    <a:bodyPr/>
                    <a:lstStyle/>
                    <a:p>
                      <a:pPr algn="ctr"/>
                      <a:r>
                        <a:rPr lang="en-US" dirty="0">
                          <a:latin typeface="Book Antiqua" pitchFamily="18" charset="0"/>
                        </a:rPr>
                        <a:t>2</a:t>
                      </a:r>
                    </a:p>
                  </a:txBody>
                  <a:tcPr/>
                </a:tc>
                <a:tc>
                  <a:txBody>
                    <a:bodyPr/>
                    <a:lstStyle/>
                    <a:p>
                      <a:pPr algn="ctr"/>
                      <a:r>
                        <a:rPr lang="en-US" dirty="0">
                          <a:latin typeface="Book Antiqua" pitchFamily="18" charset="0"/>
                        </a:rPr>
                        <a:t>3</a:t>
                      </a:r>
                    </a:p>
                  </a:txBody>
                  <a:tcPr/>
                </a:tc>
                <a:tc>
                  <a:txBody>
                    <a:bodyPr/>
                    <a:lstStyle/>
                    <a:p>
                      <a:pPr algn="ctr"/>
                      <a:r>
                        <a:rPr lang="en-US" dirty="0">
                          <a:latin typeface="Book Antiqua" pitchFamily="18" charset="0"/>
                        </a:rPr>
                        <a:t>4</a:t>
                      </a:r>
                    </a:p>
                  </a:txBody>
                  <a:tcPr/>
                </a:tc>
                <a:extLst>
                  <a:ext uri="{0D108BD9-81ED-4DB2-BD59-A6C34878D82A}">
                    <a16:rowId xmlns:a16="http://schemas.microsoft.com/office/drawing/2014/main" val="10000"/>
                  </a:ext>
                </a:extLst>
              </a:tr>
              <a:tr h="370840">
                <a:tc>
                  <a:txBody>
                    <a:bodyPr/>
                    <a:lstStyle/>
                    <a:p>
                      <a:r>
                        <a:rPr lang="en-US" dirty="0">
                          <a:latin typeface="Book Antiqua" pitchFamily="18" charset="0"/>
                        </a:rPr>
                        <a:t>V</a:t>
                      </a:r>
                    </a:p>
                  </a:txBody>
                  <a:tcPr/>
                </a:tc>
                <a:tc>
                  <a:txBody>
                    <a:bodyPr/>
                    <a:lstStyle/>
                    <a:p>
                      <a:pPr algn="ctr"/>
                      <a:r>
                        <a:rPr lang="en-US" dirty="0">
                          <a:latin typeface="Book Antiqua" pitchFamily="18" charset="0"/>
                        </a:rPr>
                        <a:t>10</a:t>
                      </a:r>
                    </a:p>
                  </a:txBody>
                  <a:tcPr/>
                </a:tc>
                <a:tc>
                  <a:txBody>
                    <a:bodyPr/>
                    <a:lstStyle/>
                    <a:p>
                      <a:pPr algn="ctr"/>
                      <a:r>
                        <a:rPr lang="en-US" dirty="0">
                          <a:latin typeface="Book Antiqua" pitchFamily="18" charset="0"/>
                        </a:rPr>
                        <a:t>40</a:t>
                      </a:r>
                    </a:p>
                  </a:txBody>
                  <a:tcPr/>
                </a:tc>
                <a:tc>
                  <a:txBody>
                    <a:bodyPr/>
                    <a:lstStyle/>
                    <a:p>
                      <a:pPr algn="ctr"/>
                      <a:r>
                        <a:rPr lang="en-US" dirty="0">
                          <a:latin typeface="Book Antiqua" pitchFamily="18" charset="0"/>
                        </a:rPr>
                        <a:t>30</a:t>
                      </a:r>
                    </a:p>
                  </a:txBody>
                  <a:tcPr/>
                </a:tc>
                <a:tc>
                  <a:txBody>
                    <a:bodyPr/>
                    <a:lstStyle/>
                    <a:p>
                      <a:pPr algn="ctr"/>
                      <a:r>
                        <a:rPr lang="en-US" dirty="0">
                          <a:latin typeface="Book Antiqua" pitchFamily="18" charset="0"/>
                        </a:rPr>
                        <a:t>50</a:t>
                      </a:r>
                    </a:p>
                  </a:txBody>
                  <a:tcPr/>
                </a:tc>
                <a:extLst>
                  <a:ext uri="{0D108BD9-81ED-4DB2-BD59-A6C34878D82A}">
                    <a16:rowId xmlns:a16="http://schemas.microsoft.com/office/drawing/2014/main" val="10001"/>
                  </a:ext>
                </a:extLst>
              </a:tr>
              <a:tr h="370840">
                <a:tc>
                  <a:txBody>
                    <a:bodyPr/>
                    <a:lstStyle/>
                    <a:p>
                      <a:r>
                        <a:rPr lang="en-US" dirty="0">
                          <a:latin typeface="Book Antiqua" pitchFamily="18" charset="0"/>
                        </a:rPr>
                        <a:t>W</a:t>
                      </a:r>
                    </a:p>
                  </a:txBody>
                  <a:tcPr/>
                </a:tc>
                <a:tc>
                  <a:txBody>
                    <a:bodyPr/>
                    <a:lstStyle/>
                    <a:p>
                      <a:pPr algn="ctr"/>
                      <a:r>
                        <a:rPr lang="en-US" dirty="0">
                          <a:latin typeface="Book Antiqua" pitchFamily="18" charset="0"/>
                        </a:rPr>
                        <a:t>5</a:t>
                      </a:r>
                    </a:p>
                  </a:txBody>
                  <a:tcPr/>
                </a:tc>
                <a:tc>
                  <a:txBody>
                    <a:bodyPr/>
                    <a:lstStyle/>
                    <a:p>
                      <a:pPr algn="ctr"/>
                      <a:r>
                        <a:rPr lang="en-US" dirty="0">
                          <a:latin typeface="Book Antiqua" pitchFamily="18" charset="0"/>
                        </a:rPr>
                        <a:t>4</a:t>
                      </a:r>
                    </a:p>
                  </a:txBody>
                  <a:tcPr/>
                </a:tc>
                <a:tc>
                  <a:txBody>
                    <a:bodyPr/>
                    <a:lstStyle/>
                    <a:p>
                      <a:pPr algn="ctr"/>
                      <a:r>
                        <a:rPr lang="en-US" dirty="0">
                          <a:latin typeface="Book Antiqua" pitchFamily="18" charset="0"/>
                        </a:rPr>
                        <a:t>6</a:t>
                      </a:r>
                    </a:p>
                  </a:txBody>
                  <a:tcPr/>
                </a:tc>
                <a:tc>
                  <a:txBody>
                    <a:bodyPr/>
                    <a:lstStyle/>
                    <a:p>
                      <a:pPr algn="ctr"/>
                      <a:r>
                        <a:rPr lang="en-US" dirty="0">
                          <a:latin typeface="Book Antiqua" pitchFamily="18" charset="0"/>
                        </a:rPr>
                        <a:t>3</a:t>
                      </a:r>
                    </a:p>
                  </a:txBody>
                  <a:tcPr/>
                </a:tc>
                <a:extLst>
                  <a:ext uri="{0D108BD9-81ED-4DB2-BD59-A6C34878D82A}">
                    <a16:rowId xmlns:a16="http://schemas.microsoft.com/office/drawing/2014/main" val="10002"/>
                  </a:ext>
                </a:extLst>
              </a:tr>
              <a:tr h="370840">
                <a:tc>
                  <a:txBody>
                    <a:bodyPr/>
                    <a:lstStyle/>
                    <a:p>
                      <a:r>
                        <a:rPr lang="en-US" dirty="0">
                          <a:latin typeface="Book Antiqua" pitchFamily="18" charset="0"/>
                        </a:rPr>
                        <a:t>V/W</a:t>
                      </a:r>
                    </a:p>
                  </a:txBody>
                  <a:tcPr/>
                </a:tc>
                <a:tc>
                  <a:txBody>
                    <a:bodyPr/>
                    <a:lstStyle/>
                    <a:p>
                      <a:pPr algn="ctr"/>
                      <a:r>
                        <a:rPr lang="en-US" dirty="0">
                          <a:latin typeface="Book Antiqua" pitchFamily="18" charset="0"/>
                        </a:rPr>
                        <a:t>2</a:t>
                      </a:r>
                    </a:p>
                  </a:txBody>
                  <a:tcPr/>
                </a:tc>
                <a:tc>
                  <a:txBody>
                    <a:bodyPr/>
                    <a:lstStyle/>
                    <a:p>
                      <a:pPr algn="ctr"/>
                      <a:r>
                        <a:rPr lang="en-US" dirty="0">
                          <a:latin typeface="Book Antiqua" pitchFamily="18" charset="0"/>
                        </a:rPr>
                        <a:t>10</a:t>
                      </a:r>
                    </a:p>
                  </a:txBody>
                  <a:tcPr/>
                </a:tc>
                <a:tc>
                  <a:txBody>
                    <a:bodyPr/>
                    <a:lstStyle/>
                    <a:p>
                      <a:pPr algn="ctr"/>
                      <a:r>
                        <a:rPr lang="en-US" dirty="0">
                          <a:latin typeface="Book Antiqua" pitchFamily="18" charset="0"/>
                        </a:rPr>
                        <a:t>5</a:t>
                      </a:r>
                    </a:p>
                  </a:txBody>
                  <a:tcPr/>
                </a:tc>
                <a:tc>
                  <a:txBody>
                    <a:bodyPr/>
                    <a:lstStyle/>
                    <a:p>
                      <a:pPr algn="ctr"/>
                      <a:r>
                        <a:rPr lang="en-US" dirty="0">
                          <a:latin typeface="Book Antiqua" pitchFamily="18" charset="0"/>
                        </a:rPr>
                        <a:t>16.667</a:t>
                      </a:r>
                    </a:p>
                  </a:txBody>
                  <a:tcPr/>
                </a:tc>
                <a:extLst>
                  <a:ext uri="{0D108BD9-81ED-4DB2-BD59-A6C34878D82A}">
                    <a16:rowId xmlns:a16="http://schemas.microsoft.com/office/drawing/2014/main" val="10003"/>
                  </a:ext>
                </a:extLst>
              </a:tr>
            </a:tbl>
          </a:graphicData>
        </a:graphic>
      </p:graphicFrame>
      <p:sp>
        <p:nvSpPr>
          <p:cNvPr id="7" name="Text Box 58"/>
          <p:cNvSpPr txBox="1">
            <a:spLocks noChangeArrowheads="1"/>
          </p:cNvSpPr>
          <p:nvPr/>
        </p:nvSpPr>
        <p:spPr bwMode="auto">
          <a:xfrm>
            <a:off x="-36003" y="4653136"/>
            <a:ext cx="9216515" cy="1200971"/>
          </a:xfrm>
          <a:prstGeom prst="rect">
            <a:avLst/>
          </a:prstGeom>
          <a:solidFill>
            <a:schemeClr val="accent4">
              <a:lumMod val="75000"/>
            </a:schemeClr>
          </a:solidFill>
          <a:ln w="15875">
            <a:noFill/>
            <a:miter lim="800000"/>
            <a:headEnd/>
            <a:tailEnd/>
          </a:ln>
          <a:effectLst/>
        </p:spPr>
        <p:txBody>
          <a:bodyPr wrap="square" lIns="92075" tIns="46038" rIns="92075" bIns="46038">
            <a:spAutoFit/>
          </a:bodyPr>
          <a:lstStyle/>
          <a:p>
            <a:pPr algn="ctr">
              <a:spcBef>
                <a:spcPct val="50000"/>
              </a:spcBef>
            </a:pPr>
            <a:r>
              <a:rPr lang="en-US" b="1" dirty="0">
                <a:solidFill>
                  <a:schemeClr val="bg1"/>
                </a:solidFill>
                <a:latin typeface="Trebuchet MS" pitchFamily="34" charset="0"/>
              </a:rPr>
              <a:t>The maximum possible value we can achieve is bounded by </a:t>
            </a:r>
          </a:p>
          <a:p>
            <a:pPr algn="ctr">
              <a:spcBef>
                <a:spcPct val="50000"/>
              </a:spcBef>
            </a:pPr>
            <a:r>
              <a:rPr lang="en-US" b="1" dirty="0">
                <a:solidFill>
                  <a:schemeClr val="bg1"/>
                </a:solidFill>
                <a:latin typeface="Trebuchet MS" pitchFamily="34" charset="0"/>
              </a:rPr>
              <a:t>the solution of the fractional knapsack problem</a:t>
            </a:r>
          </a:p>
          <a:p>
            <a:pPr algn="ctr">
              <a:spcBef>
                <a:spcPct val="50000"/>
              </a:spcBef>
            </a:pPr>
            <a:r>
              <a:rPr lang="en-US" b="1" dirty="0">
                <a:solidFill>
                  <a:schemeClr val="bg1"/>
                </a:solidFill>
                <a:latin typeface="Trebuchet MS" pitchFamily="34" charset="0"/>
              </a:rPr>
              <a:t>(50 + 40 + 30/2 = 105)</a:t>
            </a:r>
          </a:p>
        </p:txBody>
      </p:sp>
      <p:pic>
        <p:nvPicPr>
          <p:cNvPr id="8" name="Picture 3" descr="C:\USA\Research\papers\joydeep\mone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5654" y="3609020"/>
            <a:ext cx="517962" cy="6120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82019" y="3730388"/>
            <a:ext cx="2406205" cy="369332"/>
          </a:xfrm>
          <a:prstGeom prst="rect">
            <a:avLst/>
          </a:prstGeom>
          <a:noFill/>
        </p:spPr>
        <p:txBody>
          <a:bodyPr wrap="square" rtlCol="0">
            <a:spAutoFit/>
          </a:bodyPr>
          <a:lstStyle/>
          <a:p>
            <a:r>
              <a:rPr lang="en-US" dirty="0">
                <a:solidFill>
                  <a:srgbClr val="FF0000"/>
                </a:solidFill>
              </a:rPr>
              <a:t>Capacity: 10</a:t>
            </a:r>
          </a:p>
        </p:txBody>
      </p:sp>
    </p:spTree>
    <p:extLst>
      <p:ext uri="{BB962C8B-B14F-4D97-AF65-F5344CB8AC3E}">
        <p14:creationId xmlns:p14="http://schemas.microsoft.com/office/powerpoint/2010/main" val="373352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a:stCxn id="47" idx="0"/>
          </p:cNvCxnSpPr>
          <p:nvPr/>
        </p:nvCxnSpPr>
        <p:spPr>
          <a:xfrm flipV="1">
            <a:off x="2230469" y="1235950"/>
            <a:ext cx="1397043" cy="81851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184255" y="1235949"/>
            <a:ext cx="1367965" cy="818514"/>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9" idx="0"/>
            <a:endCxn id="47" idx="2"/>
          </p:cNvCxnSpPr>
          <p:nvPr/>
        </p:nvCxnSpPr>
        <p:spPr>
          <a:xfrm flipV="1">
            <a:off x="1051800" y="2489703"/>
            <a:ext cx="1178669" cy="83128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7" idx="2"/>
          </p:cNvCxnSpPr>
          <p:nvPr/>
        </p:nvCxnSpPr>
        <p:spPr>
          <a:xfrm flipH="1" flipV="1">
            <a:off x="2230469" y="2489703"/>
            <a:ext cx="1243409" cy="83128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0"/>
            <a:endCxn id="52" idx="2"/>
          </p:cNvCxnSpPr>
          <p:nvPr/>
        </p:nvCxnSpPr>
        <p:spPr>
          <a:xfrm flipV="1">
            <a:off x="2288289" y="3756229"/>
            <a:ext cx="1185589" cy="82809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0"/>
            <a:endCxn id="52" idx="2"/>
          </p:cNvCxnSpPr>
          <p:nvPr/>
        </p:nvCxnSpPr>
        <p:spPr>
          <a:xfrm flipH="1" flipV="1">
            <a:off x="3473878" y="3756229"/>
            <a:ext cx="1153399" cy="824899"/>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1520" y="83096"/>
            <a:ext cx="8784976"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Example: 0/1 knapsack</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4" name="Oval 101"/>
          <p:cNvSpPr>
            <a:spLocks noChangeAspect="1" noChangeArrowheads="1"/>
          </p:cNvSpPr>
          <p:nvPr/>
        </p:nvSpPr>
        <p:spPr bwMode="auto">
          <a:xfrm>
            <a:off x="2375756" y="1376772"/>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i</a:t>
            </a:r>
            <a:r>
              <a:rPr lang="en-US" b="1" kern="0" baseline="-25000" noProof="0" dirty="0">
                <a:latin typeface="Book Antiqua" pitchFamily="18" charset="0"/>
                <a:cs typeface="Arial" pitchFamily="34" charset="0"/>
              </a:rPr>
              <a:t>1</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44" name="AutoShape 5"/>
          <p:cNvSpPr>
            <a:spLocks noChangeArrowheads="1"/>
          </p:cNvSpPr>
          <p:nvPr/>
        </p:nvSpPr>
        <p:spPr bwMode="auto">
          <a:xfrm>
            <a:off x="1475656" y="800708"/>
            <a:ext cx="5894023"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100" dirty="0">
                <a:solidFill>
                  <a:srgbClr val="0000CC"/>
                </a:solidFill>
                <a:latin typeface="Book Antiqua" pitchFamily="18" charset="0"/>
                <a:cs typeface="Arial" pitchFamily="34" charset="0"/>
              </a:rPr>
              <a:t>CW = 0; V = 105</a:t>
            </a:r>
            <a:endParaRPr lang="en-US" sz="2100" dirty="0">
              <a:latin typeface="Book Antiqua" pitchFamily="18" charset="0"/>
              <a:cs typeface="Courier New" pitchFamily="49" charset="0"/>
            </a:endParaRPr>
          </a:p>
        </p:txBody>
      </p:sp>
      <p:sp>
        <p:nvSpPr>
          <p:cNvPr id="47" name="AutoShape 5"/>
          <p:cNvSpPr>
            <a:spLocks noChangeArrowheads="1"/>
          </p:cNvSpPr>
          <p:nvPr/>
        </p:nvSpPr>
        <p:spPr bwMode="auto">
          <a:xfrm>
            <a:off x="1223629" y="2054462"/>
            <a:ext cx="2013680"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solidFill>
                  <a:srgbClr val="0000CC"/>
                </a:solidFill>
                <a:latin typeface="Book Antiqua" pitchFamily="18" charset="0"/>
              </a:rPr>
              <a:t>CW = 0; V = 105</a:t>
            </a:r>
            <a:endParaRPr lang="en-US" sz="2000" dirty="0">
              <a:latin typeface="Book Antiqua" pitchFamily="18" charset="0"/>
              <a:cs typeface="Courier New" pitchFamily="49" charset="0"/>
            </a:endParaRPr>
          </a:p>
        </p:txBody>
      </p:sp>
      <p:sp>
        <p:nvSpPr>
          <p:cNvPr id="48" name="AutoShape 5"/>
          <p:cNvSpPr>
            <a:spLocks noChangeArrowheads="1"/>
          </p:cNvSpPr>
          <p:nvPr/>
        </p:nvSpPr>
        <p:spPr bwMode="auto">
          <a:xfrm>
            <a:off x="5455706" y="2054462"/>
            <a:ext cx="1913974"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solidFill>
                  <a:srgbClr val="0000CC"/>
                </a:solidFill>
                <a:latin typeface="Book Antiqua" pitchFamily="18" charset="0"/>
              </a:rPr>
              <a:t>CW = 5; V = 80</a:t>
            </a:r>
            <a:endParaRPr lang="en-US" sz="2000" dirty="0">
              <a:latin typeface="Book Antiqua" pitchFamily="18" charset="0"/>
              <a:cs typeface="Courier New" pitchFamily="49" charset="0"/>
            </a:endParaRPr>
          </a:p>
        </p:txBody>
      </p:sp>
      <p:sp>
        <p:nvSpPr>
          <p:cNvPr id="49" name="AutoShape 5"/>
          <p:cNvSpPr>
            <a:spLocks noChangeArrowheads="1"/>
          </p:cNvSpPr>
          <p:nvPr/>
        </p:nvSpPr>
        <p:spPr bwMode="auto">
          <a:xfrm>
            <a:off x="107504" y="3320988"/>
            <a:ext cx="1888592"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solidFill>
                  <a:srgbClr val="0000CC"/>
                </a:solidFill>
                <a:latin typeface="Book Antiqua" pitchFamily="18" charset="0"/>
              </a:rPr>
              <a:t>CW = 0; V = 80</a:t>
            </a:r>
            <a:endParaRPr lang="en-US" sz="2000" dirty="0">
              <a:latin typeface="Book Antiqua" pitchFamily="18" charset="0"/>
              <a:cs typeface="Courier New" pitchFamily="49" charset="0"/>
            </a:endParaRPr>
          </a:p>
        </p:txBody>
      </p:sp>
      <p:sp>
        <p:nvSpPr>
          <p:cNvPr id="50" name="AutoShape 5"/>
          <p:cNvSpPr>
            <a:spLocks noChangeArrowheads="1"/>
          </p:cNvSpPr>
          <p:nvPr/>
        </p:nvSpPr>
        <p:spPr bwMode="auto">
          <a:xfrm>
            <a:off x="3635896" y="4581128"/>
            <a:ext cx="1982761" cy="435241"/>
          </a:xfrm>
          <a:prstGeom prst="roundRect">
            <a:avLst>
              <a:gd name="adj" fmla="val 16667"/>
            </a:avLst>
          </a:prstGeom>
          <a:solidFill>
            <a:srgbClr val="FF0000"/>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latin typeface="Book Antiqua" pitchFamily="18" charset="0"/>
                <a:cs typeface="Courier New" pitchFamily="49" charset="0"/>
              </a:rPr>
              <a:t>CW = 10; V = 70</a:t>
            </a:r>
          </a:p>
        </p:txBody>
      </p:sp>
      <p:sp>
        <p:nvSpPr>
          <p:cNvPr id="51" name="AutoShape 5"/>
          <p:cNvSpPr>
            <a:spLocks noChangeArrowheads="1"/>
          </p:cNvSpPr>
          <p:nvPr/>
        </p:nvSpPr>
        <p:spPr bwMode="auto">
          <a:xfrm>
            <a:off x="1408733" y="4584321"/>
            <a:ext cx="1759111"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err="1">
                <a:solidFill>
                  <a:srgbClr val="0000CC"/>
                </a:solidFill>
                <a:latin typeface="Book Antiqua" pitchFamily="18" charset="0"/>
              </a:rPr>
              <a:t>Cw</a:t>
            </a:r>
            <a:r>
              <a:rPr lang="en-US" sz="2000" dirty="0">
                <a:solidFill>
                  <a:srgbClr val="0000CC"/>
                </a:solidFill>
                <a:latin typeface="Book Antiqua" pitchFamily="18" charset="0"/>
              </a:rPr>
              <a:t> = 4, V = 90</a:t>
            </a:r>
            <a:endParaRPr lang="en-US" sz="2000" dirty="0">
              <a:latin typeface="Book Antiqua" pitchFamily="18" charset="0"/>
              <a:cs typeface="Courier New" pitchFamily="49" charset="0"/>
            </a:endParaRPr>
          </a:p>
        </p:txBody>
      </p:sp>
      <p:sp>
        <p:nvSpPr>
          <p:cNvPr id="52" name="AutoShape 5"/>
          <p:cNvSpPr>
            <a:spLocks noChangeArrowheads="1"/>
          </p:cNvSpPr>
          <p:nvPr/>
        </p:nvSpPr>
        <p:spPr bwMode="auto">
          <a:xfrm>
            <a:off x="2519772" y="3320988"/>
            <a:ext cx="1908212"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solidFill>
                  <a:srgbClr val="0000CC"/>
                </a:solidFill>
                <a:latin typeface="Book Antiqua" pitchFamily="18" charset="0"/>
              </a:rPr>
              <a:t>CW = 4, V = 105</a:t>
            </a:r>
            <a:endParaRPr lang="en-US" sz="2000" dirty="0">
              <a:latin typeface="Book Antiqua" pitchFamily="18" charset="0"/>
              <a:cs typeface="Courier New" pitchFamily="49" charset="0"/>
            </a:endParaRPr>
          </a:p>
        </p:txBody>
      </p:sp>
      <p:sp>
        <p:nvSpPr>
          <p:cNvPr id="63" name="Oval 101"/>
          <p:cNvSpPr>
            <a:spLocks noChangeAspect="1" noChangeArrowheads="1"/>
          </p:cNvSpPr>
          <p:nvPr/>
        </p:nvSpPr>
        <p:spPr bwMode="auto">
          <a:xfrm>
            <a:off x="6187095" y="1412776"/>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i</a:t>
            </a:r>
            <a:r>
              <a:rPr lang="en-US" b="1" kern="0" baseline="-25000" noProof="0" dirty="0">
                <a:latin typeface="Book Antiqua" pitchFamily="18" charset="0"/>
                <a:cs typeface="Arial" pitchFamily="34" charset="0"/>
              </a:rPr>
              <a:t>1</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4" name="Oval 101"/>
          <p:cNvSpPr>
            <a:spLocks noChangeAspect="1" noChangeArrowheads="1"/>
          </p:cNvSpPr>
          <p:nvPr/>
        </p:nvSpPr>
        <p:spPr bwMode="auto">
          <a:xfrm>
            <a:off x="1007604" y="2659894"/>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i</a:t>
            </a:r>
            <a:r>
              <a:rPr lang="en-US" b="1" kern="0" baseline="-25000" dirty="0">
                <a:latin typeface="Book Antiqua" pitchFamily="18" charset="0"/>
                <a:cs typeface="Arial" pitchFamily="34" charset="0"/>
              </a:rPr>
              <a:t>2</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5" name="Oval 101"/>
          <p:cNvSpPr>
            <a:spLocks noChangeAspect="1" noChangeArrowheads="1"/>
          </p:cNvSpPr>
          <p:nvPr/>
        </p:nvSpPr>
        <p:spPr bwMode="auto">
          <a:xfrm>
            <a:off x="3270771" y="2659894"/>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i</a:t>
            </a:r>
            <a:r>
              <a:rPr lang="en-US" b="1" kern="0" baseline="-25000" dirty="0">
                <a:latin typeface="Book Antiqua" pitchFamily="18" charset="0"/>
                <a:cs typeface="Arial" pitchFamily="34" charset="0"/>
              </a:rPr>
              <a:t>2</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8" name="Oval 101"/>
          <p:cNvSpPr>
            <a:spLocks noChangeAspect="1" noChangeArrowheads="1"/>
          </p:cNvSpPr>
          <p:nvPr/>
        </p:nvSpPr>
        <p:spPr bwMode="auto">
          <a:xfrm>
            <a:off x="2231740" y="3933056"/>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i</a:t>
            </a:r>
            <a:r>
              <a:rPr lang="en-US" b="1" kern="0" baseline="-25000" noProof="0" dirty="0">
                <a:latin typeface="Book Antiqua" pitchFamily="18" charset="0"/>
                <a:cs typeface="Arial" pitchFamily="34" charset="0"/>
              </a:rPr>
              <a:t>3</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9" name="Oval 101"/>
          <p:cNvSpPr>
            <a:spLocks noChangeAspect="1" noChangeArrowheads="1"/>
          </p:cNvSpPr>
          <p:nvPr/>
        </p:nvSpPr>
        <p:spPr bwMode="auto">
          <a:xfrm>
            <a:off x="4350891" y="3933056"/>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i</a:t>
            </a:r>
            <a:r>
              <a:rPr lang="en-US" b="1" kern="0" baseline="-25000" noProof="0" dirty="0">
                <a:latin typeface="Book Antiqua" pitchFamily="18" charset="0"/>
                <a:cs typeface="Arial" pitchFamily="34" charset="0"/>
              </a:rPr>
              <a:t>3</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cxnSp>
        <p:nvCxnSpPr>
          <p:cNvPr id="73" name="Straight Connector 72"/>
          <p:cNvCxnSpPr>
            <a:stCxn id="75" idx="0"/>
          </p:cNvCxnSpPr>
          <p:nvPr/>
        </p:nvCxnSpPr>
        <p:spPr>
          <a:xfrm flipV="1">
            <a:off x="1087804" y="5049180"/>
            <a:ext cx="1178669" cy="83128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6" idx="0"/>
          </p:cNvCxnSpPr>
          <p:nvPr/>
        </p:nvCxnSpPr>
        <p:spPr>
          <a:xfrm flipH="1" flipV="1">
            <a:off x="2266473" y="5049180"/>
            <a:ext cx="1243409" cy="831285"/>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AutoShape 5"/>
          <p:cNvSpPr>
            <a:spLocks noChangeArrowheads="1"/>
          </p:cNvSpPr>
          <p:nvPr/>
        </p:nvSpPr>
        <p:spPr bwMode="auto">
          <a:xfrm>
            <a:off x="143508" y="5880465"/>
            <a:ext cx="1888592"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solidFill>
                  <a:srgbClr val="0000CC"/>
                </a:solidFill>
                <a:latin typeface="Book Antiqua" pitchFamily="18" charset="0"/>
              </a:rPr>
              <a:t>CW = 4; V = 40</a:t>
            </a:r>
            <a:endParaRPr lang="en-US" sz="2000" dirty="0">
              <a:latin typeface="Book Antiqua" pitchFamily="18" charset="0"/>
              <a:cs typeface="Courier New" pitchFamily="49" charset="0"/>
            </a:endParaRPr>
          </a:p>
        </p:txBody>
      </p:sp>
      <p:sp>
        <p:nvSpPr>
          <p:cNvPr id="76" name="AutoShape 5"/>
          <p:cNvSpPr>
            <a:spLocks noChangeArrowheads="1"/>
          </p:cNvSpPr>
          <p:nvPr/>
        </p:nvSpPr>
        <p:spPr bwMode="auto">
          <a:xfrm>
            <a:off x="2555776" y="5880465"/>
            <a:ext cx="1908212" cy="435241"/>
          </a:xfrm>
          <a:prstGeom prst="roundRect">
            <a:avLst>
              <a:gd name="adj" fmla="val 16667"/>
            </a:avLst>
          </a:prstGeom>
          <a:solidFill>
            <a:schemeClr val="tx2">
              <a:lumMod val="40000"/>
              <a:lumOff val="60000"/>
            </a:schemeClr>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000" dirty="0">
                <a:solidFill>
                  <a:srgbClr val="0000CC"/>
                </a:solidFill>
                <a:latin typeface="Book Antiqua" pitchFamily="18" charset="0"/>
              </a:rPr>
              <a:t>CW = 7, V = 90</a:t>
            </a:r>
            <a:endParaRPr lang="en-US" sz="2000" dirty="0">
              <a:latin typeface="Book Antiqua" pitchFamily="18" charset="0"/>
              <a:cs typeface="Courier New" pitchFamily="49" charset="0"/>
            </a:endParaRPr>
          </a:p>
        </p:txBody>
      </p:sp>
      <p:sp>
        <p:nvSpPr>
          <p:cNvPr id="77" name="Oval 101"/>
          <p:cNvSpPr>
            <a:spLocks noChangeAspect="1" noChangeArrowheads="1"/>
          </p:cNvSpPr>
          <p:nvPr/>
        </p:nvSpPr>
        <p:spPr bwMode="auto">
          <a:xfrm>
            <a:off x="1079612" y="5252182"/>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i</a:t>
            </a:r>
            <a:r>
              <a:rPr lang="en-US" b="1" kern="0" baseline="-25000" dirty="0">
                <a:latin typeface="Book Antiqua" pitchFamily="18" charset="0"/>
                <a:cs typeface="Arial" pitchFamily="34" charset="0"/>
              </a:rPr>
              <a:t>4</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78" name="Oval 101"/>
          <p:cNvSpPr>
            <a:spLocks noChangeAspect="1" noChangeArrowheads="1"/>
          </p:cNvSpPr>
          <p:nvPr/>
        </p:nvSpPr>
        <p:spPr bwMode="auto">
          <a:xfrm>
            <a:off x="3270771" y="5252182"/>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i</a:t>
            </a:r>
            <a:r>
              <a:rPr lang="en-US" b="1" kern="0" baseline="-25000" noProof="0" dirty="0">
                <a:latin typeface="Book Antiqua" pitchFamily="18" charset="0"/>
                <a:cs typeface="Arial" pitchFamily="34" charset="0"/>
              </a:rPr>
              <a:t>4</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529426882"/>
              </p:ext>
            </p:extLst>
          </p:nvPr>
        </p:nvGraphicFramePr>
        <p:xfrm>
          <a:off x="5950240" y="2960948"/>
          <a:ext cx="3095835" cy="1432560"/>
        </p:xfrm>
        <a:graphic>
          <a:graphicData uri="http://schemas.openxmlformats.org/drawingml/2006/table">
            <a:tbl>
              <a:tblPr firstRow="1" bandRow="1">
                <a:tableStyleId>{5C22544A-7EE6-4342-B048-85BDC9FD1C3A}</a:tableStyleId>
              </a:tblPr>
              <a:tblGrid>
                <a:gridCol w="619167">
                  <a:extLst>
                    <a:ext uri="{9D8B030D-6E8A-4147-A177-3AD203B41FA5}">
                      <a16:colId xmlns:a16="http://schemas.microsoft.com/office/drawing/2014/main" val="20000"/>
                    </a:ext>
                  </a:extLst>
                </a:gridCol>
                <a:gridCol w="575970">
                  <a:extLst>
                    <a:ext uri="{9D8B030D-6E8A-4147-A177-3AD203B41FA5}">
                      <a16:colId xmlns:a16="http://schemas.microsoft.com/office/drawing/2014/main" val="20001"/>
                    </a:ext>
                  </a:extLst>
                </a:gridCol>
                <a:gridCol w="633566">
                  <a:extLst>
                    <a:ext uri="{9D8B030D-6E8A-4147-A177-3AD203B41FA5}">
                      <a16:colId xmlns:a16="http://schemas.microsoft.com/office/drawing/2014/main" val="20002"/>
                    </a:ext>
                  </a:extLst>
                </a:gridCol>
                <a:gridCol w="633566">
                  <a:extLst>
                    <a:ext uri="{9D8B030D-6E8A-4147-A177-3AD203B41FA5}">
                      <a16:colId xmlns:a16="http://schemas.microsoft.com/office/drawing/2014/main" val="20003"/>
                    </a:ext>
                  </a:extLst>
                </a:gridCol>
                <a:gridCol w="633566">
                  <a:extLst>
                    <a:ext uri="{9D8B030D-6E8A-4147-A177-3AD203B41FA5}">
                      <a16:colId xmlns:a16="http://schemas.microsoft.com/office/drawing/2014/main" val="20004"/>
                    </a:ext>
                  </a:extLst>
                </a:gridCol>
              </a:tblGrid>
              <a:tr h="232040">
                <a:tc>
                  <a:txBody>
                    <a:bodyPr/>
                    <a:lstStyle/>
                    <a:p>
                      <a:pPr algn="ctr"/>
                      <a:r>
                        <a:rPr lang="en-US" sz="1400" dirty="0">
                          <a:latin typeface="Book Antiqua" pitchFamily="18" charset="0"/>
                        </a:rPr>
                        <a:t>i</a:t>
                      </a:r>
                    </a:p>
                  </a:txBody>
                  <a:tcPr/>
                </a:tc>
                <a:tc>
                  <a:txBody>
                    <a:bodyPr/>
                    <a:lstStyle/>
                    <a:p>
                      <a:pPr algn="ctr"/>
                      <a:r>
                        <a:rPr lang="en-US" sz="1400" dirty="0">
                          <a:latin typeface="Book Antiqua" pitchFamily="18" charset="0"/>
                        </a:rPr>
                        <a:t>1</a:t>
                      </a:r>
                    </a:p>
                  </a:txBody>
                  <a:tcPr/>
                </a:tc>
                <a:tc>
                  <a:txBody>
                    <a:bodyPr/>
                    <a:lstStyle/>
                    <a:p>
                      <a:pPr algn="ctr"/>
                      <a:r>
                        <a:rPr lang="en-US" sz="1400" dirty="0">
                          <a:latin typeface="Book Antiqua" pitchFamily="18" charset="0"/>
                        </a:rPr>
                        <a:t>2</a:t>
                      </a:r>
                    </a:p>
                  </a:txBody>
                  <a:tcPr/>
                </a:tc>
                <a:tc>
                  <a:txBody>
                    <a:bodyPr/>
                    <a:lstStyle/>
                    <a:p>
                      <a:pPr algn="ctr"/>
                      <a:r>
                        <a:rPr lang="en-US" sz="1400" dirty="0">
                          <a:latin typeface="Book Antiqua" pitchFamily="18" charset="0"/>
                        </a:rPr>
                        <a:t>3</a:t>
                      </a:r>
                    </a:p>
                  </a:txBody>
                  <a:tcPr/>
                </a:tc>
                <a:tc>
                  <a:txBody>
                    <a:bodyPr/>
                    <a:lstStyle/>
                    <a:p>
                      <a:pPr algn="ctr"/>
                      <a:r>
                        <a:rPr lang="en-US" sz="1400" dirty="0">
                          <a:latin typeface="Book Antiqua" pitchFamily="18" charset="0"/>
                        </a:rPr>
                        <a:t>4</a:t>
                      </a:r>
                    </a:p>
                  </a:txBody>
                  <a:tcPr/>
                </a:tc>
                <a:extLst>
                  <a:ext uri="{0D108BD9-81ED-4DB2-BD59-A6C34878D82A}">
                    <a16:rowId xmlns:a16="http://schemas.microsoft.com/office/drawing/2014/main" val="10000"/>
                  </a:ext>
                </a:extLst>
              </a:tr>
              <a:tr h="232040">
                <a:tc>
                  <a:txBody>
                    <a:bodyPr/>
                    <a:lstStyle/>
                    <a:p>
                      <a:r>
                        <a:rPr lang="en-US" sz="1400" dirty="0">
                          <a:latin typeface="Book Antiqua" pitchFamily="18" charset="0"/>
                        </a:rPr>
                        <a:t>V</a:t>
                      </a:r>
                    </a:p>
                  </a:txBody>
                  <a:tcPr/>
                </a:tc>
                <a:tc>
                  <a:txBody>
                    <a:bodyPr/>
                    <a:lstStyle/>
                    <a:p>
                      <a:pPr algn="ctr"/>
                      <a:r>
                        <a:rPr lang="en-US" sz="1400" dirty="0">
                          <a:latin typeface="Book Antiqua" pitchFamily="18" charset="0"/>
                        </a:rPr>
                        <a:t>10</a:t>
                      </a:r>
                    </a:p>
                  </a:txBody>
                  <a:tcPr/>
                </a:tc>
                <a:tc>
                  <a:txBody>
                    <a:bodyPr/>
                    <a:lstStyle/>
                    <a:p>
                      <a:pPr algn="ctr"/>
                      <a:r>
                        <a:rPr lang="en-US" sz="1400" dirty="0">
                          <a:latin typeface="Book Antiqua" pitchFamily="18" charset="0"/>
                        </a:rPr>
                        <a:t>40</a:t>
                      </a:r>
                    </a:p>
                  </a:txBody>
                  <a:tcPr/>
                </a:tc>
                <a:tc>
                  <a:txBody>
                    <a:bodyPr/>
                    <a:lstStyle/>
                    <a:p>
                      <a:pPr algn="ctr"/>
                      <a:r>
                        <a:rPr lang="en-US" sz="1400" dirty="0">
                          <a:latin typeface="Book Antiqua" pitchFamily="18" charset="0"/>
                        </a:rPr>
                        <a:t>30</a:t>
                      </a:r>
                    </a:p>
                  </a:txBody>
                  <a:tcPr/>
                </a:tc>
                <a:tc>
                  <a:txBody>
                    <a:bodyPr/>
                    <a:lstStyle/>
                    <a:p>
                      <a:pPr algn="ctr"/>
                      <a:r>
                        <a:rPr lang="en-US" sz="1400" dirty="0">
                          <a:latin typeface="Book Antiqua" pitchFamily="18" charset="0"/>
                        </a:rPr>
                        <a:t>50</a:t>
                      </a:r>
                    </a:p>
                  </a:txBody>
                  <a:tcPr/>
                </a:tc>
                <a:extLst>
                  <a:ext uri="{0D108BD9-81ED-4DB2-BD59-A6C34878D82A}">
                    <a16:rowId xmlns:a16="http://schemas.microsoft.com/office/drawing/2014/main" val="10001"/>
                  </a:ext>
                </a:extLst>
              </a:tr>
              <a:tr h="232040">
                <a:tc>
                  <a:txBody>
                    <a:bodyPr/>
                    <a:lstStyle/>
                    <a:p>
                      <a:r>
                        <a:rPr lang="en-US" sz="1400" dirty="0">
                          <a:latin typeface="Book Antiqua" pitchFamily="18" charset="0"/>
                        </a:rPr>
                        <a:t>W</a:t>
                      </a:r>
                    </a:p>
                  </a:txBody>
                  <a:tcPr/>
                </a:tc>
                <a:tc>
                  <a:txBody>
                    <a:bodyPr/>
                    <a:lstStyle/>
                    <a:p>
                      <a:pPr algn="ctr"/>
                      <a:r>
                        <a:rPr lang="en-US" sz="1400" dirty="0">
                          <a:latin typeface="Book Antiqua" pitchFamily="18" charset="0"/>
                        </a:rPr>
                        <a:t>5</a:t>
                      </a:r>
                    </a:p>
                  </a:txBody>
                  <a:tcPr/>
                </a:tc>
                <a:tc>
                  <a:txBody>
                    <a:bodyPr/>
                    <a:lstStyle/>
                    <a:p>
                      <a:pPr algn="ctr"/>
                      <a:r>
                        <a:rPr lang="en-US" sz="1400" dirty="0">
                          <a:latin typeface="Book Antiqua" pitchFamily="18" charset="0"/>
                        </a:rPr>
                        <a:t>4</a:t>
                      </a:r>
                    </a:p>
                  </a:txBody>
                  <a:tcPr/>
                </a:tc>
                <a:tc>
                  <a:txBody>
                    <a:bodyPr/>
                    <a:lstStyle/>
                    <a:p>
                      <a:pPr algn="ctr"/>
                      <a:r>
                        <a:rPr lang="en-US" sz="1400" dirty="0">
                          <a:latin typeface="Book Antiqua" pitchFamily="18" charset="0"/>
                        </a:rPr>
                        <a:t>6</a:t>
                      </a:r>
                    </a:p>
                  </a:txBody>
                  <a:tcPr/>
                </a:tc>
                <a:tc>
                  <a:txBody>
                    <a:bodyPr/>
                    <a:lstStyle/>
                    <a:p>
                      <a:pPr algn="ctr"/>
                      <a:r>
                        <a:rPr lang="en-US" sz="1400" dirty="0">
                          <a:latin typeface="Book Antiqua" pitchFamily="18" charset="0"/>
                        </a:rPr>
                        <a:t>3</a:t>
                      </a:r>
                    </a:p>
                  </a:txBody>
                  <a:tcPr/>
                </a:tc>
                <a:extLst>
                  <a:ext uri="{0D108BD9-81ED-4DB2-BD59-A6C34878D82A}">
                    <a16:rowId xmlns:a16="http://schemas.microsoft.com/office/drawing/2014/main" val="10002"/>
                  </a:ext>
                </a:extLst>
              </a:tr>
              <a:tr h="232040">
                <a:tc>
                  <a:txBody>
                    <a:bodyPr/>
                    <a:lstStyle/>
                    <a:p>
                      <a:r>
                        <a:rPr lang="en-US" sz="1400" dirty="0">
                          <a:latin typeface="Book Antiqua" pitchFamily="18" charset="0"/>
                        </a:rPr>
                        <a:t>V/W</a:t>
                      </a:r>
                    </a:p>
                  </a:txBody>
                  <a:tcPr/>
                </a:tc>
                <a:tc>
                  <a:txBody>
                    <a:bodyPr/>
                    <a:lstStyle/>
                    <a:p>
                      <a:pPr algn="ctr"/>
                      <a:r>
                        <a:rPr lang="en-US" sz="1400" dirty="0">
                          <a:latin typeface="Book Antiqua" pitchFamily="18" charset="0"/>
                        </a:rPr>
                        <a:t>2</a:t>
                      </a:r>
                    </a:p>
                  </a:txBody>
                  <a:tcPr/>
                </a:tc>
                <a:tc>
                  <a:txBody>
                    <a:bodyPr/>
                    <a:lstStyle/>
                    <a:p>
                      <a:pPr algn="ctr"/>
                      <a:r>
                        <a:rPr lang="en-US" sz="1400" dirty="0">
                          <a:latin typeface="Book Antiqua" pitchFamily="18" charset="0"/>
                        </a:rPr>
                        <a:t>10</a:t>
                      </a:r>
                    </a:p>
                  </a:txBody>
                  <a:tcPr/>
                </a:tc>
                <a:tc>
                  <a:txBody>
                    <a:bodyPr/>
                    <a:lstStyle/>
                    <a:p>
                      <a:pPr algn="ctr"/>
                      <a:r>
                        <a:rPr lang="en-US" sz="1400" dirty="0">
                          <a:latin typeface="Book Antiqua" pitchFamily="18" charset="0"/>
                        </a:rPr>
                        <a:t>5</a:t>
                      </a:r>
                    </a:p>
                  </a:txBody>
                  <a:tcPr/>
                </a:tc>
                <a:tc>
                  <a:txBody>
                    <a:bodyPr/>
                    <a:lstStyle/>
                    <a:p>
                      <a:pPr algn="ctr"/>
                      <a:r>
                        <a:rPr lang="en-US" sz="1400" dirty="0">
                          <a:latin typeface="Book Antiqua" pitchFamily="18" charset="0"/>
                        </a:rPr>
                        <a:t>16.667</a:t>
                      </a:r>
                    </a:p>
                  </a:txBody>
                  <a:tcPr/>
                </a:tc>
                <a:extLst>
                  <a:ext uri="{0D108BD9-81ED-4DB2-BD59-A6C34878D82A}">
                    <a16:rowId xmlns:a16="http://schemas.microsoft.com/office/drawing/2014/main" val="10003"/>
                  </a:ext>
                </a:extLst>
              </a:tr>
            </a:tbl>
          </a:graphicData>
        </a:graphic>
      </p:graphicFrame>
      <p:pic>
        <p:nvPicPr>
          <p:cNvPr id="30" name="Picture 3" descr="C:\USA\Research\papers\joydeep\mone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4581128"/>
            <a:ext cx="517962" cy="61206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534509" y="4702496"/>
            <a:ext cx="2406205" cy="369332"/>
          </a:xfrm>
          <a:prstGeom prst="rect">
            <a:avLst/>
          </a:prstGeom>
          <a:noFill/>
        </p:spPr>
        <p:txBody>
          <a:bodyPr wrap="square" rtlCol="0">
            <a:spAutoFit/>
          </a:bodyPr>
          <a:lstStyle/>
          <a:p>
            <a:r>
              <a:rPr lang="en-US" dirty="0">
                <a:solidFill>
                  <a:srgbClr val="FF0000"/>
                </a:solidFill>
              </a:rPr>
              <a:t>Bag Full</a:t>
            </a:r>
          </a:p>
        </p:txBody>
      </p:sp>
      <p:sp>
        <p:nvSpPr>
          <p:cNvPr id="32" name="Isosceles Triangle 31"/>
          <p:cNvSpPr/>
          <p:nvPr/>
        </p:nvSpPr>
        <p:spPr>
          <a:xfrm rot="16200000">
            <a:off x="3617894" y="2006842"/>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067944" y="2087560"/>
            <a:ext cx="2406205" cy="369332"/>
          </a:xfrm>
          <a:prstGeom prst="rect">
            <a:avLst/>
          </a:prstGeom>
          <a:noFill/>
        </p:spPr>
        <p:txBody>
          <a:bodyPr wrap="square" rtlCol="0">
            <a:spAutoFit/>
          </a:bodyPr>
          <a:lstStyle/>
          <a:p>
            <a:r>
              <a:rPr lang="en-US" dirty="0">
                <a:solidFill>
                  <a:srgbClr val="FF0000"/>
                </a:solidFill>
              </a:rPr>
              <a:t>Promising</a:t>
            </a:r>
          </a:p>
        </p:txBody>
      </p:sp>
      <p:sp>
        <p:nvSpPr>
          <p:cNvPr id="34" name="Isosceles Triangle 33"/>
          <p:cNvSpPr/>
          <p:nvPr/>
        </p:nvSpPr>
        <p:spPr>
          <a:xfrm rot="16200000">
            <a:off x="7656405" y="2006843"/>
            <a:ext cx="396044" cy="504056"/>
          </a:xfrm>
          <a:prstGeom prst="triangle">
            <a:avLst/>
          </a:prstGeom>
          <a:solidFill>
            <a:schemeClr val="tx1">
              <a:lumMod val="65000"/>
              <a:lumOff val="35000"/>
            </a:schemeClr>
          </a:solidFill>
          <a:ln>
            <a:solidFill>
              <a:srgbClr val="F57E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020272" y="1681063"/>
            <a:ext cx="2406205" cy="307777"/>
          </a:xfrm>
          <a:prstGeom prst="rect">
            <a:avLst/>
          </a:prstGeom>
          <a:noFill/>
        </p:spPr>
        <p:txBody>
          <a:bodyPr wrap="square" rtlCol="0">
            <a:spAutoFit/>
          </a:bodyPr>
          <a:lstStyle/>
          <a:p>
            <a:r>
              <a:rPr lang="en-US" sz="1400" dirty="0">
                <a:solidFill>
                  <a:srgbClr val="FF0000"/>
                </a:solidFill>
              </a:rPr>
              <a:t>Not promising (currently)</a:t>
            </a:r>
          </a:p>
        </p:txBody>
      </p:sp>
      <p:pic>
        <p:nvPicPr>
          <p:cNvPr id="36" name="Picture 3" descr="C:\USA\Research\papers\joydeep\mone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5805264"/>
            <a:ext cx="517962" cy="61206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5310373" y="5926632"/>
            <a:ext cx="2406205" cy="369332"/>
          </a:xfrm>
          <a:prstGeom prst="rect">
            <a:avLst/>
          </a:prstGeom>
          <a:noFill/>
        </p:spPr>
        <p:txBody>
          <a:bodyPr wrap="square" rtlCol="0">
            <a:spAutoFit/>
          </a:bodyPr>
          <a:lstStyle/>
          <a:p>
            <a:r>
              <a:rPr lang="en-US" dirty="0">
                <a:solidFill>
                  <a:srgbClr val="0000CC"/>
                </a:solidFill>
              </a:rPr>
              <a:t>Maximum value</a:t>
            </a:r>
          </a:p>
        </p:txBody>
      </p:sp>
    </p:spTree>
    <p:extLst>
      <p:ext uri="{BB962C8B-B14F-4D97-AF65-F5344CB8AC3E}">
        <p14:creationId xmlns:p14="http://schemas.microsoft.com/office/powerpoint/2010/main" val="152544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wipe(down)">
                                      <p:cBhvr>
                                        <p:cTn id="10" dur="500"/>
                                        <p:tgtEl>
                                          <p:spTgt spid="114"/>
                                        </p:tgtEl>
                                      </p:cBhvr>
                                    </p:animEffect>
                                  </p:childTnLst>
                                </p:cTn>
                              </p:par>
                            </p:childTnLst>
                          </p:cTn>
                        </p:par>
                        <p:par>
                          <p:cTn id="11" fill="hold">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500"/>
                                        <p:tgtEl>
                                          <p:spTgt spid="47"/>
                                        </p:tgtEl>
                                        <p:attrNameLst>
                                          <p:attrName>ppt_y</p:attrName>
                                        </p:attrNameLst>
                                      </p:cBhvr>
                                      <p:tavLst>
                                        <p:tav tm="0">
                                          <p:val>
                                            <p:strVal val="#ppt_y-#ppt_h*1.125000"/>
                                          </p:val>
                                        </p:tav>
                                        <p:tav tm="100000">
                                          <p:val>
                                            <p:strVal val="#ppt_y"/>
                                          </p:val>
                                        </p:tav>
                                      </p:tavLst>
                                    </p:anim>
                                    <p:animEffect transition="in" filter="wipe(down)">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up)">
                                      <p:cBhvr>
                                        <p:cTn id="20" dur="500"/>
                                        <p:tgtEl>
                                          <p:spTgt spid="4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500"/>
                            </p:stCondLst>
                            <p:childTnLst>
                              <p:par>
                                <p:cTn id="25" presetID="12" presetClass="entr" presetSubtype="1"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p:tgtEl>
                                          <p:spTgt spid="48"/>
                                        </p:tgtEl>
                                        <p:attrNameLst>
                                          <p:attrName>ppt_y</p:attrName>
                                        </p:attrNameLst>
                                      </p:cBhvr>
                                      <p:tavLst>
                                        <p:tav tm="0">
                                          <p:val>
                                            <p:strVal val="#ppt_y-#ppt_h*1.125000"/>
                                          </p:val>
                                        </p:tav>
                                        <p:tav tm="100000">
                                          <p:val>
                                            <p:strVal val="#ppt_y"/>
                                          </p:val>
                                        </p:tav>
                                      </p:tavLst>
                                    </p:anim>
                                    <p:animEffect transition="in" filter="wipe(down)">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22" presetClass="entr" presetSubtype="4"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down)">
                                      <p:cBhvr>
                                        <p:cTn id="35" dur="500"/>
                                        <p:tgtEl>
                                          <p:spTgt spid="33"/>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2"/>
                                        </p:tgtEl>
                                        <p:attrNameLst>
                                          <p:attrName>style.visibility</p:attrName>
                                        </p:attrNameLst>
                                      </p:cBhvr>
                                      <p:to>
                                        <p:strVal val="hidden"/>
                                      </p:to>
                                    </p:set>
                                  </p:childTnLst>
                                </p:cTn>
                              </p:par>
                              <p:par>
                                <p:cTn id="47" presetID="22" presetClass="exit" presetSubtype="4" fill="hold" grpId="1" nodeType="withEffect">
                                  <p:stCondLst>
                                    <p:cond delay="0"/>
                                  </p:stCondLst>
                                  <p:childTnLst>
                                    <p:animEffect transition="out" filter="wipe(down)">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34"/>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35"/>
                                        </p:tgtEl>
                                      </p:cBhvr>
                                    </p:animEffect>
                                    <p:set>
                                      <p:cBhvr>
                                        <p:cTn id="54" dur="1" fill="hold">
                                          <p:stCondLst>
                                            <p:cond delay="499"/>
                                          </p:stCondLst>
                                        </p:cTn>
                                        <p:tgtEl>
                                          <p:spTgt spid="3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up)">
                                      <p:cBhvr>
                                        <p:cTn id="59" dur="500"/>
                                        <p:tgtEl>
                                          <p:spTgt spid="55"/>
                                        </p:tgtEl>
                                      </p:cBhvr>
                                    </p:animEffect>
                                  </p:childTnLst>
                                </p:cTn>
                              </p:par>
                              <p:par>
                                <p:cTn id="60" presetID="22" presetClass="entr" presetSubtype="1"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up)">
                                      <p:cBhvr>
                                        <p:cTn id="62" dur="500"/>
                                        <p:tgtEl>
                                          <p:spTgt spid="56"/>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wipe(left)">
                                      <p:cBhvr>
                                        <p:cTn id="65" dur="500"/>
                                        <p:tgtEl>
                                          <p:spTgt spid="6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wipe(left)">
                                      <p:cBhvr>
                                        <p:cTn id="68" dur="500"/>
                                        <p:tgtEl>
                                          <p:spTgt spid="65"/>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p:tgtEl>
                                          <p:spTgt spid="49"/>
                                        </p:tgtEl>
                                        <p:attrNameLst>
                                          <p:attrName>ppt_y</p:attrName>
                                        </p:attrNameLst>
                                      </p:cBhvr>
                                      <p:tavLst>
                                        <p:tav tm="0">
                                          <p:val>
                                            <p:strVal val="#ppt_y-#ppt_h*1.125000"/>
                                          </p:val>
                                        </p:tav>
                                        <p:tav tm="100000">
                                          <p:val>
                                            <p:strVal val="#ppt_y"/>
                                          </p:val>
                                        </p:tav>
                                      </p:tavLst>
                                    </p:anim>
                                    <p:animEffect transition="in" filter="wipe(down)">
                                      <p:cBhvr>
                                        <p:cTn id="72" dur="500"/>
                                        <p:tgtEl>
                                          <p:spTgt spid="49"/>
                                        </p:tgtEl>
                                      </p:cBhvr>
                                    </p:animEffect>
                                  </p:childTnLst>
                                </p:cTn>
                              </p:par>
                              <p:par>
                                <p:cTn id="73" presetID="12" presetClass="entr" presetSubtype="1"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additive="base">
                                        <p:cTn id="75" dur="500"/>
                                        <p:tgtEl>
                                          <p:spTgt spid="52"/>
                                        </p:tgtEl>
                                        <p:attrNameLst>
                                          <p:attrName>ppt_y</p:attrName>
                                        </p:attrNameLst>
                                      </p:cBhvr>
                                      <p:tavLst>
                                        <p:tav tm="0">
                                          <p:val>
                                            <p:strVal val="#ppt_y-#ppt_h*1.125000"/>
                                          </p:val>
                                        </p:tav>
                                        <p:tav tm="100000">
                                          <p:val>
                                            <p:strVal val="#ppt_y"/>
                                          </p:val>
                                        </p:tav>
                                      </p:tavLst>
                                    </p:anim>
                                    <p:animEffect transition="in" filter="wipe(down)">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up)">
                                      <p:cBhvr>
                                        <p:cTn id="81" dur="500"/>
                                        <p:tgtEl>
                                          <p:spTgt spid="61"/>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68"/>
                                        </p:tgtEl>
                                        <p:attrNameLst>
                                          <p:attrName>style.visibility</p:attrName>
                                        </p:attrNameLst>
                                      </p:cBhvr>
                                      <p:to>
                                        <p:strVal val="visible"/>
                                      </p:to>
                                    </p:set>
                                    <p:animEffect transition="in" filter="wipe(left)">
                                      <p:cBhvr>
                                        <p:cTn id="84" dur="500"/>
                                        <p:tgtEl>
                                          <p:spTgt spid="68"/>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51"/>
                                        </p:tgtEl>
                                        <p:attrNameLst>
                                          <p:attrName>style.visibility</p:attrName>
                                        </p:attrNameLst>
                                      </p:cBhvr>
                                      <p:to>
                                        <p:strVal val="visible"/>
                                      </p:to>
                                    </p:set>
                                    <p:anim calcmode="lin" valueType="num">
                                      <p:cBhvr additive="base">
                                        <p:cTn id="88" dur="500"/>
                                        <p:tgtEl>
                                          <p:spTgt spid="51"/>
                                        </p:tgtEl>
                                        <p:attrNameLst>
                                          <p:attrName>ppt_y</p:attrName>
                                        </p:attrNameLst>
                                      </p:cBhvr>
                                      <p:tavLst>
                                        <p:tav tm="0">
                                          <p:val>
                                            <p:strVal val="#ppt_y-#ppt_h*1.125000"/>
                                          </p:val>
                                        </p:tav>
                                        <p:tav tm="100000">
                                          <p:val>
                                            <p:strVal val="#ppt_y"/>
                                          </p:val>
                                        </p:tav>
                                      </p:tavLst>
                                    </p:anim>
                                    <p:animEffect transition="in" filter="wipe(down)">
                                      <p:cBhvr>
                                        <p:cTn id="89" dur="5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wipe(up)">
                                      <p:cBhvr>
                                        <p:cTn id="94" dur="500"/>
                                        <p:tgtEl>
                                          <p:spTgt spid="6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left)">
                                      <p:cBhvr>
                                        <p:cTn id="97" dur="500"/>
                                        <p:tgtEl>
                                          <p:spTgt spid="69"/>
                                        </p:tgtEl>
                                      </p:cBhvr>
                                    </p:animEffect>
                                  </p:childTnLst>
                                </p:cTn>
                              </p:par>
                            </p:childTnLst>
                          </p:cTn>
                        </p:par>
                        <p:par>
                          <p:cTn id="98" fill="hold">
                            <p:stCondLst>
                              <p:cond delay="500"/>
                            </p:stCondLst>
                            <p:childTnLst>
                              <p:par>
                                <p:cTn id="99" presetID="12" presetClass="entr" presetSubtype="1" fill="hold" grpId="0" nodeType="afterEffect">
                                  <p:stCondLst>
                                    <p:cond delay="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500"/>
                                        <p:tgtEl>
                                          <p:spTgt spid="50"/>
                                        </p:tgtEl>
                                        <p:attrNameLst>
                                          <p:attrName>ppt_y</p:attrName>
                                        </p:attrNameLst>
                                      </p:cBhvr>
                                      <p:tavLst>
                                        <p:tav tm="0">
                                          <p:val>
                                            <p:strVal val="#ppt_y-#ppt_h*1.125000"/>
                                          </p:val>
                                        </p:tav>
                                        <p:tav tm="100000">
                                          <p:val>
                                            <p:strVal val="#ppt_y"/>
                                          </p:val>
                                        </p:tav>
                                      </p:tavLst>
                                    </p:anim>
                                    <p:animEffect transition="in" filter="wipe(down)">
                                      <p:cBhvr>
                                        <p:cTn id="102" dur="5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dissolve">
                                      <p:cBhvr>
                                        <p:cTn id="107" dur="500"/>
                                        <p:tgtEl>
                                          <p:spTgt spid="30"/>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wipe(down)">
                                      <p:cBhvr>
                                        <p:cTn id="110" dur="500"/>
                                        <p:tgtEl>
                                          <p:spTgt spid="31"/>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wipe(up)">
                                      <p:cBhvr>
                                        <p:cTn id="115" dur="500"/>
                                        <p:tgtEl>
                                          <p:spTgt spid="73"/>
                                        </p:tgtEl>
                                      </p:cBhvr>
                                    </p:animEffect>
                                  </p:childTnLst>
                                </p:cTn>
                              </p:par>
                              <p:par>
                                <p:cTn id="116" presetID="22" presetClass="entr" presetSubtype="1" fill="hold"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wipe(up)">
                                      <p:cBhvr>
                                        <p:cTn id="118" dur="500"/>
                                        <p:tgtEl>
                                          <p:spTgt spid="74"/>
                                        </p:tgtEl>
                                      </p:cBhvr>
                                    </p:animEffect>
                                  </p:childTnLst>
                                </p:cTn>
                              </p:par>
                              <p:par>
                                <p:cTn id="119" presetID="12" presetClass="entr" presetSubtype="1"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additive="base">
                                        <p:cTn id="121" dur="500"/>
                                        <p:tgtEl>
                                          <p:spTgt spid="75"/>
                                        </p:tgtEl>
                                        <p:attrNameLst>
                                          <p:attrName>ppt_y</p:attrName>
                                        </p:attrNameLst>
                                      </p:cBhvr>
                                      <p:tavLst>
                                        <p:tav tm="0">
                                          <p:val>
                                            <p:strVal val="#ppt_y-#ppt_h*1.125000"/>
                                          </p:val>
                                        </p:tav>
                                        <p:tav tm="100000">
                                          <p:val>
                                            <p:strVal val="#ppt_y"/>
                                          </p:val>
                                        </p:tav>
                                      </p:tavLst>
                                    </p:anim>
                                    <p:animEffect transition="in" filter="wipe(down)">
                                      <p:cBhvr>
                                        <p:cTn id="122" dur="500"/>
                                        <p:tgtEl>
                                          <p:spTgt spid="75"/>
                                        </p:tgtEl>
                                      </p:cBhvr>
                                    </p:animEffect>
                                  </p:childTnLst>
                                </p:cTn>
                              </p:par>
                              <p:par>
                                <p:cTn id="123" presetID="12" presetClass="entr" presetSubtype="1" fill="hold" grpId="0" nodeType="withEffect">
                                  <p:stCondLst>
                                    <p:cond delay="0"/>
                                  </p:stCondLst>
                                  <p:childTnLst>
                                    <p:set>
                                      <p:cBhvr>
                                        <p:cTn id="124" dur="1" fill="hold">
                                          <p:stCondLst>
                                            <p:cond delay="0"/>
                                          </p:stCondLst>
                                        </p:cTn>
                                        <p:tgtEl>
                                          <p:spTgt spid="76"/>
                                        </p:tgtEl>
                                        <p:attrNameLst>
                                          <p:attrName>style.visibility</p:attrName>
                                        </p:attrNameLst>
                                      </p:cBhvr>
                                      <p:to>
                                        <p:strVal val="visible"/>
                                      </p:to>
                                    </p:set>
                                    <p:anim calcmode="lin" valueType="num">
                                      <p:cBhvr additive="base">
                                        <p:cTn id="125" dur="500"/>
                                        <p:tgtEl>
                                          <p:spTgt spid="76"/>
                                        </p:tgtEl>
                                        <p:attrNameLst>
                                          <p:attrName>ppt_y</p:attrName>
                                        </p:attrNameLst>
                                      </p:cBhvr>
                                      <p:tavLst>
                                        <p:tav tm="0">
                                          <p:val>
                                            <p:strVal val="#ppt_y-#ppt_h*1.125000"/>
                                          </p:val>
                                        </p:tav>
                                        <p:tav tm="100000">
                                          <p:val>
                                            <p:strVal val="#ppt_y"/>
                                          </p:val>
                                        </p:tav>
                                      </p:tavLst>
                                    </p:anim>
                                    <p:animEffect transition="in" filter="wipe(down)">
                                      <p:cBhvr>
                                        <p:cTn id="126" dur="500"/>
                                        <p:tgtEl>
                                          <p:spTgt spid="76"/>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wipe(left)">
                                      <p:cBhvr>
                                        <p:cTn id="129" dur="500"/>
                                        <p:tgtEl>
                                          <p:spTgt spid="77"/>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wipe(left)">
                                      <p:cBhvr>
                                        <p:cTn id="132" dur="500"/>
                                        <p:tgtEl>
                                          <p:spTgt spid="78"/>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dissolve">
                                      <p:cBhvr>
                                        <p:cTn id="137" dur="500"/>
                                        <p:tgtEl>
                                          <p:spTgt spid="36"/>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wipe(down)">
                                      <p:cBhvr>
                                        <p:cTn id="1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47" grpId="0" animBg="1"/>
      <p:bldP spid="48" grpId="0" animBg="1"/>
      <p:bldP spid="49" grpId="0" animBg="1"/>
      <p:bldP spid="50" grpId="0" animBg="1"/>
      <p:bldP spid="51" grpId="0" animBg="1"/>
      <p:bldP spid="52" grpId="0" animBg="1"/>
      <p:bldP spid="63" grpId="0"/>
      <p:bldP spid="64" grpId="0"/>
      <p:bldP spid="65" grpId="0"/>
      <p:bldP spid="68" grpId="0"/>
      <p:bldP spid="69" grpId="0"/>
      <p:bldP spid="75" grpId="0" animBg="1"/>
      <p:bldP spid="76" grpId="0" animBg="1"/>
      <p:bldP spid="77" grpId="0"/>
      <p:bldP spid="78" grpId="0"/>
      <p:bldP spid="31" grpId="0"/>
      <p:bldP spid="32" grpId="0" animBg="1"/>
      <p:bldP spid="32" grpId="1" animBg="1"/>
      <p:bldP spid="33" grpId="0"/>
      <p:bldP spid="33" grpId="1"/>
      <p:bldP spid="34" grpId="0" animBg="1"/>
      <p:bldP spid="34" grpId="1" animBg="1"/>
      <p:bldP spid="35" grpId="0"/>
      <p:bldP spid="35" grpId="1"/>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Coping with NP-completeness</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5" name="Group 14"/>
          <p:cNvGrpSpPr/>
          <p:nvPr/>
        </p:nvGrpSpPr>
        <p:grpSpPr>
          <a:xfrm>
            <a:off x="359532" y="1059994"/>
            <a:ext cx="8532949" cy="830997"/>
            <a:chOff x="3290836" y="1133555"/>
            <a:chExt cx="6401875" cy="648596"/>
          </a:xfrm>
        </p:grpSpPr>
        <p:sp>
          <p:nvSpPr>
            <p:cNvPr id="16" name="Oval 15"/>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7" name="TextBox 16"/>
            <p:cNvSpPr txBox="1"/>
            <p:nvPr/>
          </p:nvSpPr>
          <p:spPr>
            <a:xfrm>
              <a:off x="3468879" y="1133555"/>
              <a:ext cx="6223832" cy="648596"/>
            </a:xfrm>
            <a:prstGeom prst="rect">
              <a:avLst/>
            </a:prstGeom>
            <a:noFill/>
          </p:spPr>
          <p:txBody>
            <a:bodyPr wrap="square" rtlCol="0">
              <a:spAutoFit/>
            </a:bodyPr>
            <a:lstStyle/>
            <a:p>
              <a:r>
                <a:rPr lang="en-US" sz="2400" dirty="0">
                  <a:solidFill>
                    <a:srgbClr val="0000CC"/>
                  </a:solidFill>
                  <a:latin typeface="Book Antiqua" pitchFamily="18" charset="0"/>
                </a:rPr>
                <a:t>Knowing that a problem is NP-complete means this is among the hardest problems in NP</a:t>
              </a:r>
              <a:endParaRPr lang="en-US" sz="2400" dirty="0">
                <a:latin typeface="Georgia" pitchFamily="18" charset="0"/>
              </a:endParaRPr>
            </a:p>
          </p:txBody>
        </p:sp>
      </p:grpSp>
      <p:sp>
        <p:nvSpPr>
          <p:cNvPr id="18" name="Rectangle 17"/>
          <p:cNvSpPr>
            <a:spLocks noChangeArrowheads="1"/>
          </p:cNvSpPr>
          <p:nvPr/>
        </p:nvSpPr>
        <p:spPr bwMode="auto">
          <a:xfrm>
            <a:off x="827584" y="1996098"/>
            <a:ext cx="8316416"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There is no existing polynomial time algorithms</a:t>
            </a:r>
          </a:p>
          <a:p>
            <a:pPr>
              <a:spcBef>
                <a:spcPts val="600"/>
              </a:spcBef>
              <a:buClr>
                <a:srgbClr val="4F81BD"/>
              </a:buClr>
              <a:buSzPct val="90000"/>
              <a:buFont typeface="Wingdings 3" pitchFamily="18" charset="2"/>
              <a:buChar char="}"/>
            </a:pPr>
            <a:r>
              <a:rPr lang="en-US" sz="2000" dirty="0">
                <a:latin typeface="Garamond" pitchFamily="18" charset="0"/>
              </a:rPr>
              <a:t> But that does not necessarily mean that there won’t be any polynomial time algorithms</a:t>
            </a:r>
          </a:p>
        </p:txBody>
      </p:sp>
      <p:grpSp>
        <p:nvGrpSpPr>
          <p:cNvPr id="8" name="Group 7"/>
          <p:cNvGrpSpPr/>
          <p:nvPr/>
        </p:nvGrpSpPr>
        <p:grpSpPr>
          <a:xfrm>
            <a:off x="359532" y="2996952"/>
            <a:ext cx="8396536" cy="830997"/>
            <a:chOff x="3290836" y="1133555"/>
            <a:chExt cx="6299531" cy="648596"/>
          </a:xfrm>
        </p:grpSpPr>
        <p:sp>
          <p:nvSpPr>
            <p:cNvPr id="9" name="Oval 8"/>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10" name="TextBox 9"/>
            <p:cNvSpPr txBox="1"/>
            <p:nvPr/>
          </p:nvSpPr>
          <p:spPr>
            <a:xfrm>
              <a:off x="3468879" y="1133555"/>
              <a:ext cx="6121488" cy="648596"/>
            </a:xfrm>
            <a:prstGeom prst="rect">
              <a:avLst/>
            </a:prstGeom>
            <a:noFill/>
          </p:spPr>
          <p:txBody>
            <a:bodyPr wrap="square" rtlCol="0">
              <a:spAutoFit/>
            </a:bodyPr>
            <a:lstStyle/>
            <a:p>
              <a:r>
                <a:rPr lang="en-US" sz="2400" dirty="0">
                  <a:solidFill>
                    <a:srgbClr val="0000CC"/>
                  </a:solidFill>
                  <a:latin typeface="Book Antiqua" pitchFamily="18" charset="0"/>
                </a:rPr>
                <a:t>Currently you do not know how to solve it in polynomial time</a:t>
              </a:r>
              <a:endParaRPr lang="en-US" sz="2400" dirty="0">
                <a:latin typeface="Georgia" pitchFamily="18" charset="0"/>
              </a:endParaRPr>
            </a:p>
          </p:txBody>
        </p:sp>
      </p:grpSp>
      <p:sp>
        <p:nvSpPr>
          <p:cNvPr id="11" name="Rectangle 10"/>
          <p:cNvSpPr>
            <a:spLocks noChangeArrowheads="1"/>
          </p:cNvSpPr>
          <p:nvPr/>
        </p:nvSpPr>
        <p:spPr bwMode="auto">
          <a:xfrm>
            <a:off x="899592" y="3933056"/>
            <a:ext cx="7992888"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dirty="0">
                <a:latin typeface="Garamond" pitchFamily="18" charset="0"/>
              </a:rPr>
              <a:t>Will you be satisfied with exponential time algorithms?</a:t>
            </a:r>
          </a:p>
          <a:p>
            <a:pPr>
              <a:spcBef>
                <a:spcPts val="600"/>
              </a:spcBef>
              <a:buClr>
                <a:srgbClr val="4F81BD"/>
              </a:buClr>
              <a:buSzPct val="90000"/>
              <a:buFont typeface="Wingdings 3" pitchFamily="18" charset="2"/>
              <a:buChar char="}"/>
            </a:pPr>
            <a:r>
              <a:rPr lang="en-US" sz="2000" dirty="0">
                <a:latin typeface="Garamond" pitchFamily="18" charset="0"/>
              </a:rPr>
              <a:t> For many real-life problems, with large input data, exponential-time algorithms are not desirable</a:t>
            </a:r>
          </a:p>
          <a:p>
            <a:pPr>
              <a:spcBef>
                <a:spcPts val="600"/>
              </a:spcBef>
              <a:buClr>
                <a:srgbClr val="4F81BD"/>
              </a:buClr>
              <a:buSzPct val="90000"/>
              <a:buFont typeface="Wingdings 3" pitchFamily="18" charset="2"/>
              <a:buChar char="}"/>
            </a:pPr>
            <a:r>
              <a:rPr lang="en-US" sz="2000" dirty="0">
                <a:latin typeface="Garamond" pitchFamily="18" charset="0"/>
              </a:rPr>
              <a:t> Then what would you do?</a:t>
            </a:r>
          </a:p>
          <a:p>
            <a:pPr>
              <a:spcBef>
                <a:spcPts val="600"/>
              </a:spcBef>
              <a:buClr>
                <a:srgbClr val="4F81BD"/>
              </a:buClr>
              <a:buSzPct val="90000"/>
              <a:buFont typeface="Wingdings 3" pitchFamily="18" charset="2"/>
              <a:buChar char="}"/>
            </a:pPr>
            <a:endParaRPr lang="en-US" sz="2000" dirty="0">
              <a:latin typeface="Garamond" pitchFamily="18" charset="0"/>
            </a:endParaRPr>
          </a:p>
        </p:txBody>
      </p:sp>
      <p:sp>
        <p:nvSpPr>
          <p:cNvPr id="12" name="Text Box 58"/>
          <p:cNvSpPr txBox="1">
            <a:spLocks noChangeArrowheads="1"/>
          </p:cNvSpPr>
          <p:nvPr/>
        </p:nvSpPr>
        <p:spPr bwMode="auto">
          <a:xfrm>
            <a:off x="-36003" y="5733256"/>
            <a:ext cx="9216515" cy="785472"/>
          </a:xfrm>
          <a:prstGeom prst="rect">
            <a:avLst/>
          </a:prstGeom>
          <a:solidFill>
            <a:schemeClr val="accent4">
              <a:lumMod val="75000"/>
            </a:schemeClr>
          </a:solidFill>
          <a:ln w="15875">
            <a:noFill/>
            <a:miter lim="800000"/>
            <a:headEnd/>
            <a:tailEnd/>
          </a:ln>
          <a:effectLst/>
        </p:spPr>
        <p:txBody>
          <a:bodyPr wrap="square" lIns="92075" tIns="46038" rIns="92075" bIns="46038">
            <a:spAutoFit/>
          </a:bodyPr>
          <a:lstStyle/>
          <a:p>
            <a:pPr algn="ctr">
              <a:spcBef>
                <a:spcPct val="50000"/>
              </a:spcBef>
            </a:pPr>
            <a:r>
              <a:rPr lang="en-US" b="1" dirty="0">
                <a:solidFill>
                  <a:schemeClr val="bg1"/>
                </a:solidFill>
                <a:latin typeface="Trebuchet MS" pitchFamily="34" charset="0"/>
              </a:rPr>
              <a:t>Proving  a problem to be NP-complete is not the end. </a:t>
            </a:r>
          </a:p>
          <a:p>
            <a:pPr algn="ctr">
              <a:spcBef>
                <a:spcPct val="50000"/>
              </a:spcBef>
            </a:pPr>
            <a:r>
              <a:rPr lang="en-US" b="1" dirty="0">
                <a:solidFill>
                  <a:schemeClr val="bg1"/>
                </a:solidFill>
                <a:latin typeface="Trebuchet MS" pitchFamily="34" charset="0"/>
              </a:rPr>
              <a:t>Rather, the beginning of many exciting research directions</a:t>
            </a:r>
          </a:p>
        </p:txBody>
      </p:sp>
    </p:spTree>
    <p:extLst>
      <p:ext uri="{BB962C8B-B14F-4D97-AF65-F5344CB8AC3E}">
        <p14:creationId xmlns:p14="http://schemas.microsoft.com/office/powerpoint/2010/main" val="2375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Coping with NP-Completeness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5"/>
          <p:cNvSpPr>
            <a:spLocks noChangeArrowheads="1"/>
          </p:cNvSpPr>
          <p:nvPr/>
        </p:nvSpPr>
        <p:spPr bwMode="auto">
          <a:xfrm>
            <a:off x="395536" y="1539369"/>
            <a:ext cx="860495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500" dirty="0">
                <a:latin typeface="Garamond" pitchFamily="18" charset="0"/>
              </a:rPr>
              <a:t> Many NP-C problems are efficiently solvable for specific input patterns </a:t>
            </a:r>
          </a:p>
          <a:p>
            <a:pPr lvl="1">
              <a:spcBef>
                <a:spcPts val="600"/>
              </a:spcBef>
              <a:buClr>
                <a:srgbClr val="4F81BD"/>
              </a:buClr>
              <a:buSzPct val="90000"/>
              <a:buFont typeface="Wingdings 3" pitchFamily="18" charset="2"/>
              <a:buChar char="}"/>
            </a:pPr>
            <a:r>
              <a:rPr lang="en-US" sz="2200" dirty="0">
                <a:latin typeface="Garamond" pitchFamily="18" charset="0"/>
              </a:rPr>
              <a:t> You may not be that lucky always</a:t>
            </a:r>
          </a:p>
          <a:p>
            <a:pPr lvl="1">
              <a:spcBef>
                <a:spcPts val="600"/>
              </a:spcBef>
              <a:buClr>
                <a:srgbClr val="4F81BD"/>
              </a:buClr>
              <a:buSzPct val="90000"/>
              <a:buFont typeface="Wingdings 3" pitchFamily="18" charset="2"/>
              <a:buChar char="}"/>
            </a:pPr>
            <a:endParaRPr lang="en-US" sz="2500" dirty="0">
              <a:latin typeface="Garamond" pitchFamily="18" charset="0"/>
            </a:endParaRPr>
          </a:p>
          <a:p>
            <a:pPr>
              <a:spcBef>
                <a:spcPts val="600"/>
              </a:spcBef>
              <a:buClr>
                <a:srgbClr val="4F81BD"/>
              </a:buClr>
              <a:buSzPct val="90000"/>
              <a:buFont typeface="Wingdings 3" pitchFamily="18" charset="2"/>
              <a:buChar char="}"/>
            </a:pPr>
            <a:r>
              <a:rPr lang="en-US" sz="2500" dirty="0">
                <a:latin typeface="Garamond" pitchFamily="18" charset="0"/>
              </a:rPr>
              <a:t> So we may want to do something to reduce the running time</a:t>
            </a:r>
          </a:p>
          <a:p>
            <a:pPr lvl="1">
              <a:spcBef>
                <a:spcPts val="600"/>
              </a:spcBef>
              <a:buClr>
                <a:srgbClr val="4F81BD"/>
              </a:buClr>
              <a:buSzPct val="90000"/>
              <a:buFont typeface="Wingdings 3" pitchFamily="18" charset="2"/>
              <a:buChar char="}"/>
            </a:pPr>
            <a:r>
              <a:rPr lang="en-US" sz="2500" dirty="0">
                <a:latin typeface="Garamond" pitchFamily="18" charset="0"/>
              </a:rPr>
              <a:t> </a:t>
            </a:r>
            <a:r>
              <a:rPr lang="en-US" sz="2200" dirty="0">
                <a:latin typeface="Garamond" pitchFamily="18" charset="0"/>
              </a:rPr>
              <a:t>Backtracking Algorithms</a:t>
            </a:r>
          </a:p>
          <a:p>
            <a:pPr lvl="1">
              <a:spcBef>
                <a:spcPts val="600"/>
              </a:spcBef>
              <a:buClr>
                <a:srgbClr val="4F81BD"/>
              </a:buClr>
              <a:buSzPct val="90000"/>
              <a:buFont typeface="Wingdings 3" pitchFamily="18" charset="2"/>
              <a:buChar char="}"/>
            </a:pPr>
            <a:r>
              <a:rPr lang="en-US" sz="2200" dirty="0">
                <a:latin typeface="Garamond" pitchFamily="18" charset="0"/>
              </a:rPr>
              <a:t> Branch-and-Bound Algorithms</a:t>
            </a:r>
          </a:p>
        </p:txBody>
      </p:sp>
    </p:spTree>
    <p:extLst>
      <p:ext uri="{BB962C8B-B14F-4D97-AF65-F5344CB8AC3E}">
        <p14:creationId xmlns:p14="http://schemas.microsoft.com/office/powerpoint/2010/main" val="2771531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Backtracking Algorithms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5"/>
          <p:cNvSpPr>
            <a:spLocks noChangeArrowheads="1"/>
          </p:cNvSpPr>
          <p:nvPr/>
        </p:nvSpPr>
        <p:spPr bwMode="auto">
          <a:xfrm>
            <a:off x="431540" y="1173810"/>
            <a:ext cx="7992888" cy="303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latin typeface="Garamond" pitchFamily="18" charset="0"/>
              </a:rPr>
              <a:t> </a:t>
            </a:r>
            <a:r>
              <a:rPr lang="en-US" sz="2200" dirty="0">
                <a:solidFill>
                  <a:srgbClr val="0000CC"/>
                </a:solidFill>
                <a:latin typeface="Garamond" pitchFamily="18" charset="0"/>
              </a:rPr>
              <a:t>Pruning</a:t>
            </a:r>
            <a:r>
              <a:rPr lang="en-US" sz="2200" dirty="0">
                <a:latin typeface="Garamond" pitchFamily="18" charset="0"/>
              </a:rPr>
              <a:t> the search space (in a tree like space)</a:t>
            </a:r>
          </a:p>
          <a:p>
            <a:pPr>
              <a:spcBef>
                <a:spcPts val="600"/>
              </a:spcBef>
              <a:buClr>
                <a:srgbClr val="4F81BD"/>
              </a:buClr>
              <a:buSzPct val="90000"/>
              <a:buFont typeface="Wingdings 3" pitchFamily="18" charset="2"/>
              <a:buChar char="}"/>
            </a:pPr>
            <a:r>
              <a:rPr lang="en-US" sz="2200" dirty="0">
                <a:latin typeface="Garamond" pitchFamily="18" charset="0"/>
              </a:rPr>
              <a:t> </a:t>
            </a:r>
            <a:r>
              <a:rPr lang="en-US" sz="2200" dirty="0">
                <a:solidFill>
                  <a:srgbClr val="0000CC"/>
                </a:solidFill>
                <a:latin typeface="Garamond" pitchFamily="18" charset="0"/>
              </a:rPr>
              <a:t>Incrementally grow</a:t>
            </a:r>
            <a:r>
              <a:rPr lang="en-US" sz="2200" dirty="0">
                <a:latin typeface="Garamond" pitchFamily="18" charset="0"/>
              </a:rPr>
              <a:t> a tree of partial solutions</a:t>
            </a:r>
          </a:p>
          <a:p>
            <a:pPr>
              <a:spcBef>
                <a:spcPts val="600"/>
              </a:spcBef>
              <a:buClr>
                <a:srgbClr val="4F81BD"/>
              </a:buClr>
              <a:buSzPct val="90000"/>
              <a:buFont typeface="Wingdings 3" pitchFamily="18" charset="2"/>
              <a:buChar char="}"/>
            </a:pPr>
            <a:r>
              <a:rPr lang="en-US" sz="2200" dirty="0">
                <a:latin typeface="Garamond" pitchFamily="18" charset="0"/>
              </a:rPr>
              <a:t> </a:t>
            </a:r>
            <a:r>
              <a:rPr lang="en-US" sz="2200" dirty="0">
                <a:solidFill>
                  <a:srgbClr val="FF0000"/>
                </a:solidFill>
                <a:latin typeface="Garamond" pitchFamily="18" charset="0"/>
              </a:rPr>
              <a:t>Rejecting</a:t>
            </a:r>
            <a:r>
              <a:rPr lang="en-US" sz="2200" dirty="0">
                <a:latin typeface="Garamond" pitchFamily="18" charset="0"/>
              </a:rPr>
              <a:t> a </a:t>
            </a:r>
            <a:r>
              <a:rPr lang="en-US" sz="2200" dirty="0">
                <a:solidFill>
                  <a:srgbClr val="0000CC"/>
                </a:solidFill>
                <a:latin typeface="Garamond" pitchFamily="18" charset="0"/>
              </a:rPr>
              <a:t>solution</a:t>
            </a:r>
            <a:r>
              <a:rPr lang="en-US" sz="2200" dirty="0">
                <a:latin typeface="Garamond" pitchFamily="18" charset="0"/>
              </a:rPr>
              <a:t> by </a:t>
            </a:r>
            <a:r>
              <a:rPr lang="en-US" sz="2200" dirty="0">
                <a:solidFill>
                  <a:srgbClr val="0000CC"/>
                </a:solidFill>
                <a:latin typeface="Garamond" pitchFamily="18" charset="0"/>
              </a:rPr>
              <a:t>looking</a:t>
            </a:r>
            <a:r>
              <a:rPr lang="en-US" sz="2200" dirty="0">
                <a:latin typeface="Garamond" pitchFamily="18" charset="0"/>
              </a:rPr>
              <a:t> at a </a:t>
            </a:r>
            <a:r>
              <a:rPr lang="en-US" sz="2200" dirty="0">
                <a:solidFill>
                  <a:srgbClr val="FF0000"/>
                </a:solidFill>
                <a:latin typeface="Garamond" pitchFamily="18" charset="0"/>
              </a:rPr>
              <a:t>small portion</a:t>
            </a:r>
            <a:r>
              <a:rPr lang="en-US" sz="2200" dirty="0">
                <a:latin typeface="Garamond" pitchFamily="18" charset="0"/>
              </a:rPr>
              <a:t> of it.</a:t>
            </a:r>
          </a:p>
          <a:p>
            <a:pPr>
              <a:spcBef>
                <a:spcPts val="600"/>
              </a:spcBef>
              <a:buClr>
                <a:srgbClr val="4F81BD"/>
              </a:buClr>
              <a:buSzPct val="90000"/>
              <a:buFont typeface="Wingdings 3" pitchFamily="18" charset="2"/>
              <a:buChar char="}"/>
            </a:pPr>
            <a:endParaRPr lang="en-US" sz="2000" dirty="0">
              <a:latin typeface="Garamond" pitchFamily="18" charset="0"/>
            </a:endParaRPr>
          </a:p>
          <a:p>
            <a:pPr lvl="1">
              <a:spcBef>
                <a:spcPts val="600"/>
              </a:spcBef>
              <a:buClr>
                <a:srgbClr val="4F81BD"/>
              </a:buClr>
              <a:buSzPct val="90000"/>
              <a:buFont typeface="Wingdings 3" pitchFamily="18" charset="2"/>
              <a:buChar char="}"/>
            </a:pPr>
            <a:r>
              <a:rPr lang="en-US" sz="2000" dirty="0">
                <a:latin typeface="Garamond" pitchFamily="18" charset="0"/>
              </a:rPr>
              <a:t> if an instance of SAT contains the clause (x1 </a:t>
            </a:r>
            <a:r>
              <a:rPr lang="en-US" sz="2000" dirty="0">
                <a:latin typeface="Garamond" pitchFamily="18" charset="0"/>
                <a:sym typeface="Symbol"/>
              </a:rPr>
              <a:t></a:t>
            </a:r>
            <a:r>
              <a:rPr lang="en-US" sz="2000" dirty="0">
                <a:latin typeface="Garamond" pitchFamily="18" charset="0"/>
              </a:rPr>
              <a:t> x2), then all assignments with x1 = x2 = 0 (i.e., false) can be instantly eliminated.</a:t>
            </a:r>
          </a:p>
          <a:p>
            <a:pPr lvl="1">
              <a:spcBef>
                <a:spcPts val="600"/>
              </a:spcBef>
              <a:buClr>
                <a:srgbClr val="4F81BD"/>
              </a:buClr>
              <a:buSzPct val="90000"/>
              <a:buFont typeface="Wingdings 3" pitchFamily="18" charset="2"/>
              <a:buChar char="}"/>
            </a:pPr>
            <a:r>
              <a:rPr lang="en-US" sz="2000" dirty="0">
                <a:latin typeface="Garamond" pitchFamily="18" charset="0"/>
              </a:rPr>
              <a:t> by quickly checking and discrediting this partial assignment, we are able to </a:t>
            </a:r>
            <a:r>
              <a:rPr lang="en-US" sz="2000" dirty="0">
                <a:solidFill>
                  <a:srgbClr val="FF0000"/>
                </a:solidFill>
                <a:latin typeface="Garamond" pitchFamily="18" charset="0"/>
              </a:rPr>
              <a:t>prune a quarter of the entire search space </a:t>
            </a:r>
            <a:r>
              <a:rPr lang="en-US" sz="2000" dirty="0">
                <a:latin typeface="Garamond" pitchFamily="18" charset="0"/>
              </a:rPr>
              <a:t>(in case of two variables).</a:t>
            </a:r>
          </a:p>
        </p:txBody>
      </p:sp>
    </p:spTree>
    <p:extLst>
      <p:ext uri="{BB962C8B-B14F-4D97-AF65-F5344CB8AC3E}">
        <p14:creationId xmlns:p14="http://schemas.microsoft.com/office/powerpoint/2010/main" val="371789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Backtracking Algorithms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5"/>
          <p:cNvSpPr>
            <a:spLocks noChangeArrowheads="1"/>
          </p:cNvSpPr>
          <p:nvPr/>
        </p:nvSpPr>
        <p:spPr bwMode="auto">
          <a:xfrm>
            <a:off x="1259632" y="2511477"/>
            <a:ext cx="622869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000" dirty="0">
                <a:solidFill>
                  <a:srgbClr val="0000CC"/>
                </a:solidFill>
                <a:latin typeface="Garamond" pitchFamily="18" charset="0"/>
              </a:rPr>
              <a:t> </a:t>
            </a:r>
            <a:r>
              <a:rPr lang="en-US" sz="2000" b="1" dirty="0">
                <a:solidFill>
                  <a:srgbClr val="FF0000"/>
                </a:solidFill>
                <a:latin typeface="Garamond" pitchFamily="18" charset="0"/>
              </a:rPr>
              <a:t>Failure: </a:t>
            </a:r>
            <a:r>
              <a:rPr lang="en-US" sz="1800" b="0" i="0" dirty="0">
                <a:solidFill>
                  <a:srgbClr val="000000"/>
                </a:solidFill>
                <a:effectLst/>
                <a:latin typeface="NewCenturySchlbk-Roman~14"/>
              </a:rPr>
              <a:t>the subproblem has no solution</a:t>
            </a:r>
            <a:r>
              <a:rPr lang="en-US" sz="2000" dirty="0"/>
              <a:t> </a:t>
            </a:r>
            <a:endParaRPr lang="en-US" sz="2000" b="1" dirty="0">
              <a:solidFill>
                <a:srgbClr val="FF0000"/>
              </a:solidFill>
              <a:latin typeface="Garamond" pitchFamily="18" charset="0"/>
            </a:endParaRPr>
          </a:p>
          <a:p>
            <a:pPr>
              <a:spcBef>
                <a:spcPts val="600"/>
              </a:spcBef>
              <a:buClr>
                <a:srgbClr val="4F81BD"/>
              </a:buClr>
              <a:buSzPct val="90000"/>
              <a:buFont typeface="Wingdings 3" pitchFamily="18" charset="2"/>
              <a:buChar char="}"/>
            </a:pPr>
            <a:r>
              <a:rPr lang="en-US" sz="2000" dirty="0">
                <a:solidFill>
                  <a:srgbClr val="FF0000"/>
                </a:solidFill>
                <a:latin typeface="Garamond" pitchFamily="18" charset="0"/>
              </a:rPr>
              <a:t> </a:t>
            </a:r>
            <a:r>
              <a:rPr lang="en-US" sz="2000" b="1" dirty="0">
                <a:solidFill>
                  <a:srgbClr val="0000CC"/>
                </a:solidFill>
                <a:latin typeface="Garamond" pitchFamily="18" charset="0"/>
              </a:rPr>
              <a:t>Success: </a:t>
            </a:r>
            <a:r>
              <a:rPr lang="en-US" sz="1800" b="0" i="0" dirty="0">
                <a:solidFill>
                  <a:srgbClr val="000000"/>
                </a:solidFill>
                <a:effectLst/>
                <a:latin typeface="NewCenturySchlbk-Roman~14"/>
              </a:rPr>
              <a:t>a solution to the subproblem is found.</a:t>
            </a:r>
            <a:r>
              <a:rPr lang="en-US" sz="2000" dirty="0"/>
              <a:t> </a:t>
            </a:r>
            <a:endParaRPr lang="en-US" sz="2000" b="1" dirty="0">
              <a:solidFill>
                <a:srgbClr val="0000CC"/>
              </a:solidFill>
              <a:latin typeface="Garamond" pitchFamily="18" charset="0"/>
            </a:endParaRPr>
          </a:p>
          <a:p>
            <a:pPr>
              <a:spcBef>
                <a:spcPts val="600"/>
              </a:spcBef>
              <a:buClr>
                <a:srgbClr val="4F81BD"/>
              </a:buClr>
              <a:buSzPct val="90000"/>
              <a:buFont typeface="Wingdings 3" pitchFamily="18" charset="2"/>
              <a:buChar char="}"/>
            </a:pPr>
            <a:r>
              <a:rPr lang="en-US" sz="2000" dirty="0">
                <a:solidFill>
                  <a:srgbClr val="FF0000"/>
                </a:solidFill>
                <a:latin typeface="Garamond" pitchFamily="18" charset="0"/>
              </a:rPr>
              <a:t> </a:t>
            </a:r>
            <a:r>
              <a:rPr lang="en-US" sz="2000" b="1" dirty="0">
                <a:solidFill>
                  <a:schemeClr val="accent6"/>
                </a:solidFill>
                <a:latin typeface="Garamond" pitchFamily="18" charset="0"/>
              </a:rPr>
              <a:t>Uncertainty</a:t>
            </a:r>
          </a:p>
        </p:txBody>
      </p:sp>
      <p:grpSp>
        <p:nvGrpSpPr>
          <p:cNvPr id="7" name="Group 6"/>
          <p:cNvGrpSpPr/>
          <p:nvPr/>
        </p:nvGrpSpPr>
        <p:grpSpPr>
          <a:xfrm>
            <a:off x="359532" y="1340768"/>
            <a:ext cx="8396536" cy="830997"/>
            <a:chOff x="3290836" y="1133555"/>
            <a:chExt cx="6299531" cy="648596"/>
          </a:xfrm>
        </p:grpSpPr>
        <p:sp>
          <p:nvSpPr>
            <p:cNvPr id="8" name="Oval 7"/>
            <p:cNvSpPr>
              <a:spLocks noChangeArrowheads="1"/>
            </p:cNvSpPr>
            <p:nvPr/>
          </p:nvSpPr>
          <p:spPr bwMode="auto">
            <a:xfrm>
              <a:off x="3290836" y="1214655"/>
              <a:ext cx="192089" cy="199834"/>
            </a:xfrm>
            <a:prstGeom prst="ellipse">
              <a:avLst/>
            </a:prstGeom>
            <a:gradFill rotWithShape="1">
              <a:gsLst>
                <a:gs pos="0">
                  <a:srgbClr val="002060">
                    <a:alpha val="51000"/>
                  </a:srgbClr>
                </a:gs>
                <a:gs pos="100000">
                  <a:srgbClr val="000000"/>
                </a:gs>
              </a:gsLst>
              <a:path path="shape">
                <a:fillToRect l="50000" t="50000" r="50000" b="50000"/>
              </a:path>
            </a:gradFill>
            <a:ln w="19050">
              <a:solidFill>
                <a:schemeClr val="bg1"/>
              </a:solidFill>
              <a:round/>
              <a:headEnd/>
              <a:tailEnd/>
            </a:ln>
          </p:spPr>
          <p:txBody>
            <a:bodyPr wrap="none" anchor="ctr"/>
            <a:lstStyle/>
            <a:p>
              <a:endParaRPr lang="en-US">
                <a:solidFill>
                  <a:prstClr val="black"/>
                </a:solidFill>
                <a:latin typeface="Book Antiqua" pitchFamily="18" charset="0"/>
              </a:endParaRPr>
            </a:p>
          </p:txBody>
        </p:sp>
        <p:sp>
          <p:nvSpPr>
            <p:cNvPr id="9" name="TextBox 8"/>
            <p:cNvSpPr txBox="1"/>
            <p:nvPr/>
          </p:nvSpPr>
          <p:spPr>
            <a:xfrm>
              <a:off x="3468879" y="1133555"/>
              <a:ext cx="6121488" cy="648596"/>
            </a:xfrm>
            <a:prstGeom prst="rect">
              <a:avLst/>
            </a:prstGeom>
            <a:noFill/>
          </p:spPr>
          <p:txBody>
            <a:bodyPr wrap="square" rtlCol="0">
              <a:spAutoFit/>
            </a:bodyPr>
            <a:lstStyle/>
            <a:p>
              <a:r>
                <a:rPr lang="en-US" sz="2400" dirty="0">
                  <a:solidFill>
                    <a:srgbClr val="0000CC"/>
                  </a:solidFill>
                  <a:latin typeface="Book Antiqua" pitchFamily="18" charset="0"/>
                </a:rPr>
                <a:t>Backtracking looks at a </a:t>
              </a:r>
              <a:r>
                <a:rPr lang="en-US" sz="2400" dirty="0" err="1">
                  <a:solidFill>
                    <a:srgbClr val="0000CC"/>
                  </a:solidFill>
                  <a:latin typeface="Book Antiqua" pitchFamily="18" charset="0"/>
                </a:rPr>
                <a:t>subproblem</a:t>
              </a:r>
              <a:r>
                <a:rPr lang="en-US" sz="2400" dirty="0">
                  <a:solidFill>
                    <a:srgbClr val="0000CC"/>
                  </a:solidFill>
                  <a:latin typeface="Book Antiqua" pitchFamily="18" charset="0"/>
                </a:rPr>
                <a:t> and classifies that to one of the following:</a:t>
              </a:r>
            </a:p>
          </p:txBody>
        </p:sp>
      </p:grpSp>
    </p:spTree>
    <p:extLst>
      <p:ext uri="{BB962C8B-B14F-4D97-AF65-F5344CB8AC3E}">
        <p14:creationId xmlns:p14="http://schemas.microsoft.com/office/powerpoint/2010/main" val="267402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a:stCxn id="47" idx="0"/>
          </p:cNvCxnSpPr>
          <p:nvPr/>
        </p:nvCxnSpPr>
        <p:spPr>
          <a:xfrm flipV="1">
            <a:off x="2403563" y="1595989"/>
            <a:ext cx="1886737" cy="1145742"/>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4699578" y="1595990"/>
            <a:ext cx="1960654" cy="114574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9" idx="0"/>
            <a:endCxn id="47" idx="2"/>
          </p:cNvCxnSpPr>
          <p:nvPr/>
        </p:nvCxnSpPr>
        <p:spPr>
          <a:xfrm flipV="1">
            <a:off x="1493565" y="3176972"/>
            <a:ext cx="909998" cy="105782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0"/>
            <a:endCxn id="47" idx="2"/>
          </p:cNvCxnSpPr>
          <p:nvPr/>
        </p:nvCxnSpPr>
        <p:spPr>
          <a:xfrm flipH="1" flipV="1">
            <a:off x="2403563" y="3176972"/>
            <a:ext cx="918009" cy="105782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696321" y="3163267"/>
            <a:ext cx="909998" cy="105782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6606319" y="3163267"/>
            <a:ext cx="918009" cy="105782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75556" y="4653136"/>
            <a:ext cx="909998" cy="105782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1485554" y="4653136"/>
            <a:ext cx="918009" cy="1057821"/>
          </a:xfrm>
          <a:prstGeom prst="line">
            <a:avLst/>
          </a:prstGeom>
          <a:ln w="349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Example: SAT with Backtracking</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14" name="Oval 101"/>
          <p:cNvSpPr>
            <a:spLocks noChangeAspect="1" noChangeArrowheads="1"/>
          </p:cNvSpPr>
          <p:nvPr/>
        </p:nvSpPr>
        <p:spPr bwMode="auto">
          <a:xfrm>
            <a:off x="2735796" y="1867806"/>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x</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44" name="AutoShape 5"/>
          <p:cNvSpPr>
            <a:spLocks noChangeArrowheads="1"/>
          </p:cNvSpPr>
          <p:nvPr/>
        </p:nvSpPr>
        <p:spPr bwMode="auto">
          <a:xfrm>
            <a:off x="1583668" y="1160748"/>
            <a:ext cx="5894023"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cs typeface="Arial" pitchFamily="34" charset="0"/>
              </a:rPr>
              <a:t>(x’</a:t>
            </a:r>
            <a:r>
              <a:rPr lang="en-US" sz="2400" dirty="0">
                <a:solidFill>
                  <a:srgbClr val="0000CC"/>
                </a:solidFill>
                <a:latin typeface="Book Antiqua" pitchFamily="18" charset="0"/>
              </a:rPr>
              <a:t>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y’)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a:t>
            </a:r>
            <a:r>
              <a:rPr lang="en-US" sz="2400" dirty="0">
                <a:solidFill>
                  <a:srgbClr val="0000CC"/>
                </a:solidFill>
                <a:latin typeface="Book Antiqua" pitchFamily="18" charset="0"/>
                <a:cs typeface="Arial" pitchFamily="34" charset="0"/>
              </a:rPr>
              <a:t>(x</a:t>
            </a:r>
            <a:r>
              <a:rPr lang="en-US" sz="2400" dirty="0">
                <a:solidFill>
                  <a:srgbClr val="0000CC"/>
                </a:solidFill>
                <a:latin typeface="Book Antiqua" pitchFamily="18" charset="0"/>
              </a:rPr>
              <a:t>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y’)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a:t>
            </a:r>
            <a:r>
              <a:rPr lang="en-US" sz="2400" dirty="0">
                <a:solidFill>
                  <a:srgbClr val="0000CC"/>
                </a:solidFill>
                <a:latin typeface="Book Antiqua" pitchFamily="18" charset="0"/>
                <a:cs typeface="Arial" pitchFamily="34" charset="0"/>
              </a:rPr>
              <a:t>(x’</a:t>
            </a:r>
            <a:r>
              <a:rPr lang="en-US" sz="2400" dirty="0">
                <a:solidFill>
                  <a:srgbClr val="0000CC"/>
                </a:solidFill>
                <a:latin typeface="Book Antiqua" pitchFamily="18" charset="0"/>
              </a:rPr>
              <a:t>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y)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a:t>
            </a:r>
            <a:r>
              <a:rPr lang="en-US" sz="2400" dirty="0">
                <a:solidFill>
                  <a:srgbClr val="0000CC"/>
                </a:solidFill>
                <a:latin typeface="Book Antiqua" pitchFamily="18" charset="0"/>
                <a:cs typeface="Arial" pitchFamily="34" charset="0"/>
              </a:rPr>
              <a:t>(x</a:t>
            </a:r>
            <a:r>
              <a:rPr lang="en-US" sz="2400" dirty="0">
                <a:solidFill>
                  <a:srgbClr val="0000CC"/>
                </a:solidFill>
                <a:latin typeface="Book Antiqua" pitchFamily="18" charset="0"/>
              </a:rPr>
              <a:t>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y </a:t>
            </a:r>
            <a:r>
              <a:rPr lang="en-US" sz="2400" dirty="0">
                <a:solidFill>
                  <a:srgbClr val="0000CC"/>
                </a:solidFill>
                <a:latin typeface="Book Antiqua" pitchFamily="18" charset="0"/>
                <a:sym typeface="Symbol"/>
              </a:rPr>
              <a:t> </a:t>
            </a:r>
            <a:r>
              <a:rPr lang="en-US" sz="2400" dirty="0">
                <a:solidFill>
                  <a:srgbClr val="0000CC"/>
                </a:solidFill>
                <a:latin typeface="Book Antiqua" pitchFamily="18" charset="0"/>
              </a:rPr>
              <a:t>z)</a:t>
            </a:r>
            <a:endParaRPr lang="en-US" sz="2400" dirty="0">
              <a:latin typeface="Book Antiqua" pitchFamily="18" charset="0"/>
              <a:cs typeface="Courier New" pitchFamily="49" charset="0"/>
            </a:endParaRPr>
          </a:p>
        </p:txBody>
      </p:sp>
      <p:sp>
        <p:nvSpPr>
          <p:cNvPr id="47" name="AutoShape 5"/>
          <p:cNvSpPr>
            <a:spLocks noChangeArrowheads="1"/>
          </p:cNvSpPr>
          <p:nvPr/>
        </p:nvSpPr>
        <p:spPr bwMode="auto">
          <a:xfrm>
            <a:off x="1423257" y="2741731"/>
            <a:ext cx="1960611"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(y’)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 </a:t>
            </a:r>
            <a:r>
              <a:rPr lang="en-US" sz="2400" dirty="0">
                <a:solidFill>
                  <a:srgbClr val="0000CC"/>
                </a:solidFill>
                <a:latin typeface="Book Antiqua" pitchFamily="18" charset="0"/>
                <a:sym typeface="Symbol"/>
              </a:rPr>
              <a:t>(</a:t>
            </a:r>
            <a:r>
              <a:rPr lang="en-US" sz="2400" dirty="0">
                <a:solidFill>
                  <a:srgbClr val="0000CC"/>
                </a:solidFill>
                <a:latin typeface="Book Antiqua" pitchFamily="18" charset="0"/>
              </a:rPr>
              <a:t>y </a:t>
            </a:r>
            <a:r>
              <a:rPr lang="en-US" sz="2400" dirty="0">
                <a:solidFill>
                  <a:srgbClr val="0000CC"/>
                </a:solidFill>
                <a:latin typeface="Book Antiqua" pitchFamily="18" charset="0"/>
                <a:sym typeface="Symbol"/>
              </a:rPr>
              <a:t> </a:t>
            </a:r>
            <a:r>
              <a:rPr lang="en-US" sz="2400" dirty="0">
                <a:solidFill>
                  <a:srgbClr val="0000CC"/>
                </a:solidFill>
                <a:latin typeface="Book Antiqua" pitchFamily="18" charset="0"/>
              </a:rPr>
              <a:t>z)</a:t>
            </a:r>
            <a:endParaRPr lang="en-US" sz="2400" dirty="0">
              <a:latin typeface="Book Antiqua" pitchFamily="18" charset="0"/>
              <a:cs typeface="Courier New" pitchFamily="49" charset="0"/>
            </a:endParaRPr>
          </a:p>
        </p:txBody>
      </p:sp>
      <p:sp>
        <p:nvSpPr>
          <p:cNvPr id="48" name="AutoShape 5"/>
          <p:cNvSpPr>
            <a:spLocks noChangeArrowheads="1"/>
          </p:cNvSpPr>
          <p:nvPr/>
        </p:nvSpPr>
        <p:spPr bwMode="auto">
          <a:xfrm>
            <a:off x="5563717" y="2741731"/>
            <a:ext cx="1960611"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(y’)</a:t>
            </a:r>
            <a:r>
              <a:rPr lang="en-US" sz="2400" dirty="0">
                <a:solidFill>
                  <a:srgbClr val="0000CC"/>
                </a:solidFill>
                <a:latin typeface="Book Antiqua" pitchFamily="18" charset="0"/>
                <a:sym typeface="Symbol"/>
              </a:rPr>
              <a:t>  (</a:t>
            </a:r>
            <a:r>
              <a:rPr lang="en-US" sz="2400" dirty="0">
                <a:solidFill>
                  <a:srgbClr val="0000CC"/>
                </a:solidFill>
                <a:latin typeface="Book Antiqua" pitchFamily="18" charset="0"/>
              </a:rPr>
              <a:t>y)</a:t>
            </a:r>
            <a:endParaRPr lang="en-US" sz="2400" dirty="0">
              <a:latin typeface="Book Antiqua" pitchFamily="18" charset="0"/>
              <a:cs typeface="Courier New" pitchFamily="49" charset="0"/>
            </a:endParaRPr>
          </a:p>
        </p:txBody>
      </p:sp>
      <p:sp>
        <p:nvSpPr>
          <p:cNvPr id="49" name="AutoShape 5"/>
          <p:cNvSpPr>
            <a:spLocks noChangeArrowheads="1"/>
          </p:cNvSpPr>
          <p:nvPr/>
        </p:nvSpPr>
        <p:spPr bwMode="auto">
          <a:xfrm>
            <a:off x="1079612" y="4234793"/>
            <a:ext cx="827905"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(z)</a:t>
            </a:r>
            <a:endParaRPr lang="en-US" sz="2400" dirty="0">
              <a:latin typeface="Book Antiqua" pitchFamily="18" charset="0"/>
              <a:cs typeface="Courier New" pitchFamily="49" charset="0"/>
            </a:endParaRPr>
          </a:p>
        </p:txBody>
      </p:sp>
      <p:sp>
        <p:nvSpPr>
          <p:cNvPr id="50" name="AutoShape 5"/>
          <p:cNvSpPr>
            <a:spLocks noChangeArrowheads="1"/>
          </p:cNvSpPr>
          <p:nvPr/>
        </p:nvSpPr>
        <p:spPr bwMode="auto">
          <a:xfrm>
            <a:off x="2015903" y="5697252"/>
            <a:ext cx="827905" cy="435241"/>
          </a:xfrm>
          <a:prstGeom prst="roundRect">
            <a:avLst>
              <a:gd name="adj" fmla="val 16667"/>
            </a:avLst>
          </a:prstGeom>
          <a:solidFill>
            <a:schemeClr val="tx2">
              <a:lumMod val="40000"/>
              <a:lumOff val="60000"/>
            </a:schemeClr>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YES</a:t>
            </a:r>
            <a:endParaRPr lang="en-US" sz="2400" dirty="0">
              <a:latin typeface="Book Antiqua" pitchFamily="18" charset="0"/>
              <a:cs typeface="Courier New" pitchFamily="49" charset="0"/>
            </a:endParaRPr>
          </a:p>
        </p:txBody>
      </p:sp>
      <p:sp>
        <p:nvSpPr>
          <p:cNvPr id="51" name="AutoShape 5"/>
          <p:cNvSpPr>
            <a:spLocks noChangeArrowheads="1"/>
          </p:cNvSpPr>
          <p:nvPr/>
        </p:nvSpPr>
        <p:spPr bwMode="auto">
          <a:xfrm>
            <a:off x="143508" y="5697252"/>
            <a:ext cx="827905"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 )</a:t>
            </a:r>
            <a:endParaRPr lang="en-US" sz="2400" dirty="0">
              <a:latin typeface="Book Antiqua" pitchFamily="18" charset="0"/>
              <a:cs typeface="Courier New" pitchFamily="49" charset="0"/>
            </a:endParaRPr>
          </a:p>
        </p:txBody>
      </p:sp>
      <p:sp>
        <p:nvSpPr>
          <p:cNvPr id="52" name="AutoShape 5"/>
          <p:cNvSpPr>
            <a:spLocks noChangeArrowheads="1"/>
          </p:cNvSpPr>
          <p:nvPr/>
        </p:nvSpPr>
        <p:spPr bwMode="auto">
          <a:xfrm>
            <a:off x="2907619" y="4234793"/>
            <a:ext cx="827905"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 )</a:t>
            </a:r>
            <a:endParaRPr lang="en-US" sz="2400" dirty="0">
              <a:latin typeface="Book Antiqua" pitchFamily="18" charset="0"/>
              <a:cs typeface="Courier New" pitchFamily="49" charset="0"/>
            </a:endParaRPr>
          </a:p>
        </p:txBody>
      </p:sp>
      <p:sp>
        <p:nvSpPr>
          <p:cNvPr id="53" name="AutoShape 5"/>
          <p:cNvSpPr>
            <a:spLocks noChangeArrowheads="1"/>
          </p:cNvSpPr>
          <p:nvPr/>
        </p:nvSpPr>
        <p:spPr bwMode="auto">
          <a:xfrm>
            <a:off x="5292267" y="4221088"/>
            <a:ext cx="827905"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 )</a:t>
            </a:r>
            <a:endParaRPr lang="en-US" sz="2400" dirty="0">
              <a:latin typeface="Book Antiqua" pitchFamily="18" charset="0"/>
              <a:cs typeface="Courier New" pitchFamily="49" charset="0"/>
            </a:endParaRPr>
          </a:p>
        </p:txBody>
      </p:sp>
      <p:sp>
        <p:nvSpPr>
          <p:cNvPr id="54" name="AutoShape 5"/>
          <p:cNvSpPr>
            <a:spLocks noChangeArrowheads="1"/>
          </p:cNvSpPr>
          <p:nvPr/>
        </p:nvSpPr>
        <p:spPr bwMode="auto">
          <a:xfrm>
            <a:off x="7092280" y="4221088"/>
            <a:ext cx="827905" cy="435241"/>
          </a:xfrm>
          <a:prstGeom prst="roundRect">
            <a:avLst>
              <a:gd name="adj" fmla="val 16667"/>
            </a:avLst>
          </a:prstGeom>
          <a:solidFill>
            <a:schemeClr val="bg1"/>
          </a:solidFill>
          <a:ln w="31750">
            <a:solidFill>
              <a:schemeClr val="tx2"/>
            </a:solidFill>
            <a:round/>
            <a:headEnd/>
            <a:tailEnd/>
          </a:ln>
          <a:effectLst>
            <a:outerShdw blurRad="50800" dist="50800" dir="2700000" algn="tl" rotWithShape="0">
              <a:prstClr val="black">
                <a:alpha val="40000"/>
              </a:prstClr>
            </a:outerShdw>
          </a:effectLst>
        </p:spPr>
        <p:txBody>
          <a:bodyPr wrap="none" anchor="ctr"/>
          <a:lstStyle/>
          <a:p>
            <a:pPr algn="ctr"/>
            <a:r>
              <a:rPr lang="en-US" sz="2400" dirty="0">
                <a:solidFill>
                  <a:srgbClr val="0000CC"/>
                </a:solidFill>
                <a:latin typeface="Book Antiqua" pitchFamily="18" charset="0"/>
              </a:rPr>
              <a:t>( )</a:t>
            </a:r>
            <a:endParaRPr lang="en-US" sz="2400" dirty="0">
              <a:latin typeface="Book Antiqua" pitchFamily="18" charset="0"/>
              <a:cs typeface="Courier New" pitchFamily="49" charset="0"/>
            </a:endParaRPr>
          </a:p>
        </p:txBody>
      </p:sp>
      <p:sp>
        <p:nvSpPr>
          <p:cNvPr id="63" name="Oval 101"/>
          <p:cNvSpPr>
            <a:spLocks noChangeAspect="1" noChangeArrowheads="1"/>
          </p:cNvSpPr>
          <p:nvPr/>
        </p:nvSpPr>
        <p:spPr bwMode="auto">
          <a:xfrm>
            <a:off x="5935067" y="1867806"/>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x</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4" name="Oval 101"/>
          <p:cNvSpPr>
            <a:spLocks noChangeAspect="1" noChangeArrowheads="1"/>
          </p:cNvSpPr>
          <p:nvPr/>
        </p:nvSpPr>
        <p:spPr bwMode="auto">
          <a:xfrm>
            <a:off x="1331640" y="3501008"/>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y</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5" name="Oval 101"/>
          <p:cNvSpPr>
            <a:spLocks noChangeAspect="1" noChangeArrowheads="1"/>
          </p:cNvSpPr>
          <p:nvPr/>
        </p:nvSpPr>
        <p:spPr bwMode="auto">
          <a:xfrm>
            <a:off x="3162759" y="3501008"/>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y</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6" name="Oval 101"/>
          <p:cNvSpPr>
            <a:spLocks noChangeAspect="1" noChangeArrowheads="1"/>
          </p:cNvSpPr>
          <p:nvPr/>
        </p:nvSpPr>
        <p:spPr bwMode="auto">
          <a:xfrm>
            <a:off x="5544108" y="3501008"/>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y</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7" name="Oval 101"/>
          <p:cNvSpPr>
            <a:spLocks noChangeAspect="1" noChangeArrowheads="1"/>
          </p:cNvSpPr>
          <p:nvPr/>
        </p:nvSpPr>
        <p:spPr bwMode="auto">
          <a:xfrm>
            <a:off x="7375227" y="3501008"/>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noProof="0" dirty="0">
                <a:latin typeface="Book Antiqua" pitchFamily="18" charset="0"/>
                <a:cs typeface="Arial" pitchFamily="34" charset="0"/>
              </a:rPr>
              <a:t>y</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8" name="Oval 101"/>
          <p:cNvSpPr>
            <a:spLocks noChangeAspect="1" noChangeArrowheads="1"/>
          </p:cNvSpPr>
          <p:nvPr/>
        </p:nvSpPr>
        <p:spPr bwMode="auto">
          <a:xfrm>
            <a:off x="431540" y="4964150"/>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z</a:t>
            </a:r>
            <a:r>
              <a:rPr kumimoji="0" lang="en-US" sz="1800" b="1" i="0" u="none" strike="noStrike" kern="0" cap="none" spc="0" normalizeH="0" baseline="0" noProof="0" dirty="0">
                <a:ln>
                  <a:noFill/>
                </a:ln>
                <a:effectLst/>
                <a:uLnTx/>
                <a:uFillTx/>
                <a:latin typeface="Book Antiqua" pitchFamily="18" charset="0"/>
                <a:cs typeface="Arial" pitchFamily="34" charset="0"/>
              </a:rPr>
              <a:t> = 0</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69" name="Oval 101"/>
          <p:cNvSpPr>
            <a:spLocks noChangeAspect="1" noChangeArrowheads="1"/>
          </p:cNvSpPr>
          <p:nvPr/>
        </p:nvSpPr>
        <p:spPr bwMode="auto">
          <a:xfrm>
            <a:off x="2262659" y="4964150"/>
            <a:ext cx="365125" cy="373062"/>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latin typeface="Book Antiqua" pitchFamily="18" charset="0"/>
                <a:cs typeface="Arial" pitchFamily="34" charset="0"/>
              </a:rPr>
              <a:t>z</a:t>
            </a:r>
            <a:r>
              <a:rPr kumimoji="0" lang="en-US" sz="1800" b="1" i="0" u="none" strike="noStrike" kern="0" cap="none" spc="0" normalizeH="0" baseline="0" noProof="0" dirty="0">
                <a:ln>
                  <a:noFill/>
                </a:ln>
                <a:effectLst/>
                <a:uLnTx/>
                <a:uFillTx/>
                <a:latin typeface="Book Antiqua" pitchFamily="18" charset="0"/>
                <a:cs typeface="Arial" pitchFamily="34" charset="0"/>
              </a:rPr>
              <a:t> = 1</a:t>
            </a:r>
            <a:endParaRPr kumimoji="0" lang="en-US" sz="1600" b="1" i="0" u="none" strike="noStrike" kern="0" cap="none" spc="0" normalizeH="0" baseline="0" noProof="0" dirty="0">
              <a:ln>
                <a:noFill/>
              </a:ln>
              <a:effectLst/>
              <a:uLnTx/>
              <a:uFillTx/>
              <a:latin typeface="Book Antiqua" pitchFamily="18" charset="0"/>
              <a:cs typeface="Arial" pitchFamily="34" charset="0"/>
            </a:endParaRPr>
          </a:p>
        </p:txBody>
      </p:sp>
      <p:sp>
        <p:nvSpPr>
          <p:cNvPr id="2" name="TextBox 1">
            <a:extLst>
              <a:ext uri="{FF2B5EF4-FFF2-40B4-BE49-F238E27FC236}">
                <a16:creationId xmlns:a16="http://schemas.microsoft.com/office/drawing/2014/main" id="{DC380DE4-49A0-8C5B-64F1-DACB8F1F4B62}"/>
              </a:ext>
            </a:extLst>
          </p:cNvPr>
          <p:cNvSpPr txBox="1"/>
          <p:nvPr/>
        </p:nvSpPr>
        <p:spPr>
          <a:xfrm>
            <a:off x="7740352" y="1216146"/>
            <a:ext cx="1032655" cy="369332"/>
          </a:xfrm>
          <a:prstGeom prst="rect">
            <a:avLst/>
          </a:prstGeom>
          <a:noFill/>
        </p:spPr>
        <p:txBody>
          <a:bodyPr wrap="none" rtlCol="0">
            <a:spAutoFit/>
          </a:bodyPr>
          <a:lstStyle/>
          <a:p>
            <a:r>
              <a:rPr lang="en-US" dirty="0"/>
              <a:t>4 clauses</a:t>
            </a:r>
          </a:p>
        </p:txBody>
      </p:sp>
      <p:sp>
        <p:nvSpPr>
          <p:cNvPr id="3" name="TextBox 2">
            <a:extLst>
              <a:ext uri="{FF2B5EF4-FFF2-40B4-BE49-F238E27FC236}">
                <a16:creationId xmlns:a16="http://schemas.microsoft.com/office/drawing/2014/main" id="{39ECA411-D700-E1E6-AC44-A658071DB8D6}"/>
              </a:ext>
            </a:extLst>
          </p:cNvPr>
          <p:cNvSpPr txBox="1"/>
          <p:nvPr/>
        </p:nvSpPr>
        <p:spPr>
          <a:xfrm>
            <a:off x="7765090" y="2795322"/>
            <a:ext cx="1032655" cy="369332"/>
          </a:xfrm>
          <a:prstGeom prst="rect">
            <a:avLst/>
          </a:prstGeom>
          <a:noFill/>
        </p:spPr>
        <p:txBody>
          <a:bodyPr wrap="none" rtlCol="0">
            <a:spAutoFit/>
          </a:bodyPr>
          <a:lstStyle/>
          <a:p>
            <a:r>
              <a:rPr lang="en-US" dirty="0"/>
              <a:t>2 clauses</a:t>
            </a:r>
          </a:p>
        </p:txBody>
      </p:sp>
      <p:sp>
        <p:nvSpPr>
          <p:cNvPr id="6" name="TextBox 5">
            <a:extLst>
              <a:ext uri="{FF2B5EF4-FFF2-40B4-BE49-F238E27FC236}">
                <a16:creationId xmlns:a16="http://schemas.microsoft.com/office/drawing/2014/main" id="{67DFAE31-3B86-E606-A652-DB5F84268443}"/>
              </a:ext>
            </a:extLst>
          </p:cNvPr>
          <p:cNvSpPr txBox="1"/>
          <p:nvPr/>
        </p:nvSpPr>
        <p:spPr>
          <a:xfrm>
            <a:off x="3480852" y="5452482"/>
            <a:ext cx="5564087" cy="1569660"/>
          </a:xfrm>
          <a:prstGeom prst="rect">
            <a:avLst/>
          </a:prstGeom>
          <a:noFill/>
        </p:spPr>
        <p:txBody>
          <a:bodyPr wrap="none" rtlCol="0">
            <a:spAutoFit/>
          </a:bodyPr>
          <a:lstStyle/>
          <a:p>
            <a:r>
              <a:rPr lang="en-US" sz="2400" b="0" i="0" dirty="0">
                <a:solidFill>
                  <a:srgbClr val="000000"/>
                </a:solidFill>
                <a:effectLst/>
                <a:latin typeface="NewCenturySchlbk-Roman~14"/>
              </a:rPr>
              <a:t>The nodes of the search tree, representing </a:t>
            </a:r>
          </a:p>
          <a:p>
            <a:r>
              <a:rPr lang="en-US" sz="2400" b="0" i="0" dirty="0">
                <a:solidFill>
                  <a:srgbClr val="000000"/>
                </a:solidFill>
                <a:effectLst/>
                <a:latin typeface="NewCenturySchlbk-Roman~14"/>
              </a:rPr>
              <a:t>partial assignments, are themselves </a:t>
            </a:r>
            <a:r>
              <a:rPr lang="en-US" sz="2400" b="0" i="0" dirty="0">
                <a:solidFill>
                  <a:srgbClr val="000000"/>
                </a:solidFill>
                <a:effectLst/>
                <a:latin typeface="NewCenturySchlbk-Roman~1a5"/>
              </a:rPr>
              <a:t>SAT </a:t>
            </a:r>
          </a:p>
          <a:p>
            <a:r>
              <a:rPr lang="en-US" sz="2400" b="0" i="1" dirty="0">
                <a:solidFill>
                  <a:srgbClr val="000000"/>
                </a:solidFill>
                <a:effectLst/>
                <a:latin typeface="NewCenturySchlbk-Italic"/>
              </a:rPr>
              <a:t>subproblems</a:t>
            </a:r>
            <a:r>
              <a:rPr lang="en-US" sz="2400" b="0" i="0" dirty="0">
                <a:solidFill>
                  <a:srgbClr val="000000"/>
                </a:solidFill>
                <a:effectLst/>
                <a:latin typeface="NewCenturySchlbk-Roman~14"/>
              </a:rPr>
              <a:t>.</a:t>
            </a:r>
            <a:r>
              <a:rPr lang="en-US" sz="2400" dirty="0"/>
              <a:t> </a:t>
            </a:r>
            <a:br>
              <a:rPr lang="en-US" sz="2400" dirty="0"/>
            </a:br>
            <a:endParaRPr lang="en-US" sz="2400" dirty="0"/>
          </a:p>
        </p:txBody>
      </p:sp>
    </p:spTree>
    <p:extLst>
      <p:ext uri="{BB962C8B-B14F-4D97-AF65-F5344CB8AC3E}">
        <p14:creationId xmlns:p14="http://schemas.microsoft.com/office/powerpoint/2010/main" val="227719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wipe(down)">
                                      <p:cBhvr>
                                        <p:cTn id="10" dur="500"/>
                                        <p:tgtEl>
                                          <p:spTgt spid="114"/>
                                        </p:tgtEl>
                                      </p:cBhvr>
                                    </p:animEffect>
                                  </p:childTnLst>
                                </p:cTn>
                              </p:par>
                            </p:childTnLst>
                          </p:cTn>
                        </p:par>
                        <p:par>
                          <p:cTn id="11" fill="hold">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additive="base">
                                        <p:cTn id="14" dur="500"/>
                                        <p:tgtEl>
                                          <p:spTgt spid="47"/>
                                        </p:tgtEl>
                                        <p:attrNameLst>
                                          <p:attrName>ppt_y</p:attrName>
                                        </p:attrNameLst>
                                      </p:cBhvr>
                                      <p:tavLst>
                                        <p:tav tm="0">
                                          <p:val>
                                            <p:strVal val="#ppt_y-#ppt_h*1.125000"/>
                                          </p:val>
                                        </p:tav>
                                        <p:tav tm="100000">
                                          <p:val>
                                            <p:strVal val="#ppt_y"/>
                                          </p:val>
                                        </p:tav>
                                      </p:tavLst>
                                    </p:anim>
                                    <p:animEffect transition="in" filter="wipe(down)">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up)">
                                      <p:cBhvr>
                                        <p:cTn id="20" dur="500"/>
                                        <p:tgtEl>
                                          <p:spTgt spid="4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par>
                          <p:cTn id="24" fill="hold">
                            <p:stCondLst>
                              <p:cond delay="500"/>
                            </p:stCondLst>
                            <p:childTnLst>
                              <p:par>
                                <p:cTn id="25" presetID="12" presetClass="entr" presetSubtype="1"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p:tgtEl>
                                          <p:spTgt spid="48"/>
                                        </p:tgtEl>
                                        <p:attrNameLst>
                                          <p:attrName>ppt_y</p:attrName>
                                        </p:attrNameLst>
                                      </p:cBhvr>
                                      <p:tavLst>
                                        <p:tav tm="0">
                                          <p:val>
                                            <p:strVal val="#ppt_y-#ppt_h*1.125000"/>
                                          </p:val>
                                        </p:tav>
                                        <p:tav tm="100000">
                                          <p:val>
                                            <p:strVal val="#ppt_y"/>
                                          </p:val>
                                        </p:tav>
                                      </p:tavLst>
                                    </p:anim>
                                    <p:animEffect transition="in" filter="wipe(down)">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up)">
                                      <p:cBhvr>
                                        <p:cTn id="33" dur="500"/>
                                        <p:tgtEl>
                                          <p:spTgt spid="60"/>
                                        </p:tgtEl>
                                      </p:cBhvr>
                                    </p:animEffect>
                                  </p:childTnLst>
                                </p:cTn>
                              </p:par>
                              <p:par>
                                <p:cTn id="34" presetID="22" presetClass="entr" presetSubtype="1"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up)">
                                      <p:cBhvr>
                                        <p:cTn id="36" dur="500"/>
                                        <p:tgtEl>
                                          <p:spTgt spid="5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wipe(left)">
                                      <p:cBhvr>
                                        <p:cTn id="39" dur="500"/>
                                        <p:tgtEl>
                                          <p:spTgt spid="6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additive="base">
                                        <p:cTn id="46" dur="500"/>
                                        <p:tgtEl>
                                          <p:spTgt spid="53"/>
                                        </p:tgtEl>
                                        <p:attrNameLst>
                                          <p:attrName>ppt_y</p:attrName>
                                        </p:attrNameLst>
                                      </p:cBhvr>
                                      <p:tavLst>
                                        <p:tav tm="0">
                                          <p:val>
                                            <p:strVal val="#ppt_y-#ppt_h*1.125000"/>
                                          </p:val>
                                        </p:tav>
                                        <p:tav tm="100000">
                                          <p:val>
                                            <p:strVal val="#ppt_y"/>
                                          </p:val>
                                        </p:tav>
                                      </p:tavLst>
                                    </p:anim>
                                    <p:animEffect transition="in" filter="wipe(down)">
                                      <p:cBhvr>
                                        <p:cTn id="47" dur="500"/>
                                        <p:tgtEl>
                                          <p:spTgt spid="53"/>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500"/>
                                        <p:tgtEl>
                                          <p:spTgt spid="54"/>
                                        </p:tgtEl>
                                        <p:attrNameLst>
                                          <p:attrName>ppt_y</p:attrName>
                                        </p:attrNameLst>
                                      </p:cBhvr>
                                      <p:tavLst>
                                        <p:tav tm="0">
                                          <p:val>
                                            <p:strVal val="#ppt_y-#ppt_h*1.125000"/>
                                          </p:val>
                                        </p:tav>
                                        <p:tav tm="100000">
                                          <p:val>
                                            <p:strVal val="#ppt_y"/>
                                          </p:val>
                                        </p:tav>
                                      </p:tavLst>
                                    </p:anim>
                                    <p:animEffect transition="in" filter="wipe(down)">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wipe(up)">
                                      <p:cBhvr>
                                        <p:cTn id="56" dur="500"/>
                                        <p:tgtEl>
                                          <p:spTgt spid="55"/>
                                        </p:tgtEl>
                                      </p:cBhvr>
                                    </p:animEffect>
                                  </p:childTnLst>
                                </p:cTn>
                              </p:par>
                              <p:par>
                                <p:cTn id="57" presetID="22" presetClass="entr" presetSubtype="1"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wipe(up)">
                                      <p:cBhvr>
                                        <p:cTn id="59" dur="500"/>
                                        <p:tgtEl>
                                          <p:spTgt spid="5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wipe(left)">
                                      <p:cBhvr>
                                        <p:cTn id="62" dur="500"/>
                                        <p:tgtEl>
                                          <p:spTgt spid="6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wipe(left)">
                                      <p:cBhvr>
                                        <p:cTn id="65" dur="500"/>
                                        <p:tgtEl>
                                          <p:spTgt spid="65"/>
                                        </p:tgtEl>
                                      </p:cBhvr>
                                    </p:animEffect>
                                  </p:childTnLst>
                                </p:cTn>
                              </p:par>
                              <p:par>
                                <p:cTn id="66" presetID="12" presetClass="entr" presetSubtype="1"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 calcmode="lin" valueType="num">
                                      <p:cBhvr additive="base">
                                        <p:cTn id="68" dur="500"/>
                                        <p:tgtEl>
                                          <p:spTgt spid="49"/>
                                        </p:tgtEl>
                                        <p:attrNameLst>
                                          <p:attrName>ppt_y</p:attrName>
                                        </p:attrNameLst>
                                      </p:cBhvr>
                                      <p:tavLst>
                                        <p:tav tm="0">
                                          <p:val>
                                            <p:strVal val="#ppt_y-#ppt_h*1.125000"/>
                                          </p:val>
                                        </p:tav>
                                        <p:tav tm="100000">
                                          <p:val>
                                            <p:strVal val="#ppt_y"/>
                                          </p:val>
                                        </p:tav>
                                      </p:tavLst>
                                    </p:anim>
                                    <p:animEffect transition="in" filter="wipe(down)">
                                      <p:cBhvr>
                                        <p:cTn id="69" dur="500"/>
                                        <p:tgtEl>
                                          <p:spTgt spid="4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p:tgtEl>
                                          <p:spTgt spid="52"/>
                                        </p:tgtEl>
                                        <p:attrNameLst>
                                          <p:attrName>ppt_y</p:attrName>
                                        </p:attrNameLst>
                                      </p:cBhvr>
                                      <p:tavLst>
                                        <p:tav tm="0">
                                          <p:val>
                                            <p:strVal val="#ppt_y-#ppt_h*1.125000"/>
                                          </p:val>
                                        </p:tav>
                                        <p:tav tm="100000">
                                          <p:val>
                                            <p:strVal val="#ppt_y"/>
                                          </p:val>
                                        </p:tav>
                                      </p:tavLst>
                                    </p:anim>
                                    <p:animEffect transition="in" filter="wipe(down)">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up)">
                                      <p:cBhvr>
                                        <p:cTn id="78" dur="500"/>
                                        <p:tgtEl>
                                          <p:spTgt spid="61"/>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wipe(left)">
                                      <p:cBhvr>
                                        <p:cTn id="81" dur="500"/>
                                        <p:tgtEl>
                                          <p:spTgt spid="68"/>
                                        </p:tgtEl>
                                      </p:cBhvr>
                                    </p:animEffect>
                                  </p:childTnLst>
                                </p:cTn>
                              </p:par>
                            </p:childTnLst>
                          </p:cTn>
                        </p:par>
                        <p:par>
                          <p:cTn id="82" fill="hold">
                            <p:stCondLst>
                              <p:cond delay="500"/>
                            </p:stCondLst>
                            <p:childTnLst>
                              <p:par>
                                <p:cTn id="83" presetID="12" presetClass="entr" presetSubtype="1" fill="hold" grpId="0" nodeType="after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additive="base">
                                        <p:cTn id="85" dur="500"/>
                                        <p:tgtEl>
                                          <p:spTgt spid="51"/>
                                        </p:tgtEl>
                                        <p:attrNameLst>
                                          <p:attrName>ppt_y</p:attrName>
                                        </p:attrNameLst>
                                      </p:cBhvr>
                                      <p:tavLst>
                                        <p:tav tm="0">
                                          <p:val>
                                            <p:strVal val="#ppt_y-#ppt_h*1.125000"/>
                                          </p:val>
                                        </p:tav>
                                        <p:tav tm="100000">
                                          <p:val>
                                            <p:strVal val="#ppt_y"/>
                                          </p:val>
                                        </p:tav>
                                      </p:tavLst>
                                    </p:anim>
                                    <p:animEffect transition="in" filter="wipe(down)">
                                      <p:cBhvr>
                                        <p:cTn id="86" dur="500"/>
                                        <p:tgtEl>
                                          <p:spTgt spid="5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wipe(up)">
                                      <p:cBhvr>
                                        <p:cTn id="91" dur="500"/>
                                        <p:tgtEl>
                                          <p:spTgt spid="6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wipe(left)">
                                      <p:cBhvr>
                                        <p:cTn id="94" dur="500"/>
                                        <p:tgtEl>
                                          <p:spTgt spid="69"/>
                                        </p:tgtEl>
                                      </p:cBhvr>
                                    </p:animEffect>
                                  </p:childTnLst>
                                </p:cTn>
                              </p:par>
                            </p:childTnLst>
                          </p:cTn>
                        </p:par>
                        <p:par>
                          <p:cTn id="95" fill="hold">
                            <p:stCondLst>
                              <p:cond delay="500"/>
                            </p:stCondLst>
                            <p:childTnLst>
                              <p:par>
                                <p:cTn id="96" presetID="12" presetClass="entr" presetSubtype="1"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additive="base">
                                        <p:cTn id="98" dur="500"/>
                                        <p:tgtEl>
                                          <p:spTgt spid="50"/>
                                        </p:tgtEl>
                                        <p:attrNameLst>
                                          <p:attrName>ppt_y</p:attrName>
                                        </p:attrNameLst>
                                      </p:cBhvr>
                                      <p:tavLst>
                                        <p:tav tm="0">
                                          <p:val>
                                            <p:strVal val="#ppt_y-#ppt_h*1.125000"/>
                                          </p:val>
                                        </p:tav>
                                        <p:tav tm="100000">
                                          <p:val>
                                            <p:strVal val="#ppt_y"/>
                                          </p:val>
                                        </p:tav>
                                      </p:tavLst>
                                    </p:anim>
                                    <p:animEffect transition="in" filter="wipe(down)">
                                      <p:cBhvr>
                                        <p:cTn id="9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47" grpId="0" animBg="1"/>
      <p:bldP spid="48" grpId="0" animBg="1"/>
      <p:bldP spid="49" grpId="0" animBg="1"/>
      <p:bldP spid="50" grpId="0" animBg="1"/>
      <p:bldP spid="51" grpId="0" animBg="1"/>
      <p:bldP spid="52" grpId="0" animBg="1"/>
      <p:bldP spid="53" grpId="0" animBg="1"/>
      <p:bldP spid="54" grpId="0" animBg="1"/>
      <p:bldP spid="63" grpId="0"/>
      <p:bldP spid="64" grpId="0"/>
      <p:bldP spid="65" grpId="0"/>
      <p:bldP spid="66" grpId="0"/>
      <p:bldP spid="67" grpId="0"/>
      <p:bldP spid="68" grpId="0"/>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8620"/>
            <a:ext cx="7770813" cy="609600"/>
          </a:xfrm>
          <a:prstGeom prst="rect">
            <a:avLst/>
          </a:prstGeom>
          <a:effectLst>
            <a:outerShdw dist="35921" dir="2700000" algn="ctr" rotWithShape="0">
              <a:schemeClr val="bg2"/>
            </a:outerShdw>
          </a:effectLst>
        </p:spPr>
        <p:txBody>
          <a:bodyP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rPr>
              <a:t>Example: SAT with Backtracking</a:t>
            </a:r>
          </a:p>
        </p:txBody>
      </p:sp>
      <p:sp>
        <p:nvSpPr>
          <p:cNvPr id="5" name="Line 5"/>
          <p:cNvSpPr>
            <a:spLocks noChangeShapeType="1"/>
          </p:cNvSpPr>
          <p:nvPr/>
        </p:nvSpPr>
        <p:spPr bwMode="auto">
          <a:xfrm>
            <a:off x="374068"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8" name="Content Placeholder 7">
            <a:extLst>
              <a:ext uri="{FF2B5EF4-FFF2-40B4-BE49-F238E27FC236}">
                <a16:creationId xmlns:a16="http://schemas.microsoft.com/office/drawing/2014/main" id="{3C310F05-3F70-C7AD-182D-5A52490D3CC7}"/>
              </a:ext>
            </a:extLst>
          </p:cNvPr>
          <p:cNvSpPr>
            <a:spLocks noGrp="1"/>
          </p:cNvSpPr>
          <p:nvPr>
            <p:ph idx="1"/>
          </p:nvPr>
        </p:nvSpPr>
        <p:spPr>
          <a:xfrm>
            <a:off x="457200" y="1016734"/>
            <a:ext cx="8229600" cy="5580618"/>
          </a:xfrm>
        </p:spPr>
        <p:txBody>
          <a:bodyPr>
            <a:normAutofit fontScale="85000" lnSpcReduction="20000"/>
          </a:bodyPr>
          <a:lstStyle/>
          <a:p>
            <a:r>
              <a:rPr lang="en-US" dirty="0"/>
              <a:t>We have to make the two decisions that repeatedly arise: </a:t>
            </a:r>
          </a:p>
          <a:p>
            <a:pPr lvl="1"/>
            <a:r>
              <a:rPr lang="en-US" dirty="0"/>
              <a:t>which subproblem to expand next, and </a:t>
            </a:r>
          </a:p>
          <a:p>
            <a:pPr lvl="1"/>
            <a:r>
              <a:rPr lang="en-US" dirty="0"/>
              <a:t>which branching variable to use. </a:t>
            </a:r>
          </a:p>
          <a:p>
            <a:r>
              <a:rPr lang="en-US" dirty="0"/>
              <a:t>Since the benefit of backtracking lies in its ability to eliminate portions of the search space, and since this happens only when an empty clause (not satisfiable clause) is encountered, it makes sense to choose the subproblem that contains the smallest clause and to then branch on a variable in that clause. </a:t>
            </a:r>
          </a:p>
          <a:p>
            <a:r>
              <a:rPr lang="en-US" dirty="0"/>
              <a:t>If this clause happens to be a singleton, then at least one of the resulting branches will be terminated. </a:t>
            </a:r>
          </a:p>
          <a:p>
            <a:r>
              <a:rPr lang="en-US" dirty="0"/>
              <a:t>If there is a tie in choosing subproblems, one reasonable policy is to pick the one lowest in the tree, in the hope that it is close to a satisfying assignment.</a:t>
            </a:r>
          </a:p>
        </p:txBody>
      </p:sp>
    </p:spTree>
    <p:extLst>
      <p:ext uri="{BB962C8B-B14F-4D97-AF65-F5344CB8AC3E}">
        <p14:creationId xmlns:p14="http://schemas.microsoft.com/office/powerpoint/2010/main" val="109767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1FA-4C18-CB0B-EFD7-AB4EE1957E6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942412E-4A40-F8D9-E09B-EC545F95B340}"/>
              </a:ext>
            </a:extLst>
          </p:cNvPr>
          <p:cNvPicPr>
            <a:picLocks noGrp="1" noChangeAspect="1"/>
          </p:cNvPicPr>
          <p:nvPr>
            <p:ph idx="1"/>
          </p:nvPr>
        </p:nvPicPr>
        <p:blipFill>
          <a:blip r:embed="rId2"/>
          <a:stretch>
            <a:fillRect/>
          </a:stretch>
        </p:blipFill>
        <p:spPr>
          <a:xfrm>
            <a:off x="-1" y="1016732"/>
            <a:ext cx="9234067" cy="5184576"/>
          </a:xfrm>
        </p:spPr>
      </p:pic>
    </p:spTree>
    <p:extLst>
      <p:ext uri="{BB962C8B-B14F-4D97-AF65-F5344CB8AC3E}">
        <p14:creationId xmlns:p14="http://schemas.microsoft.com/office/powerpoint/2010/main" val="117228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7571" y="8620"/>
            <a:ext cx="7770813" cy="609600"/>
          </a:xfrm>
          <a:prstGeom prst="rect">
            <a:avLst/>
          </a:prstGeom>
          <a:effectLst>
            <a:outerShdw dist="35921" dir="2700000" algn="ctr" rotWithShape="0">
              <a:schemeClr val="bg2"/>
            </a:outerShdw>
          </a:effectLst>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ja-JP" sz="3600" b="1" dirty="0">
                <a:solidFill>
                  <a:srgbClr val="A50021"/>
                </a:solidFill>
                <a:latin typeface="Verdana" pitchFamily="34" charset="0"/>
                <a:ea typeface="ＭＳ Ｐゴシック" pitchFamily="34" charset="-128"/>
              </a:rPr>
              <a:t>Branch-and-Bound Algorithms</a:t>
            </a:r>
          </a:p>
        </p:txBody>
      </p:sp>
      <p:sp>
        <p:nvSpPr>
          <p:cNvPr id="5" name="Line 5"/>
          <p:cNvSpPr>
            <a:spLocks noChangeShapeType="1"/>
          </p:cNvSpPr>
          <p:nvPr/>
        </p:nvSpPr>
        <p:spPr bwMode="auto">
          <a:xfrm>
            <a:off x="302060" y="620688"/>
            <a:ext cx="83820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en-US"/>
          </a:p>
        </p:txBody>
      </p:sp>
      <p:sp>
        <p:nvSpPr>
          <p:cNvPr id="6" name="Rectangle 5"/>
          <p:cNvSpPr>
            <a:spLocks noChangeArrowheads="1"/>
          </p:cNvSpPr>
          <p:nvPr/>
        </p:nvSpPr>
        <p:spPr bwMode="auto">
          <a:xfrm>
            <a:off x="431540" y="908720"/>
            <a:ext cx="8316924"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buClr>
                <a:srgbClr val="4F81BD"/>
              </a:buClr>
              <a:buSzPct val="90000"/>
              <a:buFont typeface="Wingdings 3" pitchFamily="18" charset="2"/>
              <a:buChar char="}"/>
            </a:pPr>
            <a:r>
              <a:rPr lang="en-US" sz="2400" dirty="0">
                <a:latin typeface="Garamond" pitchFamily="18" charset="0"/>
              </a:rPr>
              <a:t> A </a:t>
            </a:r>
            <a:r>
              <a:rPr lang="en-US" sz="2400" dirty="0">
                <a:solidFill>
                  <a:srgbClr val="0000CC"/>
                </a:solidFill>
                <a:latin typeface="Garamond" pitchFamily="18" charset="0"/>
              </a:rPr>
              <a:t>generalization</a:t>
            </a:r>
            <a:r>
              <a:rPr lang="en-US" sz="2400" dirty="0">
                <a:latin typeface="Garamond" pitchFamily="18" charset="0"/>
              </a:rPr>
              <a:t> of the concept of </a:t>
            </a:r>
            <a:r>
              <a:rPr lang="en-US" sz="2400" dirty="0">
                <a:solidFill>
                  <a:srgbClr val="0000CC"/>
                </a:solidFill>
                <a:latin typeface="Garamond" pitchFamily="18" charset="0"/>
              </a:rPr>
              <a:t>Backtracking</a:t>
            </a:r>
            <a:r>
              <a:rPr lang="en-US" sz="2400" dirty="0">
                <a:latin typeface="Garamond" pitchFamily="18" charset="0"/>
              </a:rPr>
              <a:t> for </a:t>
            </a:r>
            <a:r>
              <a:rPr lang="en-US" sz="2400" dirty="0">
                <a:solidFill>
                  <a:srgbClr val="FF0000"/>
                </a:solidFill>
                <a:latin typeface="Garamond" pitchFamily="18" charset="0"/>
              </a:rPr>
              <a:t>optimization problems</a:t>
            </a:r>
          </a:p>
          <a:p>
            <a:pPr>
              <a:spcBef>
                <a:spcPts val="600"/>
              </a:spcBef>
              <a:buClr>
                <a:srgbClr val="4F81BD"/>
              </a:buClr>
              <a:buSzPct val="90000"/>
              <a:buFont typeface="Wingdings 3" pitchFamily="18" charset="2"/>
              <a:buChar char="}"/>
            </a:pPr>
            <a:r>
              <a:rPr lang="en-US" sz="2400" dirty="0">
                <a:latin typeface="Garamond" pitchFamily="18" charset="0"/>
              </a:rPr>
              <a:t> For each branch of the tree, we compute a </a:t>
            </a:r>
            <a:r>
              <a:rPr lang="en-US" sz="2400" dirty="0">
                <a:solidFill>
                  <a:srgbClr val="FF0000"/>
                </a:solidFill>
                <a:latin typeface="Garamond" pitchFamily="18" charset="0"/>
              </a:rPr>
              <a:t>rough bound</a:t>
            </a:r>
            <a:r>
              <a:rPr lang="en-US" sz="2400" dirty="0">
                <a:latin typeface="Garamond" pitchFamily="18" charset="0"/>
              </a:rPr>
              <a:t> on the </a:t>
            </a:r>
            <a:r>
              <a:rPr lang="en-US" sz="2400" dirty="0">
                <a:solidFill>
                  <a:srgbClr val="0000CC"/>
                </a:solidFill>
                <a:latin typeface="Garamond" pitchFamily="18" charset="0"/>
              </a:rPr>
              <a:t>solutions that can be obtained</a:t>
            </a:r>
            <a:r>
              <a:rPr lang="en-US" sz="2400" dirty="0">
                <a:latin typeface="Garamond" pitchFamily="18" charset="0"/>
              </a:rPr>
              <a:t> by exploring the solutions resulting from </a:t>
            </a:r>
            <a:r>
              <a:rPr lang="en-US" sz="2400" dirty="0">
                <a:solidFill>
                  <a:srgbClr val="FF0000"/>
                </a:solidFill>
                <a:latin typeface="Garamond" pitchFamily="18" charset="0"/>
              </a:rPr>
              <a:t>extending that branch</a:t>
            </a:r>
            <a:r>
              <a:rPr lang="en-US" sz="2400" dirty="0">
                <a:latin typeface="Garamond" pitchFamily="18" charset="0"/>
              </a:rPr>
              <a:t>.</a:t>
            </a:r>
          </a:p>
          <a:p>
            <a:pPr>
              <a:spcBef>
                <a:spcPts val="600"/>
              </a:spcBef>
              <a:buClr>
                <a:srgbClr val="4F81BD"/>
              </a:buClr>
              <a:buSzPct val="90000"/>
              <a:buFont typeface="Wingdings 3" pitchFamily="18" charset="2"/>
              <a:buChar char="}"/>
            </a:pPr>
            <a:r>
              <a:rPr lang="en-US" sz="2400" dirty="0">
                <a:latin typeface="Garamond" pitchFamily="18" charset="0"/>
              </a:rPr>
              <a:t> A bound is a guarantee that any solution obtained from expanding the node will be:</a:t>
            </a:r>
          </a:p>
          <a:p>
            <a:pPr lvl="1">
              <a:spcBef>
                <a:spcPts val="600"/>
              </a:spcBef>
              <a:buClr>
                <a:srgbClr val="4F81BD"/>
              </a:buClr>
              <a:buSzPct val="90000"/>
              <a:buFont typeface="Wingdings 3" pitchFamily="18" charset="2"/>
              <a:buChar char="}"/>
            </a:pPr>
            <a:r>
              <a:rPr lang="en-US" sz="2400" dirty="0">
                <a:latin typeface="Garamond" pitchFamily="18" charset="0"/>
              </a:rPr>
              <a:t> Less than some number (</a:t>
            </a:r>
            <a:r>
              <a:rPr lang="en-US" sz="2400" dirty="0">
                <a:solidFill>
                  <a:srgbClr val="0000CC"/>
                </a:solidFill>
                <a:latin typeface="Garamond" pitchFamily="18" charset="0"/>
              </a:rPr>
              <a:t>upper bound</a:t>
            </a:r>
            <a:r>
              <a:rPr lang="en-US" sz="2400" dirty="0">
                <a:latin typeface="Garamond" pitchFamily="18" charset="0"/>
              </a:rPr>
              <a:t>; for maximization problems)</a:t>
            </a:r>
          </a:p>
          <a:p>
            <a:pPr lvl="1">
              <a:spcBef>
                <a:spcPts val="600"/>
              </a:spcBef>
              <a:buClr>
                <a:srgbClr val="4F81BD"/>
              </a:buClr>
              <a:buSzPct val="90000"/>
              <a:buFont typeface="Wingdings 3" pitchFamily="18" charset="2"/>
              <a:buChar char="}"/>
            </a:pPr>
            <a:r>
              <a:rPr lang="en-US" sz="2400" dirty="0">
                <a:latin typeface="Garamond" pitchFamily="18" charset="0"/>
              </a:rPr>
              <a:t> Or, greater than some number (</a:t>
            </a:r>
            <a:r>
              <a:rPr lang="en-US" sz="2400" dirty="0">
                <a:solidFill>
                  <a:srgbClr val="0000CC"/>
                </a:solidFill>
                <a:latin typeface="Garamond" pitchFamily="18" charset="0"/>
              </a:rPr>
              <a:t>lower bound</a:t>
            </a:r>
            <a:r>
              <a:rPr lang="en-US" sz="2400" dirty="0">
                <a:latin typeface="Garamond" pitchFamily="18" charset="0"/>
              </a:rPr>
              <a:t>; for minimization problems)</a:t>
            </a:r>
          </a:p>
          <a:p>
            <a:pPr>
              <a:spcBef>
                <a:spcPts val="600"/>
              </a:spcBef>
              <a:buClr>
                <a:srgbClr val="4F81BD"/>
              </a:buClr>
              <a:buSzPct val="90000"/>
              <a:buFont typeface="Wingdings 3" pitchFamily="18" charset="2"/>
              <a:buChar char="}"/>
            </a:pPr>
            <a:r>
              <a:rPr lang="en-US" sz="2400" dirty="0">
                <a:latin typeface="Garamond" pitchFamily="18" charset="0"/>
              </a:rPr>
              <a:t> This is the basis for eliminating some “</a:t>
            </a:r>
            <a:r>
              <a:rPr lang="en-US" sz="2400" dirty="0">
                <a:solidFill>
                  <a:srgbClr val="FF0000"/>
                </a:solidFill>
                <a:latin typeface="Garamond" pitchFamily="18" charset="0"/>
              </a:rPr>
              <a:t>non-promising</a:t>
            </a:r>
            <a:r>
              <a:rPr lang="en-US" sz="2400" dirty="0">
                <a:latin typeface="Garamond" pitchFamily="18" charset="0"/>
              </a:rPr>
              <a:t>” branches. </a:t>
            </a:r>
          </a:p>
          <a:p>
            <a:pPr>
              <a:spcBef>
                <a:spcPts val="600"/>
              </a:spcBef>
              <a:buClr>
                <a:srgbClr val="4F81BD"/>
              </a:buClr>
              <a:buSzPct val="90000"/>
              <a:buFont typeface="Wingdings 3" pitchFamily="18" charset="2"/>
              <a:buChar char="}"/>
            </a:pPr>
            <a:r>
              <a:rPr lang="en-US" sz="2400" dirty="0">
                <a:latin typeface="Garamond" pitchFamily="18" charset="0"/>
              </a:rPr>
              <a:t> We </a:t>
            </a:r>
            <a:r>
              <a:rPr lang="en-US" sz="2400" dirty="0">
                <a:solidFill>
                  <a:srgbClr val="FF0000"/>
                </a:solidFill>
                <a:latin typeface="Garamond" pitchFamily="18" charset="0"/>
              </a:rPr>
              <a:t>do not explore </a:t>
            </a:r>
            <a:r>
              <a:rPr lang="en-US" sz="2400" dirty="0">
                <a:latin typeface="Garamond" pitchFamily="18" charset="0"/>
              </a:rPr>
              <a:t>the branch that </a:t>
            </a:r>
            <a:r>
              <a:rPr lang="en-US" sz="2400" dirty="0">
                <a:solidFill>
                  <a:srgbClr val="FF0000"/>
                </a:solidFill>
                <a:latin typeface="Garamond" pitchFamily="18" charset="0"/>
              </a:rPr>
              <a:t>won’t lead</a:t>
            </a:r>
            <a:r>
              <a:rPr lang="en-US" sz="2400" dirty="0">
                <a:latin typeface="Garamond" pitchFamily="18" charset="0"/>
              </a:rPr>
              <a:t> us to </a:t>
            </a:r>
            <a:r>
              <a:rPr lang="en-US" sz="2400" dirty="0">
                <a:solidFill>
                  <a:srgbClr val="0000CC"/>
                </a:solidFill>
                <a:latin typeface="Garamond" pitchFamily="18" charset="0"/>
              </a:rPr>
              <a:t>better solutions </a:t>
            </a:r>
            <a:r>
              <a:rPr lang="en-US" sz="2400" dirty="0">
                <a:latin typeface="Garamond" pitchFamily="18" charset="0"/>
              </a:rPr>
              <a:t>that what we have </a:t>
            </a:r>
            <a:r>
              <a:rPr lang="en-US" sz="2400" dirty="0">
                <a:solidFill>
                  <a:srgbClr val="0000CC"/>
                </a:solidFill>
                <a:latin typeface="Garamond" pitchFamily="18" charset="0"/>
              </a:rPr>
              <a:t>already achieved</a:t>
            </a:r>
            <a:r>
              <a:rPr lang="en-US" sz="2400" dirty="0">
                <a:latin typeface="Garamond" pitchFamily="18" charset="0"/>
              </a:rPr>
              <a:t>.</a:t>
            </a:r>
          </a:p>
        </p:txBody>
      </p:sp>
    </p:spTree>
    <p:extLst>
      <p:ext uri="{BB962C8B-B14F-4D97-AF65-F5344CB8AC3E}">
        <p14:creationId xmlns:p14="http://schemas.microsoft.com/office/powerpoint/2010/main" val="17736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36740</TotalTime>
  <Words>1316</Words>
  <Application>Microsoft Office PowerPoint</Application>
  <PresentationFormat>On-screen Show (4:3)</PresentationFormat>
  <Paragraphs>175</Paragraphs>
  <Slides>17</Slides>
  <Notes>10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17</vt:i4>
      </vt:variant>
    </vt:vector>
  </HeadingPairs>
  <TitlesOfParts>
    <vt:vector size="33" baseType="lpstr">
      <vt:lpstr>Arial</vt:lpstr>
      <vt:lpstr>Book Antiqua</vt:lpstr>
      <vt:lpstr>Bookman Old Style</vt:lpstr>
      <vt:lpstr>Calibri</vt:lpstr>
      <vt:lpstr>Cambria Math</vt:lpstr>
      <vt:lpstr>CMR10</vt:lpstr>
      <vt:lpstr>Garamond</vt:lpstr>
      <vt:lpstr>Georgia</vt:lpstr>
      <vt:lpstr>NewCenturySchlbk-Italic</vt:lpstr>
      <vt:lpstr>NewCenturySchlbk-Roman~14</vt:lpstr>
      <vt:lpstr>NewCenturySchlbk-Roman~1a5</vt:lpstr>
      <vt:lpstr>Trebuchet MS</vt:lpstr>
      <vt:lpstr>Verdana</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Traveling Salesman Problem</vt:lpstr>
      <vt:lpstr>Traveling Salesman Problem (contd.)</vt:lpstr>
      <vt:lpstr>Calculating Lower Bound</vt:lpstr>
      <vt:lpstr>TSP Example</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Bayzid</dc:creator>
  <cp:lastModifiedBy>Preetom Saha Arko</cp:lastModifiedBy>
  <cp:revision>1883</cp:revision>
  <dcterms:created xsi:type="dcterms:W3CDTF">2010-11-23T03:59:37Z</dcterms:created>
  <dcterms:modified xsi:type="dcterms:W3CDTF">2022-08-09T17:05:42Z</dcterms:modified>
</cp:coreProperties>
</file>