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7" r:id="rId30"/>
    <p:sldId id="286" r:id="rId31"/>
    <p:sldId id="288" r:id="rId32"/>
    <p:sldId id="290" r:id="rId33"/>
    <p:sldId id="289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860B-658A-F008-EACD-950A5C08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017A1-C363-06EA-CDA6-0EA391563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77F6-1C8D-2BD0-EC67-4BC2F978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64371-0465-0B7E-A2A6-794DE747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A0C3-A84A-0E2A-EC2D-222521AE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892-E4D8-EDCC-5E84-B285FEC3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AE281-FF8F-101A-EE72-9016FA222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45FA-617F-D6D4-C8CE-2E5327BE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25CA-97E4-C105-51E2-6F1A7730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950E-FF66-9413-9B97-7995E1BA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8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DFE6F-467E-EE46-45C6-C2900A320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A80D4-E5EB-66F5-090D-61BD999D9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F00B-0C01-E132-A2B8-79F633B4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05FC-9629-D069-3B90-52C843BB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3E1F-4A66-E606-9615-AE866D1F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C60F-256E-3CD1-E875-2A5FC03E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586E-8092-3F3F-68B1-F87B33A0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4628-017E-0B69-ABF9-3D2DDA60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7444-7E34-437B-4CD5-97AECE7A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1E17-D834-F6FD-61C8-089697E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BF21-963B-2032-97E0-3707C59C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BB72-8B5C-F5B6-D3B8-DBD5899F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6F39-7FF5-EAEE-49F2-23575C2D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3613-F162-3AF9-DDAB-4430AF0D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A3CE-AB6C-0FC3-5499-6BD655E5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FB64-D8D5-1A98-025D-4FD08796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B522-2C45-0BF5-6E20-19573430D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86F0-C5DA-D1AC-4982-F8E006F6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B1D65-5F62-6575-6336-B1BCB82E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67BE-D1F6-2BD3-E297-9A21A460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4179-544C-27A3-5792-33E9AB32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6208-E4C9-1D13-9FCA-627B0439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4065-58A7-0352-2E73-08B2E526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5F80-EF5E-8777-62F9-14E55F601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B9108-DC04-F554-3005-C6C75FD31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D43DC-B16D-F3EC-87F8-907192903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947C9-19A5-F3B7-5B8C-3296BFB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FBF6E-C9E7-B0B9-ACD5-82385D8B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AE05B-EF2D-C267-6866-A42B8C9F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6D7B-F445-CF06-F8DE-4AF9F76D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D81CC-1F6F-5346-1FBA-C73CDBEE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5CDD1-059C-9E98-99DC-3FFFF983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E10E3-686C-5F7F-53BA-AB165578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77396-B247-4E1D-54BC-1626B329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FD7B-01C9-D994-FBEC-36FB8F2C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CC381-095E-ADB7-10B5-B7D18C47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5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4954-E1AA-467F-A468-75C4CCFD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D875-8D92-27CB-53CE-5F550A8E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440F9-C1E5-15D9-A5A9-839881E2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239C4-8195-6C2D-8E78-F1E364A0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A080-1CDC-BE46-58E9-CB0B8C4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B9C2-B45A-B5C0-BFF1-4EF4CF18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0A81-3953-DA4A-85A9-A8087C76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89467-735D-C939-4938-BC1B0A492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24BF6-3195-5014-0F62-8EB004308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E530A-5794-7BC3-A702-3A4D7FDB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A7F75-2B72-1DD1-2EF5-06373EC6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FA99-3D72-C083-399A-134069C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929A8-4D26-2E8F-644E-8EF45F21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ED32-DE88-A8A6-EE2C-7AF69478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04D6-797A-3C25-7A1A-ACDF6440A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DF83-82CE-4873-8DBB-24DDE560F6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D5CB-EBFD-9C13-3E3B-CC08A9A41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3315-FF12-1AA1-BDFC-B7638A995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2981-A3C1-4295-A453-80757E20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0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B26A-A584-FBAE-CD72-B278B9669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Binomial 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5043B-A7C0-DB7B-4C42-0F12D0B0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22218"/>
          </a:xfrm>
        </p:spPr>
        <p:txBody>
          <a:bodyPr>
            <a:normAutofit/>
          </a:bodyPr>
          <a:lstStyle/>
          <a:p>
            <a:r>
              <a:rPr lang="en-US" dirty="0"/>
              <a:t>Ref: CLRS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endParaRPr lang="en-US" dirty="0"/>
          </a:p>
          <a:p>
            <a:r>
              <a:rPr lang="en-US" dirty="0"/>
              <a:t>Prepared by</a:t>
            </a:r>
          </a:p>
          <a:p>
            <a:r>
              <a:rPr lang="en-US" dirty="0"/>
              <a:t>Preetom Saha Arko</a:t>
            </a:r>
          </a:p>
        </p:txBody>
      </p:sp>
    </p:spTree>
    <p:extLst>
      <p:ext uri="{BB962C8B-B14F-4D97-AF65-F5344CB8AC3E}">
        <p14:creationId xmlns:p14="http://schemas.microsoft.com/office/powerpoint/2010/main" val="80234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9017-6A12-2A72-18D8-211EB16B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Properties of Binomial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B517-7C3B-C2B6-52C1-571AE0A3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binomial tree B</a:t>
            </a:r>
            <a:r>
              <a:rPr lang="en-US" baseline="-25000" dirty="0"/>
              <a:t>k</a:t>
            </a:r>
            <a:r>
              <a:rPr lang="en-US" dirty="0"/>
              <a:t>,</a:t>
            </a:r>
          </a:p>
          <a:p>
            <a:r>
              <a:rPr lang="en-US" dirty="0"/>
              <a:t>there are 2</a:t>
            </a:r>
            <a:r>
              <a:rPr lang="en-US" baseline="30000" dirty="0"/>
              <a:t>k</a:t>
            </a:r>
            <a:r>
              <a:rPr lang="en-US" dirty="0"/>
              <a:t> nodes,</a:t>
            </a:r>
          </a:p>
          <a:p>
            <a:r>
              <a:rPr lang="en-US" dirty="0"/>
              <a:t>the height of the tree is k,</a:t>
            </a:r>
          </a:p>
          <a:p>
            <a:r>
              <a:rPr lang="en-US" dirty="0"/>
              <a:t>there are exactly </a:t>
            </a:r>
            <a:r>
              <a:rPr lang="en-US" baseline="30000" dirty="0" err="1"/>
              <a:t>k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nodes at depth 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= 0, 1, . . . , k, and</a:t>
            </a:r>
          </a:p>
          <a:p>
            <a:r>
              <a:rPr lang="en-US" dirty="0"/>
              <a:t>the root has degree k, which is greater than that of any other node; moreover if the children of the root are numbered from left to right by k − 1, k − 2, . . . , 0, child </a:t>
            </a:r>
            <a:r>
              <a:rPr lang="en-US" dirty="0" err="1"/>
              <a:t>i</a:t>
            </a:r>
            <a:r>
              <a:rPr lang="en-US" dirty="0"/>
              <a:t> is the root of a subtree B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49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2E9-BCB3-F07D-3402-57C49510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Binomial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95A6-CEB8-32C8-E96B-03226BE4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degree of any node in an n-node binomial tree is lg n.</a:t>
            </a:r>
          </a:p>
          <a:p>
            <a:r>
              <a:rPr lang="en-US" dirty="0"/>
              <a:t>The term “binomial tree” comes from property 3, since the terms </a:t>
            </a:r>
            <a:r>
              <a:rPr lang="en-US" baseline="30000" dirty="0" err="1"/>
              <a:t>k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are the binomial coefficients.</a:t>
            </a:r>
          </a:p>
        </p:txBody>
      </p:sp>
    </p:spTree>
    <p:extLst>
      <p:ext uri="{BB962C8B-B14F-4D97-AF65-F5344CB8AC3E}">
        <p14:creationId xmlns:p14="http://schemas.microsoft.com/office/powerpoint/2010/main" val="248210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0E6B-B858-5CE2-4AD5-1E52EC0C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Binomial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0016-6332-ABEC-0DD1-90967671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binomial heap H is a </a:t>
            </a:r>
            <a:r>
              <a:rPr lang="en-US" u="sng" dirty="0"/>
              <a:t>set of binomial trees</a:t>
            </a:r>
            <a:r>
              <a:rPr lang="en-US" dirty="0"/>
              <a:t> that satisfies the following </a:t>
            </a:r>
            <a:r>
              <a:rPr lang="en-US" i="1" dirty="0"/>
              <a:t>binomial heap properties</a:t>
            </a:r>
            <a:r>
              <a:rPr lang="en-US" dirty="0"/>
              <a:t>.</a:t>
            </a:r>
          </a:p>
          <a:p>
            <a:r>
              <a:rPr lang="en-US" dirty="0"/>
              <a:t>Each binomial tree in H obeys the min-heap property: the key of a node is greater than or equal to the key of its parent. We say that each such tree is </a:t>
            </a:r>
            <a:r>
              <a:rPr lang="en-US" i="1" dirty="0"/>
              <a:t>min-heap-ordered</a:t>
            </a:r>
            <a:r>
              <a:rPr lang="en-US" dirty="0"/>
              <a:t>.</a:t>
            </a:r>
          </a:p>
          <a:p>
            <a:r>
              <a:rPr lang="en-US" dirty="0"/>
              <a:t>For any nonnegative integer k, there is </a:t>
            </a:r>
            <a:r>
              <a:rPr lang="en-US" u="sng" dirty="0"/>
              <a:t>at most</a:t>
            </a:r>
            <a:r>
              <a:rPr lang="en-US" dirty="0"/>
              <a:t> one binomial tree in H whose root has degree k.</a:t>
            </a:r>
          </a:p>
        </p:txBody>
      </p:sp>
    </p:spTree>
    <p:extLst>
      <p:ext uri="{BB962C8B-B14F-4D97-AF65-F5344CB8AC3E}">
        <p14:creationId xmlns:p14="http://schemas.microsoft.com/office/powerpoint/2010/main" val="125415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2A57-62CB-6E67-9DD0-2798A32B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Properties of Binomial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CB64-BC5D-D84E-81FD-7B0A200A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binomial tree in H obeys the min-heap property: the key of a node is greater than or equal to the key of its parent. We say that each such tree is </a:t>
            </a:r>
            <a:r>
              <a:rPr lang="en-US" i="1" dirty="0"/>
              <a:t>min-heap-ordered</a:t>
            </a:r>
            <a:r>
              <a:rPr lang="en-US" dirty="0"/>
              <a:t>.</a:t>
            </a:r>
          </a:p>
          <a:p>
            <a:r>
              <a:rPr lang="en-US" dirty="0"/>
              <a:t>So the root of a min-heap-ordered tree contains the smallest key in the tree.</a:t>
            </a:r>
          </a:p>
          <a:p>
            <a:r>
              <a:rPr lang="en-US" dirty="0"/>
              <a:t>Since a binomial heap is min-heap-ordered, the minimum key must reside in </a:t>
            </a:r>
            <a:r>
              <a:rPr lang="en-US" u="sng" dirty="0"/>
              <a:t>a root node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6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5C1D-CAC8-FC01-BD7E-61A3FC74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Properties of Binomial Heap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3E5E3-A5C5-0AA8-2F3E-EC362A4B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any nonnegative integer k, there is </a:t>
                </a:r>
                <a:r>
                  <a:rPr lang="en-US" u="sng" dirty="0"/>
                  <a:t>at most</a:t>
                </a:r>
                <a:r>
                  <a:rPr lang="en-US" dirty="0"/>
                  <a:t> one binomial tree in H whose root has degree k.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 n-node binomial heap H consists of at most lg n + 1 binomial trees.</a:t>
                </a:r>
              </a:p>
              <a:p>
                <a:r>
                  <a:rPr lang="en-US" dirty="0"/>
                  <a:t>To see why, observe that the binary representation of n has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 smtClean="0"/>
                          <m:t>lg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</m:e>
                    </m:d>
                  </m:oMath>
                </a14:m>
                <a:r>
                  <a:rPr lang="en-US" dirty="0"/>
                  <a:t> + 1 bits, say &lt;b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aseline="-25000" dirty="0" smtClean="0"/>
                          <m:t>lg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n</m:t>
                        </m:r>
                      </m:e>
                    </m:d>
                  </m:oMath>
                </a14:m>
                <a:r>
                  <a:rPr lang="en-US" dirty="0"/>
                  <a:t>, b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aseline="-25000" dirty="0" smtClean="0"/>
                          <m:t>lg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n</m:t>
                        </m:r>
                      </m:e>
                    </m:d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/>
                  <a:t>−1</a:t>
                </a:r>
                <a:r>
                  <a:rPr lang="en-US" dirty="0"/>
                  <a:t>,  . . .  , b</a:t>
                </a:r>
                <a:r>
                  <a:rPr lang="en-US" baseline="-25000" dirty="0"/>
                  <a:t>0</a:t>
                </a:r>
                <a:r>
                  <a:rPr lang="en-US" dirty="0"/>
                  <a:t>&gt;, so that 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𝑙𝑔𝑛</m:t>
                            </m:r>
                          </m:e>
                        </m:d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b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dirty="0" smtClean="0"/>
                          <m:t>2</m:t>
                        </m:r>
                        <m:r>
                          <m:rPr>
                            <m:nor/>
                          </m:rPr>
                          <a:rPr lang="en-US" baseline="30000" dirty="0" smtClean="0"/>
                          <m:t>i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Therefore, binomial tree B</a:t>
                </a:r>
                <a:r>
                  <a:rPr lang="en-US" baseline="-25000" dirty="0"/>
                  <a:t>i</a:t>
                </a:r>
                <a:r>
                  <a:rPr lang="en-US" dirty="0"/>
                  <a:t> appears in H if and only if bit b</a:t>
                </a:r>
                <a:r>
                  <a:rPr lang="en-US" baseline="-25000" dirty="0"/>
                  <a:t>i</a:t>
                </a:r>
                <a:r>
                  <a:rPr lang="en-US" dirty="0"/>
                  <a:t> = 1. Thus, binomial heap H contains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 smtClean="0"/>
                          <m:t>lg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</m:e>
                    </m:d>
                  </m:oMath>
                </a14:m>
                <a:r>
                  <a:rPr lang="en-US" dirty="0"/>
                  <a:t> + 1 binomial trees.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3E5E3-A5C5-0AA8-2F3E-EC362A4B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52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8EA2-8D75-6E9B-876C-9A7BD21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Example Binomial Heap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7EA78-CB1A-0B91-E8FA-FBCC62B5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424703"/>
            <a:ext cx="7188199" cy="24260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CB15F-6882-FAAA-D6C4-9D10387E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248025"/>
            <a:ext cx="7188199" cy="292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binomial heap H with 13 nodes. </a:t>
            </a:r>
          </a:p>
          <a:p>
            <a:r>
              <a:rPr lang="en-US" dirty="0"/>
              <a:t>The binary representation of 13 is &lt;1101&gt;, and H consists of min-heap-ordered binomial trees B</a:t>
            </a:r>
            <a:r>
              <a:rPr lang="en-US" baseline="-25000" dirty="0"/>
              <a:t>3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and B</a:t>
            </a:r>
            <a:r>
              <a:rPr lang="en-US" baseline="-25000" dirty="0"/>
              <a:t>0</a:t>
            </a:r>
            <a:r>
              <a:rPr lang="en-US" dirty="0"/>
              <a:t>, having 8, 4, and 1 nodes respectively, for a total of 13 nodes.</a:t>
            </a:r>
          </a:p>
        </p:txBody>
      </p:sp>
    </p:spTree>
    <p:extLst>
      <p:ext uri="{BB962C8B-B14F-4D97-AF65-F5344CB8AC3E}">
        <p14:creationId xmlns:p14="http://schemas.microsoft.com/office/powerpoint/2010/main" val="42886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8EA2-8D75-6E9B-876C-9A7BD21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487272"/>
            <a:ext cx="2837635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How to Represent A Binomial Heap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CB15F-6882-FAAA-D6C4-9D10387E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915025"/>
            <a:ext cx="7188199" cy="2619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AFC5D-E421-DA70-172D-17EB6C43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99" y="212508"/>
            <a:ext cx="8537953" cy="62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4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7E43-D917-EE71-7B0E-49B27AAD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Representation of A 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4F463-68AE-52FF-1545-6469BC784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binomial tree within a binomial heap is stored in the left-child, right-sibling representation </a:t>
                </a:r>
              </a:p>
              <a:p>
                <a:r>
                  <a:rPr lang="en-US" dirty="0"/>
                  <a:t>The roots of the binomial trees within a binomial heap are organized in a linked list, which we refer to as the </a:t>
                </a:r>
                <a:r>
                  <a:rPr lang="en-US" u="sng" dirty="0"/>
                  <a:t>root list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degrees of the roots strictly increase as we traverse the root list. </a:t>
                </a:r>
              </a:p>
              <a:p>
                <a:r>
                  <a:rPr lang="en-US" dirty="0"/>
                  <a:t>By the second binomial heap property, in an n-node binomial heap the degrees of the roots are a subset of {0, 1, . . .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 smtClean="0"/>
                          <m:t>lg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</m:e>
                    </m:d>
                  </m:oMath>
                </a14:m>
                <a:r>
                  <a:rPr lang="en-US" dirty="0"/>
                  <a:t>}. </a:t>
                </a:r>
              </a:p>
              <a:p>
                <a:r>
                  <a:rPr lang="en-US" dirty="0"/>
                  <a:t>The sibling field has a different meaning for roots than for non-roots. If x is a root, then sibling[x] points to the next root in the root list.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4F463-68AE-52FF-1545-6469BC784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22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D5C8-D6E8-8450-AA14-BE92DBA9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Representation of A Binomial Heap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51F0-DC3C-531C-12DF-61E62BCD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given binomial heap H is accessed by the field head[H], which is simply a pointer to the first root in the root list of H. </a:t>
            </a:r>
          </a:p>
          <a:p>
            <a:r>
              <a:rPr lang="en-US" dirty="0"/>
              <a:t>If binomial heap H has no elements, then head[H] = NIL.</a:t>
            </a:r>
          </a:p>
        </p:txBody>
      </p:sp>
    </p:spTree>
    <p:extLst>
      <p:ext uri="{BB962C8B-B14F-4D97-AF65-F5344CB8AC3E}">
        <p14:creationId xmlns:p14="http://schemas.microsoft.com/office/powerpoint/2010/main" val="267711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1A17-1582-BE2B-76E6-B8F87481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Creating A New (empty) Binomial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280D-D4B5-2E7F-0626-721BECEE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an empty binomial heap, the MAKE-BINOMIAL-HEAP procedure simply allocates and returns an object H, where head[H] = NIL. </a:t>
            </a:r>
          </a:p>
          <a:p>
            <a:r>
              <a:rPr lang="en-US" dirty="0"/>
              <a:t>The running time is </a:t>
            </a:r>
            <a:r>
              <a:rPr lang="el-GR" dirty="0"/>
              <a:t>Θ</a:t>
            </a:r>
            <a:r>
              <a:rPr lang="en-US" dirty="0"/>
              <a:t>(1).</a:t>
            </a:r>
          </a:p>
        </p:txBody>
      </p:sp>
    </p:spTree>
    <p:extLst>
      <p:ext uri="{BB962C8B-B14F-4D97-AF65-F5344CB8AC3E}">
        <p14:creationId xmlns:p14="http://schemas.microsoft.com/office/powerpoint/2010/main" val="37475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5AC5-4C1E-B217-A560-77A37041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Union of Two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52E1-7184-E040-F66B-AF86D135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Runtime using traditional binary heap?</a:t>
            </a:r>
          </a:p>
          <a:p>
            <a:pPr lvl="1"/>
            <a:r>
              <a:rPr lang="en-US" dirty="0"/>
              <a:t>O(n)</a:t>
            </a:r>
          </a:p>
          <a:p>
            <a:r>
              <a:rPr lang="en-US" dirty="0"/>
              <a:t>Runtime using binomial heap : O(</a:t>
            </a:r>
            <a:r>
              <a:rPr lang="en-US" dirty="0" err="1"/>
              <a:t>lgn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Merges two binomial heaps with a total of n elements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Various types of mergeable heaps:</a:t>
            </a:r>
          </a:p>
          <a:p>
            <a:r>
              <a:rPr lang="en-US" dirty="0"/>
              <a:t>Binomial heap</a:t>
            </a:r>
          </a:p>
          <a:p>
            <a:r>
              <a:rPr lang="en-US" dirty="0"/>
              <a:t>Fibonacci heap</a:t>
            </a:r>
          </a:p>
          <a:p>
            <a:r>
              <a:rPr lang="en-US" dirty="0"/>
              <a:t>Leftist tree</a:t>
            </a:r>
          </a:p>
          <a:p>
            <a:r>
              <a:rPr lang="en-US" dirty="0"/>
              <a:t>Pairing heap</a:t>
            </a:r>
          </a:p>
          <a:p>
            <a:r>
              <a:rPr lang="en-US" dirty="0"/>
              <a:t>Skew heap</a:t>
            </a:r>
          </a:p>
        </p:txBody>
      </p:sp>
    </p:spTree>
    <p:extLst>
      <p:ext uri="{BB962C8B-B14F-4D97-AF65-F5344CB8AC3E}">
        <p14:creationId xmlns:p14="http://schemas.microsoft.com/office/powerpoint/2010/main" val="23814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6575-B773-B8D7-1F40-7C9C22DC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Finding Minimum Key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BDD942-8DD6-6EFD-81F4-EDEFE44FD8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699" y="1825625"/>
            <a:ext cx="3876675" cy="338925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8406C4D-F254-2950-CFD1-0C3C56D7C4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91100" y="1825625"/>
                <a:ext cx="6362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Since a binomial heap is min-heap-ordered, the minimum key must reside in a root node. </a:t>
                </a:r>
              </a:p>
              <a:p>
                <a:r>
                  <a:rPr lang="en-US" dirty="0"/>
                  <a:t>The BINOMIAL-HEAP-MINIMUM procedure checks all roots, which number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 smtClean="0"/>
                          <m:t>lg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+ 1, saving the current minimum in min and a pointer to the current minimum in y. </a:t>
                </a:r>
              </a:p>
              <a:p>
                <a:r>
                  <a:rPr lang="en-US" dirty="0"/>
                  <a:t>Because there are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 smtClean="0"/>
                          <m:t>lg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+ 1 roots to check, the running time of BINOMIAL-HEAP-MINIMUM is O(lg n).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8406C4D-F254-2950-CFD1-0C3C56D7C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91100" y="1825625"/>
                <a:ext cx="6362700" cy="4351338"/>
              </a:xfrm>
              <a:blipFill>
                <a:blip r:embed="rId3"/>
                <a:stretch>
                  <a:fillRect l="-1724" t="-3081" r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31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ED23-C4EB-C488-2DB9-179F99F4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Uniting Two Binomial Heaps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BDEC36-092C-CFD2-F41F-98F484CA52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1828" y="2743200"/>
            <a:ext cx="4181671" cy="21323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EEA93-BF24-5C67-DB9B-54BBC3CED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1825625"/>
            <a:ext cx="5638800" cy="4351338"/>
          </a:xfrm>
        </p:spPr>
        <p:txBody>
          <a:bodyPr/>
          <a:lstStyle/>
          <a:p>
            <a:r>
              <a:rPr lang="en-US" dirty="0"/>
              <a:t>BINOMIAL-HEAP-UNION procedure repeatedly links binomial trees whose roots have the same degree. </a:t>
            </a:r>
          </a:p>
          <a:p>
            <a:r>
              <a:rPr lang="en-US" dirty="0"/>
              <a:t>This procedure links the B</a:t>
            </a:r>
            <a:r>
              <a:rPr lang="en-US" baseline="-25000" dirty="0"/>
              <a:t>k−1</a:t>
            </a:r>
            <a:r>
              <a:rPr lang="en-US" dirty="0"/>
              <a:t> tree rooted at node y to the B</a:t>
            </a:r>
            <a:r>
              <a:rPr lang="en-US" baseline="-25000" dirty="0"/>
              <a:t>k−1</a:t>
            </a:r>
            <a:r>
              <a:rPr lang="en-US" dirty="0"/>
              <a:t> tree rooted at node z; that is, it makes z the parent of y. </a:t>
            </a:r>
          </a:p>
          <a:p>
            <a:r>
              <a:rPr lang="en-US" dirty="0"/>
              <a:t>Node z thus becomes the root of a B</a:t>
            </a:r>
            <a:r>
              <a:rPr lang="en-US" baseline="-25000" dirty="0"/>
              <a:t>k</a:t>
            </a:r>
            <a:r>
              <a:rPr lang="en-US" dirty="0"/>
              <a:t> tree.</a:t>
            </a:r>
          </a:p>
        </p:txBody>
      </p:sp>
    </p:spTree>
    <p:extLst>
      <p:ext uri="{BB962C8B-B14F-4D97-AF65-F5344CB8AC3E}">
        <p14:creationId xmlns:p14="http://schemas.microsoft.com/office/powerpoint/2010/main" val="280559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8EA2-8D75-6E9B-876C-9A7BD21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2" y="1660124"/>
            <a:ext cx="2640275" cy="257034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BINOMIAL-HEAP-UNION(H1, H2)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CB15F-6882-FAAA-D6C4-9D10387E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915025"/>
            <a:ext cx="7188199" cy="2619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25DC3-D772-4496-4606-761D5556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39" y="75406"/>
            <a:ext cx="9319461" cy="67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9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8EA2-8D75-6E9B-876C-9A7BD21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82" y="1660124"/>
            <a:ext cx="2640275" cy="257034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BINOMIAL-HEAP-UNION(H1, H2)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CB15F-6882-FAAA-D6C4-9D10387E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915025"/>
            <a:ext cx="7188199" cy="2619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21FAE-2E66-59B1-B126-CCE82AEE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23" y="0"/>
            <a:ext cx="7621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5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8EA2-8D75-6E9B-876C-9A7BD21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82" y="1660124"/>
            <a:ext cx="2640275" cy="257034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BINOMIAL-HEAP-UNION(H1, H2)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CB15F-6882-FAAA-D6C4-9D10387E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915025"/>
            <a:ext cx="7188199" cy="2619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9FCDF-DED1-1863-BADA-4008A870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821" y="0"/>
            <a:ext cx="7888029" cy="67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5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E897-4CAE-F013-C42E-981AA514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BINOMIAL-HEAP-UNION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6728-CA44-0B7E-75FD-0B86D0FF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root lists of H1 and H2 are sorted by strictly increasing degree, and BINOMIAL-HEAP-MERGE returns a root list H that is sorted by monotonically increasing degree.</a:t>
            </a:r>
          </a:p>
          <a:p>
            <a:r>
              <a:rPr lang="en-US" dirty="0"/>
              <a:t>Initially, there are at most two roots on the root list H of a given degree.</a:t>
            </a:r>
          </a:p>
          <a:p>
            <a:r>
              <a:rPr lang="en-US" dirty="0"/>
              <a:t>BINOMIAL-HEAP-MERGE guarantees us that if two roots in H have the same degree, they are adjacent in the root list.</a:t>
            </a:r>
          </a:p>
          <a:p>
            <a:r>
              <a:rPr lang="en-US" dirty="0"/>
              <a:t>During the execution of BINOMIAL-HEAP-UNION, there may be three roots of a given degree appearing on the root list H at some time.</a:t>
            </a:r>
          </a:p>
          <a:p>
            <a:r>
              <a:rPr lang="en-US" dirty="0"/>
              <a:t>We decide whether to link x and next-x based on their degrees and possibly the degree of sibling[next-x].</a:t>
            </a:r>
          </a:p>
        </p:txBody>
      </p:sp>
    </p:spTree>
    <p:extLst>
      <p:ext uri="{BB962C8B-B14F-4D97-AF65-F5344CB8AC3E}">
        <p14:creationId xmlns:p14="http://schemas.microsoft.com/office/powerpoint/2010/main" val="2527312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91D0-B9EA-10D3-E95B-D4F16FBD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Runtime of BINOMIAL-HEAP-UNION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73413-2A86-E247-2BEE-FBF28737E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running time of BINOMIAL-HEAP-UNION is O(lg n), where n is the total number of nodes in binomial heaps H</a:t>
                </a:r>
                <a:r>
                  <a:rPr lang="en-US" baseline="-25000" dirty="0"/>
                  <a:t>1</a:t>
                </a:r>
                <a:r>
                  <a:rPr lang="en-US" dirty="0"/>
                  <a:t> and H</a:t>
                </a:r>
                <a:r>
                  <a:rPr lang="en-US" baseline="-25000" dirty="0"/>
                  <a:t>2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Let H</a:t>
                </a:r>
                <a:r>
                  <a:rPr lang="en-US" baseline="-25000" dirty="0"/>
                  <a:t>1</a:t>
                </a:r>
                <a:r>
                  <a:rPr lang="en-US" dirty="0"/>
                  <a:t> contain n</a:t>
                </a:r>
                <a:r>
                  <a:rPr lang="en-US" baseline="-25000" dirty="0"/>
                  <a:t>1</a:t>
                </a:r>
                <a:r>
                  <a:rPr lang="en-US" dirty="0"/>
                  <a:t> nodes and H</a:t>
                </a:r>
                <a:r>
                  <a:rPr lang="en-US" baseline="-25000" dirty="0"/>
                  <a:t>2</a:t>
                </a:r>
                <a:r>
                  <a:rPr lang="en-US" dirty="0"/>
                  <a:t> contain n</a:t>
                </a:r>
                <a:r>
                  <a:rPr lang="en-US" baseline="-25000" dirty="0"/>
                  <a:t>2</a:t>
                </a:r>
                <a:r>
                  <a:rPr lang="en-US" dirty="0"/>
                  <a:t> nodes, so that n = n</a:t>
                </a:r>
                <a:r>
                  <a:rPr lang="en-US" baseline="-25000" dirty="0"/>
                  <a:t>1</a:t>
                </a:r>
                <a:r>
                  <a:rPr lang="en-US" dirty="0"/>
                  <a:t>+n</a:t>
                </a:r>
                <a:r>
                  <a:rPr lang="en-US" baseline="-25000" dirty="0"/>
                  <a:t>2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Then H</a:t>
                </a:r>
                <a:r>
                  <a:rPr lang="en-US" baseline="-25000" dirty="0"/>
                  <a:t>1</a:t>
                </a:r>
                <a:r>
                  <a:rPr lang="en-US" dirty="0"/>
                  <a:t> contains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 smtClean="0"/>
                          <m:t>lg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+1 roots and H</a:t>
                </a:r>
                <a:r>
                  <a:rPr lang="en-US" baseline="-25000" dirty="0"/>
                  <a:t>2</a:t>
                </a:r>
                <a:r>
                  <a:rPr lang="en-US" dirty="0"/>
                  <a:t> contains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2</m:t>
                        </m:r>
                      </m:e>
                    </m:d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+1 roots, and so H contains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</m:e>
                    </m:d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</m:e>
                    </m:d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+2 ≤ 2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+2 = O(lg n) roots immediately after the call of BINOMIAL-HEAP-MERGE. </a:t>
                </a:r>
              </a:p>
              <a:p>
                <a:r>
                  <a:rPr lang="en-US" dirty="0"/>
                  <a:t>The time to perform BINOMIAL-HEAP-MERGE is thus O(lg n). </a:t>
                </a:r>
              </a:p>
              <a:p>
                <a:r>
                  <a:rPr lang="en-US" dirty="0"/>
                  <a:t>Each iteration of the while loop takes O(1) time, and there are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</m:e>
                    </m:d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</m:e>
                    </m:d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+ 2 iterations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73413-2A86-E247-2BEE-FBF28737E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542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D673D5-4A9E-53E1-11A2-D1AFBE08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Inserting A Node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187CC5-85E8-BD7E-7650-04CA19D7EC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5172" y="2590800"/>
            <a:ext cx="4932216" cy="268208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37510D-5AFA-4915-0858-CAC78E796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55434"/>
            <a:ext cx="5404282" cy="1716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procedure simply makes a one-node binomial heap H’ in O(1) time and unites it with the n-node binomial heap H in O(lg n) time</a:t>
            </a:r>
          </a:p>
        </p:txBody>
      </p:sp>
    </p:spTree>
    <p:extLst>
      <p:ext uri="{BB962C8B-B14F-4D97-AF65-F5344CB8AC3E}">
        <p14:creationId xmlns:p14="http://schemas.microsoft.com/office/powerpoint/2010/main" val="428017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96F2-E817-8BD8-4043-6AECF4B1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Extracting The Node with Minimum Key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DD2468-53BD-BFF2-F356-0EDE0B3B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1781969"/>
            <a:ext cx="7067550" cy="25336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513F4-7C96-F7A3-A96B-2158C0C4C49C}"/>
              </a:ext>
            </a:extLst>
          </p:cNvPr>
          <p:cNvSpPr txBox="1"/>
          <p:nvPr/>
        </p:nvSpPr>
        <p:spPr>
          <a:xfrm>
            <a:off x="838199" y="5282214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x is the root of a B</a:t>
            </a:r>
            <a:r>
              <a:rPr lang="en-US" sz="2800" baseline="-25000" dirty="0"/>
              <a:t>k</a:t>
            </a:r>
            <a:r>
              <a:rPr lang="en-US" sz="2800" dirty="0"/>
              <a:t>-tree, then x’s children, from left to right, are roots of B</a:t>
            </a:r>
            <a:r>
              <a:rPr lang="en-US" sz="2800" baseline="-25000" dirty="0"/>
              <a:t>k−1</a:t>
            </a:r>
            <a:r>
              <a:rPr lang="en-US" sz="2800" dirty="0"/>
              <a:t> , B</a:t>
            </a:r>
            <a:r>
              <a:rPr lang="en-US" sz="2800" baseline="-25000" dirty="0"/>
              <a:t>k−2</a:t>
            </a:r>
            <a:r>
              <a:rPr lang="en-US" sz="2800" dirty="0"/>
              <a:t> , . . . , B</a:t>
            </a:r>
            <a:r>
              <a:rPr lang="en-US" sz="2800" baseline="-25000" dirty="0"/>
              <a:t>0</a:t>
            </a:r>
            <a:r>
              <a:rPr lang="en-US" sz="2800" dirty="0"/>
              <a:t>-trees.</a:t>
            </a:r>
          </a:p>
        </p:txBody>
      </p:sp>
    </p:spTree>
    <p:extLst>
      <p:ext uri="{BB962C8B-B14F-4D97-AF65-F5344CB8AC3E}">
        <p14:creationId xmlns:p14="http://schemas.microsoft.com/office/powerpoint/2010/main" val="262709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8EA2-8D75-6E9B-876C-9A7BD21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7" y="2050650"/>
            <a:ext cx="2185668" cy="21975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Steps of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Extract Min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CB15F-6882-FAAA-D6C4-9D10387E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915025"/>
            <a:ext cx="7188199" cy="2619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23295-6BAA-4396-2F1D-124EF3A1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0" y="285751"/>
            <a:ext cx="964280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B481-AA6E-8A1F-8EDC-29C1E3FF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Comparison of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C9E2-B9D6-E394-0024-3E51028E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59639-27B5-3428-ABA1-54F61693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38" y="2166521"/>
            <a:ext cx="7182523" cy="340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23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1CF8-61F2-2B23-2CD2-6C17B435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Resulting Binomial Heap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27DC8-D93B-2F35-A4EC-6CF22BE17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212" y="2777331"/>
            <a:ext cx="8029575" cy="2447925"/>
          </a:xfrm>
        </p:spPr>
      </p:pic>
    </p:spTree>
    <p:extLst>
      <p:ext uri="{BB962C8B-B14F-4D97-AF65-F5344CB8AC3E}">
        <p14:creationId xmlns:p14="http://schemas.microsoft.com/office/powerpoint/2010/main" val="2110993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5C0E-E588-D8C5-63AA-4C36C68E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Decrease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3BABB-6E6D-66FE-2C2E-A1F32D0A7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058194"/>
            <a:ext cx="7705725" cy="3886200"/>
          </a:xfrm>
        </p:spPr>
      </p:pic>
    </p:spTree>
    <p:extLst>
      <p:ext uri="{BB962C8B-B14F-4D97-AF65-F5344CB8AC3E}">
        <p14:creationId xmlns:p14="http://schemas.microsoft.com/office/powerpoint/2010/main" val="524730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8EA2-8D75-6E9B-876C-9A7BD21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56" y="2050649"/>
            <a:ext cx="2414269" cy="244515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Steps of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Decrease Key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CB15F-6882-FAAA-D6C4-9D10387E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915025"/>
            <a:ext cx="7188199" cy="2619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51162-EF11-6781-EBD4-1AF8E09D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485" y="0"/>
            <a:ext cx="7482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1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9987-2274-2A71-AB30-BF127AC8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Runtime of BINOMIAL-HEAP-DECREASE-KEY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4DB1A-B343-E1DE-8CD5-D575B6057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BINOMIAL-HEAP-DECREASE-KEY procedure takes O(lg n) time. </a:t>
                </a:r>
              </a:p>
              <a:p>
                <a:r>
                  <a:rPr lang="en-US" dirty="0"/>
                  <a:t>The maximum depth of x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</m:d>
                  </m:oMath>
                </a14:m>
                <a:r>
                  <a:rPr lang="en-US" dirty="0"/>
                  <a:t>, so the while loop of lines 6–10 iterates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4DB1A-B343-E1DE-8CD5-D575B6057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138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14BD-91F7-8C3A-639C-26796B5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Deleting A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9897B-A4EC-269C-14E0-C90412461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216" y="2393642"/>
            <a:ext cx="7597567" cy="14581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1E47B-8C72-E26E-B03F-101CCBB490D3}"/>
              </a:ext>
            </a:extLst>
          </p:cNvPr>
          <p:cNvSpPr txBox="1"/>
          <p:nvPr/>
        </p:nvSpPr>
        <p:spPr>
          <a:xfrm>
            <a:off x="1083076" y="4873841"/>
            <a:ext cx="938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BINOMIAL-HEAP-DELETE procedure takes O(lg n) time.</a:t>
            </a:r>
          </a:p>
        </p:txBody>
      </p:sp>
    </p:spTree>
    <p:extLst>
      <p:ext uri="{BB962C8B-B14F-4D97-AF65-F5344CB8AC3E}">
        <p14:creationId xmlns:p14="http://schemas.microsoft.com/office/powerpoint/2010/main" val="113284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3AC2-6F5F-001D-5A05-C4807E4D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Operations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ABC8-DA10-E2B5-BD01-FCDDDEDD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MAKE-HEAP() creates and returns a new heap containing no elements.</a:t>
            </a:r>
          </a:p>
          <a:p>
            <a:r>
              <a:rPr lang="en-US" dirty="0"/>
              <a:t>INSERT(H, x) inserts node x, whose key field has already been filled in, into heap H.</a:t>
            </a:r>
          </a:p>
          <a:p>
            <a:r>
              <a:rPr lang="en-US" dirty="0"/>
              <a:t>MINIMUM(H) returns a pointer to the node in heap H whose key is minimum.</a:t>
            </a:r>
          </a:p>
          <a:p>
            <a:r>
              <a:rPr lang="en-US" dirty="0"/>
              <a:t>EXTRACT-MIN(H) deletes the node from heap H whose key is minimum, returning a pointer to the node.</a:t>
            </a:r>
          </a:p>
          <a:p>
            <a:r>
              <a:rPr lang="en-US" dirty="0"/>
              <a:t>UNION(H1, H2) creates and returns a new heap that contains all the nodes of heaps H1 and H2. Heaps H1 and H2 are “destroyed” by this operation.</a:t>
            </a:r>
          </a:p>
          <a:p>
            <a:r>
              <a:rPr lang="en-US" dirty="0"/>
              <a:t>DECREASE-KEY(H, x, k) assigns to node x within heap H the new key value k, which is assumed to be no greater than its current key value.</a:t>
            </a:r>
          </a:p>
          <a:p>
            <a:r>
              <a:rPr lang="en-US" dirty="0"/>
              <a:t>DELETE(H, x) deletes node x from heap H.</a:t>
            </a:r>
          </a:p>
        </p:txBody>
      </p:sp>
    </p:spTree>
    <p:extLst>
      <p:ext uri="{BB962C8B-B14F-4D97-AF65-F5344CB8AC3E}">
        <p14:creationId xmlns:p14="http://schemas.microsoft.com/office/powerpoint/2010/main" val="58344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A61F-3664-0A92-997B-B045FF0D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0E2D-E491-0125-069E-B478120A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heaps, binomial heaps, and Fibonacci heaps are all inefficient in their support of the operation SEARCH; it can take a while to find a node with a given key. </a:t>
            </a:r>
          </a:p>
          <a:p>
            <a:r>
              <a:rPr lang="en-US" dirty="0"/>
              <a:t>For this reason, operations such as DECREASE-KEY and DELETE that refer to a given node require a pointer to that node as part of their input.</a:t>
            </a:r>
          </a:p>
        </p:txBody>
      </p:sp>
    </p:spTree>
    <p:extLst>
      <p:ext uri="{BB962C8B-B14F-4D97-AF65-F5344CB8AC3E}">
        <p14:creationId xmlns:p14="http://schemas.microsoft.com/office/powerpoint/2010/main" val="15530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DDFB-AB2A-3F34-773E-AE72DDD1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Ordered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B4CB-0531-AB83-90DD-D9F76C70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tree is a rooted tree in which the children of each node are ordered.</a:t>
            </a:r>
          </a:p>
          <a:p>
            <a:r>
              <a:rPr lang="en-US" dirty="0"/>
              <a:t>That is, if a node has k children, then there is a first child, a second child, . . . , and a kth child. </a:t>
            </a:r>
          </a:p>
        </p:txBody>
      </p:sp>
    </p:spTree>
    <p:extLst>
      <p:ext uri="{BB962C8B-B14F-4D97-AF65-F5344CB8AC3E}">
        <p14:creationId xmlns:p14="http://schemas.microsoft.com/office/powerpoint/2010/main" val="42083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FFB8-F65A-30C8-07B4-5CBE9BE6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Ordered Tree (contd.)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9EAC8-58D2-74BF-3078-5459EADD6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1857614"/>
            <a:ext cx="9239250" cy="3257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16CF-9011-E674-9330-E3BC5EA8161A}"/>
              </a:ext>
            </a:extLst>
          </p:cNvPr>
          <p:cNvSpPr txBox="1"/>
          <p:nvPr/>
        </p:nvSpPr>
        <p:spPr>
          <a:xfrm>
            <a:off x="1133475" y="5369232"/>
            <a:ext cx="10283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two trees are different when considered to be ordered trees, but the same when considered to be just rooted trees.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1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71D8-ACD8-9C52-35B3-2A1FE30C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Binomial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74B9-1D7C-90B6-4FC6-DA394687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binomial tree B</a:t>
            </a:r>
            <a:r>
              <a:rPr lang="en-US" baseline="-25000" dirty="0"/>
              <a:t>k</a:t>
            </a:r>
            <a:r>
              <a:rPr lang="en-US" dirty="0"/>
              <a:t> is an ordered tree defined recursively.</a:t>
            </a:r>
          </a:p>
          <a:p>
            <a:pPr lvl="1"/>
            <a:endParaRPr lang="en-US" dirty="0"/>
          </a:p>
          <a:p>
            <a:r>
              <a:rPr lang="en-US" dirty="0"/>
              <a:t>The binomial tree B</a:t>
            </a:r>
            <a:r>
              <a:rPr lang="en-US" baseline="-25000" dirty="0"/>
              <a:t>0</a:t>
            </a:r>
            <a:r>
              <a:rPr lang="en-US" dirty="0"/>
              <a:t> consists of a single node.</a:t>
            </a:r>
          </a:p>
          <a:p>
            <a:r>
              <a:rPr lang="en-US" dirty="0"/>
              <a:t>The binomial tree B</a:t>
            </a:r>
            <a:r>
              <a:rPr lang="en-US" baseline="-25000" dirty="0"/>
              <a:t>k</a:t>
            </a:r>
            <a:r>
              <a:rPr lang="en-US" dirty="0"/>
              <a:t> consists of two binomial trees B</a:t>
            </a:r>
            <a:r>
              <a:rPr lang="en-US" baseline="-25000" dirty="0"/>
              <a:t>k−1</a:t>
            </a:r>
            <a:r>
              <a:rPr lang="en-US" dirty="0"/>
              <a:t> that are linked together: the root of one is the leftmost child of the root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0338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7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CFB3E-C85D-8BF0-81B6-00ADADF5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Binomial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AD8D6-9DAF-ADBF-9B6E-8061432E6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789" y="16181"/>
            <a:ext cx="7605131" cy="67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1645</Words>
  <Application>Microsoft Office PowerPoint</Application>
  <PresentationFormat>Widescreen</PresentationFormat>
  <Paragraphs>115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Binomial Heap</vt:lpstr>
      <vt:lpstr>Union of Two Heaps</vt:lpstr>
      <vt:lpstr>Comparison of Runtime</vt:lpstr>
      <vt:lpstr>Operations We Want</vt:lpstr>
      <vt:lpstr>Assumptions</vt:lpstr>
      <vt:lpstr>Ordered Tree</vt:lpstr>
      <vt:lpstr>Ordered Tree (contd.)</vt:lpstr>
      <vt:lpstr>Binomial Tree</vt:lpstr>
      <vt:lpstr>Binomial Tree</vt:lpstr>
      <vt:lpstr>Properties of Binomial Trees</vt:lpstr>
      <vt:lpstr>Binomial Tree</vt:lpstr>
      <vt:lpstr>Binomial Heap</vt:lpstr>
      <vt:lpstr>Properties of Binomial Heap</vt:lpstr>
      <vt:lpstr>Properties of Binomial Heap (contd.)</vt:lpstr>
      <vt:lpstr>Example Binomial Heap</vt:lpstr>
      <vt:lpstr>How to Represent A Binomial Heap</vt:lpstr>
      <vt:lpstr>Representation of A Binomial Heap</vt:lpstr>
      <vt:lpstr>Representation of A Binomial Heap (contd.)</vt:lpstr>
      <vt:lpstr>Creating A New (empty) Binomial Heap</vt:lpstr>
      <vt:lpstr>Finding Minimum Key</vt:lpstr>
      <vt:lpstr>Uniting Two Binomial Heaps</vt:lpstr>
      <vt:lpstr>BINOMIAL-HEAP-UNION(H1, H2)</vt:lpstr>
      <vt:lpstr>BINOMIAL-HEAP-UNION(H1, H2)</vt:lpstr>
      <vt:lpstr>BINOMIAL-HEAP-UNION(H1, H2)</vt:lpstr>
      <vt:lpstr>BINOMIAL-HEAP-UNION (contd.)</vt:lpstr>
      <vt:lpstr>Runtime of BINOMIAL-HEAP-UNION</vt:lpstr>
      <vt:lpstr>Inserting A Node</vt:lpstr>
      <vt:lpstr>Extracting The Node with Minimum Key</vt:lpstr>
      <vt:lpstr>Steps of Extract Min</vt:lpstr>
      <vt:lpstr>Resulting Binomial Heap </vt:lpstr>
      <vt:lpstr>Decrease Key</vt:lpstr>
      <vt:lpstr>Steps of Decrease Key</vt:lpstr>
      <vt:lpstr>Runtime of BINOMIAL-HEAP-DECREASE-KEY</vt:lpstr>
      <vt:lpstr>Deleting A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Preetom Saha Arko</dc:creator>
  <cp:lastModifiedBy>Preetom Saha Arko</cp:lastModifiedBy>
  <cp:revision>59</cp:revision>
  <dcterms:created xsi:type="dcterms:W3CDTF">2022-06-19T20:10:25Z</dcterms:created>
  <dcterms:modified xsi:type="dcterms:W3CDTF">2022-06-21T14:16:01Z</dcterms:modified>
</cp:coreProperties>
</file>