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75" r:id="rId8"/>
    <p:sldId id="276" r:id="rId9"/>
    <p:sldId id="262" r:id="rId10"/>
    <p:sldId id="263" r:id="rId11"/>
    <p:sldId id="264" r:id="rId12"/>
    <p:sldId id="840" r:id="rId13"/>
    <p:sldId id="832" r:id="rId14"/>
    <p:sldId id="834" r:id="rId15"/>
    <p:sldId id="835" r:id="rId16"/>
    <p:sldId id="836" r:id="rId17"/>
    <p:sldId id="845" r:id="rId18"/>
    <p:sldId id="838" r:id="rId19"/>
    <p:sldId id="842" r:id="rId20"/>
    <p:sldId id="839" r:id="rId21"/>
    <p:sldId id="841" r:id="rId22"/>
    <p:sldId id="843" r:id="rId23"/>
    <p:sldId id="881" r:id="rId24"/>
    <p:sldId id="882" r:id="rId25"/>
    <p:sldId id="883" r:id="rId26"/>
    <p:sldId id="884" r:id="rId27"/>
    <p:sldId id="885" r:id="rId28"/>
    <p:sldId id="844" r:id="rId29"/>
    <p:sldId id="848" r:id="rId30"/>
    <p:sldId id="852" r:id="rId31"/>
    <p:sldId id="853" r:id="rId32"/>
    <p:sldId id="849" r:id="rId33"/>
    <p:sldId id="265" r:id="rId34"/>
    <p:sldId id="850" r:id="rId35"/>
    <p:sldId id="854" r:id="rId36"/>
    <p:sldId id="851" r:id="rId37"/>
    <p:sldId id="266" r:id="rId38"/>
    <p:sldId id="270" r:id="rId39"/>
    <p:sldId id="267" r:id="rId40"/>
    <p:sldId id="268" r:id="rId41"/>
    <p:sldId id="269" r:id="rId42"/>
    <p:sldId id="271" r:id="rId43"/>
    <p:sldId id="272" r:id="rId44"/>
    <p:sldId id="273" r:id="rId45"/>
    <p:sldId id="855" r:id="rId46"/>
    <p:sldId id="274" r:id="rId47"/>
    <p:sldId id="856" r:id="rId48"/>
    <p:sldId id="872" r:id="rId49"/>
    <p:sldId id="873" r:id="rId50"/>
    <p:sldId id="875" r:id="rId51"/>
    <p:sldId id="876" r:id="rId52"/>
    <p:sldId id="886" r:id="rId53"/>
    <p:sldId id="878" r:id="rId54"/>
    <p:sldId id="887" r:id="rId55"/>
    <p:sldId id="877" r:id="rId56"/>
    <p:sldId id="879" r:id="rId57"/>
    <p:sldId id="859" r:id="rId58"/>
    <p:sldId id="888" r:id="rId59"/>
    <p:sldId id="858" r:id="rId60"/>
    <p:sldId id="861" r:id="rId61"/>
    <p:sldId id="862" r:id="rId62"/>
    <p:sldId id="863" r:id="rId63"/>
    <p:sldId id="864" r:id="rId64"/>
    <p:sldId id="865" r:id="rId65"/>
    <p:sldId id="868" r:id="rId66"/>
    <p:sldId id="869" r:id="rId67"/>
    <p:sldId id="870" r:id="rId68"/>
    <p:sldId id="871" r:id="rId69"/>
    <p:sldId id="88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78A4E-39D4-4242-8E69-CDC72C2A52CB}" type="datetimeFigureOut">
              <a:rPr lang="en-US" smtClean="0"/>
              <a:t>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463D9-2192-4E3B-9801-F6F657E92AF4}" type="slidenum">
              <a:rPr lang="en-US" smtClean="0"/>
              <a:t>‹#›</a:t>
            </a:fld>
            <a:endParaRPr lang="en-US"/>
          </a:p>
        </p:txBody>
      </p:sp>
    </p:spTree>
    <p:extLst>
      <p:ext uri="{BB962C8B-B14F-4D97-AF65-F5344CB8AC3E}">
        <p14:creationId xmlns:p14="http://schemas.microsoft.com/office/powerpoint/2010/main" val="62451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level of difficulty</a:t>
            </a:r>
            <a:r>
              <a:rPr lang="en-US" baseline="0" dirty="0"/>
              <a:t> because each problem in NPC can be reduced to others. So they define both upper bound and lower bound on the difficulty. However, NP-hard problems define a lower bound. Because it is possible that one NP-hard cannot be reduced to another NP-hard.</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1018794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69</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answer of an UNSAT instance</a:t>
            </a:r>
            <a:r>
              <a:rPr lang="en-US" baseline="0" dirty="0"/>
              <a:t> is “NO”, it means it is </a:t>
            </a:r>
            <a:r>
              <a:rPr lang="en-US" baseline="0" dirty="0" err="1"/>
              <a:t>satisfiable</a:t>
            </a:r>
            <a:r>
              <a:rPr lang="en-US" baseline="0" dirty="0"/>
              <a:t>. That means you will have a certificate that will satisfy the given formula. So you can verify this certificate in polynomial time.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9C02-99A1-3F2F-299B-83AED1566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035EE-49B7-8F33-A7EE-76A4A58C2B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51C72-9615-4478-84A9-7A40E9C62E07}"/>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5" name="Footer Placeholder 4">
            <a:extLst>
              <a:ext uri="{FF2B5EF4-FFF2-40B4-BE49-F238E27FC236}">
                <a16:creationId xmlns:a16="http://schemas.microsoft.com/office/drawing/2014/main" id="{C7F161CD-0920-F64D-CAA7-3C5605F7D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695DB-E191-DDE2-9E01-BC359811CDCE}"/>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35025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7118-42A8-4AEA-60F1-BAF2620D4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DBA1DA-46CB-5BCF-AAA4-4B0D7818C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B7609-E4F9-5E12-CB1C-29EE36F9F418}"/>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5" name="Footer Placeholder 4">
            <a:extLst>
              <a:ext uri="{FF2B5EF4-FFF2-40B4-BE49-F238E27FC236}">
                <a16:creationId xmlns:a16="http://schemas.microsoft.com/office/drawing/2014/main" id="{5F46FE8B-221C-A444-4803-024F90660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4E32C-4A0C-6C6B-3A66-AC33F16277F9}"/>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285845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C14DC9-FCF1-6B7F-14B6-47E1D38E6C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FAD702-C69C-BA6D-D60E-9BDCFF8A1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21B16-FA9C-F589-06D0-66D54AB7FD58}"/>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5" name="Footer Placeholder 4">
            <a:extLst>
              <a:ext uri="{FF2B5EF4-FFF2-40B4-BE49-F238E27FC236}">
                <a16:creationId xmlns:a16="http://schemas.microsoft.com/office/drawing/2014/main" id="{2C423F55-B462-0993-1EDF-D327C2F5E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84D1F-5155-ADB5-1A18-21AD3D589BE4}"/>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212039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5710-35C4-F600-B5DB-2B99C208E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73C1B3-49A0-82F0-6AFA-CAA95E6603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52F18-2035-5723-B17E-84E5C7B4A646}"/>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5" name="Footer Placeholder 4">
            <a:extLst>
              <a:ext uri="{FF2B5EF4-FFF2-40B4-BE49-F238E27FC236}">
                <a16:creationId xmlns:a16="http://schemas.microsoft.com/office/drawing/2014/main" id="{A57AE10B-D6CA-A55D-C7E4-35B80F21F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87ADD-5C27-0A6A-D7B2-DB646DFDC2B1}"/>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284804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83C3-71E6-0096-23BD-4E337E6F0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41E5AB-50B9-485C-3E33-DC947D09D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D08867-504E-7903-6957-228317D306A4}"/>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5" name="Footer Placeholder 4">
            <a:extLst>
              <a:ext uri="{FF2B5EF4-FFF2-40B4-BE49-F238E27FC236}">
                <a16:creationId xmlns:a16="http://schemas.microsoft.com/office/drawing/2014/main" id="{2C3DFC43-9C24-FF22-0775-BE876040E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8A2FA-3F42-B9C2-502B-525DB3CDFEDB}"/>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347501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375F-A332-6D50-2EB7-FECCF7B41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4459AB-4388-47B6-2F8C-C9E5CFE36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669AE7-B323-BC26-CEE8-2803EBFBB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0B7D6C-4D6C-20EE-40C2-BC46E25649C9}"/>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6" name="Footer Placeholder 5">
            <a:extLst>
              <a:ext uri="{FF2B5EF4-FFF2-40B4-BE49-F238E27FC236}">
                <a16:creationId xmlns:a16="http://schemas.microsoft.com/office/drawing/2014/main" id="{5DF723B0-8C8F-0A7A-0802-6C634969B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7B786A-8AA8-BAAF-48F5-ECA6600DC115}"/>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248193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A3B6-A198-1587-ED91-64F86A4AE6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74E2E-F6BD-2495-2648-AC97BB3E0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334F2-B27E-5326-6690-9E1E9B334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EC4182-F1F6-48E7-43BC-DBDA27E44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89DF3A-741F-8424-036B-98CCE72090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9DE62A-FF77-1592-FFCC-2B1F8CC102EA}"/>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8" name="Footer Placeholder 7">
            <a:extLst>
              <a:ext uri="{FF2B5EF4-FFF2-40B4-BE49-F238E27FC236}">
                <a16:creationId xmlns:a16="http://schemas.microsoft.com/office/drawing/2014/main" id="{1D6C7003-25ED-6FE8-3A66-A8180A33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9D62B3-AA4C-A4B0-9637-774785844C91}"/>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114244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3C99-E772-6AA7-B9DE-F7BE6E0A73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BEA37B-D15F-B806-A242-646355575549}"/>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4" name="Footer Placeholder 3">
            <a:extLst>
              <a:ext uri="{FF2B5EF4-FFF2-40B4-BE49-F238E27FC236}">
                <a16:creationId xmlns:a16="http://schemas.microsoft.com/office/drawing/2014/main" id="{9D192BF9-CF1E-B711-DB8D-6C0E498CD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CEE03-AB38-2B06-5CEB-5F6843153B2B}"/>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247530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69EBF-BD14-7B5C-BA2B-E7F307CD4CBB}"/>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3" name="Footer Placeholder 2">
            <a:extLst>
              <a:ext uri="{FF2B5EF4-FFF2-40B4-BE49-F238E27FC236}">
                <a16:creationId xmlns:a16="http://schemas.microsoft.com/office/drawing/2014/main" id="{F834AD2C-0D9D-B3B2-376A-089AC8EC9B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837623-ACA7-3600-212B-B5EE512859E7}"/>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20950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F387-CA4B-4230-9399-399FA5F40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28ABF7-7F59-345F-1045-5395BBAC15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D00EFC-FC1A-8FDF-F9E7-2B96DB3D2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4A402-23D5-48BC-C23C-00C3D8C890E0}"/>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6" name="Footer Placeholder 5">
            <a:extLst>
              <a:ext uri="{FF2B5EF4-FFF2-40B4-BE49-F238E27FC236}">
                <a16:creationId xmlns:a16="http://schemas.microsoft.com/office/drawing/2014/main" id="{49F5755A-52AB-0A00-4812-7B26E8F8E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23C1B-208D-2283-B560-20173E5A6086}"/>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339522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3D90-F724-4144-CC56-AAC713DDC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BC05D8-27C4-9E09-DEAC-A78E6EEB0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37D0FB-AB07-1232-46DC-00767AA35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26BE2-3F98-16CC-7DE9-9CB6C1A234D2}"/>
              </a:ext>
            </a:extLst>
          </p:cNvPr>
          <p:cNvSpPr>
            <a:spLocks noGrp="1"/>
          </p:cNvSpPr>
          <p:nvPr>
            <p:ph type="dt" sz="half" idx="10"/>
          </p:nvPr>
        </p:nvSpPr>
        <p:spPr/>
        <p:txBody>
          <a:bodyPr/>
          <a:lstStyle/>
          <a:p>
            <a:fld id="{95D7608E-BAE8-4529-8833-32A604402D74}" type="datetimeFigureOut">
              <a:rPr lang="en-US" smtClean="0"/>
              <a:t>8/16/2022</a:t>
            </a:fld>
            <a:endParaRPr lang="en-US"/>
          </a:p>
        </p:txBody>
      </p:sp>
      <p:sp>
        <p:nvSpPr>
          <p:cNvPr id="6" name="Footer Placeholder 5">
            <a:extLst>
              <a:ext uri="{FF2B5EF4-FFF2-40B4-BE49-F238E27FC236}">
                <a16:creationId xmlns:a16="http://schemas.microsoft.com/office/drawing/2014/main" id="{12BA61B2-10D9-EBC5-5BC8-F205C7DF9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09A45-AE85-10AC-DEF0-FB144A80B3D1}"/>
              </a:ext>
            </a:extLst>
          </p:cNvPr>
          <p:cNvSpPr>
            <a:spLocks noGrp="1"/>
          </p:cNvSpPr>
          <p:nvPr>
            <p:ph type="sldNum" sz="quarter" idx="12"/>
          </p:nvPr>
        </p:nvSpPr>
        <p:spPr/>
        <p:txBody>
          <a:bodyPr/>
          <a:lstStyle/>
          <a:p>
            <a:fld id="{54471BE2-0BA4-4AF5-8003-7575A3018E4A}" type="slidenum">
              <a:rPr lang="en-US" smtClean="0"/>
              <a:t>‹#›</a:t>
            </a:fld>
            <a:endParaRPr lang="en-US"/>
          </a:p>
        </p:txBody>
      </p:sp>
    </p:spTree>
    <p:extLst>
      <p:ext uri="{BB962C8B-B14F-4D97-AF65-F5344CB8AC3E}">
        <p14:creationId xmlns:p14="http://schemas.microsoft.com/office/powerpoint/2010/main" val="401787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DC571-F47A-063B-FA1C-534A76D58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C06F88-B4E6-A402-FF19-7CC5FECD5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0C308-BBCC-7A33-44F0-3D70CE6D6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7608E-BAE8-4529-8833-32A604402D74}" type="datetimeFigureOut">
              <a:rPr lang="en-US" smtClean="0"/>
              <a:t>8/16/2022</a:t>
            </a:fld>
            <a:endParaRPr lang="en-US"/>
          </a:p>
        </p:txBody>
      </p:sp>
      <p:sp>
        <p:nvSpPr>
          <p:cNvPr id="5" name="Footer Placeholder 4">
            <a:extLst>
              <a:ext uri="{FF2B5EF4-FFF2-40B4-BE49-F238E27FC236}">
                <a16:creationId xmlns:a16="http://schemas.microsoft.com/office/drawing/2014/main" id="{271865A2-D052-F019-5A5F-364CC58DF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B7A10C-3CAC-7EB5-A4CA-C4931796C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71BE2-0BA4-4AF5-8003-7575A3018E4A}" type="slidenum">
              <a:rPr lang="en-US" smtClean="0"/>
              <a:t>‹#›</a:t>
            </a:fld>
            <a:endParaRPr lang="en-US"/>
          </a:p>
        </p:txBody>
      </p:sp>
    </p:spTree>
    <p:extLst>
      <p:ext uri="{BB962C8B-B14F-4D97-AF65-F5344CB8AC3E}">
        <p14:creationId xmlns:p14="http://schemas.microsoft.com/office/powerpoint/2010/main" val="230957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32A8-EBCB-AB27-EA23-05A47168C9C4}"/>
              </a:ext>
            </a:extLst>
          </p:cNvPr>
          <p:cNvSpPr>
            <a:spLocks noGrp="1"/>
          </p:cNvSpPr>
          <p:nvPr>
            <p:ph type="ctrTitle"/>
          </p:nvPr>
        </p:nvSpPr>
        <p:spPr/>
        <p:txBody>
          <a:bodyPr/>
          <a:lstStyle/>
          <a:p>
            <a:r>
              <a:rPr lang="en-US" b="1" dirty="0">
                <a:solidFill>
                  <a:srgbClr val="0070C0"/>
                </a:solidFill>
              </a:rPr>
              <a:t>Computational Complexity</a:t>
            </a:r>
          </a:p>
        </p:txBody>
      </p:sp>
      <p:sp>
        <p:nvSpPr>
          <p:cNvPr id="3" name="Subtitle 2">
            <a:extLst>
              <a:ext uri="{FF2B5EF4-FFF2-40B4-BE49-F238E27FC236}">
                <a16:creationId xmlns:a16="http://schemas.microsoft.com/office/drawing/2014/main" id="{A58A298F-0F7C-CAFE-38D0-EDBA3729C4C4}"/>
              </a:ext>
            </a:extLst>
          </p:cNvPr>
          <p:cNvSpPr>
            <a:spLocks noGrp="1"/>
          </p:cNvSpPr>
          <p:nvPr>
            <p:ph type="subTitle" idx="1"/>
          </p:nvPr>
        </p:nvSpPr>
        <p:spPr>
          <a:xfrm>
            <a:off x="1524000" y="3602037"/>
            <a:ext cx="9144000" cy="2026405"/>
          </a:xfrm>
        </p:spPr>
        <p:txBody>
          <a:bodyPr>
            <a:normAutofit/>
          </a:bodyPr>
          <a:lstStyle/>
          <a:p>
            <a:r>
              <a:rPr lang="en-US" dirty="0"/>
              <a:t>Ref: CLRS 3</a:t>
            </a:r>
            <a:r>
              <a:rPr lang="en-US" baseline="30000" dirty="0"/>
              <a:t>rd</a:t>
            </a:r>
            <a:r>
              <a:rPr lang="en-US" dirty="0"/>
              <a:t> edition (Chapter 34 initial portion) and </a:t>
            </a:r>
          </a:p>
          <a:p>
            <a:r>
              <a:rPr lang="en-US" dirty="0"/>
              <a:t>Algorithm Design (</a:t>
            </a:r>
            <a:r>
              <a:rPr lang="en-US" dirty="0" err="1"/>
              <a:t>Kleinberg+Tardos</a:t>
            </a:r>
            <a:r>
              <a:rPr lang="en-US" dirty="0"/>
              <a:t>)</a:t>
            </a:r>
          </a:p>
          <a:p>
            <a:endParaRPr lang="en-US" dirty="0"/>
          </a:p>
          <a:p>
            <a:r>
              <a:rPr lang="en-US" dirty="0"/>
              <a:t>Adapted from the slide prepared by Dr. Md. </a:t>
            </a:r>
            <a:r>
              <a:rPr lang="en-US" dirty="0" err="1"/>
              <a:t>Shamsuzzoha</a:t>
            </a:r>
            <a:r>
              <a:rPr lang="en-US" dirty="0"/>
              <a:t> </a:t>
            </a:r>
            <a:r>
              <a:rPr lang="en-US" dirty="0" err="1"/>
              <a:t>Bayzid</a:t>
            </a:r>
            <a:endParaRPr lang="en-US" dirty="0"/>
          </a:p>
          <a:p>
            <a:endParaRPr lang="en-US" dirty="0"/>
          </a:p>
        </p:txBody>
      </p:sp>
    </p:spTree>
    <p:extLst>
      <p:ext uri="{BB962C8B-B14F-4D97-AF65-F5344CB8AC3E}">
        <p14:creationId xmlns:p14="http://schemas.microsoft.com/office/powerpoint/2010/main" val="300071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D24-1113-75B2-39A0-75AF7E0BDC9B}"/>
              </a:ext>
            </a:extLst>
          </p:cNvPr>
          <p:cNvSpPr>
            <a:spLocks noGrp="1"/>
          </p:cNvSpPr>
          <p:nvPr>
            <p:ph type="title"/>
          </p:nvPr>
        </p:nvSpPr>
        <p:spPr/>
        <p:txBody>
          <a:bodyPr/>
          <a:lstStyle/>
          <a:p>
            <a:pPr algn="ctr"/>
            <a:r>
              <a:rPr lang="en-US" b="1" dirty="0">
                <a:solidFill>
                  <a:srgbClr val="0070C0"/>
                </a:solidFill>
              </a:rPr>
              <a:t>Class NP</a:t>
            </a:r>
          </a:p>
        </p:txBody>
      </p:sp>
      <p:sp>
        <p:nvSpPr>
          <p:cNvPr id="3" name="Content Placeholder 2">
            <a:extLst>
              <a:ext uri="{FF2B5EF4-FFF2-40B4-BE49-F238E27FC236}">
                <a16:creationId xmlns:a16="http://schemas.microsoft.com/office/drawing/2014/main" id="{D4A5B45F-C767-7D8D-3F73-B8DA90742588}"/>
              </a:ext>
            </a:extLst>
          </p:cNvPr>
          <p:cNvSpPr>
            <a:spLocks noGrp="1"/>
          </p:cNvSpPr>
          <p:nvPr>
            <p:ph idx="1"/>
          </p:nvPr>
        </p:nvSpPr>
        <p:spPr>
          <a:xfrm>
            <a:off x="838200" y="1825625"/>
            <a:ext cx="10515600" cy="4667250"/>
          </a:xfrm>
        </p:spPr>
        <p:txBody>
          <a:bodyPr>
            <a:normAutofit fontScale="92500" lnSpcReduction="10000"/>
          </a:bodyPr>
          <a:lstStyle/>
          <a:p>
            <a:r>
              <a:rPr lang="en-US" dirty="0"/>
              <a:t>The class NP consists of those problems that are “verifiable” in polynomial time.</a:t>
            </a:r>
          </a:p>
          <a:p>
            <a:pPr lvl="1"/>
            <a:r>
              <a:rPr lang="en-US" dirty="0"/>
              <a:t>If we were somehow given a “certificate” of a solution, then we could verify that the certificate is correct in time polynomial in the size of the input to the problem. </a:t>
            </a:r>
          </a:p>
          <a:p>
            <a:r>
              <a:rPr lang="en-US" dirty="0"/>
              <a:t>For example, in the Hamiltonian cycle problem, given a directed graph G = (V, E), a certificate would be a sequence of |V| vertices. </a:t>
            </a:r>
          </a:p>
          <a:p>
            <a:r>
              <a:rPr lang="en-US" dirty="0"/>
              <a:t>We could easily check in polynomial time whether each edge of the sequence is in E and whether we can return to the source vertex again.</a:t>
            </a:r>
          </a:p>
          <a:p>
            <a:r>
              <a:rPr lang="en-US" dirty="0"/>
              <a:t>As another example, for 3-CNF satisfiability, a certificate would be an assignment of values to variables. </a:t>
            </a:r>
          </a:p>
          <a:p>
            <a:r>
              <a:rPr lang="en-US" dirty="0"/>
              <a:t>We could check in polynomial time that this assignment satisfies the </a:t>
            </a:r>
            <a:r>
              <a:rPr lang="en-US" dirty="0" err="1"/>
              <a:t>boolean</a:t>
            </a:r>
            <a:r>
              <a:rPr lang="en-US" dirty="0"/>
              <a:t> formula.</a:t>
            </a:r>
          </a:p>
        </p:txBody>
      </p:sp>
    </p:spTree>
    <p:extLst>
      <p:ext uri="{BB962C8B-B14F-4D97-AF65-F5344CB8AC3E}">
        <p14:creationId xmlns:p14="http://schemas.microsoft.com/office/powerpoint/2010/main" val="924573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87CB-C8CD-73F9-3A9B-B24248FF163F}"/>
              </a:ext>
            </a:extLst>
          </p:cNvPr>
          <p:cNvSpPr>
            <a:spLocks noGrp="1"/>
          </p:cNvSpPr>
          <p:nvPr>
            <p:ph type="title"/>
          </p:nvPr>
        </p:nvSpPr>
        <p:spPr/>
        <p:txBody>
          <a:bodyPr/>
          <a:lstStyle/>
          <a:p>
            <a:pPr algn="ctr"/>
            <a:r>
              <a:rPr lang="en-US" b="1" dirty="0">
                <a:solidFill>
                  <a:srgbClr val="0070C0"/>
                </a:solidFill>
              </a:rPr>
              <a:t>P vs NP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5823BB-5FDB-52FB-93DA-D7C0205F8A21}"/>
                  </a:ext>
                </a:extLst>
              </p:cNvPr>
              <p:cNvSpPr>
                <a:spLocks noGrp="1"/>
              </p:cNvSpPr>
              <p:nvPr>
                <p:ph idx="1"/>
              </p:nvPr>
            </p:nvSpPr>
            <p:spPr/>
            <p:txBody>
              <a:bodyPr/>
              <a:lstStyle/>
              <a:p>
                <a:r>
                  <a:rPr lang="en-US" dirty="0"/>
                  <a:t>Any problem in P is also in NP, since if a problem is in P then we can solve it in polynomial time without even being supplied a certificate. </a:t>
                </a:r>
              </a:p>
              <a:p>
                <a:r>
                  <a:rPr lang="en-US" dirty="0"/>
                  <a:t>P </a:t>
                </a:r>
                <a14:m>
                  <m:oMath xmlns:m="http://schemas.openxmlformats.org/officeDocument/2006/math">
                    <m:r>
                      <a:rPr lang="en-US" i="1" smtClean="0">
                        <a:latin typeface="Cambria Math" panose="02040503050406030204" pitchFamily="18" charset="0"/>
                      </a:rPr>
                      <m:t>⊆</m:t>
                    </m:r>
                  </m:oMath>
                </a14:m>
                <a:r>
                  <a:rPr lang="en-US" dirty="0"/>
                  <a:t>NP. </a:t>
                </a:r>
              </a:p>
              <a:p>
                <a:r>
                  <a:rPr lang="en-US" dirty="0"/>
                  <a:t>The open question is whether or not P is a proper subset of NP.</a:t>
                </a:r>
              </a:p>
              <a:p>
                <a:pPr lvl="1"/>
                <a:r>
                  <a:rPr lang="en-US" dirty="0"/>
                  <a:t>In other words, whether P=NP or not</a:t>
                </a:r>
              </a:p>
            </p:txBody>
          </p:sp>
        </mc:Choice>
        <mc:Fallback xmlns="">
          <p:sp>
            <p:nvSpPr>
              <p:cNvPr id="3" name="Content Placeholder 2">
                <a:extLst>
                  <a:ext uri="{FF2B5EF4-FFF2-40B4-BE49-F238E27FC236}">
                    <a16:creationId xmlns:a16="http://schemas.microsoft.com/office/drawing/2014/main" id="{555823BB-5FDB-52FB-93DA-D7C0205F8A2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5663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What we think the world looks like</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2" name="Oval 1"/>
          <p:cNvSpPr/>
          <p:nvPr/>
        </p:nvSpPr>
        <p:spPr>
          <a:xfrm>
            <a:off x="4439816" y="2060848"/>
            <a:ext cx="3744416" cy="2952328"/>
          </a:xfrm>
          <a:prstGeom prst="ellipse">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NP</a:t>
            </a:r>
          </a:p>
        </p:txBody>
      </p:sp>
      <p:sp>
        <p:nvSpPr>
          <p:cNvPr id="3" name="Oval 2"/>
          <p:cNvSpPr/>
          <p:nvPr/>
        </p:nvSpPr>
        <p:spPr>
          <a:xfrm>
            <a:off x="4900600" y="2762926"/>
            <a:ext cx="1627448" cy="1602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Book Antiqua" pitchFamily="18" charset="0"/>
              </a:rPr>
              <a:t>P</a:t>
            </a:r>
          </a:p>
        </p:txBody>
      </p:sp>
    </p:spTree>
    <p:extLst>
      <p:ext uri="{BB962C8B-B14F-4D97-AF65-F5344CB8AC3E}">
        <p14:creationId xmlns:p14="http://schemas.microsoft.com/office/powerpoint/2010/main" val="317918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Complement of a problem</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1847528" y="1484785"/>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For every problem X, there is a natural </a:t>
            </a:r>
            <a:r>
              <a:rPr lang="en-US" sz="2200" i="1" dirty="0">
                <a:latin typeface="Book Antiqua" pitchFamily="18" charset="0"/>
              </a:rPr>
              <a:t>complementary</a:t>
            </a:r>
            <a:r>
              <a:rPr lang="en-US" sz="2200" dirty="0">
                <a:latin typeface="Book Antiqua" pitchFamily="18" charset="0"/>
              </a:rPr>
              <a:t> problem X’</a:t>
            </a:r>
            <a:endParaRPr lang="en-US" sz="2400" dirty="0">
              <a:solidFill>
                <a:srgbClr val="0000CC"/>
              </a:solidFill>
              <a:latin typeface="Book Antiqua" pitchFamily="18" charset="0"/>
            </a:endParaRPr>
          </a:p>
        </p:txBody>
      </p:sp>
      <p:grpSp>
        <p:nvGrpSpPr>
          <p:cNvPr id="8" name="Group 7"/>
          <p:cNvGrpSpPr/>
          <p:nvPr/>
        </p:nvGrpSpPr>
        <p:grpSpPr>
          <a:xfrm>
            <a:off x="2099556" y="3861048"/>
            <a:ext cx="8280920" cy="400110"/>
            <a:chOff x="3290836" y="1158621"/>
            <a:chExt cx="6212790" cy="312287"/>
          </a:xfrm>
        </p:grpSpPr>
        <p:sp>
          <p:nvSpPr>
            <p:cNvPr id="9" name="Oval 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0" name="TextBox 9"/>
            <p:cNvSpPr txBox="1"/>
            <p:nvPr/>
          </p:nvSpPr>
          <p:spPr>
            <a:xfrm>
              <a:off x="3468879" y="1158621"/>
              <a:ext cx="6034747" cy="312287"/>
            </a:xfrm>
            <a:prstGeom prst="rect">
              <a:avLst/>
            </a:prstGeom>
            <a:noFill/>
          </p:spPr>
          <p:txBody>
            <a:bodyPr wrap="square" rtlCol="0">
              <a:spAutoFit/>
            </a:bodyPr>
            <a:lstStyle/>
            <a:p>
              <a:r>
                <a:rPr lang="en-US" sz="2000" dirty="0">
                  <a:solidFill>
                    <a:srgbClr val="0000CC"/>
                  </a:solidFill>
                  <a:latin typeface="Book Antiqua" pitchFamily="18" charset="0"/>
                </a:rPr>
                <a:t>SAT</a:t>
              </a:r>
              <a:r>
                <a:rPr lang="en-US" sz="2000" dirty="0">
                  <a:latin typeface="Book Antiqua" pitchFamily="18" charset="0"/>
                </a:rPr>
                <a:t>:  Is a given </a:t>
              </a:r>
              <a:r>
                <a:rPr lang="en-US" sz="2000" dirty="0" err="1">
                  <a:latin typeface="Book Antiqua" pitchFamily="18" charset="0"/>
                </a:rPr>
                <a:t>boolean</a:t>
              </a:r>
              <a:r>
                <a:rPr lang="en-US" sz="2000" dirty="0">
                  <a:latin typeface="Book Antiqua" pitchFamily="18" charset="0"/>
                </a:rPr>
                <a:t> formula in CNF </a:t>
              </a:r>
              <a:r>
                <a:rPr lang="en-US" sz="2000" dirty="0" err="1">
                  <a:solidFill>
                    <a:srgbClr val="0000CC"/>
                  </a:solidFill>
                  <a:latin typeface="Book Antiqua" pitchFamily="18" charset="0"/>
                </a:rPr>
                <a:t>satisfiable</a:t>
              </a:r>
              <a:r>
                <a:rPr lang="en-US" sz="2000" dirty="0">
                  <a:solidFill>
                    <a:srgbClr val="0000CC"/>
                  </a:solidFill>
                  <a:latin typeface="Book Antiqua" pitchFamily="18" charset="0"/>
                </a:rPr>
                <a:t>?</a:t>
              </a:r>
              <a:endParaRPr lang="en-US" sz="2000" dirty="0">
                <a:solidFill>
                  <a:srgbClr val="0000CC"/>
                </a:solidFill>
                <a:latin typeface="Georgia" pitchFamily="18" charset="0"/>
              </a:endParaRPr>
            </a:p>
          </p:txBody>
        </p:sp>
      </p:grpSp>
      <p:grpSp>
        <p:nvGrpSpPr>
          <p:cNvPr id="28" name="Group 27"/>
          <p:cNvGrpSpPr/>
          <p:nvPr/>
        </p:nvGrpSpPr>
        <p:grpSpPr>
          <a:xfrm>
            <a:off x="2099556" y="4397042"/>
            <a:ext cx="8280920" cy="400110"/>
            <a:chOff x="3290836" y="1158621"/>
            <a:chExt cx="6212790" cy="312287"/>
          </a:xfrm>
        </p:grpSpPr>
        <p:sp>
          <p:nvSpPr>
            <p:cNvPr id="29" name="Oval 2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30" name="TextBox 29"/>
            <p:cNvSpPr txBox="1"/>
            <p:nvPr/>
          </p:nvSpPr>
          <p:spPr>
            <a:xfrm>
              <a:off x="3468879" y="1158621"/>
              <a:ext cx="6034747" cy="312287"/>
            </a:xfrm>
            <a:prstGeom prst="rect">
              <a:avLst/>
            </a:prstGeom>
            <a:noFill/>
          </p:spPr>
          <p:txBody>
            <a:bodyPr wrap="square" rtlCol="0">
              <a:spAutoFit/>
            </a:bodyPr>
            <a:lstStyle/>
            <a:p>
              <a:r>
                <a:rPr lang="en-US" sz="2000" dirty="0">
                  <a:solidFill>
                    <a:srgbClr val="FF0000"/>
                  </a:solidFill>
                  <a:latin typeface="Book Antiqua" pitchFamily="18" charset="0"/>
                </a:rPr>
                <a:t>UN</a:t>
              </a:r>
              <a:r>
                <a:rPr lang="en-US" sz="2000" dirty="0">
                  <a:solidFill>
                    <a:srgbClr val="0000CC"/>
                  </a:solidFill>
                  <a:latin typeface="Book Antiqua" pitchFamily="18" charset="0"/>
                </a:rPr>
                <a:t>SAT</a:t>
              </a:r>
              <a:r>
                <a:rPr lang="en-US" sz="2000" dirty="0">
                  <a:latin typeface="Book Antiqua" pitchFamily="18" charset="0"/>
                </a:rPr>
                <a:t>:  Is a given </a:t>
              </a:r>
              <a:r>
                <a:rPr lang="en-US" sz="2000" dirty="0" err="1">
                  <a:latin typeface="Book Antiqua" pitchFamily="18" charset="0"/>
                </a:rPr>
                <a:t>boolean</a:t>
              </a:r>
              <a:r>
                <a:rPr lang="en-US" sz="2000" dirty="0">
                  <a:latin typeface="Book Antiqua" pitchFamily="18" charset="0"/>
                </a:rPr>
                <a:t> formula in CNF </a:t>
              </a:r>
              <a:r>
                <a:rPr lang="en-US" sz="2000" dirty="0" err="1">
                  <a:solidFill>
                    <a:srgbClr val="FF0000"/>
                  </a:solidFill>
                  <a:latin typeface="Book Antiqua" pitchFamily="18" charset="0"/>
                </a:rPr>
                <a:t>un</a:t>
              </a:r>
              <a:r>
                <a:rPr lang="en-US" sz="2000" dirty="0" err="1">
                  <a:solidFill>
                    <a:srgbClr val="0000CC"/>
                  </a:solidFill>
                  <a:latin typeface="Book Antiqua" pitchFamily="18" charset="0"/>
                </a:rPr>
                <a:t>satisfiable</a:t>
              </a:r>
              <a:r>
                <a:rPr lang="en-US" sz="2000" dirty="0">
                  <a:latin typeface="Book Antiqua" pitchFamily="18" charset="0"/>
                </a:rPr>
                <a:t>?</a:t>
              </a:r>
              <a:endParaRPr lang="en-US" sz="2000" dirty="0">
                <a:latin typeface="Georgia" pitchFamily="18" charset="0"/>
              </a:endParaRPr>
            </a:p>
          </p:txBody>
        </p:sp>
      </p:grpSp>
      <p:sp>
        <p:nvSpPr>
          <p:cNvPr id="31" name="TextBox 30"/>
          <p:cNvSpPr txBox="1"/>
          <p:nvPr/>
        </p:nvSpPr>
        <p:spPr>
          <a:xfrm>
            <a:off x="1524000" y="2766700"/>
            <a:ext cx="9144000" cy="446276"/>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If the answer to X is “YES”, the answer to </a:t>
            </a:r>
            <a:r>
              <a:rPr lang="en-US" sz="2300" dirty="0" err="1">
                <a:solidFill>
                  <a:srgbClr val="FF0000"/>
                </a:solidFill>
                <a:latin typeface="Book Antiqua" pitchFamily="18" charset="0"/>
              </a:rPr>
              <a:t>X’</a:t>
            </a:r>
            <a:r>
              <a:rPr lang="en-US" sz="2300" dirty="0" err="1">
                <a:solidFill>
                  <a:schemeClr val="bg1"/>
                </a:solidFill>
                <a:latin typeface="Book Antiqua" pitchFamily="18" charset="0"/>
              </a:rPr>
              <a:t>is</a:t>
            </a:r>
            <a:r>
              <a:rPr lang="en-US" sz="2300" dirty="0">
                <a:solidFill>
                  <a:schemeClr val="bg1"/>
                </a:solidFill>
                <a:latin typeface="Book Antiqua" pitchFamily="18" charset="0"/>
              </a:rPr>
              <a:t> “</a:t>
            </a:r>
            <a:r>
              <a:rPr lang="en-US" sz="2300" dirty="0">
                <a:solidFill>
                  <a:srgbClr val="FF0000"/>
                </a:solidFill>
                <a:latin typeface="Book Antiqua" pitchFamily="18" charset="0"/>
              </a:rPr>
              <a:t>NO</a:t>
            </a:r>
            <a:r>
              <a:rPr lang="en-US" sz="2300" dirty="0">
                <a:solidFill>
                  <a:schemeClr val="bg1"/>
                </a:solidFill>
                <a:latin typeface="Book Antiqua" pitchFamily="18" charset="0"/>
              </a:rPr>
              <a:t>”</a:t>
            </a:r>
            <a:endParaRPr lang="en-US" sz="2250" dirty="0">
              <a:solidFill>
                <a:srgbClr val="FF0000"/>
              </a:solidFill>
              <a:latin typeface="Book Antiqua" pitchFamily="18" charset="0"/>
            </a:endParaRPr>
          </a:p>
        </p:txBody>
      </p:sp>
    </p:spTree>
    <p:extLst>
      <p:ext uri="{BB962C8B-B14F-4D97-AF65-F5344CB8AC3E}">
        <p14:creationId xmlns:p14="http://schemas.microsoft.com/office/powerpoint/2010/main" val="98106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Complement of a problem</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1847528" y="2110208"/>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x </a:t>
            </a:r>
            <a:r>
              <a:rPr lang="az-Cyrl-AZ" sz="2400" dirty="0">
                <a:latin typeface="Book Antiqua" pitchFamily="18" charset="0"/>
              </a:rPr>
              <a:t>є</a:t>
            </a:r>
            <a:r>
              <a:rPr lang="en-US" sz="2400" dirty="0">
                <a:latin typeface="Book Antiqua" pitchFamily="18" charset="0"/>
              </a:rPr>
              <a:t> P =&gt; x’ </a:t>
            </a:r>
            <a:r>
              <a:rPr lang="az-Cyrl-AZ" sz="2400" dirty="0">
                <a:latin typeface="Book Antiqua" pitchFamily="18" charset="0"/>
              </a:rPr>
              <a:t>є</a:t>
            </a:r>
            <a:r>
              <a:rPr lang="en-US" sz="2400" dirty="0">
                <a:latin typeface="Book Antiqua" pitchFamily="18" charset="0"/>
              </a:rPr>
              <a:t> P</a:t>
            </a:r>
          </a:p>
        </p:txBody>
      </p:sp>
      <p:sp>
        <p:nvSpPr>
          <p:cNvPr id="31" name="TextBox 30"/>
          <p:cNvSpPr txBox="1"/>
          <p:nvPr/>
        </p:nvSpPr>
        <p:spPr>
          <a:xfrm>
            <a:off x="1524000" y="3226332"/>
            <a:ext cx="9144000" cy="1138773"/>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We have an efficient algorithm A to solve X. </a:t>
            </a:r>
          </a:p>
          <a:p>
            <a:pPr algn="ctr"/>
            <a:r>
              <a:rPr lang="en-US" sz="2250" dirty="0">
                <a:solidFill>
                  <a:schemeClr val="bg1"/>
                </a:solidFill>
                <a:latin typeface="Book Antiqua" pitchFamily="18" charset="0"/>
              </a:rPr>
              <a:t>We can design an algorithm </a:t>
            </a:r>
            <a:r>
              <a:rPr lang="en-US" sz="2250" dirty="0">
                <a:solidFill>
                  <a:srgbClr val="FF0000"/>
                </a:solidFill>
                <a:latin typeface="Book Antiqua" pitchFamily="18" charset="0"/>
              </a:rPr>
              <a:t>A’ for X’</a:t>
            </a:r>
            <a:r>
              <a:rPr lang="en-US" sz="2250" dirty="0">
                <a:solidFill>
                  <a:schemeClr val="bg1"/>
                </a:solidFill>
                <a:latin typeface="Book Antiqua" pitchFamily="18" charset="0"/>
              </a:rPr>
              <a:t> which </a:t>
            </a:r>
            <a:r>
              <a:rPr lang="en-US" sz="2250" dirty="0">
                <a:solidFill>
                  <a:srgbClr val="FF0000"/>
                </a:solidFill>
                <a:latin typeface="Book Antiqua" pitchFamily="18" charset="0"/>
              </a:rPr>
              <a:t>runs A </a:t>
            </a:r>
          </a:p>
          <a:p>
            <a:pPr algn="ctr"/>
            <a:r>
              <a:rPr lang="en-US" sz="2250" dirty="0">
                <a:solidFill>
                  <a:schemeClr val="bg1"/>
                </a:solidFill>
                <a:latin typeface="Book Antiqua" pitchFamily="18" charset="0"/>
              </a:rPr>
              <a:t>and </a:t>
            </a:r>
            <a:r>
              <a:rPr lang="en-US" sz="2250" dirty="0">
                <a:solidFill>
                  <a:srgbClr val="FF0000"/>
                </a:solidFill>
                <a:latin typeface="Book Antiqua" pitchFamily="18" charset="0"/>
              </a:rPr>
              <a:t>flip the answer</a:t>
            </a:r>
          </a:p>
        </p:txBody>
      </p:sp>
    </p:spTree>
    <p:extLst>
      <p:ext uri="{BB962C8B-B14F-4D97-AF65-F5344CB8AC3E}">
        <p14:creationId xmlns:p14="http://schemas.microsoft.com/office/powerpoint/2010/main" val="214596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Complement of a problem</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1847528" y="1592797"/>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Is it true that x </a:t>
            </a:r>
            <a:r>
              <a:rPr lang="az-Cyrl-AZ" sz="2400" dirty="0">
                <a:latin typeface="Book Antiqua" pitchFamily="18" charset="0"/>
              </a:rPr>
              <a:t>є</a:t>
            </a:r>
            <a:r>
              <a:rPr lang="en-US" sz="2400" dirty="0">
                <a:latin typeface="Book Antiqua" pitchFamily="18" charset="0"/>
              </a:rPr>
              <a:t> NP =&gt; x’ </a:t>
            </a:r>
            <a:r>
              <a:rPr lang="az-Cyrl-AZ" sz="2400" dirty="0">
                <a:latin typeface="Book Antiqua" pitchFamily="18" charset="0"/>
              </a:rPr>
              <a:t>є</a:t>
            </a:r>
            <a:r>
              <a:rPr lang="en-US" sz="2400" dirty="0">
                <a:latin typeface="Book Antiqua" pitchFamily="18" charset="0"/>
              </a:rPr>
              <a:t> NP?</a:t>
            </a:r>
          </a:p>
        </p:txBody>
      </p:sp>
      <p:sp>
        <p:nvSpPr>
          <p:cNvPr id="31" name="TextBox 30"/>
          <p:cNvSpPr txBox="1"/>
          <p:nvPr/>
        </p:nvSpPr>
        <p:spPr>
          <a:xfrm>
            <a:off x="1524000" y="3226332"/>
            <a:ext cx="9144000" cy="800219"/>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Just because you have an efficient certifier for X </a:t>
            </a:r>
            <a:r>
              <a:rPr lang="en-US" sz="2300" dirty="0">
                <a:solidFill>
                  <a:srgbClr val="FF0000"/>
                </a:solidFill>
                <a:latin typeface="Book Antiqua" pitchFamily="18" charset="0"/>
              </a:rPr>
              <a:t>does not mean </a:t>
            </a:r>
            <a:r>
              <a:rPr lang="en-US" sz="2300" dirty="0">
                <a:solidFill>
                  <a:schemeClr val="bg1"/>
                </a:solidFill>
                <a:latin typeface="Book Antiqua" pitchFamily="18" charset="0"/>
              </a:rPr>
              <a:t>that you can design an </a:t>
            </a:r>
            <a:r>
              <a:rPr lang="en-US" sz="2300" dirty="0">
                <a:solidFill>
                  <a:srgbClr val="FF0000"/>
                </a:solidFill>
                <a:latin typeface="Book Antiqua" pitchFamily="18" charset="0"/>
              </a:rPr>
              <a:t>efficient certifier for X’</a:t>
            </a:r>
            <a:endParaRPr lang="en-US" sz="2250" dirty="0">
              <a:solidFill>
                <a:srgbClr val="FF0000"/>
              </a:solidFill>
              <a:latin typeface="Book Antiqua" pitchFamily="18" charset="0"/>
            </a:endParaRPr>
          </a:p>
        </p:txBody>
      </p:sp>
      <p:sp>
        <p:nvSpPr>
          <p:cNvPr id="6" name="TextBox 5"/>
          <p:cNvSpPr txBox="1"/>
          <p:nvPr/>
        </p:nvSpPr>
        <p:spPr>
          <a:xfrm>
            <a:off x="1523492" y="4500990"/>
            <a:ext cx="9144000" cy="800219"/>
          </a:xfrm>
          <a:prstGeom prst="rect">
            <a:avLst/>
          </a:prstGeom>
          <a:solidFill>
            <a:schemeClr val="accent1">
              <a:lumMod val="50000"/>
            </a:schemeClr>
          </a:solidFill>
        </p:spPr>
        <p:txBody>
          <a:bodyPr wrap="square" rtlCol="0">
            <a:spAutoFit/>
          </a:bodyPr>
          <a:lstStyle/>
          <a:p>
            <a:pPr algn="ctr"/>
            <a:r>
              <a:rPr lang="en-US" sz="2300" dirty="0">
                <a:solidFill>
                  <a:srgbClr val="FF0000"/>
                </a:solidFill>
                <a:latin typeface="Book Antiqua" pitchFamily="18" charset="0"/>
              </a:rPr>
              <a:t>YES</a:t>
            </a:r>
            <a:r>
              <a:rPr lang="en-US" sz="2300" dirty="0">
                <a:solidFill>
                  <a:schemeClr val="bg1"/>
                </a:solidFill>
                <a:latin typeface="Book Antiqua" pitchFamily="18" charset="0"/>
              </a:rPr>
              <a:t> answers verification involves </a:t>
            </a:r>
            <a:r>
              <a:rPr lang="en-US" sz="2300" dirty="0">
                <a:solidFill>
                  <a:srgbClr val="FF0000"/>
                </a:solidFill>
                <a:latin typeface="Book Antiqua" pitchFamily="18" charset="0"/>
              </a:rPr>
              <a:t>“there exist” </a:t>
            </a:r>
            <a:r>
              <a:rPr lang="en-US" sz="2300" dirty="0">
                <a:solidFill>
                  <a:schemeClr val="bg1"/>
                </a:solidFill>
                <a:latin typeface="Book Antiqua" pitchFamily="18" charset="0"/>
              </a:rPr>
              <a:t>quantifier, whereas </a:t>
            </a:r>
            <a:r>
              <a:rPr lang="en-US" sz="2300" dirty="0">
                <a:solidFill>
                  <a:srgbClr val="FF0000"/>
                </a:solidFill>
                <a:latin typeface="Book Antiqua" pitchFamily="18" charset="0"/>
              </a:rPr>
              <a:t>NO </a:t>
            </a:r>
            <a:r>
              <a:rPr lang="en-US" sz="2300" dirty="0">
                <a:solidFill>
                  <a:schemeClr val="bg1"/>
                </a:solidFill>
                <a:latin typeface="Book Antiqua" pitchFamily="18" charset="0"/>
              </a:rPr>
              <a:t>answer verification involves </a:t>
            </a:r>
            <a:r>
              <a:rPr lang="en-US" sz="2300" dirty="0">
                <a:solidFill>
                  <a:srgbClr val="FF0000"/>
                </a:solidFill>
                <a:latin typeface="Book Antiqua" pitchFamily="18" charset="0"/>
              </a:rPr>
              <a:t>“for all”</a:t>
            </a:r>
            <a:endParaRPr lang="en-US" sz="2250" dirty="0">
              <a:solidFill>
                <a:srgbClr val="FF0000"/>
              </a:solidFill>
              <a:latin typeface="Book Antiqua" pitchFamily="18" charset="0"/>
            </a:endParaRPr>
          </a:p>
        </p:txBody>
      </p:sp>
    </p:spTree>
    <p:extLst>
      <p:ext uri="{BB962C8B-B14F-4D97-AF65-F5344CB8AC3E}">
        <p14:creationId xmlns:p14="http://schemas.microsoft.com/office/powerpoint/2010/main" val="350067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co-NP</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1847528" y="1592797"/>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x </a:t>
            </a:r>
            <a:r>
              <a:rPr lang="az-Cyrl-AZ" sz="2400" dirty="0">
                <a:latin typeface="Book Antiqua" pitchFamily="18" charset="0"/>
              </a:rPr>
              <a:t>є</a:t>
            </a:r>
            <a:r>
              <a:rPr lang="en-US" sz="2400" dirty="0">
                <a:latin typeface="Book Antiqua" pitchFamily="18" charset="0"/>
              </a:rPr>
              <a:t> NP =&gt; x’ </a:t>
            </a:r>
            <a:r>
              <a:rPr lang="az-Cyrl-AZ" sz="2400" dirty="0">
                <a:latin typeface="Book Antiqua" pitchFamily="18" charset="0"/>
              </a:rPr>
              <a:t>є</a:t>
            </a:r>
            <a:r>
              <a:rPr lang="en-US" sz="2400">
                <a:latin typeface="Book Antiqua" pitchFamily="18" charset="0"/>
              </a:rPr>
              <a:t> co-NP</a:t>
            </a:r>
            <a:endParaRPr lang="en-US" sz="2400" dirty="0">
              <a:latin typeface="Book Antiqua" pitchFamily="18" charset="0"/>
            </a:endParaRPr>
          </a:p>
        </p:txBody>
      </p:sp>
      <p:grpSp>
        <p:nvGrpSpPr>
          <p:cNvPr id="8" name="Group 7"/>
          <p:cNvGrpSpPr/>
          <p:nvPr/>
        </p:nvGrpSpPr>
        <p:grpSpPr>
          <a:xfrm>
            <a:off x="2099556" y="2937138"/>
            <a:ext cx="8280920" cy="707886"/>
            <a:chOff x="3290836" y="1158621"/>
            <a:chExt cx="6212790" cy="552507"/>
          </a:xfrm>
        </p:grpSpPr>
        <p:sp>
          <p:nvSpPr>
            <p:cNvPr id="9" name="Oval 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0" name="TextBox 9"/>
            <p:cNvSpPr txBox="1"/>
            <p:nvPr/>
          </p:nvSpPr>
          <p:spPr>
            <a:xfrm>
              <a:off x="3468879" y="1158621"/>
              <a:ext cx="6034747" cy="552507"/>
            </a:xfrm>
            <a:prstGeom prst="rect">
              <a:avLst/>
            </a:prstGeom>
            <a:noFill/>
          </p:spPr>
          <p:txBody>
            <a:bodyPr wrap="square" rtlCol="0">
              <a:spAutoFit/>
            </a:bodyPr>
            <a:lstStyle/>
            <a:p>
              <a:r>
                <a:rPr lang="en-US" sz="2000" dirty="0">
                  <a:latin typeface="Book Antiqua" pitchFamily="18" charset="0"/>
                </a:rPr>
                <a:t>co-NP: Set of decision problems with a </a:t>
              </a:r>
              <a:r>
                <a:rPr lang="en-US" sz="2000" dirty="0">
                  <a:solidFill>
                    <a:srgbClr val="0000CC"/>
                  </a:solidFill>
                  <a:latin typeface="Book Antiqua" pitchFamily="18" charset="0"/>
                </a:rPr>
                <a:t>polynomial time </a:t>
              </a:r>
              <a:r>
                <a:rPr lang="en-US" sz="2000" dirty="0">
                  <a:solidFill>
                    <a:srgbClr val="FF0000"/>
                  </a:solidFill>
                  <a:latin typeface="Book Antiqua" pitchFamily="18" charset="0"/>
                </a:rPr>
                <a:t>verification</a:t>
              </a:r>
              <a:r>
                <a:rPr lang="en-US" sz="2000" dirty="0">
                  <a:latin typeface="Book Antiqua" pitchFamily="18" charset="0"/>
                </a:rPr>
                <a:t> for a “NO” answer</a:t>
              </a:r>
              <a:endParaRPr lang="en-US" sz="2000" dirty="0">
                <a:latin typeface="Georgia" pitchFamily="18" charset="0"/>
              </a:endParaRPr>
            </a:p>
          </p:txBody>
        </p:sp>
      </p:grpSp>
      <p:grpSp>
        <p:nvGrpSpPr>
          <p:cNvPr id="11" name="Group 10"/>
          <p:cNvGrpSpPr/>
          <p:nvPr/>
        </p:nvGrpSpPr>
        <p:grpSpPr>
          <a:xfrm>
            <a:off x="2784141" y="3681027"/>
            <a:ext cx="7164287" cy="369332"/>
            <a:chOff x="3348245" y="1158454"/>
            <a:chExt cx="5375032" cy="288265"/>
          </a:xfrm>
        </p:grpSpPr>
        <p:sp>
          <p:nvSpPr>
            <p:cNvPr id="13" name="Oval 1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14" name="TextBox 13"/>
            <p:cNvSpPr txBox="1"/>
            <p:nvPr/>
          </p:nvSpPr>
          <p:spPr>
            <a:xfrm>
              <a:off x="3457592" y="1158454"/>
              <a:ext cx="5265685" cy="288265"/>
            </a:xfrm>
            <a:prstGeom prst="rect">
              <a:avLst/>
            </a:prstGeom>
            <a:noFill/>
          </p:spPr>
          <p:txBody>
            <a:bodyPr wrap="square" rtlCol="0">
              <a:spAutoFit/>
            </a:bodyPr>
            <a:lstStyle/>
            <a:p>
              <a:pPr algn="just"/>
              <a:r>
                <a:rPr lang="en-US" dirty="0">
                  <a:latin typeface="Georgia" pitchFamily="18" charset="0"/>
                </a:rPr>
                <a:t> </a:t>
              </a:r>
              <a:r>
                <a:rPr lang="en-US" sz="1700" dirty="0">
                  <a:latin typeface="Book Antiqua" pitchFamily="18" charset="0"/>
                </a:rPr>
                <a:t>Just the opposite to NP</a:t>
              </a:r>
              <a:endParaRPr lang="en-US" sz="1700" i="1" dirty="0">
                <a:solidFill>
                  <a:srgbClr val="0000CC"/>
                </a:solidFill>
                <a:latin typeface="Book Antiqua" pitchFamily="18" charset="0"/>
              </a:endParaRPr>
            </a:p>
          </p:txBody>
        </p:sp>
      </p:grpSp>
      <p:grpSp>
        <p:nvGrpSpPr>
          <p:cNvPr id="15" name="Group 14"/>
          <p:cNvGrpSpPr/>
          <p:nvPr/>
        </p:nvGrpSpPr>
        <p:grpSpPr>
          <a:xfrm>
            <a:off x="2099556" y="4649070"/>
            <a:ext cx="8280920" cy="400110"/>
            <a:chOff x="3290836" y="1158621"/>
            <a:chExt cx="6212790" cy="312287"/>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58621"/>
              <a:ext cx="6034747" cy="312287"/>
            </a:xfrm>
            <a:prstGeom prst="rect">
              <a:avLst/>
            </a:prstGeom>
            <a:noFill/>
          </p:spPr>
          <p:txBody>
            <a:bodyPr wrap="square" rtlCol="0">
              <a:spAutoFit/>
            </a:bodyPr>
            <a:lstStyle/>
            <a:p>
              <a:r>
                <a:rPr lang="en-US" sz="2000" dirty="0">
                  <a:solidFill>
                    <a:srgbClr val="FF0000"/>
                  </a:solidFill>
                  <a:latin typeface="Book Antiqua" pitchFamily="18" charset="0"/>
                </a:rPr>
                <a:t>UN</a:t>
              </a:r>
              <a:r>
                <a:rPr lang="en-US" sz="2000" dirty="0">
                  <a:solidFill>
                    <a:srgbClr val="0000CC"/>
                  </a:solidFill>
                  <a:latin typeface="Book Antiqua" pitchFamily="18" charset="0"/>
                </a:rPr>
                <a:t>SAT</a:t>
              </a:r>
              <a:r>
                <a:rPr lang="en-US" sz="2000" dirty="0">
                  <a:latin typeface="Book Antiqua" pitchFamily="18" charset="0"/>
                </a:rPr>
                <a:t>:  Is a given Boolean formula </a:t>
              </a:r>
              <a:r>
                <a:rPr lang="en-US" sz="2000" dirty="0" err="1">
                  <a:solidFill>
                    <a:srgbClr val="FF0000"/>
                  </a:solidFill>
                  <a:latin typeface="Book Antiqua" pitchFamily="18" charset="0"/>
                </a:rPr>
                <a:t>un</a:t>
              </a:r>
              <a:r>
                <a:rPr lang="en-US" sz="2000" dirty="0" err="1">
                  <a:solidFill>
                    <a:srgbClr val="0000CC"/>
                  </a:solidFill>
                  <a:latin typeface="Book Antiqua" pitchFamily="18" charset="0"/>
                </a:rPr>
                <a:t>satisfiable</a:t>
              </a:r>
              <a:r>
                <a:rPr lang="en-US" sz="2000" dirty="0">
                  <a:latin typeface="Book Antiqua" pitchFamily="18" charset="0"/>
                </a:rPr>
                <a:t>?</a:t>
              </a:r>
              <a:endParaRPr lang="en-US" sz="2000" dirty="0">
                <a:latin typeface="Georgia" pitchFamily="18" charset="0"/>
              </a:endParaRPr>
            </a:p>
          </p:txBody>
        </p:sp>
      </p:grpSp>
      <p:grpSp>
        <p:nvGrpSpPr>
          <p:cNvPr id="18" name="Group 17"/>
          <p:cNvGrpSpPr/>
          <p:nvPr/>
        </p:nvGrpSpPr>
        <p:grpSpPr>
          <a:xfrm>
            <a:off x="2783633" y="5147900"/>
            <a:ext cx="7164287" cy="369332"/>
            <a:chOff x="3348245" y="1158454"/>
            <a:chExt cx="5375032" cy="288265"/>
          </a:xfrm>
        </p:grpSpPr>
        <p:sp>
          <p:nvSpPr>
            <p:cNvPr id="19" name="Oval 1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20" name="TextBox 19"/>
            <p:cNvSpPr txBox="1"/>
            <p:nvPr/>
          </p:nvSpPr>
          <p:spPr>
            <a:xfrm>
              <a:off x="3457592" y="1158454"/>
              <a:ext cx="5265685" cy="288265"/>
            </a:xfrm>
            <a:prstGeom prst="rect">
              <a:avLst/>
            </a:prstGeom>
            <a:noFill/>
          </p:spPr>
          <p:txBody>
            <a:bodyPr wrap="square" rtlCol="0">
              <a:spAutoFit/>
            </a:bodyPr>
            <a:lstStyle/>
            <a:p>
              <a:pPr algn="just"/>
              <a:r>
                <a:rPr lang="en-US" dirty="0">
                  <a:latin typeface="Georgia" pitchFamily="18" charset="0"/>
                </a:rPr>
                <a:t> </a:t>
              </a:r>
              <a:r>
                <a:rPr lang="en-US" sz="1700" dirty="0">
                  <a:latin typeface="Book Antiqua" pitchFamily="18" charset="0"/>
                </a:rPr>
                <a:t>UNSAT </a:t>
              </a:r>
              <a:r>
                <a:rPr lang="az-Cyrl-AZ" sz="1600" dirty="0">
                  <a:latin typeface="Garamond"/>
                </a:rPr>
                <a:t>є</a:t>
              </a:r>
              <a:r>
                <a:rPr lang="en-US" sz="1600" dirty="0">
                  <a:latin typeface="Garamond"/>
                </a:rPr>
                <a:t> co-NP</a:t>
              </a:r>
              <a:r>
                <a:rPr lang="en-US" sz="1700" dirty="0">
                  <a:latin typeface="Book Antiqua" pitchFamily="18" charset="0"/>
                </a:rPr>
                <a:t> </a:t>
              </a:r>
              <a:endParaRPr lang="en-US" sz="1700" i="1" dirty="0">
                <a:solidFill>
                  <a:srgbClr val="0000CC"/>
                </a:solidFill>
                <a:latin typeface="Book Antiqua" pitchFamily="18" charset="0"/>
              </a:endParaRPr>
            </a:p>
          </p:txBody>
        </p:sp>
      </p:grpSp>
    </p:spTree>
    <p:extLst>
      <p:ext uri="{BB962C8B-B14F-4D97-AF65-F5344CB8AC3E}">
        <p14:creationId xmlns:p14="http://schemas.microsoft.com/office/powerpoint/2010/main" val="2601395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co-NP</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15" name="Group 14"/>
          <p:cNvGrpSpPr/>
          <p:nvPr/>
        </p:nvGrpSpPr>
        <p:grpSpPr>
          <a:xfrm>
            <a:off x="2099556" y="1736812"/>
            <a:ext cx="8280920" cy="400110"/>
            <a:chOff x="3290836" y="1158621"/>
            <a:chExt cx="6212790" cy="312287"/>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58621"/>
              <a:ext cx="6034747" cy="312287"/>
            </a:xfrm>
            <a:prstGeom prst="rect">
              <a:avLst/>
            </a:prstGeom>
            <a:noFill/>
          </p:spPr>
          <p:txBody>
            <a:bodyPr wrap="square" rtlCol="0">
              <a:spAutoFit/>
            </a:bodyPr>
            <a:lstStyle/>
            <a:p>
              <a:r>
                <a:rPr lang="en-US" sz="2000" dirty="0">
                  <a:solidFill>
                    <a:srgbClr val="0000CC"/>
                  </a:solidFill>
                  <a:latin typeface="Book Antiqua" pitchFamily="18" charset="0"/>
                </a:rPr>
                <a:t>PRIME</a:t>
              </a:r>
              <a:r>
                <a:rPr lang="en-US" sz="2000" dirty="0">
                  <a:latin typeface="Book Antiqua" pitchFamily="18" charset="0"/>
                </a:rPr>
                <a:t>:  Is a given number x prime?</a:t>
              </a:r>
              <a:endParaRPr lang="en-US" sz="2000" dirty="0">
                <a:latin typeface="Georgia" pitchFamily="18" charset="0"/>
              </a:endParaRPr>
            </a:p>
          </p:txBody>
        </p:sp>
      </p:grpSp>
      <p:grpSp>
        <p:nvGrpSpPr>
          <p:cNvPr id="18" name="Group 17"/>
          <p:cNvGrpSpPr/>
          <p:nvPr/>
        </p:nvGrpSpPr>
        <p:grpSpPr>
          <a:xfrm>
            <a:off x="2783633" y="2235642"/>
            <a:ext cx="7164287" cy="369332"/>
            <a:chOff x="3348245" y="1158454"/>
            <a:chExt cx="5375032" cy="288265"/>
          </a:xfrm>
        </p:grpSpPr>
        <p:sp>
          <p:nvSpPr>
            <p:cNvPr id="19" name="Oval 1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20" name="TextBox 19"/>
            <p:cNvSpPr txBox="1"/>
            <p:nvPr/>
          </p:nvSpPr>
          <p:spPr>
            <a:xfrm>
              <a:off x="3457592" y="1158454"/>
              <a:ext cx="5265685" cy="288265"/>
            </a:xfrm>
            <a:prstGeom prst="rect">
              <a:avLst/>
            </a:prstGeom>
            <a:noFill/>
          </p:spPr>
          <p:txBody>
            <a:bodyPr wrap="square" rtlCol="0">
              <a:spAutoFit/>
            </a:bodyPr>
            <a:lstStyle/>
            <a:p>
              <a:pPr algn="just"/>
              <a:r>
                <a:rPr lang="en-US" dirty="0">
                  <a:latin typeface="Georgia" pitchFamily="18" charset="0"/>
                </a:rPr>
                <a:t> </a:t>
              </a:r>
              <a:r>
                <a:rPr lang="en-US" sz="1700" dirty="0">
                  <a:latin typeface="Book Antiqua" pitchFamily="18" charset="0"/>
                </a:rPr>
                <a:t>NO answer verification is easy; PRIME is in co-NP</a:t>
              </a:r>
              <a:endParaRPr lang="en-US" sz="1700" i="1" dirty="0">
                <a:solidFill>
                  <a:srgbClr val="0000CC"/>
                </a:solidFill>
                <a:latin typeface="Book Antiqua" pitchFamily="18" charset="0"/>
              </a:endParaRPr>
            </a:p>
          </p:txBody>
        </p:sp>
      </p:grpSp>
      <p:grpSp>
        <p:nvGrpSpPr>
          <p:cNvPr id="23" name="Group 22"/>
          <p:cNvGrpSpPr/>
          <p:nvPr/>
        </p:nvGrpSpPr>
        <p:grpSpPr>
          <a:xfrm>
            <a:off x="2783633" y="2703694"/>
            <a:ext cx="7164287" cy="369332"/>
            <a:chOff x="3348245" y="1158454"/>
            <a:chExt cx="5375032" cy="288265"/>
          </a:xfrm>
        </p:grpSpPr>
        <p:sp>
          <p:nvSpPr>
            <p:cNvPr id="24" name="Oval 23"/>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25" name="TextBox 24"/>
            <p:cNvSpPr txBox="1"/>
            <p:nvPr/>
          </p:nvSpPr>
          <p:spPr>
            <a:xfrm>
              <a:off x="3457592" y="1158454"/>
              <a:ext cx="5265685" cy="288265"/>
            </a:xfrm>
            <a:prstGeom prst="rect">
              <a:avLst/>
            </a:prstGeom>
            <a:noFill/>
          </p:spPr>
          <p:txBody>
            <a:bodyPr wrap="square" rtlCol="0">
              <a:spAutoFit/>
            </a:bodyPr>
            <a:lstStyle/>
            <a:p>
              <a:pPr algn="just"/>
              <a:r>
                <a:rPr lang="en-US" dirty="0">
                  <a:latin typeface="Georgia" pitchFamily="18" charset="0"/>
                </a:rPr>
                <a:t> </a:t>
              </a:r>
              <a:r>
                <a:rPr lang="en-US" sz="1700" dirty="0">
                  <a:latin typeface="Book Antiqua" pitchFamily="18" charset="0"/>
                </a:rPr>
                <a:t>YES answer verification does not seem to be easy</a:t>
              </a:r>
              <a:endParaRPr lang="en-US" sz="1700" i="1" dirty="0">
                <a:solidFill>
                  <a:srgbClr val="0000CC"/>
                </a:solidFill>
                <a:latin typeface="Book Antiqua" pitchFamily="18" charset="0"/>
              </a:endParaRPr>
            </a:p>
          </p:txBody>
        </p:sp>
      </p:grpSp>
      <p:grpSp>
        <p:nvGrpSpPr>
          <p:cNvPr id="26" name="Group 25"/>
          <p:cNvGrpSpPr/>
          <p:nvPr/>
        </p:nvGrpSpPr>
        <p:grpSpPr>
          <a:xfrm>
            <a:off x="2099556" y="3717032"/>
            <a:ext cx="8280920" cy="400110"/>
            <a:chOff x="3290836" y="1158621"/>
            <a:chExt cx="6212790" cy="312287"/>
          </a:xfrm>
        </p:grpSpPr>
        <p:sp>
          <p:nvSpPr>
            <p:cNvPr id="27" name="Oval 26"/>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8" name="TextBox 27"/>
            <p:cNvSpPr txBox="1"/>
            <p:nvPr/>
          </p:nvSpPr>
          <p:spPr>
            <a:xfrm>
              <a:off x="3468879" y="1158621"/>
              <a:ext cx="6034747" cy="312287"/>
            </a:xfrm>
            <a:prstGeom prst="rect">
              <a:avLst/>
            </a:prstGeom>
            <a:noFill/>
          </p:spPr>
          <p:txBody>
            <a:bodyPr wrap="square" rtlCol="0">
              <a:spAutoFit/>
            </a:bodyPr>
            <a:lstStyle/>
            <a:p>
              <a:r>
                <a:rPr lang="en-US" sz="2000" dirty="0">
                  <a:solidFill>
                    <a:srgbClr val="0000CC"/>
                  </a:solidFill>
                  <a:latin typeface="Book Antiqua" pitchFamily="18" charset="0"/>
                </a:rPr>
                <a:t>PRIME</a:t>
              </a:r>
              <a:r>
                <a:rPr lang="en-US" sz="2000" dirty="0">
                  <a:latin typeface="Book Antiqua" pitchFamily="18" charset="0"/>
                </a:rPr>
                <a:t> is in P (</a:t>
              </a:r>
              <a:r>
                <a:rPr lang="en-US" sz="2000" dirty="0" err="1">
                  <a:latin typeface="Book Antiqua" pitchFamily="18" charset="0"/>
                </a:rPr>
                <a:t>Agrawal</a:t>
              </a:r>
              <a:r>
                <a:rPr lang="en-US" sz="2000" dirty="0">
                  <a:latin typeface="Book Antiqua" pitchFamily="18" charset="0"/>
                </a:rPr>
                <a:t>, </a:t>
              </a:r>
              <a:r>
                <a:rPr lang="en-US" sz="2000" dirty="0" err="1">
                  <a:latin typeface="Book Antiqua" pitchFamily="18" charset="0"/>
                </a:rPr>
                <a:t>Kayal</a:t>
              </a:r>
              <a:r>
                <a:rPr lang="en-US" sz="2000" dirty="0">
                  <a:latin typeface="Book Antiqua" pitchFamily="18" charset="0"/>
                </a:rPr>
                <a:t>, and </a:t>
              </a:r>
              <a:r>
                <a:rPr lang="en-US" sz="2000" dirty="0" err="1">
                  <a:latin typeface="Book Antiqua" pitchFamily="18" charset="0"/>
                </a:rPr>
                <a:t>Saxena</a:t>
              </a:r>
              <a:r>
                <a:rPr lang="en-US" sz="2000" dirty="0">
                  <a:latin typeface="Book Antiqua" pitchFamily="18" charset="0"/>
                </a:rPr>
                <a:t> (AKS))</a:t>
              </a:r>
              <a:endParaRPr lang="en-US" sz="2000" dirty="0">
                <a:latin typeface="Georgia" pitchFamily="18" charset="0"/>
              </a:endParaRPr>
            </a:p>
          </p:txBody>
        </p:sp>
      </p:grpSp>
    </p:spTree>
    <p:extLst>
      <p:ext uri="{BB962C8B-B14F-4D97-AF65-F5344CB8AC3E}">
        <p14:creationId xmlns:p14="http://schemas.microsoft.com/office/powerpoint/2010/main" val="3900690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NP and co-NP</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1847528" y="1592797"/>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Does NP = co-NP?</a:t>
            </a:r>
          </a:p>
        </p:txBody>
      </p:sp>
      <p:sp>
        <p:nvSpPr>
          <p:cNvPr id="21" name="TextBox 20"/>
          <p:cNvSpPr txBox="1"/>
          <p:nvPr/>
        </p:nvSpPr>
        <p:spPr>
          <a:xfrm>
            <a:off x="1523492" y="2780928"/>
            <a:ext cx="9144000" cy="446276"/>
          </a:xfrm>
          <a:prstGeom prst="rect">
            <a:avLst/>
          </a:prstGeom>
          <a:solidFill>
            <a:schemeClr val="accent1">
              <a:lumMod val="50000"/>
            </a:schemeClr>
          </a:solidFill>
        </p:spPr>
        <p:txBody>
          <a:bodyPr wrap="square" rtlCol="0">
            <a:spAutoFit/>
          </a:bodyPr>
          <a:lstStyle/>
          <a:p>
            <a:pPr algn="ctr"/>
            <a:r>
              <a:rPr lang="en-US" sz="2300" dirty="0">
                <a:solidFill>
                  <a:srgbClr val="FF0000"/>
                </a:solidFill>
                <a:latin typeface="Book Antiqua" pitchFamily="18" charset="0"/>
              </a:rPr>
              <a:t>We don’t know yet!</a:t>
            </a:r>
            <a:endParaRPr lang="en-US" sz="2250" dirty="0">
              <a:solidFill>
                <a:srgbClr val="FF0000"/>
              </a:solidFill>
              <a:latin typeface="Book Antiqua" pitchFamily="18" charset="0"/>
            </a:endParaRPr>
          </a:p>
        </p:txBody>
      </p:sp>
      <p:sp>
        <p:nvSpPr>
          <p:cNvPr id="22" name="AutoShape 5"/>
          <p:cNvSpPr>
            <a:spLocks noChangeArrowheads="1"/>
          </p:cNvSpPr>
          <p:nvPr/>
        </p:nvSpPr>
        <p:spPr bwMode="auto">
          <a:xfrm>
            <a:off x="1847528" y="3645024"/>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What is the relationship between P and co-NP?</a:t>
            </a:r>
          </a:p>
        </p:txBody>
      </p:sp>
      <p:sp>
        <p:nvSpPr>
          <p:cNvPr id="23" name="TextBox 22"/>
          <p:cNvSpPr txBox="1"/>
          <p:nvPr/>
        </p:nvSpPr>
        <p:spPr>
          <a:xfrm>
            <a:off x="1524508" y="4869160"/>
            <a:ext cx="9144000" cy="1785104"/>
          </a:xfrm>
          <a:prstGeom prst="rect">
            <a:avLst/>
          </a:prstGeom>
          <a:solidFill>
            <a:schemeClr val="accent1">
              <a:lumMod val="50000"/>
            </a:schemeClr>
          </a:solidFill>
        </p:spPr>
        <p:txBody>
          <a:bodyPr wrap="square" rtlCol="0">
            <a:spAutoFit/>
          </a:bodyPr>
          <a:lstStyle/>
          <a:p>
            <a:pPr algn="ctr"/>
            <a:r>
              <a:rPr lang="en-US" sz="2300" dirty="0">
                <a:solidFill>
                  <a:srgbClr val="FF0000"/>
                </a:solidFill>
                <a:latin typeface="Book Antiqua" pitchFamily="18" charset="0"/>
              </a:rPr>
              <a:t>P is a subset of co-NP</a:t>
            </a:r>
          </a:p>
          <a:p>
            <a:pPr algn="ctr"/>
            <a:r>
              <a:rPr lang="en-US" sz="2000" dirty="0">
                <a:solidFill>
                  <a:srgbClr val="FF0000"/>
                </a:solidFill>
                <a:latin typeface="Book Antiqua" pitchFamily="18" charset="0"/>
              </a:rPr>
              <a:t>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P =&gt; 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co-NP</a:t>
            </a:r>
          </a:p>
          <a:p>
            <a:pPr algn="ctr"/>
            <a:endParaRPr lang="en-US" sz="2300" dirty="0">
              <a:solidFill>
                <a:srgbClr val="FF0000"/>
              </a:solidFill>
              <a:latin typeface="Book Antiqua" pitchFamily="18" charset="0"/>
            </a:endParaRPr>
          </a:p>
          <a:p>
            <a:pPr algn="ctr"/>
            <a:r>
              <a:rPr lang="en-US" sz="2200" dirty="0">
                <a:solidFill>
                  <a:schemeClr val="bg1"/>
                </a:solidFill>
                <a:latin typeface="Book Antiqua" pitchFamily="18" charset="0"/>
              </a:rPr>
              <a:t>If the answer is NO for a problem and you can solve it in polynomial time, you can verify the NO answer without looking at the certificate</a:t>
            </a:r>
          </a:p>
        </p:txBody>
      </p:sp>
    </p:spTree>
    <p:extLst>
      <p:ext uri="{BB962C8B-B14F-4D97-AF65-F5344CB8AC3E}">
        <p14:creationId xmlns:p14="http://schemas.microsoft.com/office/powerpoint/2010/main" val="104200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down)">
                                      <p:cBhvr>
                                        <p:cTn id="8" dur="500"/>
                                        <p:tgtEl>
                                          <p:spTgt spid="2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p:tgtEl>
                                          <p:spTgt spid="22"/>
                                        </p:tgtEl>
                                        <p:attrNameLst>
                                          <p:attrName>ppt_y</p:attrName>
                                        </p:attrNameLst>
                                      </p:cBhvr>
                                      <p:tavLst>
                                        <p:tav tm="0">
                                          <p:val>
                                            <p:strVal val="#ppt_y-#ppt_h*1.125000"/>
                                          </p:val>
                                        </p:tav>
                                        <p:tav tm="100000">
                                          <p:val>
                                            <p:strVal val="#ppt_y"/>
                                          </p:val>
                                        </p:tav>
                                      </p:tavLst>
                                    </p:anim>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p:tgtEl>
                                          <p:spTgt spid="23"/>
                                        </p:tgtEl>
                                        <p:attrNameLst>
                                          <p:attrName>ppt_y</p:attrName>
                                        </p:attrNameLst>
                                      </p:cBhvr>
                                      <p:tavLst>
                                        <p:tav tm="0">
                                          <p:val>
                                            <p:strVal val="#ppt_y-#ppt_h*1.125000"/>
                                          </p:val>
                                        </p:tav>
                                        <p:tav tm="100000">
                                          <p:val>
                                            <p:strVal val="#ppt_y"/>
                                          </p:val>
                                        </p:tav>
                                      </p:tavLst>
                                    </p:anim>
                                    <p:animEffect transition="in" filter="wipe(down)">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NP and co-NP</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22" name="AutoShape 5"/>
          <p:cNvSpPr>
            <a:spLocks noChangeArrowheads="1"/>
          </p:cNvSpPr>
          <p:nvPr/>
        </p:nvSpPr>
        <p:spPr bwMode="auto">
          <a:xfrm>
            <a:off x="1847528" y="1880829"/>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What is the relationship between P and co-NP?</a:t>
            </a:r>
          </a:p>
        </p:txBody>
      </p:sp>
      <p:sp>
        <p:nvSpPr>
          <p:cNvPr id="23" name="TextBox 22"/>
          <p:cNvSpPr txBox="1"/>
          <p:nvPr/>
        </p:nvSpPr>
        <p:spPr>
          <a:xfrm>
            <a:off x="1524508" y="3104965"/>
            <a:ext cx="9144000" cy="1123384"/>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P is a subset of co-NP</a:t>
            </a:r>
          </a:p>
          <a:p>
            <a:pPr algn="ctr"/>
            <a:r>
              <a:rPr lang="en-US" sz="2000" dirty="0">
                <a:solidFill>
                  <a:srgbClr val="FF0000"/>
                </a:solidFill>
                <a:latin typeface="Book Antiqua" pitchFamily="18" charset="0"/>
              </a:rPr>
              <a:t>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P =&gt; 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P =&gt; 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NP =&gt; 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co-NP</a:t>
            </a:r>
          </a:p>
          <a:p>
            <a:pPr algn="ctr"/>
            <a:r>
              <a:rPr lang="en-US" sz="2400" dirty="0">
                <a:solidFill>
                  <a:srgbClr val="FF0000"/>
                </a:solidFill>
                <a:latin typeface="Book Antiqua" pitchFamily="18" charset="0"/>
              </a:rPr>
              <a:t>x </a:t>
            </a:r>
            <a:r>
              <a:rPr lang="az-Cyrl-AZ" sz="2400" dirty="0">
                <a:solidFill>
                  <a:srgbClr val="FF0000"/>
                </a:solidFill>
                <a:latin typeface="Book Antiqua" pitchFamily="18" charset="0"/>
              </a:rPr>
              <a:t>є</a:t>
            </a:r>
            <a:r>
              <a:rPr lang="en-US" sz="2400" dirty="0">
                <a:solidFill>
                  <a:srgbClr val="FF0000"/>
                </a:solidFill>
                <a:latin typeface="Book Antiqua" pitchFamily="18" charset="0"/>
              </a:rPr>
              <a:t> P =&gt; x </a:t>
            </a:r>
            <a:r>
              <a:rPr lang="az-Cyrl-AZ" sz="2400" dirty="0">
                <a:solidFill>
                  <a:srgbClr val="FF0000"/>
                </a:solidFill>
                <a:latin typeface="Book Antiqua" pitchFamily="18" charset="0"/>
              </a:rPr>
              <a:t>є</a:t>
            </a:r>
            <a:r>
              <a:rPr lang="en-US" sz="2400" dirty="0">
                <a:solidFill>
                  <a:srgbClr val="FF0000"/>
                </a:solidFill>
                <a:latin typeface="Book Antiqua" pitchFamily="18" charset="0"/>
              </a:rPr>
              <a:t> co-NP</a:t>
            </a:r>
          </a:p>
        </p:txBody>
      </p:sp>
    </p:spTree>
    <p:extLst>
      <p:ext uri="{BB962C8B-B14F-4D97-AF65-F5344CB8AC3E}">
        <p14:creationId xmlns:p14="http://schemas.microsoft.com/office/powerpoint/2010/main" val="406019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ppt_y</p:attrName>
                                        </p:attrNameLst>
                                      </p:cBhvr>
                                      <p:tavLst>
                                        <p:tav tm="0">
                                          <p:val>
                                            <p:strVal val="#ppt_y-#ppt_h*1.125000"/>
                                          </p:val>
                                        </p:tav>
                                        <p:tav tm="100000">
                                          <p:val>
                                            <p:strVal val="#ppt_y"/>
                                          </p:val>
                                        </p:tav>
                                      </p:tavLst>
                                    </p:anim>
                                    <p:animEffect transition="in" filter="wipe(down)">
                                      <p:cBhvr>
                                        <p:cTn id="8" dur="500"/>
                                        <p:tgtEl>
                                          <p:spTgt spid="2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down)">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6116-46B2-6EC9-9BC9-2D1152D2F31F}"/>
              </a:ext>
            </a:extLst>
          </p:cNvPr>
          <p:cNvSpPr>
            <a:spLocks noGrp="1"/>
          </p:cNvSpPr>
          <p:nvPr>
            <p:ph type="title"/>
          </p:nvPr>
        </p:nvSpPr>
        <p:spPr/>
        <p:txBody>
          <a:bodyPr/>
          <a:lstStyle/>
          <a:p>
            <a:pPr algn="ctr"/>
            <a:r>
              <a:rPr lang="en-US" b="1" dirty="0">
                <a:solidFill>
                  <a:srgbClr val="0070C0"/>
                </a:solidFill>
              </a:rPr>
              <a:t>Introduction</a:t>
            </a:r>
          </a:p>
        </p:txBody>
      </p:sp>
      <p:sp>
        <p:nvSpPr>
          <p:cNvPr id="3" name="Content Placeholder 2">
            <a:extLst>
              <a:ext uri="{FF2B5EF4-FFF2-40B4-BE49-F238E27FC236}">
                <a16:creationId xmlns:a16="http://schemas.microsoft.com/office/drawing/2014/main" id="{5A9C3C26-69DB-E5AC-71FF-89D5B17AD5DD}"/>
              </a:ext>
            </a:extLst>
          </p:cNvPr>
          <p:cNvSpPr>
            <a:spLocks noGrp="1"/>
          </p:cNvSpPr>
          <p:nvPr>
            <p:ph idx="1"/>
          </p:nvPr>
        </p:nvSpPr>
        <p:spPr/>
        <p:txBody>
          <a:bodyPr>
            <a:normAutofit/>
          </a:bodyPr>
          <a:lstStyle/>
          <a:p>
            <a:r>
              <a:rPr lang="en-US" dirty="0"/>
              <a:t>Polynomial-time algorithms =&gt; on inputs of size n, the worst-case running time is O(</a:t>
            </a:r>
            <a:r>
              <a:rPr lang="en-US" dirty="0" err="1"/>
              <a:t>n</a:t>
            </a:r>
            <a:r>
              <a:rPr lang="en-US" baseline="30000" dirty="0" err="1"/>
              <a:t>k</a:t>
            </a:r>
            <a:r>
              <a:rPr lang="en-US" dirty="0"/>
              <a:t>) for some </a:t>
            </a:r>
            <a:r>
              <a:rPr lang="en-US" b="1" dirty="0"/>
              <a:t>constant</a:t>
            </a:r>
            <a:r>
              <a:rPr lang="en-US" dirty="0"/>
              <a:t> k. </a:t>
            </a:r>
          </a:p>
          <a:p>
            <a:r>
              <a:rPr lang="en-US" dirty="0"/>
              <a:t>There are problems, such as Turing’s famous “Halting Problem,” that cannot be solved by any computer, no matter how much time we allow.</a:t>
            </a:r>
          </a:p>
          <a:p>
            <a:r>
              <a:rPr lang="en-US" dirty="0"/>
              <a:t>There are also problems that can be solved, but not in time O(</a:t>
            </a:r>
            <a:r>
              <a:rPr lang="en-US" dirty="0" err="1"/>
              <a:t>n</a:t>
            </a:r>
            <a:r>
              <a:rPr lang="en-US" baseline="30000" dirty="0" err="1"/>
              <a:t>k</a:t>
            </a:r>
            <a:r>
              <a:rPr lang="en-US" dirty="0"/>
              <a:t>) for any constant k. </a:t>
            </a:r>
          </a:p>
          <a:p>
            <a:r>
              <a:rPr lang="en-US" dirty="0"/>
              <a:t>Generally, we think of problems that are solvable by polynomial-time algorithms as being </a:t>
            </a:r>
            <a:r>
              <a:rPr lang="en-US" b="1" dirty="0"/>
              <a:t>tractable, or easy</a:t>
            </a:r>
            <a:r>
              <a:rPr lang="en-US" dirty="0"/>
              <a:t>, and problems that require super-polynomial time as being </a:t>
            </a:r>
            <a:r>
              <a:rPr lang="en-US" b="1" dirty="0"/>
              <a:t>intractable, or hard</a:t>
            </a:r>
            <a:r>
              <a:rPr lang="en-US" dirty="0"/>
              <a:t>.</a:t>
            </a:r>
          </a:p>
        </p:txBody>
      </p:sp>
    </p:spTree>
    <p:extLst>
      <p:ext uri="{BB962C8B-B14F-4D97-AF65-F5344CB8AC3E}">
        <p14:creationId xmlns:p14="http://schemas.microsoft.com/office/powerpoint/2010/main" val="141228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47092"/>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What we think the world looks like</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Oval 17"/>
          <p:cNvSpPr/>
          <p:nvPr/>
        </p:nvSpPr>
        <p:spPr>
          <a:xfrm rot="19041727">
            <a:off x="4774915" y="2768078"/>
            <a:ext cx="4064095" cy="1872208"/>
          </a:xfrm>
          <a:prstGeom prst="ellipse">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NP</a:t>
            </a:r>
          </a:p>
        </p:txBody>
      </p:sp>
      <p:sp>
        <p:nvSpPr>
          <p:cNvPr id="22" name="Oval 21"/>
          <p:cNvSpPr/>
          <p:nvPr/>
        </p:nvSpPr>
        <p:spPr>
          <a:xfrm>
            <a:off x="5303912" y="4267744"/>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Book Antiqua" pitchFamily="18" charset="0"/>
              </a:rPr>
              <a:t>P</a:t>
            </a:r>
          </a:p>
        </p:txBody>
      </p:sp>
      <p:sp>
        <p:nvSpPr>
          <p:cNvPr id="24" name="Oval 23"/>
          <p:cNvSpPr/>
          <p:nvPr/>
        </p:nvSpPr>
        <p:spPr>
          <a:xfrm rot="13963203">
            <a:off x="2871278" y="2599195"/>
            <a:ext cx="4064095" cy="187220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co-NP</a:t>
            </a:r>
          </a:p>
        </p:txBody>
      </p:sp>
    </p:spTree>
    <p:extLst>
      <p:ext uri="{BB962C8B-B14F-4D97-AF65-F5344CB8AC3E}">
        <p14:creationId xmlns:p14="http://schemas.microsoft.com/office/powerpoint/2010/main" val="153405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 NP, co-NP</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6" name="TextBox 5"/>
          <p:cNvSpPr txBox="1"/>
          <p:nvPr/>
        </p:nvSpPr>
        <p:spPr>
          <a:xfrm>
            <a:off x="1524508" y="1518753"/>
            <a:ext cx="9144000" cy="1154162"/>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Just like P and NP, the widespread belief is that</a:t>
            </a:r>
          </a:p>
          <a:p>
            <a:pPr algn="ctr"/>
            <a:r>
              <a:rPr lang="en-US" sz="2300" dirty="0">
                <a:solidFill>
                  <a:srgbClr val="FF0000"/>
                </a:solidFill>
                <a:latin typeface="Book Antiqua" pitchFamily="18" charset="0"/>
              </a:rPr>
              <a:t>NP ≠ co-NP</a:t>
            </a:r>
          </a:p>
          <a:p>
            <a:pPr algn="ctr"/>
            <a:r>
              <a:rPr lang="en-US" sz="2300" dirty="0">
                <a:solidFill>
                  <a:schemeClr val="bg1"/>
                </a:solidFill>
                <a:latin typeface="Book Antiqua" pitchFamily="18" charset="0"/>
              </a:rPr>
              <a:t>But we don’t know!</a:t>
            </a:r>
            <a:endParaRPr lang="en-US" sz="2200" dirty="0">
              <a:solidFill>
                <a:schemeClr val="bg1"/>
              </a:solidFill>
              <a:latin typeface="Book Antiqua" pitchFamily="18" charset="0"/>
            </a:endParaRPr>
          </a:p>
        </p:txBody>
      </p:sp>
      <p:sp>
        <p:nvSpPr>
          <p:cNvPr id="7" name="TextBox 6"/>
          <p:cNvSpPr txBox="1"/>
          <p:nvPr/>
        </p:nvSpPr>
        <p:spPr>
          <a:xfrm>
            <a:off x="1523492" y="2922909"/>
            <a:ext cx="9144000" cy="446276"/>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Proving </a:t>
            </a:r>
            <a:r>
              <a:rPr lang="en-US" sz="2300" dirty="0">
                <a:solidFill>
                  <a:srgbClr val="FF0000"/>
                </a:solidFill>
                <a:latin typeface="Book Antiqua" pitchFamily="18" charset="0"/>
              </a:rPr>
              <a:t>NP ≠ co-NP </a:t>
            </a:r>
            <a:r>
              <a:rPr lang="en-US" sz="2300" dirty="0">
                <a:solidFill>
                  <a:schemeClr val="bg1"/>
                </a:solidFill>
                <a:latin typeface="Book Antiqua" pitchFamily="18" charset="0"/>
              </a:rPr>
              <a:t>is even a bigger step than proving </a:t>
            </a:r>
            <a:r>
              <a:rPr lang="en-US" sz="2300" dirty="0">
                <a:solidFill>
                  <a:srgbClr val="FF0000"/>
                </a:solidFill>
                <a:latin typeface="Book Antiqua" pitchFamily="18" charset="0"/>
              </a:rPr>
              <a:t>P ≠ NP</a:t>
            </a:r>
          </a:p>
        </p:txBody>
      </p:sp>
    </p:spTree>
    <p:extLst>
      <p:ext uri="{BB962C8B-B14F-4D97-AF65-F5344CB8AC3E}">
        <p14:creationId xmlns:p14="http://schemas.microsoft.com/office/powerpoint/2010/main" val="2961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 NP, co-NP</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1790056" y="1088741"/>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NP </a:t>
            </a:r>
            <a:r>
              <a:rPr lang="en-US" sz="2400" dirty="0">
                <a:solidFill>
                  <a:srgbClr val="FF0000"/>
                </a:solidFill>
                <a:latin typeface="Book Antiqua" pitchFamily="18" charset="0"/>
              </a:rPr>
              <a:t>≠</a:t>
            </a:r>
            <a:r>
              <a:rPr lang="en-US" sz="2400" dirty="0">
                <a:latin typeface="Book Antiqua" pitchFamily="18" charset="0"/>
              </a:rPr>
              <a:t> co-NP =&gt; P </a:t>
            </a:r>
            <a:r>
              <a:rPr lang="en-US" sz="2400" dirty="0">
                <a:solidFill>
                  <a:srgbClr val="FF0000"/>
                </a:solidFill>
                <a:latin typeface="Book Antiqua" pitchFamily="18" charset="0"/>
              </a:rPr>
              <a:t>≠</a:t>
            </a:r>
            <a:r>
              <a:rPr lang="en-US" sz="2400" dirty="0">
                <a:latin typeface="Book Antiqua" pitchFamily="18" charset="0"/>
              </a:rPr>
              <a:t> NP</a:t>
            </a:r>
          </a:p>
        </p:txBody>
      </p:sp>
      <p:sp>
        <p:nvSpPr>
          <p:cNvPr id="8" name="AutoShape 5"/>
          <p:cNvSpPr>
            <a:spLocks noChangeArrowheads="1"/>
          </p:cNvSpPr>
          <p:nvPr/>
        </p:nvSpPr>
        <p:spPr bwMode="auto">
          <a:xfrm>
            <a:off x="1790056" y="2096852"/>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P = NP =&gt; NP = co-NP (contrapositive of the above)</a:t>
            </a:r>
          </a:p>
        </p:txBody>
      </p:sp>
      <p:sp>
        <p:nvSpPr>
          <p:cNvPr id="9" name="TextBox 8"/>
          <p:cNvSpPr txBox="1"/>
          <p:nvPr/>
        </p:nvSpPr>
        <p:spPr>
          <a:xfrm>
            <a:off x="1523492" y="3990836"/>
            <a:ext cx="9144000" cy="446276"/>
          </a:xfrm>
          <a:prstGeom prst="rect">
            <a:avLst/>
          </a:prstGeom>
          <a:solidFill>
            <a:schemeClr val="accent1">
              <a:lumMod val="50000"/>
            </a:schemeClr>
          </a:solidFill>
        </p:spPr>
        <p:txBody>
          <a:bodyPr wrap="square" rtlCol="0">
            <a:spAutoFit/>
          </a:bodyPr>
          <a:lstStyle/>
          <a:p>
            <a:pPr algn="ctr"/>
            <a:r>
              <a:rPr lang="en-US" sz="2300" b="1" u="sng" dirty="0">
                <a:solidFill>
                  <a:schemeClr val="bg1"/>
                </a:solidFill>
                <a:latin typeface="Book Antiqua" pitchFamily="18" charset="0"/>
              </a:rPr>
              <a:t>If P = NP</a:t>
            </a:r>
            <a:r>
              <a:rPr lang="en-US" sz="2300" dirty="0">
                <a:solidFill>
                  <a:schemeClr val="bg1"/>
                </a:solidFill>
                <a:latin typeface="Book Antiqua" pitchFamily="18" charset="0"/>
              </a:rPr>
              <a:t>, then</a:t>
            </a:r>
          </a:p>
        </p:txBody>
      </p:sp>
      <p:sp>
        <p:nvSpPr>
          <p:cNvPr id="10" name="TextBox 9"/>
          <p:cNvSpPr txBox="1"/>
          <p:nvPr/>
        </p:nvSpPr>
        <p:spPr>
          <a:xfrm>
            <a:off x="1524508" y="4514924"/>
            <a:ext cx="9144000" cy="2154436"/>
          </a:xfrm>
          <a:prstGeom prst="rect">
            <a:avLst/>
          </a:prstGeom>
          <a:solidFill>
            <a:schemeClr val="accent1">
              <a:lumMod val="50000"/>
            </a:schemeClr>
          </a:solidFill>
        </p:spPr>
        <p:txBody>
          <a:bodyPr wrap="square" rtlCol="0">
            <a:spAutoFit/>
          </a:bodyPr>
          <a:lstStyle/>
          <a:p>
            <a:r>
              <a:rPr lang="en-US" sz="2300" u="sng" dirty="0">
                <a:solidFill>
                  <a:srgbClr val="FF0000"/>
                </a:solidFill>
                <a:latin typeface="Book Antiqua" pitchFamily="18" charset="0"/>
              </a:rPr>
              <a:t>NP is a subset of co-NP</a:t>
            </a:r>
          </a:p>
          <a:p>
            <a:pPr algn="ctr"/>
            <a:r>
              <a:rPr lang="en-US" sz="2200" dirty="0">
                <a:solidFill>
                  <a:schemeClr val="bg1"/>
                </a:solidFill>
                <a:latin typeface="Book Antiqua" pitchFamily="18" charset="0"/>
              </a:rPr>
              <a:t>x </a:t>
            </a:r>
            <a:r>
              <a:rPr lang="az-Cyrl-AZ" sz="2200" dirty="0">
                <a:solidFill>
                  <a:schemeClr val="bg1"/>
                </a:solidFill>
                <a:latin typeface="Book Antiqua" pitchFamily="18" charset="0"/>
              </a:rPr>
              <a:t>є</a:t>
            </a:r>
            <a:r>
              <a:rPr lang="en-US" sz="2200" dirty="0">
                <a:solidFill>
                  <a:schemeClr val="bg1"/>
                </a:solidFill>
                <a:latin typeface="Book Antiqua" pitchFamily="18" charset="0"/>
              </a:rPr>
              <a:t> NP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NP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co-NP</a:t>
            </a:r>
          </a:p>
          <a:p>
            <a:r>
              <a:rPr lang="en-US" sz="2300" u="sng" dirty="0">
                <a:solidFill>
                  <a:srgbClr val="FF0000"/>
                </a:solidFill>
                <a:latin typeface="Book Antiqua" pitchFamily="18" charset="0"/>
              </a:rPr>
              <a:t>co-NP is a subset of NP</a:t>
            </a:r>
          </a:p>
          <a:p>
            <a:pPr algn="ctr"/>
            <a:r>
              <a:rPr lang="en-US" sz="2200" dirty="0">
                <a:solidFill>
                  <a:schemeClr val="bg1"/>
                </a:solidFill>
                <a:latin typeface="Book Antiqua" pitchFamily="18" charset="0"/>
              </a:rPr>
              <a:t>x </a:t>
            </a:r>
            <a:r>
              <a:rPr lang="az-Cyrl-AZ" sz="2200" dirty="0">
                <a:solidFill>
                  <a:schemeClr val="bg1"/>
                </a:solidFill>
                <a:latin typeface="Book Antiqua" pitchFamily="18" charset="0"/>
              </a:rPr>
              <a:t>є</a:t>
            </a:r>
            <a:r>
              <a:rPr lang="en-US" sz="2200" dirty="0">
                <a:solidFill>
                  <a:schemeClr val="bg1"/>
                </a:solidFill>
                <a:latin typeface="Book Antiqua" pitchFamily="18" charset="0"/>
              </a:rPr>
              <a:t> co-NP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NP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NP</a:t>
            </a:r>
          </a:p>
          <a:p>
            <a:pPr algn="ctr"/>
            <a:endParaRPr lang="en-US" sz="2200" dirty="0">
              <a:solidFill>
                <a:schemeClr val="bg1"/>
              </a:solidFill>
              <a:latin typeface="Book Antiqua" pitchFamily="18" charset="0"/>
            </a:endParaRPr>
          </a:p>
          <a:p>
            <a:pPr algn="ctr"/>
            <a:r>
              <a:rPr lang="en-US" sz="2200" dirty="0">
                <a:solidFill>
                  <a:schemeClr val="bg1"/>
                </a:solidFill>
                <a:latin typeface="Book Antiqua" pitchFamily="18" charset="0"/>
              </a:rPr>
              <a:t>So NP = co-NP</a:t>
            </a:r>
          </a:p>
        </p:txBody>
      </p:sp>
    </p:spTree>
    <p:extLst>
      <p:ext uri="{BB962C8B-B14F-4D97-AF65-F5344CB8AC3E}">
        <p14:creationId xmlns:p14="http://schemas.microsoft.com/office/powerpoint/2010/main" val="164867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F5C-BED0-DF42-0B64-6D2A944F1D9A}"/>
              </a:ext>
            </a:extLst>
          </p:cNvPr>
          <p:cNvSpPr>
            <a:spLocks noGrp="1"/>
          </p:cNvSpPr>
          <p:nvPr>
            <p:ph type="title"/>
          </p:nvPr>
        </p:nvSpPr>
        <p:spPr/>
        <p:txBody>
          <a:bodyPr/>
          <a:lstStyle/>
          <a:p>
            <a:pPr algn="ctr"/>
            <a:r>
              <a:rPr lang="en-US" b="1" dirty="0">
                <a:solidFill>
                  <a:srgbClr val="0070C0"/>
                </a:solidFill>
              </a:rPr>
              <a:t>NP and co-NP Example</a:t>
            </a:r>
          </a:p>
        </p:txBody>
      </p:sp>
      <p:sp>
        <p:nvSpPr>
          <p:cNvPr id="3" name="Content Placeholder 2">
            <a:extLst>
              <a:ext uri="{FF2B5EF4-FFF2-40B4-BE49-F238E27FC236}">
                <a16:creationId xmlns:a16="http://schemas.microsoft.com/office/drawing/2014/main" id="{9A381AEE-B1B3-F0EA-E31F-93E35CBF6F63}"/>
              </a:ext>
            </a:extLst>
          </p:cNvPr>
          <p:cNvSpPr>
            <a:spLocks noGrp="1"/>
          </p:cNvSpPr>
          <p:nvPr>
            <p:ph idx="1"/>
          </p:nvPr>
        </p:nvSpPr>
        <p:spPr/>
        <p:txBody>
          <a:bodyPr/>
          <a:lstStyle/>
          <a:p>
            <a:r>
              <a:rPr lang="en-US" dirty="0"/>
              <a:t>Travelling salesman problem: Given a list of cities and the distances between each pair of cities, what is the shortest possible route that visits each city exactly once and returns to the origin city?</a:t>
            </a:r>
          </a:p>
          <a:p>
            <a:r>
              <a:rPr lang="en-US" dirty="0"/>
              <a:t>Decision version of TSP: "Given a graph G, </a:t>
            </a:r>
            <a:r>
              <a:rPr lang="en-US" u="sng" dirty="0"/>
              <a:t>is there a path</a:t>
            </a:r>
            <a:r>
              <a:rPr lang="en-US" dirty="0"/>
              <a:t> of length L or less in G that visits each vertex at least once?" is in NP.</a:t>
            </a:r>
          </a:p>
          <a:p>
            <a:pPr lvl="1"/>
            <a:r>
              <a:rPr lang="en-US" dirty="0"/>
              <a:t>If I say "yes, there is a path of length L or less that visits each vertex at least once"</a:t>
            </a:r>
          </a:p>
          <a:p>
            <a:pPr lvl="1"/>
            <a:r>
              <a:rPr lang="en-US" dirty="0"/>
              <a:t>The way I prove that is by giving you a path of length L or less that visits each vertex at least once, and the way you check my solution is by taking my path, checking that it travels to each vertex at least once, and that it's of length L or less.</a:t>
            </a:r>
          </a:p>
        </p:txBody>
      </p:sp>
    </p:spTree>
    <p:extLst>
      <p:ext uri="{BB962C8B-B14F-4D97-AF65-F5344CB8AC3E}">
        <p14:creationId xmlns:p14="http://schemas.microsoft.com/office/powerpoint/2010/main" val="2218717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A27C-30FF-CBCF-0D1C-3418BEE65EF7}"/>
              </a:ext>
            </a:extLst>
          </p:cNvPr>
          <p:cNvSpPr>
            <a:spLocks noGrp="1"/>
          </p:cNvSpPr>
          <p:nvPr>
            <p:ph type="title"/>
          </p:nvPr>
        </p:nvSpPr>
        <p:spPr/>
        <p:txBody>
          <a:bodyPr/>
          <a:lstStyle/>
          <a:p>
            <a:pPr algn="ctr"/>
            <a:r>
              <a:rPr lang="en-US" b="1" dirty="0">
                <a:solidFill>
                  <a:srgbClr val="0070C0"/>
                </a:solidFill>
              </a:rPr>
              <a:t>NP and co-NP Example (contd.)</a:t>
            </a:r>
            <a:endParaRPr lang="en-US" dirty="0"/>
          </a:p>
        </p:txBody>
      </p:sp>
      <p:sp>
        <p:nvSpPr>
          <p:cNvPr id="3" name="Content Placeholder 2">
            <a:extLst>
              <a:ext uri="{FF2B5EF4-FFF2-40B4-BE49-F238E27FC236}">
                <a16:creationId xmlns:a16="http://schemas.microsoft.com/office/drawing/2014/main" id="{C32F1EAA-EF5F-67D1-A279-7E0AE405F6DF}"/>
              </a:ext>
            </a:extLst>
          </p:cNvPr>
          <p:cNvSpPr>
            <a:spLocks noGrp="1"/>
          </p:cNvSpPr>
          <p:nvPr>
            <p:ph idx="1"/>
          </p:nvPr>
        </p:nvSpPr>
        <p:spPr>
          <a:xfrm>
            <a:off x="838200" y="1825625"/>
            <a:ext cx="10515600" cy="4667250"/>
          </a:xfrm>
        </p:spPr>
        <p:txBody>
          <a:bodyPr>
            <a:normAutofit/>
          </a:bodyPr>
          <a:lstStyle/>
          <a:p>
            <a:r>
              <a:rPr lang="en-US" dirty="0"/>
              <a:t>The complement of this problem would be "Given a graph G, </a:t>
            </a:r>
            <a:r>
              <a:rPr lang="en-US" u="sng" dirty="0"/>
              <a:t>are there no paths</a:t>
            </a:r>
            <a:r>
              <a:rPr lang="en-US" dirty="0"/>
              <a:t> of length L or less in G that visit each vertex at least once?“</a:t>
            </a:r>
          </a:p>
          <a:p>
            <a:pPr lvl="1"/>
            <a:r>
              <a:rPr lang="en-US" dirty="0"/>
              <a:t>Verifying “yes” answer (“yes, there are no paths”) to this question is hard, because we have to exhaustively check all the paths.</a:t>
            </a:r>
          </a:p>
          <a:p>
            <a:pPr lvl="1"/>
            <a:r>
              <a:rPr lang="en-US" dirty="0"/>
              <a:t>Verifying “no” answer (“no, there are some paths”) to this question is easy, because we need only one path to verify it, just like NP.</a:t>
            </a:r>
          </a:p>
          <a:p>
            <a:pPr lvl="1"/>
            <a:r>
              <a:rPr lang="en-US" dirty="0"/>
              <a:t>To prove it, you are given a path of length L or less that visits each vertex at least once. So it is </a:t>
            </a:r>
            <a:r>
              <a:rPr lang="en-US" u="sng" dirty="0"/>
              <a:t>not true</a:t>
            </a:r>
            <a:r>
              <a:rPr lang="en-US" dirty="0"/>
              <a:t> that “there are no paths in G of length L that visit each vertex at least once.“</a:t>
            </a:r>
          </a:p>
          <a:p>
            <a:r>
              <a:rPr lang="en-US" dirty="0"/>
              <a:t>So here the original problem is in NP and the complement problem is in co-NP, as it always should be.</a:t>
            </a:r>
          </a:p>
        </p:txBody>
      </p:sp>
    </p:spTree>
    <p:extLst>
      <p:ext uri="{BB962C8B-B14F-4D97-AF65-F5344CB8AC3E}">
        <p14:creationId xmlns:p14="http://schemas.microsoft.com/office/powerpoint/2010/main" val="2210372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F4BE-C410-4065-EDDD-A8628FE4C504}"/>
              </a:ext>
            </a:extLst>
          </p:cNvPr>
          <p:cNvSpPr>
            <a:spLocks noGrp="1"/>
          </p:cNvSpPr>
          <p:nvPr>
            <p:ph type="title"/>
          </p:nvPr>
        </p:nvSpPr>
        <p:spPr/>
        <p:txBody>
          <a:bodyPr/>
          <a:lstStyle/>
          <a:p>
            <a:pPr algn="ctr"/>
            <a:r>
              <a:rPr lang="en-US" b="1" dirty="0">
                <a:solidFill>
                  <a:srgbClr val="0070C0"/>
                </a:solidFill>
              </a:rPr>
              <a:t>NP and co-NP Example (contd.)</a:t>
            </a:r>
            <a:endParaRPr lang="en-US" dirty="0"/>
          </a:p>
        </p:txBody>
      </p:sp>
      <p:sp>
        <p:nvSpPr>
          <p:cNvPr id="3" name="Content Placeholder 2">
            <a:extLst>
              <a:ext uri="{FF2B5EF4-FFF2-40B4-BE49-F238E27FC236}">
                <a16:creationId xmlns:a16="http://schemas.microsoft.com/office/drawing/2014/main" id="{0555650D-EF82-C582-D941-529D75E2F8B9}"/>
              </a:ext>
            </a:extLst>
          </p:cNvPr>
          <p:cNvSpPr>
            <a:spLocks noGrp="1"/>
          </p:cNvSpPr>
          <p:nvPr>
            <p:ph idx="1"/>
          </p:nvPr>
        </p:nvSpPr>
        <p:spPr/>
        <p:txBody>
          <a:bodyPr/>
          <a:lstStyle/>
          <a:p>
            <a:r>
              <a:rPr lang="en-US" dirty="0"/>
              <a:t>The SAT problem asks "</a:t>
            </a:r>
            <a:r>
              <a:rPr lang="en-US" u="sng" dirty="0"/>
              <a:t>does there exist a </a:t>
            </a:r>
            <a:r>
              <a:rPr lang="en-US" u="sng" dirty="0" err="1"/>
              <a:t>boolean</a:t>
            </a:r>
            <a:r>
              <a:rPr lang="en-US" u="sng" dirty="0"/>
              <a:t> assignment</a:t>
            </a:r>
            <a:r>
              <a:rPr lang="en-US" dirty="0"/>
              <a:t> which makes this </a:t>
            </a:r>
            <a:r>
              <a:rPr lang="en-US" dirty="0" err="1"/>
              <a:t>boolean</a:t>
            </a:r>
            <a:r>
              <a:rPr lang="en-US" dirty="0"/>
              <a:t> formula evaluate to True?". </a:t>
            </a:r>
          </a:p>
          <a:p>
            <a:r>
              <a:rPr lang="en-US" dirty="0"/>
              <a:t>The complement problem, which is in co-NP, asks, "</a:t>
            </a:r>
            <a:r>
              <a:rPr lang="en-US" u="sng" dirty="0"/>
              <a:t>do all </a:t>
            </a:r>
            <a:r>
              <a:rPr lang="en-US" u="sng" dirty="0" err="1"/>
              <a:t>boolean</a:t>
            </a:r>
            <a:r>
              <a:rPr lang="en-US" u="sng" dirty="0"/>
              <a:t> assignments</a:t>
            </a:r>
            <a:r>
              <a:rPr lang="en-US" dirty="0"/>
              <a:t> make this formula evaluate to False?"</a:t>
            </a:r>
          </a:p>
        </p:txBody>
      </p:sp>
    </p:spTree>
    <p:extLst>
      <p:ext uri="{BB962C8B-B14F-4D97-AF65-F5344CB8AC3E}">
        <p14:creationId xmlns:p14="http://schemas.microsoft.com/office/powerpoint/2010/main" val="2934354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F611-5FAD-0183-2379-73C789C5654D}"/>
              </a:ext>
            </a:extLst>
          </p:cNvPr>
          <p:cNvSpPr>
            <a:spLocks noGrp="1"/>
          </p:cNvSpPr>
          <p:nvPr>
            <p:ph type="title"/>
          </p:nvPr>
        </p:nvSpPr>
        <p:spPr/>
        <p:txBody>
          <a:bodyPr/>
          <a:lstStyle/>
          <a:p>
            <a:pPr algn="ctr"/>
            <a:r>
              <a:rPr lang="en-US" b="1" dirty="0">
                <a:solidFill>
                  <a:srgbClr val="0070C0"/>
                </a:solidFill>
              </a:rPr>
              <a:t>Integer Factorization</a:t>
            </a:r>
          </a:p>
        </p:txBody>
      </p:sp>
      <p:sp>
        <p:nvSpPr>
          <p:cNvPr id="3" name="Content Placeholder 2">
            <a:extLst>
              <a:ext uri="{FF2B5EF4-FFF2-40B4-BE49-F238E27FC236}">
                <a16:creationId xmlns:a16="http://schemas.microsoft.com/office/drawing/2014/main" id="{FB338172-D9F8-B909-04B0-617690980A0E}"/>
              </a:ext>
            </a:extLst>
          </p:cNvPr>
          <p:cNvSpPr>
            <a:spLocks noGrp="1"/>
          </p:cNvSpPr>
          <p:nvPr>
            <p:ph idx="1"/>
          </p:nvPr>
        </p:nvSpPr>
        <p:spPr>
          <a:xfrm>
            <a:off x="838200" y="1825624"/>
            <a:ext cx="10515600" cy="4965793"/>
          </a:xfrm>
        </p:spPr>
        <p:txBody>
          <a:bodyPr>
            <a:normAutofit fontScale="92500"/>
          </a:bodyPr>
          <a:lstStyle/>
          <a:p>
            <a:r>
              <a:rPr lang="en-US" dirty="0"/>
              <a:t>An example of a problem that is known to belong to both NP and co-NP (but not known to be in P) is integer factorization. </a:t>
            </a:r>
          </a:p>
          <a:p>
            <a:r>
              <a:rPr lang="en-US" dirty="0"/>
              <a:t>Integer factorization – optimization version: Given a positive integer m, find all integer factors of m.</a:t>
            </a:r>
          </a:p>
          <a:p>
            <a:r>
              <a:rPr lang="en-US" dirty="0"/>
              <a:t>Integer factorization – decision version: Given positive integers m and n, determine if m has a factor less than n and greater than 1. </a:t>
            </a:r>
          </a:p>
          <a:p>
            <a:r>
              <a:rPr lang="en-US" dirty="0"/>
              <a:t>Membership in NP is clear.</a:t>
            </a:r>
          </a:p>
          <a:p>
            <a:pPr lvl="1"/>
            <a:r>
              <a:rPr lang="en-US" dirty="0"/>
              <a:t>You are given a factor, check whether it is a factor of m and whether it is less than n.</a:t>
            </a:r>
          </a:p>
          <a:p>
            <a:r>
              <a:rPr lang="en-US" dirty="0"/>
              <a:t>Membership in co-NP is also straightforward.</a:t>
            </a:r>
          </a:p>
          <a:p>
            <a:pPr lvl="1"/>
            <a:r>
              <a:rPr lang="en-US" dirty="0"/>
              <a:t>You are given some factors of m, all greater or equal to n.</a:t>
            </a:r>
          </a:p>
          <a:p>
            <a:pPr lvl="1"/>
            <a:r>
              <a:rPr lang="en-US" dirty="0"/>
              <a:t>You have to verify that all of them are indeed prime (by using </a:t>
            </a:r>
            <a:r>
              <a:rPr lang="en-US" b="1" dirty="0"/>
              <a:t>AKS primality test</a:t>
            </a:r>
            <a:r>
              <a:rPr lang="en-US" dirty="0"/>
              <a:t>) and their multiplication results in m.</a:t>
            </a:r>
          </a:p>
        </p:txBody>
      </p:sp>
    </p:spTree>
    <p:extLst>
      <p:ext uri="{BB962C8B-B14F-4D97-AF65-F5344CB8AC3E}">
        <p14:creationId xmlns:p14="http://schemas.microsoft.com/office/powerpoint/2010/main" val="4129008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CA79-6937-CA74-278B-E37B01487769}"/>
              </a:ext>
            </a:extLst>
          </p:cNvPr>
          <p:cNvSpPr>
            <a:spLocks noGrp="1"/>
          </p:cNvSpPr>
          <p:nvPr>
            <p:ph type="title"/>
          </p:nvPr>
        </p:nvSpPr>
        <p:spPr/>
        <p:txBody>
          <a:bodyPr/>
          <a:lstStyle/>
          <a:p>
            <a:pPr algn="ctr"/>
            <a:r>
              <a:rPr lang="en-US" b="1" dirty="0">
                <a:solidFill>
                  <a:srgbClr val="0070C0"/>
                </a:solidFill>
              </a:rPr>
              <a:t>Integer Factorization (contd.)</a:t>
            </a:r>
            <a:endParaRPr lang="en-US" dirty="0"/>
          </a:p>
        </p:txBody>
      </p:sp>
      <p:sp>
        <p:nvSpPr>
          <p:cNvPr id="3" name="Content Placeholder 2">
            <a:extLst>
              <a:ext uri="{FF2B5EF4-FFF2-40B4-BE49-F238E27FC236}">
                <a16:creationId xmlns:a16="http://schemas.microsoft.com/office/drawing/2014/main" id="{300DBE64-2208-D6BD-A81E-6199E7AC9550}"/>
              </a:ext>
            </a:extLst>
          </p:cNvPr>
          <p:cNvSpPr>
            <a:spLocks noGrp="1"/>
          </p:cNvSpPr>
          <p:nvPr>
            <p:ph idx="1"/>
          </p:nvPr>
        </p:nvSpPr>
        <p:spPr/>
        <p:txBody>
          <a:bodyPr/>
          <a:lstStyle/>
          <a:p>
            <a:r>
              <a:rPr lang="en-US" dirty="0"/>
              <a:t>It is presently not known whether there is a polynomial-time algorithm for integer factorization (equivalently that integer factorization is in P), and hence this example is interesting as one of the most natural problems </a:t>
            </a:r>
            <a:r>
              <a:rPr lang="en-US" u="sng" dirty="0"/>
              <a:t>known to be in NP and co-NP but not known to be in P</a:t>
            </a:r>
            <a:r>
              <a:rPr lang="en-US" dirty="0"/>
              <a:t>.</a:t>
            </a:r>
          </a:p>
        </p:txBody>
      </p:sp>
    </p:spTree>
    <p:extLst>
      <p:ext uri="{BB962C8B-B14F-4D97-AF65-F5344CB8AC3E}">
        <p14:creationId xmlns:p14="http://schemas.microsoft.com/office/powerpoint/2010/main" val="1836531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Polynomial-time Reductions</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1847528" y="1210400"/>
            <a:ext cx="8518412" cy="103046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A </a:t>
            </a:r>
            <a:r>
              <a:rPr lang="en-US" sz="2000" dirty="0">
                <a:latin typeface="Garamond"/>
              </a:rPr>
              <a:t>≤p B</a:t>
            </a:r>
          </a:p>
          <a:p>
            <a:pPr lvl="0" algn="ctr"/>
            <a:r>
              <a:rPr lang="en-US" sz="2000" dirty="0">
                <a:solidFill>
                  <a:srgbClr val="000099"/>
                </a:solidFill>
                <a:latin typeface="Garamond"/>
              </a:rPr>
              <a:t>Problem A is polynomial time reducible to problem B</a:t>
            </a:r>
            <a:endParaRPr lang="en-US" sz="2400" dirty="0">
              <a:solidFill>
                <a:srgbClr val="000099"/>
              </a:solidFill>
              <a:latin typeface="Book Antiqua" pitchFamily="18" charset="0"/>
            </a:endParaRPr>
          </a:p>
        </p:txBody>
      </p:sp>
      <p:sp>
        <p:nvSpPr>
          <p:cNvPr id="19" name="TextBox 18"/>
          <p:cNvSpPr txBox="1"/>
          <p:nvPr/>
        </p:nvSpPr>
        <p:spPr>
          <a:xfrm>
            <a:off x="2301044" y="872717"/>
            <a:ext cx="3578932"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Reduction</a:t>
            </a:r>
            <a:endParaRPr lang="en-US" sz="1500" b="1" dirty="0">
              <a:solidFill>
                <a:schemeClr val="bg1"/>
              </a:solidFill>
              <a:latin typeface="Book Antiqua" pitchFamily="18" charset="0"/>
            </a:endParaRPr>
          </a:p>
        </p:txBody>
      </p:sp>
      <p:sp>
        <p:nvSpPr>
          <p:cNvPr id="9" name="TextBox 8"/>
          <p:cNvSpPr txBox="1"/>
          <p:nvPr/>
        </p:nvSpPr>
        <p:spPr>
          <a:xfrm>
            <a:off x="1523492" y="2816933"/>
            <a:ext cx="9144000" cy="877163"/>
          </a:xfrm>
          <a:prstGeom prst="rect">
            <a:avLst/>
          </a:prstGeom>
          <a:solidFill>
            <a:schemeClr val="accent1">
              <a:lumMod val="50000"/>
            </a:schemeClr>
          </a:solidFill>
        </p:spPr>
        <p:txBody>
          <a:bodyPr wrap="square" rtlCol="0">
            <a:spAutoFit/>
          </a:bodyPr>
          <a:lstStyle/>
          <a:p>
            <a:pPr lvl="0" algn="ctr"/>
            <a:r>
              <a:rPr lang="en-US" sz="2300" dirty="0">
                <a:solidFill>
                  <a:schemeClr val="bg1"/>
                </a:solidFill>
                <a:latin typeface="Book Antiqua" pitchFamily="18" charset="0"/>
              </a:rPr>
              <a:t>If </a:t>
            </a:r>
            <a:r>
              <a:rPr lang="en-US" sz="2800" dirty="0">
                <a:solidFill>
                  <a:schemeClr val="bg1"/>
                </a:solidFill>
                <a:latin typeface="Book Antiqua" pitchFamily="18" charset="0"/>
              </a:rPr>
              <a:t>A </a:t>
            </a:r>
            <a:r>
              <a:rPr lang="en-US" sz="2400" dirty="0">
                <a:solidFill>
                  <a:schemeClr val="bg1"/>
                </a:solidFill>
                <a:latin typeface="Garamond"/>
              </a:rPr>
              <a:t>≤p B and</a:t>
            </a:r>
            <a:r>
              <a:rPr lang="en-US" sz="2300" dirty="0">
                <a:solidFill>
                  <a:schemeClr val="bg1"/>
                </a:solidFill>
                <a:latin typeface="Book Antiqua" pitchFamily="18" charset="0"/>
              </a:rPr>
              <a:t> if we have a </a:t>
            </a:r>
            <a:r>
              <a:rPr lang="en-US" sz="2300" dirty="0" err="1">
                <a:solidFill>
                  <a:schemeClr val="bg1"/>
                </a:solidFill>
                <a:latin typeface="Book Antiqua" pitchFamily="18" charset="0"/>
              </a:rPr>
              <a:t>blackbox</a:t>
            </a:r>
            <a:r>
              <a:rPr lang="en-US" sz="2300" dirty="0">
                <a:solidFill>
                  <a:schemeClr val="bg1"/>
                </a:solidFill>
                <a:latin typeface="Book Antiqua" pitchFamily="18" charset="0"/>
              </a:rPr>
              <a:t> that solves B,  then we can solve A by reducing and instance of A into an instance of B</a:t>
            </a:r>
            <a:endParaRPr lang="en-US" sz="2300" dirty="0">
              <a:solidFill>
                <a:srgbClr val="FF0000"/>
              </a:solidFill>
              <a:latin typeface="Book Antiqua"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354" y="4113076"/>
            <a:ext cx="7423067" cy="1692188"/>
          </a:xfrm>
          <a:prstGeom prst="rect">
            <a:avLst/>
          </a:prstGeom>
        </p:spPr>
      </p:pic>
      <p:sp>
        <p:nvSpPr>
          <p:cNvPr id="13" name="TextBox 12"/>
          <p:cNvSpPr txBox="1"/>
          <p:nvPr/>
        </p:nvSpPr>
        <p:spPr>
          <a:xfrm>
            <a:off x="1883532" y="6567156"/>
            <a:ext cx="5616624" cy="246221"/>
          </a:xfrm>
          <a:prstGeom prst="rect">
            <a:avLst/>
          </a:prstGeom>
          <a:noFill/>
        </p:spPr>
        <p:txBody>
          <a:bodyPr wrap="square" rtlCol="0">
            <a:spAutoFit/>
          </a:bodyPr>
          <a:lstStyle/>
          <a:p>
            <a:r>
              <a:rPr lang="en-US" sz="1000" dirty="0">
                <a:latin typeface="Garamond" pitchFamily="18" charset="0"/>
              </a:rPr>
              <a:t>Image credit: “Algorithms”, Das, Gupta, and </a:t>
            </a:r>
            <a:r>
              <a:rPr lang="en-US" sz="1000" dirty="0" err="1">
                <a:latin typeface="Garamond" pitchFamily="18" charset="0"/>
              </a:rPr>
              <a:t>Vazirani</a:t>
            </a:r>
            <a:endParaRPr lang="en-US" sz="1000" dirty="0">
              <a:latin typeface="Garamond" pitchFamily="18" charset="0"/>
            </a:endParaRPr>
          </a:p>
        </p:txBody>
      </p:sp>
    </p:spTree>
    <p:extLst>
      <p:ext uri="{BB962C8B-B14F-4D97-AF65-F5344CB8AC3E}">
        <p14:creationId xmlns:p14="http://schemas.microsoft.com/office/powerpoint/2010/main" val="130885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Polynomial-time Reductions</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1847528" y="1210400"/>
            <a:ext cx="8518412" cy="103046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A </a:t>
            </a:r>
            <a:r>
              <a:rPr lang="en-US" sz="2000" dirty="0">
                <a:latin typeface="Garamond"/>
              </a:rPr>
              <a:t>≤p B</a:t>
            </a:r>
          </a:p>
          <a:p>
            <a:pPr lvl="0" algn="ctr"/>
            <a:r>
              <a:rPr lang="en-US" sz="2000" dirty="0">
                <a:solidFill>
                  <a:srgbClr val="000099"/>
                </a:solidFill>
                <a:latin typeface="Garamond"/>
              </a:rPr>
              <a:t>Problem A is polynomial time reducible to problem B</a:t>
            </a:r>
            <a:endParaRPr lang="en-US" sz="2400" dirty="0">
              <a:solidFill>
                <a:srgbClr val="000099"/>
              </a:solidFill>
              <a:latin typeface="Book Antiqua" pitchFamily="18" charset="0"/>
            </a:endParaRPr>
          </a:p>
        </p:txBody>
      </p:sp>
      <p:sp>
        <p:nvSpPr>
          <p:cNvPr id="19" name="TextBox 18"/>
          <p:cNvSpPr txBox="1"/>
          <p:nvPr/>
        </p:nvSpPr>
        <p:spPr>
          <a:xfrm>
            <a:off x="2301044" y="872717"/>
            <a:ext cx="3578932"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Reduction</a:t>
            </a:r>
            <a:endParaRPr lang="en-US" sz="1500" b="1" dirty="0">
              <a:solidFill>
                <a:schemeClr val="bg1"/>
              </a:solidFill>
              <a:latin typeface="Book Antiqua" pitchFamily="18" charset="0"/>
            </a:endParaRPr>
          </a:p>
        </p:txBody>
      </p:sp>
      <p:sp>
        <p:nvSpPr>
          <p:cNvPr id="10" name="AutoShape 5"/>
          <p:cNvSpPr>
            <a:spLocks noChangeArrowheads="1"/>
          </p:cNvSpPr>
          <p:nvPr/>
        </p:nvSpPr>
        <p:spPr bwMode="auto">
          <a:xfrm>
            <a:off x="4043772" y="4558772"/>
            <a:ext cx="4464496" cy="59842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A is at least </a:t>
            </a:r>
            <a:r>
              <a:rPr lang="en-US" sz="2200" dirty="0">
                <a:solidFill>
                  <a:srgbClr val="FF0000"/>
                </a:solidFill>
                <a:latin typeface="Book Antiqua" pitchFamily="18" charset="0"/>
              </a:rPr>
              <a:t>as hard as</a:t>
            </a:r>
            <a:r>
              <a:rPr lang="en-US" sz="2200" dirty="0">
                <a:latin typeface="Book Antiqua" pitchFamily="18" charset="0"/>
              </a:rPr>
              <a:t> B</a:t>
            </a:r>
            <a:endParaRPr lang="en-US" sz="2400" dirty="0">
              <a:solidFill>
                <a:srgbClr val="000099"/>
              </a:solidFill>
              <a:latin typeface="Book Antiqua" pitchFamily="18" charset="0"/>
            </a:endParaRPr>
          </a:p>
        </p:txBody>
      </p:sp>
      <p:sp>
        <p:nvSpPr>
          <p:cNvPr id="11" name="AutoShape 5"/>
          <p:cNvSpPr>
            <a:spLocks noChangeArrowheads="1"/>
          </p:cNvSpPr>
          <p:nvPr/>
        </p:nvSpPr>
        <p:spPr bwMode="auto">
          <a:xfrm>
            <a:off x="4043772" y="5458872"/>
            <a:ext cx="4464496" cy="59842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B is at least </a:t>
            </a:r>
            <a:r>
              <a:rPr lang="en-US" sz="2200" dirty="0">
                <a:solidFill>
                  <a:srgbClr val="FF0000"/>
                </a:solidFill>
                <a:latin typeface="Book Antiqua" pitchFamily="18" charset="0"/>
              </a:rPr>
              <a:t>as hard as</a:t>
            </a:r>
            <a:r>
              <a:rPr lang="en-US" sz="2200" dirty="0">
                <a:latin typeface="Book Antiqua" pitchFamily="18" charset="0"/>
              </a:rPr>
              <a:t> A</a:t>
            </a:r>
            <a:endParaRPr lang="en-US" sz="2400" dirty="0">
              <a:solidFill>
                <a:srgbClr val="000099"/>
              </a:solidFill>
              <a:latin typeface="Book Antiqua" pitchFamily="18" charset="0"/>
            </a:endParaRPr>
          </a:p>
        </p:txBody>
      </p:sp>
      <p:pic>
        <p:nvPicPr>
          <p:cNvPr id="12" name="Picture 3" descr="C:\USA\Research\presentations\ti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606" y="5545800"/>
            <a:ext cx="513151" cy="4754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354" y="2492896"/>
            <a:ext cx="7423067" cy="1692188"/>
          </a:xfrm>
          <a:prstGeom prst="rect">
            <a:avLst/>
          </a:prstGeom>
        </p:spPr>
      </p:pic>
    </p:spTree>
    <p:extLst>
      <p:ext uri="{BB962C8B-B14F-4D97-AF65-F5344CB8AC3E}">
        <p14:creationId xmlns:p14="http://schemas.microsoft.com/office/powerpoint/2010/main" val="41935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F611-27E7-66AA-E5C4-3A1EF3C1675B}"/>
              </a:ext>
            </a:extLst>
          </p:cNvPr>
          <p:cNvSpPr>
            <a:spLocks noGrp="1"/>
          </p:cNvSpPr>
          <p:nvPr>
            <p:ph type="title"/>
          </p:nvPr>
        </p:nvSpPr>
        <p:spPr/>
        <p:txBody>
          <a:bodyPr/>
          <a:lstStyle/>
          <a:p>
            <a:pPr algn="ctr"/>
            <a:r>
              <a:rPr lang="en-US" b="1" dirty="0">
                <a:solidFill>
                  <a:srgbClr val="0070C0"/>
                </a:solidFill>
              </a:rPr>
              <a:t>“NP-complete” 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0E9384-1DDD-8D32-7C4A-9C032BB7D3E5}"/>
                  </a:ext>
                </a:extLst>
              </p:cNvPr>
              <p:cNvSpPr>
                <a:spLocks noGrp="1"/>
              </p:cNvSpPr>
              <p:nvPr>
                <p:ph idx="1"/>
              </p:nvPr>
            </p:nvSpPr>
            <p:spPr/>
            <p:txBody>
              <a:bodyPr/>
              <a:lstStyle/>
              <a:p>
                <a:r>
                  <a:rPr lang="en-US" dirty="0"/>
                  <a:t>No polynomial-time algorithm has yet been discovered for an NP-complete problem, nor has anyone yet been able to prove that no polynomial-time algorithm can exist for any one of them.</a:t>
                </a:r>
              </a:p>
              <a:p>
                <a:r>
                  <a:rPr lang="en-US" dirty="0"/>
                  <a:t>This so-called P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NP question has been one of the deepest, most perplexing open research problems in theoretical computer science since it was first posed in 1971.</a:t>
                </a:r>
              </a:p>
            </p:txBody>
          </p:sp>
        </mc:Choice>
        <mc:Fallback xmlns="">
          <p:sp>
            <p:nvSpPr>
              <p:cNvPr id="3" name="Content Placeholder 2">
                <a:extLst>
                  <a:ext uri="{FF2B5EF4-FFF2-40B4-BE49-F238E27FC236}">
                    <a16:creationId xmlns:a16="http://schemas.microsoft.com/office/drawing/2014/main" id="{700E9384-1DDD-8D32-7C4A-9C032BB7D3E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97153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Polynomial-time Reductions</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1847528" y="1210400"/>
            <a:ext cx="8518412" cy="103046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A </a:t>
            </a:r>
            <a:r>
              <a:rPr lang="en-US" sz="2000" dirty="0">
                <a:latin typeface="Garamond"/>
              </a:rPr>
              <a:t>≤p B</a:t>
            </a:r>
          </a:p>
          <a:p>
            <a:pPr lvl="0" algn="ctr"/>
            <a:r>
              <a:rPr lang="en-US" sz="2000" dirty="0">
                <a:solidFill>
                  <a:srgbClr val="000099"/>
                </a:solidFill>
                <a:latin typeface="Garamond"/>
              </a:rPr>
              <a:t>Problem A is polynomial time reducible to problem B</a:t>
            </a:r>
            <a:endParaRPr lang="en-US" sz="2400" dirty="0">
              <a:solidFill>
                <a:srgbClr val="000099"/>
              </a:solidFill>
              <a:latin typeface="Book Antiqua" pitchFamily="18" charset="0"/>
            </a:endParaRPr>
          </a:p>
        </p:txBody>
      </p:sp>
      <p:sp>
        <p:nvSpPr>
          <p:cNvPr id="19" name="TextBox 18"/>
          <p:cNvSpPr txBox="1"/>
          <p:nvPr/>
        </p:nvSpPr>
        <p:spPr>
          <a:xfrm>
            <a:off x="2301044" y="872717"/>
            <a:ext cx="3578932"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Reduction</a:t>
            </a:r>
            <a:endParaRPr lang="en-US" sz="1500" b="1" dirty="0">
              <a:solidFill>
                <a:schemeClr val="bg1"/>
              </a:solidFill>
              <a:latin typeface="Book Antiqua" pitchFamily="18" charset="0"/>
            </a:endParaRPr>
          </a:p>
        </p:txBody>
      </p:sp>
      <p:sp>
        <p:nvSpPr>
          <p:cNvPr id="10" name="AutoShape 5"/>
          <p:cNvSpPr>
            <a:spLocks noChangeArrowheads="1"/>
          </p:cNvSpPr>
          <p:nvPr/>
        </p:nvSpPr>
        <p:spPr bwMode="auto">
          <a:xfrm>
            <a:off x="2891644" y="2636912"/>
            <a:ext cx="6768752" cy="90010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If you </a:t>
            </a:r>
            <a:r>
              <a:rPr lang="en-US" sz="2200" dirty="0">
                <a:solidFill>
                  <a:srgbClr val="FF0000"/>
                </a:solidFill>
                <a:latin typeface="Book Antiqua" pitchFamily="18" charset="0"/>
              </a:rPr>
              <a:t>can solve</a:t>
            </a:r>
            <a:r>
              <a:rPr lang="en-US" sz="2200" dirty="0">
                <a:latin typeface="Book Antiqua" pitchFamily="18" charset="0"/>
              </a:rPr>
              <a:t> B in polynomial time,</a:t>
            </a:r>
          </a:p>
          <a:p>
            <a:pPr lvl="0" algn="ctr"/>
            <a:r>
              <a:rPr lang="en-US" sz="2200" dirty="0">
                <a:latin typeface="Book Antiqua" pitchFamily="18" charset="0"/>
              </a:rPr>
              <a:t>then you </a:t>
            </a:r>
            <a:r>
              <a:rPr lang="en-US" sz="2200" dirty="0">
                <a:solidFill>
                  <a:srgbClr val="FF0000"/>
                </a:solidFill>
                <a:latin typeface="Book Antiqua" pitchFamily="18" charset="0"/>
              </a:rPr>
              <a:t>can solve </a:t>
            </a:r>
            <a:r>
              <a:rPr lang="en-US" sz="2200" dirty="0">
                <a:latin typeface="Book Antiqua" pitchFamily="18" charset="0"/>
              </a:rPr>
              <a:t>A in polynomial time</a:t>
            </a:r>
            <a:endParaRPr lang="en-US" sz="2400" dirty="0">
              <a:solidFill>
                <a:srgbClr val="000099"/>
              </a:solidFill>
              <a:latin typeface="Book Antiqua" pitchFamily="18" charset="0"/>
            </a:endParaRPr>
          </a:p>
        </p:txBody>
      </p:sp>
      <p:sp>
        <p:nvSpPr>
          <p:cNvPr id="14" name="AutoShape 5"/>
          <p:cNvSpPr>
            <a:spLocks noChangeArrowheads="1"/>
          </p:cNvSpPr>
          <p:nvPr/>
        </p:nvSpPr>
        <p:spPr bwMode="auto">
          <a:xfrm>
            <a:off x="2891644" y="3861048"/>
            <a:ext cx="6768752" cy="90010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If you </a:t>
            </a:r>
            <a:r>
              <a:rPr lang="en-US" sz="2200" dirty="0">
                <a:solidFill>
                  <a:srgbClr val="FF0000"/>
                </a:solidFill>
                <a:latin typeface="Book Antiqua" pitchFamily="18" charset="0"/>
              </a:rPr>
              <a:t>cannot solve </a:t>
            </a:r>
            <a:r>
              <a:rPr lang="en-US" sz="2200" dirty="0">
                <a:latin typeface="Book Antiqua" pitchFamily="18" charset="0"/>
              </a:rPr>
              <a:t>A in polynomial time,</a:t>
            </a:r>
          </a:p>
          <a:p>
            <a:pPr lvl="0" algn="ctr"/>
            <a:r>
              <a:rPr lang="en-US" sz="2200" dirty="0">
                <a:latin typeface="Book Antiqua" pitchFamily="18" charset="0"/>
              </a:rPr>
              <a:t>then you </a:t>
            </a:r>
            <a:r>
              <a:rPr lang="en-US" sz="2200" dirty="0">
                <a:solidFill>
                  <a:srgbClr val="FF0000"/>
                </a:solidFill>
                <a:latin typeface="Book Antiqua" pitchFamily="18" charset="0"/>
              </a:rPr>
              <a:t>cannot solve</a:t>
            </a:r>
            <a:r>
              <a:rPr lang="en-US" sz="2200" dirty="0">
                <a:latin typeface="Book Antiqua" pitchFamily="18" charset="0"/>
              </a:rPr>
              <a:t> B in polynomial time </a:t>
            </a:r>
            <a:endParaRPr lang="en-US" sz="2400" dirty="0">
              <a:solidFill>
                <a:srgbClr val="000099"/>
              </a:solidFill>
              <a:latin typeface="Book Antiqua" pitchFamily="18" charset="0"/>
            </a:endParaRPr>
          </a:p>
        </p:txBody>
      </p:sp>
      <p:sp>
        <p:nvSpPr>
          <p:cNvPr id="15" name="TextBox 14"/>
          <p:cNvSpPr txBox="1"/>
          <p:nvPr/>
        </p:nvSpPr>
        <p:spPr>
          <a:xfrm>
            <a:off x="1523492" y="5360150"/>
            <a:ext cx="9144000" cy="800219"/>
          </a:xfrm>
          <a:prstGeom prst="rect">
            <a:avLst/>
          </a:prstGeom>
          <a:solidFill>
            <a:schemeClr val="accent1">
              <a:lumMod val="50000"/>
            </a:schemeClr>
          </a:solidFill>
        </p:spPr>
        <p:txBody>
          <a:bodyPr wrap="square" rtlCol="0">
            <a:spAutoFit/>
          </a:bodyPr>
          <a:lstStyle/>
          <a:p>
            <a:pPr lvl="0" algn="ctr"/>
            <a:r>
              <a:rPr lang="en-US" sz="2300">
                <a:solidFill>
                  <a:schemeClr val="bg1"/>
                </a:solidFill>
                <a:latin typeface="Book Antiqua" pitchFamily="18" charset="0"/>
              </a:rPr>
              <a:t>Difficulty </a:t>
            </a:r>
            <a:r>
              <a:rPr lang="en-US" sz="2300" dirty="0">
                <a:solidFill>
                  <a:schemeClr val="bg1"/>
                </a:solidFill>
                <a:latin typeface="Book Antiqua" pitchFamily="18" charset="0"/>
              </a:rPr>
              <a:t>flows from A to B;</a:t>
            </a:r>
          </a:p>
          <a:p>
            <a:pPr lvl="0" algn="ctr"/>
            <a:r>
              <a:rPr lang="en-US" sz="2300" dirty="0">
                <a:solidFill>
                  <a:schemeClr val="bg1"/>
                </a:solidFill>
                <a:latin typeface="Book Antiqua" pitchFamily="18" charset="0"/>
              </a:rPr>
              <a:t>Efficiency flows from B to A</a:t>
            </a:r>
            <a:endParaRPr lang="en-US" sz="2300" dirty="0">
              <a:solidFill>
                <a:srgbClr val="FF0000"/>
              </a:solidFill>
              <a:latin typeface="Book Antiqua" pitchFamily="18" charset="0"/>
            </a:endParaRPr>
          </a:p>
        </p:txBody>
      </p:sp>
    </p:spTree>
    <p:extLst>
      <p:ext uri="{BB962C8B-B14F-4D97-AF65-F5344CB8AC3E}">
        <p14:creationId xmlns:p14="http://schemas.microsoft.com/office/powerpoint/2010/main" val="244496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down)">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81A5-25A1-16C9-E572-87CB33422F27}"/>
              </a:ext>
            </a:extLst>
          </p:cNvPr>
          <p:cNvSpPr>
            <a:spLocks noGrp="1"/>
          </p:cNvSpPr>
          <p:nvPr>
            <p:ph type="title"/>
          </p:nvPr>
        </p:nvSpPr>
        <p:spPr/>
        <p:txBody>
          <a:bodyPr/>
          <a:lstStyle/>
          <a:p>
            <a:pPr algn="ctr"/>
            <a:r>
              <a:rPr lang="en-US" b="1" dirty="0">
                <a:solidFill>
                  <a:srgbClr val="0070C0"/>
                </a:solidFill>
              </a:rPr>
              <a:t>Class NP-hard</a:t>
            </a:r>
          </a:p>
        </p:txBody>
      </p:sp>
      <p:sp>
        <p:nvSpPr>
          <p:cNvPr id="3" name="Content Placeholder 2">
            <a:extLst>
              <a:ext uri="{FF2B5EF4-FFF2-40B4-BE49-F238E27FC236}">
                <a16:creationId xmlns:a16="http://schemas.microsoft.com/office/drawing/2014/main" id="{33166998-6F74-CC84-A1AC-83D1B7F7E543}"/>
              </a:ext>
            </a:extLst>
          </p:cNvPr>
          <p:cNvSpPr>
            <a:spLocks noGrp="1"/>
          </p:cNvSpPr>
          <p:nvPr>
            <p:ph idx="1"/>
          </p:nvPr>
        </p:nvSpPr>
        <p:spPr/>
        <p:txBody>
          <a:bodyPr/>
          <a:lstStyle/>
          <a:p>
            <a:r>
              <a:rPr lang="en-US" dirty="0"/>
              <a:t>A problem is in the class NP-hard if it is as “hard” as any problem in NP.</a:t>
            </a:r>
          </a:p>
          <a:p>
            <a:pPr lvl="1"/>
            <a:r>
              <a:rPr lang="en-US" dirty="0"/>
              <a:t>The problem itself may or may not be in class NP.</a:t>
            </a:r>
          </a:p>
          <a:p>
            <a:endParaRPr lang="en-US" dirty="0"/>
          </a:p>
        </p:txBody>
      </p:sp>
    </p:spTree>
    <p:extLst>
      <p:ext uri="{BB962C8B-B14F-4D97-AF65-F5344CB8AC3E}">
        <p14:creationId xmlns:p14="http://schemas.microsoft.com/office/powerpoint/2010/main" val="2481623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NP-hard problems</a:t>
            </a:r>
          </a:p>
        </p:txBody>
      </p:sp>
      <p:sp>
        <p:nvSpPr>
          <p:cNvPr id="5" name="Line 5"/>
          <p:cNvSpPr>
            <a:spLocks noChangeShapeType="1"/>
          </p:cNvSpPr>
          <p:nvPr/>
        </p:nvSpPr>
        <p:spPr bwMode="auto">
          <a:xfrm>
            <a:off x="1898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1847528" y="1462428"/>
            <a:ext cx="8518412" cy="1296145"/>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Problem X is an NP-hard problem if </a:t>
            </a:r>
          </a:p>
          <a:p>
            <a:pPr algn="ctr"/>
            <a:r>
              <a:rPr lang="en-US" sz="2400" dirty="0">
                <a:latin typeface="Book Antiqua" pitchFamily="18" charset="0"/>
              </a:rPr>
              <a:t>for </a:t>
            </a:r>
            <a:r>
              <a:rPr lang="en-US" sz="2400" dirty="0">
                <a:solidFill>
                  <a:srgbClr val="FF0000"/>
                </a:solidFill>
                <a:latin typeface="Book Antiqua" pitchFamily="18" charset="0"/>
              </a:rPr>
              <a:t>all</a:t>
            </a:r>
            <a:r>
              <a:rPr lang="en-US" sz="2400" dirty="0">
                <a:latin typeface="Book Antiqua" pitchFamily="18" charset="0"/>
              </a:rPr>
              <a:t> Y</a:t>
            </a:r>
            <a:r>
              <a:rPr lang="az-Cyrl-AZ" sz="2400" dirty="0">
                <a:solidFill>
                  <a:schemeClr val="bg1"/>
                </a:solidFill>
                <a:latin typeface="Book Antiqua" pitchFamily="18" charset="0"/>
              </a:rPr>
              <a:t> </a:t>
            </a:r>
            <a:r>
              <a:rPr lang="az-Cyrl-AZ" sz="2400" dirty="0">
                <a:latin typeface="Book Antiqua" pitchFamily="18" charset="0"/>
              </a:rPr>
              <a:t>є</a:t>
            </a:r>
            <a:r>
              <a:rPr lang="en-US" sz="2400" dirty="0">
                <a:latin typeface="Book Antiqua" pitchFamily="18" charset="0"/>
              </a:rPr>
              <a:t> NP, Y</a:t>
            </a:r>
            <a:r>
              <a:rPr lang="en-US" sz="2800" dirty="0">
                <a:latin typeface="Book Antiqua" pitchFamily="18" charset="0"/>
              </a:rPr>
              <a:t> </a:t>
            </a:r>
            <a:r>
              <a:rPr lang="en-US" sz="2400" dirty="0">
                <a:latin typeface="Garamond"/>
              </a:rPr>
              <a:t>≤p X</a:t>
            </a:r>
          </a:p>
        </p:txBody>
      </p:sp>
      <p:sp>
        <p:nvSpPr>
          <p:cNvPr id="19" name="TextBox 18"/>
          <p:cNvSpPr txBox="1"/>
          <p:nvPr/>
        </p:nvSpPr>
        <p:spPr>
          <a:xfrm>
            <a:off x="2301044" y="1124745"/>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NP-hard</a:t>
            </a:r>
            <a:endParaRPr lang="en-US" sz="1500" b="1" dirty="0">
              <a:solidFill>
                <a:schemeClr val="bg1"/>
              </a:solidFill>
              <a:latin typeface="Book Antiqua" pitchFamily="18" charset="0"/>
            </a:endParaRPr>
          </a:p>
        </p:txBody>
      </p:sp>
      <p:sp>
        <p:nvSpPr>
          <p:cNvPr id="6" name="TextBox 5"/>
          <p:cNvSpPr txBox="1"/>
          <p:nvPr/>
        </p:nvSpPr>
        <p:spPr>
          <a:xfrm>
            <a:off x="1534734" y="3789041"/>
            <a:ext cx="9144000" cy="1200329"/>
          </a:xfrm>
          <a:prstGeom prst="rect">
            <a:avLst/>
          </a:prstGeom>
          <a:solidFill>
            <a:schemeClr val="accent1">
              <a:lumMod val="50000"/>
            </a:schemeClr>
          </a:solidFill>
        </p:spPr>
        <p:txBody>
          <a:bodyPr wrap="square" rtlCol="0">
            <a:spAutoFit/>
          </a:bodyPr>
          <a:lstStyle/>
          <a:p>
            <a:pPr algn="ctr"/>
            <a:r>
              <a:rPr lang="en-US" sz="2400" dirty="0">
                <a:solidFill>
                  <a:schemeClr val="bg1"/>
                </a:solidFill>
                <a:latin typeface="Garamond" pitchFamily="18" charset="0"/>
              </a:rPr>
              <a:t>If a problem X  is </a:t>
            </a:r>
            <a:r>
              <a:rPr lang="en-US" sz="2400" b="1" i="1" dirty="0">
                <a:solidFill>
                  <a:srgbClr val="FF0000"/>
                </a:solidFill>
                <a:latin typeface="Garamond" pitchFamily="18" charset="0"/>
              </a:rPr>
              <a:t>NP-hard</a:t>
            </a:r>
            <a:r>
              <a:rPr lang="en-US" sz="2400" b="1" i="1" dirty="0">
                <a:solidFill>
                  <a:schemeClr val="bg1"/>
                </a:solidFill>
                <a:latin typeface="Garamond" pitchFamily="18" charset="0"/>
              </a:rPr>
              <a:t> </a:t>
            </a:r>
            <a:r>
              <a:rPr lang="en-US" sz="2400" dirty="0">
                <a:solidFill>
                  <a:schemeClr val="bg1"/>
                </a:solidFill>
                <a:latin typeface="Garamond" pitchFamily="18" charset="0"/>
              </a:rPr>
              <a:t>, a polynomial-time algorithm for X would imply a polynomial-time algorithm</a:t>
            </a:r>
          </a:p>
          <a:p>
            <a:pPr algn="ctr"/>
            <a:r>
              <a:rPr lang="en-US" sz="2400" dirty="0">
                <a:solidFill>
                  <a:schemeClr val="bg1"/>
                </a:solidFill>
                <a:latin typeface="Garamond" pitchFamily="18" charset="0"/>
              </a:rPr>
              <a:t>for </a:t>
            </a:r>
            <a:r>
              <a:rPr lang="en-US" sz="2400" i="1" dirty="0">
                <a:solidFill>
                  <a:srgbClr val="FF0000"/>
                </a:solidFill>
                <a:latin typeface="Garamond" pitchFamily="18" charset="0"/>
              </a:rPr>
              <a:t>every problem in</a:t>
            </a:r>
            <a:r>
              <a:rPr lang="en-US" sz="2400" i="1" dirty="0">
                <a:solidFill>
                  <a:schemeClr val="bg1"/>
                </a:solidFill>
                <a:latin typeface="Garamond" pitchFamily="18" charset="0"/>
              </a:rPr>
              <a:t> NP</a:t>
            </a:r>
            <a:r>
              <a:rPr lang="en-US" sz="2400" dirty="0">
                <a:solidFill>
                  <a:schemeClr val="bg1"/>
                </a:solidFill>
                <a:latin typeface="Garamond" pitchFamily="18" charset="0"/>
              </a:rPr>
              <a:t>.</a:t>
            </a:r>
            <a:endParaRPr lang="en-US" sz="2300" dirty="0">
              <a:solidFill>
                <a:schemeClr val="bg1"/>
              </a:solidFill>
              <a:latin typeface="Garamond" pitchFamily="18" charset="0"/>
            </a:endParaRPr>
          </a:p>
        </p:txBody>
      </p:sp>
    </p:spTree>
    <p:extLst>
      <p:ext uri="{BB962C8B-B14F-4D97-AF65-F5344CB8AC3E}">
        <p14:creationId xmlns:p14="http://schemas.microsoft.com/office/powerpoint/2010/main" val="369606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down)">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776B-DECF-B719-3DAF-DF0EE158ABD1}"/>
              </a:ext>
            </a:extLst>
          </p:cNvPr>
          <p:cNvSpPr>
            <a:spLocks noGrp="1"/>
          </p:cNvSpPr>
          <p:nvPr>
            <p:ph type="title"/>
          </p:nvPr>
        </p:nvSpPr>
        <p:spPr/>
        <p:txBody>
          <a:bodyPr/>
          <a:lstStyle/>
          <a:p>
            <a:pPr algn="ctr"/>
            <a:r>
              <a:rPr lang="en-US" b="1" dirty="0">
                <a:solidFill>
                  <a:srgbClr val="0070C0"/>
                </a:solidFill>
              </a:rPr>
              <a:t>Class NP-complete</a:t>
            </a:r>
          </a:p>
        </p:txBody>
      </p:sp>
      <p:sp>
        <p:nvSpPr>
          <p:cNvPr id="3" name="Content Placeholder 2">
            <a:extLst>
              <a:ext uri="{FF2B5EF4-FFF2-40B4-BE49-F238E27FC236}">
                <a16:creationId xmlns:a16="http://schemas.microsoft.com/office/drawing/2014/main" id="{F6ACB431-3220-21A2-453F-96C0F645B397}"/>
              </a:ext>
            </a:extLst>
          </p:cNvPr>
          <p:cNvSpPr>
            <a:spLocks noGrp="1"/>
          </p:cNvSpPr>
          <p:nvPr>
            <p:ph idx="1"/>
          </p:nvPr>
        </p:nvSpPr>
        <p:spPr>
          <a:xfrm>
            <a:off x="838200" y="1825625"/>
            <a:ext cx="10515600" cy="4667250"/>
          </a:xfrm>
        </p:spPr>
        <p:txBody>
          <a:bodyPr>
            <a:normAutofit/>
          </a:bodyPr>
          <a:lstStyle/>
          <a:p>
            <a:r>
              <a:rPr lang="en-US" dirty="0"/>
              <a:t>A problem is in the class NP-complete (NPC)—if it is in NP and is as “hard” as </a:t>
            </a:r>
            <a:r>
              <a:rPr lang="en-US" b="1" dirty="0"/>
              <a:t>any problem </a:t>
            </a:r>
            <a:r>
              <a:rPr lang="en-US" dirty="0"/>
              <a:t>in NP.</a:t>
            </a:r>
          </a:p>
          <a:p>
            <a:r>
              <a:rPr lang="en-US" dirty="0"/>
              <a:t>If any NP-complete problem can be solved in polynomial time, then every problem in NP has a polynomial time algorithm. </a:t>
            </a:r>
          </a:p>
        </p:txBody>
      </p:sp>
    </p:spTree>
    <p:extLst>
      <p:ext uri="{BB962C8B-B14F-4D97-AF65-F5344CB8AC3E}">
        <p14:creationId xmlns:p14="http://schemas.microsoft.com/office/powerpoint/2010/main" val="172361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NP-complete problems</a:t>
            </a:r>
          </a:p>
        </p:txBody>
      </p:sp>
      <p:sp>
        <p:nvSpPr>
          <p:cNvPr id="5" name="Line 5"/>
          <p:cNvSpPr>
            <a:spLocks noChangeShapeType="1"/>
          </p:cNvSpPr>
          <p:nvPr/>
        </p:nvSpPr>
        <p:spPr bwMode="auto">
          <a:xfrm>
            <a:off x="1898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1847528" y="1466867"/>
            <a:ext cx="8518412" cy="164253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Problem X is an NP-complete problem if: </a:t>
            </a:r>
          </a:p>
          <a:p>
            <a:pPr algn="ctr"/>
            <a:r>
              <a:rPr lang="en-US" sz="2400" dirty="0">
                <a:latin typeface="Book Antiqua" pitchFamily="18" charset="0"/>
              </a:rPr>
              <a:t>i) X</a:t>
            </a:r>
            <a:r>
              <a:rPr lang="az-Cyrl-AZ" sz="2400" dirty="0">
                <a:solidFill>
                  <a:schemeClr val="bg1"/>
                </a:solidFill>
                <a:latin typeface="Book Antiqua" pitchFamily="18" charset="0"/>
              </a:rPr>
              <a:t> </a:t>
            </a:r>
            <a:r>
              <a:rPr lang="az-Cyrl-AZ" sz="2400" dirty="0">
                <a:latin typeface="Book Antiqua" pitchFamily="18" charset="0"/>
              </a:rPr>
              <a:t>є</a:t>
            </a:r>
            <a:r>
              <a:rPr lang="en-US" sz="2400" dirty="0">
                <a:latin typeface="Book Antiqua" pitchFamily="18" charset="0"/>
              </a:rPr>
              <a:t> NP</a:t>
            </a:r>
          </a:p>
          <a:p>
            <a:pPr algn="ctr"/>
            <a:r>
              <a:rPr lang="en-US" sz="2400" dirty="0">
                <a:latin typeface="Book Antiqua" pitchFamily="18" charset="0"/>
              </a:rPr>
              <a:t>ii) for </a:t>
            </a:r>
            <a:r>
              <a:rPr lang="en-US" sz="2400" dirty="0">
                <a:solidFill>
                  <a:srgbClr val="FF0000"/>
                </a:solidFill>
                <a:latin typeface="Book Antiqua" pitchFamily="18" charset="0"/>
              </a:rPr>
              <a:t>all</a:t>
            </a:r>
            <a:r>
              <a:rPr lang="en-US" sz="2400" dirty="0">
                <a:latin typeface="Book Antiqua" pitchFamily="18" charset="0"/>
              </a:rPr>
              <a:t> Y</a:t>
            </a:r>
            <a:r>
              <a:rPr lang="az-Cyrl-AZ" sz="2400" dirty="0">
                <a:solidFill>
                  <a:schemeClr val="bg1"/>
                </a:solidFill>
                <a:latin typeface="Book Antiqua" pitchFamily="18" charset="0"/>
              </a:rPr>
              <a:t> </a:t>
            </a:r>
            <a:r>
              <a:rPr lang="az-Cyrl-AZ" sz="2400" dirty="0">
                <a:latin typeface="Book Antiqua" pitchFamily="18" charset="0"/>
              </a:rPr>
              <a:t>є</a:t>
            </a:r>
            <a:r>
              <a:rPr lang="en-US" sz="2400" dirty="0">
                <a:latin typeface="Book Antiqua" pitchFamily="18" charset="0"/>
              </a:rPr>
              <a:t> NP, Y</a:t>
            </a:r>
            <a:r>
              <a:rPr lang="en-US" sz="2800" dirty="0">
                <a:latin typeface="Book Antiqua" pitchFamily="18" charset="0"/>
              </a:rPr>
              <a:t> </a:t>
            </a:r>
            <a:r>
              <a:rPr lang="en-US" sz="2400" dirty="0">
                <a:latin typeface="Garamond"/>
              </a:rPr>
              <a:t>≤p X</a:t>
            </a:r>
          </a:p>
        </p:txBody>
      </p:sp>
      <p:sp>
        <p:nvSpPr>
          <p:cNvPr id="19" name="TextBox 18"/>
          <p:cNvSpPr txBox="1"/>
          <p:nvPr/>
        </p:nvSpPr>
        <p:spPr>
          <a:xfrm>
            <a:off x="2301044" y="1166349"/>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NP-complete</a:t>
            </a:r>
            <a:endParaRPr lang="en-US" sz="1500" b="1" dirty="0">
              <a:solidFill>
                <a:schemeClr val="bg1"/>
              </a:solidFill>
              <a:latin typeface="Book Antiqua" pitchFamily="18" charset="0"/>
            </a:endParaRPr>
          </a:p>
        </p:txBody>
      </p:sp>
      <p:sp>
        <p:nvSpPr>
          <p:cNvPr id="7" name="TextBox 6"/>
          <p:cNvSpPr txBox="1"/>
          <p:nvPr/>
        </p:nvSpPr>
        <p:spPr>
          <a:xfrm>
            <a:off x="1523492" y="3375242"/>
            <a:ext cx="9144000" cy="461665"/>
          </a:xfrm>
          <a:prstGeom prst="rect">
            <a:avLst/>
          </a:prstGeom>
          <a:solidFill>
            <a:schemeClr val="accent1">
              <a:lumMod val="50000"/>
            </a:schemeClr>
          </a:solidFill>
        </p:spPr>
        <p:txBody>
          <a:bodyPr wrap="square" rtlCol="0">
            <a:spAutoFit/>
          </a:bodyPr>
          <a:lstStyle/>
          <a:p>
            <a:pPr algn="ctr"/>
            <a:r>
              <a:rPr lang="en-US" sz="2400" dirty="0">
                <a:solidFill>
                  <a:schemeClr val="bg1"/>
                </a:solidFill>
                <a:latin typeface="Garamond" pitchFamily="18" charset="0"/>
              </a:rPr>
              <a:t>NP-complete problems are the </a:t>
            </a:r>
            <a:r>
              <a:rPr lang="en-US" sz="2400" dirty="0">
                <a:solidFill>
                  <a:srgbClr val="FF0000"/>
                </a:solidFill>
                <a:latin typeface="Garamond" pitchFamily="18" charset="0"/>
              </a:rPr>
              <a:t>hardest</a:t>
            </a:r>
            <a:r>
              <a:rPr lang="en-US" sz="2400" dirty="0">
                <a:solidFill>
                  <a:schemeClr val="bg1"/>
                </a:solidFill>
                <a:latin typeface="Garamond" pitchFamily="18" charset="0"/>
              </a:rPr>
              <a:t> problems in NP</a:t>
            </a:r>
            <a:endParaRPr lang="en-US" sz="2300" dirty="0">
              <a:solidFill>
                <a:schemeClr val="bg1"/>
              </a:solidFill>
              <a:latin typeface="Garamond" pitchFamily="18" charset="0"/>
            </a:endParaRPr>
          </a:p>
        </p:txBody>
      </p:sp>
      <p:sp>
        <p:nvSpPr>
          <p:cNvPr id="8" name="TextBox 7"/>
          <p:cNvSpPr txBox="1"/>
          <p:nvPr/>
        </p:nvSpPr>
        <p:spPr>
          <a:xfrm>
            <a:off x="1524508" y="4132284"/>
            <a:ext cx="9144000" cy="2600712"/>
          </a:xfrm>
          <a:prstGeom prst="rect">
            <a:avLst/>
          </a:prstGeom>
          <a:solidFill>
            <a:schemeClr val="accent1">
              <a:lumMod val="50000"/>
            </a:schemeClr>
          </a:solidFill>
        </p:spPr>
        <p:txBody>
          <a:bodyPr wrap="square" rtlCol="0">
            <a:spAutoFit/>
          </a:bodyPr>
          <a:lstStyle/>
          <a:p>
            <a:pPr algn="ctr"/>
            <a:r>
              <a:rPr lang="en-US" sz="2400" dirty="0">
                <a:solidFill>
                  <a:schemeClr val="bg1"/>
                </a:solidFill>
                <a:latin typeface="Garamond" pitchFamily="18" charset="0"/>
              </a:rPr>
              <a:t>NP-complete is a set of problems with the “same level of” difficulty</a:t>
            </a:r>
          </a:p>
          <a:p>
            <a:pPr algn="ctr"/>
            <a:endParaRPr lang="en-US" sz="2400" dirty="0">
              <a:solidFill>
                <a:schemeClr val="bg1"/>
              </a:solidFill>
              <a:latin typeface="Garamond" pitchFamily="18" charset="0"/>
            </a:endParaRPr>
          </a:p>
          <a:p>
            <a:pPr algn="ctr"/>
            <a:r>
              <a:rPr lang="en-US" sz="2300" dirty="0">
                <a:solidFill>
                  <a:schemeClr val="bg1"/>
                </a:solidFill>
                <a:latin typeface="Garamond" pitchFamily="18" charset="0"/>
              </a:rPr>
              <a:t>Same level of difficulty because each problem in NPC can be reduced to others. So they define both upper bound and lower bound on the difficulty. However, NP-hard problems define a lower bound. Because it is possible that one NP-hard cannot be reduced to another NP-hard.</a:t>
            </a:r>
          </a:p>
          <a:p>
            <a:pPr algn="ctr"/>
            <a:endParaRPr lang="en-US" sz="2300" dirty="0">
              <a:solidFill>
                <a:schemeClr val="bg1"/>
              </a:solidFill>
              <a:latin typeface="Garamond" pitchFamily="18" charset="0"/>
            </a:endParaRPr>
          </a:p>
        </p:txBody>
      </p:sp>
    </p:spTree>
    <p:extLst>
      <p:ext uri="{BB962C8B-B14F-4D97-AF65-F5344CB8AC3E}">
        <p14:creationId xmlns:p14="http://schemas.microsoft.com/office/powerpoint/2010/main" val="111697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40F5-358D-DFCE-BBA2-4EA8F32A7412}"/>
              </a:ext>
            </a:extLst>
          </p:cNvPr>
          <p:cNvSpPr>
            <a:spLocks noGrp="1"/>
          </p:cNvSpPr>
          <p:nvPr>
            <p:ph type="title"/>
          </p:nvPr>
        </p:nvSpPr>
        <p:spPr/>
        <p:txBody>
          <a:bodyPr/>
          <a:lstStyle/>
          <a:p>
            <a:pPr algn="ctr"/>
            <a:r>
              <a:rPr lang="en-US" b="1" dirty="0">
                <a:solidFill>
                  <a:srgbClr val="0070C0"/>
                </a:solidFill>
              </a:rPr>
              <a:t>NP-complete Problems</a:t>
            </a:r>
          </a:p>
        </p:txBody>
      </p:sp>
      <p:sp>
        <p:nvSpPr>
          <p:cNvPr id="3" name="Content Placeholder 2">
            <a:extLst>
              <a:ext uri="{FF2B5EF4-FFF2-40B4-BE49-F238E27FC236}">
                <a16:creationId xmlns:a16="http://schemas.microsoft.com/office/drawing/2014/main" id="{18772A25-B033-D364-0026-F0FCF0CEA2C6}"/>
              </a:ext>
            </a:extLst>
          </p:cNvPr>
          <p:cNvSpPr>
            <a:spLocks noGrp="1"/>
          </p:cNvSpPr>
          <p:nvPr>
            <p:ph idx="1"/>
          </p:nvPr>
        </p:nvSpPr>
        <p:spPr/>
        <p:txBody>
          <a:bodyPr/>
          <a:lstStyle/>
          <a:p>
            <a:r>
              <a:rPr lang="en-US" dirty="0"/>
              <a:t>If you can establish a problem as NP-complete or NP-hard, you provide good evidence for its intractability. </a:t>
            </a:r>
          </a:p>
          <a:p>
            <a:pPr lvl="1"/>
            <a:r>
              <a:rPr lang="en-US" dirty="0"/>
              <a:t>As an engineer, you would then do better to spend your time developing an approximation algorithm or solving a tractable special case, rather than searching for a fast algorithm that solves the problem exactly.</a:t>
            </a:r>
          </a:p>
          <a:p>
            <a:pPr lvl="1"/>
            <a:r>
              <a:rPr lang="en-US" dirty="0"/>
              <a:t>When we demonstrate that a problem </a:t>
            </a:r>
            <a:r>
              <a:rPr lang="en-US"/>
              <a:t>is NP-complete or NP-hard, </a:t>
            </a:r>
            <a:r>
              <a:rPr lang="en-US" dirty="0"/>
              <a:t>we are making a statement about how hard it is (or at least how hard we think it is), rather than about how easy it is.</a:t>
            </a:r>
          </a:p>
          <a:p>
            <a:endParaRPr lang="en-US" dirty="0"/>
          </a:p>
        </p:txBody>
      </p:sp>
    </p:spTree>
    <p:extLst>
      <p:ext uri="{BB962C8B-B14F-4D97-AF65-F5344CB8AC3E}">
        <p14:creationId xmlns:p14="http://schemas.microsoft.com/office/powerpoint/2010/main" val="2211580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47092"/>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What we think the world looks like</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Oval 17"/>
          <p:cNvSpPr/>
          <p:nvPr/>
        </p:nvSpPr>
        <p:spPr>
          <a:xfrm rot="19041727">
            <a:off x="4774915" y="2768078"/>
            <a:ext cx="4064095" cy="1872208"/>
          </a:xfrm>
          <a:prstGeom prst="ellipse">
            <a:avLst/>
          </a:prstGeom>
          <a:solidFill>
            <a:schemeClr val="tx2">
              <a:lumMod val="20000"/>
              <a:lumOff val="80000"/>
              <a:alpha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NP</a:t>
            </a:r>
          </a:p>
        </p:txBody>
      </p:sp>
      <p:sp>
        <p:nvSpPr>
          <p:cNvPr id="22" name="Oval 21"/>
          <p:cNvSpPr/>
          <p:nvPr/>
        </p:nvSpPr>
        <p:spPr>
          <a:xfrm>
            <a:off x="5303912" y="4267744"/>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Book Antiqua" pitchFamily="18" charset="0"/>
              </a:rPr>
              <a:t>P</a:t>
            </a:r>
          </a:p>
        </p:txBody>
      </p:sp>
      <p:sp>
        <p:nvSpPr>
          <p:cNvPr id="24" name="Oval 23"/>
          <p:cNvSpPr/>
          <p:nvPr/>
        </p:nvSpPr>
        <p:spPr>
          <a:xfrm rot="13963203">
            <a:off x="2871278" y="2599195"/>
            <a:ext cx="4064095" cy="187220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co-NP</a:t>
            </a:r>
          </a:p>
        </p:txBody>
      </p:sp>
      <p:sp>
        <p:nvSpPr>
          <p:cNvPr id="10" name="Oval 9"/>
          <p:cNvSpPr/>
          <p:nvPr/>
        </p:nvSpPr>
        <p:spPr>
          <a:xfrm>
            <a:off x="6492044" y="1376772"/>
            <a:ext cx="2124236" cy="1296144"/>
          </a:xfrm>
          <a:prstGeom prst="ellipse">
            <a:avLst/>
          </a:prstGeom>
          <a:solidFill>
            <a:schemeClr val="accent6">
              <a:lumMod val="7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Book Antiqua" pitchFamily="18" charset="0"/>
              </a:rPr>
              <a:t>NP-hard</a:t>
            </a:r>
          </a:p>
        </p:txBody>
      </p:sp>
      <p:sp>
        <p:nvSpPr>
          <p:cNvPr id="6" name="TextBox 5"/>
          <p:cNvSpPr txBox="1"/>
          <p:nvPr/>
        </p:nvSpPr>
        <p:spPr>
          <a:xfrm>
            <a:off x="9192344" y="2024845"/>
            <a:ext cx="1332148" cy="646331"/>
          </a:xfrm>
          <a:prstGeom prst="rect">
            <a:avLst/>
          </a:prstGeom>
          <a:noFill/>
        </p:spPr>
        <p:txBody>
          <a:bodyPr wrap="square" rtlCol="0">
            <a:spAutoFit/>
          </a:bodyPr>
          <a:lstStyle/>
          <a:p>
            <a:pPr algn="ctr"/>
            <a:r>
              <a:rPr lang="en-US" dirty="0">
                <a:latin typeface="Georgia" pitchFamily="18" charset="0"/>
              </a:rPr>
              <a:t>NP-complete</a:t>
            </a:r>
          </a:p>
        </p:txBody>
      </p:sp>
      <p:cxnSp>
        <p:nvCxnSpPr>
          <p:cNvPr id="9" name="Straight Arrow Connector 8"/>
          <p:cNvCxnSpPr/>
          <p:nvPr/>
        </p:nvCxnSpPr>
        <p:spPr>
          <a:xfrm flipH="1">
            <a:off x="8544272" y="2348010"/>
            <a:ext cx="792088" cy="6754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12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1ED6-7086-E27A-67B0-C5E29A42D56A}"/>
              </a:ext>
            </a:extLst>
          </p:cNvPr>
          <p:cNvSpPr>
            <a:spLocks noGrp="1"/>
          </p:cNvSpPr>
          <p:nvPr>
            <p:ph type="title"/>
          </p:nvPr>
        </p:nvSpPr>
        <p:spPr/>
        <p:txBody>
          <a:bodyPr/>
          <a:lstStyle/>
          <a:p>
            <a:pPr algn="ctr"/>
            <a:r>
              <a:rPr lang="en-US" b="1" dirty="0">
                <a:solidFill>
                  <a:srgbClr val="0070C0"/>
                </a:solidFill>
              </a:rPr>
              <a:t>Three Key Concepts</a:t>
            </a:r>
          </a:p>
        </p:txBody>
      </p:sp>
      <p:sp>
        <p:nvSpPr>
          <p:cNvPr id="3" name="Content Placeholder 2">
            <a:extLst>
              <a:ext uri="{FF2B5EF4-FFF2-40B4-BE49-F238E27FC236}">
                <a16:creationId xmlns:a16="http://schemas.microsoft.com/office/drawing/2014/main" id="{ACB3FB6C-1C93-2E89-C7AE-FE13F2613180}"/>
              </a:ext>
            </a:extLst>
          </p:cNvPr>
          <p:cNvSpPr>
            <a:spLocks noGrp="1"/>
          </p:cNvSpPr>
          <p:nvPr>
            <p:ph idx="1"/>
          </p:nvPr>
        </p:nvSpPr>
        <p:spPr/>
        <p:txBody>
          <a:bodyPr>
            <a:normAutofit/>
          </a:bodyPr>
          <a:lstStyle/>
          <a:p>
            <a:pPr marL="0" indent="0">
              <a:buNone/>
            </a:pPr>
            <a:r>
              <a:rPr lang="en-US" dirty="0"/>
              <a:t>We rely on three key concepts in showing a problem to be NP-complete:</a:t>
            </a:r>
          </a:p>
          <a:p>
            <a:r>
              <a:rPr lang="en-US" dirty="0"/>
              <a:t>Decision problems vs. optimization problems</a:t>
            </a:r>
          </a:p>
          <a:p>
            <a:r>
              <a:rPr lang="en-US" dirty="0"/>
              <a:t>Reductions</a:t>
            </a:r>
          </a:p>
          <a:p>
            <a:r>
              <a:rPr lang="en-US" dirty="0"/>
              <a:t>A first NP-complete problem</a:t>
            </a:r>
          </a:p>
        </p:txBody>
      </p:sp>
    </p:spTree>
    <p:extLst>
      <p:ext uri="{BB962C8B-B14F-4D97-AF65-F5344CB8AC3E}">
        <p14:creationId xmlns:p14="http://schemas.microsoft.com/office/powerpoint/2010/main" val="1236482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B548-AB86-6E91-A6EE-926E13C7BDAD}"/>
              </a:ext>
            </a:extLst>
          </p:cNvPr>
          <p:cNvSpPr>
            <a:spLocks noGrp="1"/>
          </p:cNvSpPr>
          <p:nvPr>
            <p:ph type="title"/>
          </p:nvPr>
        </p:nvSpPr>
        <p:spPr/>
        <p:txBody>
          <a:bodyPr/>
          <a:lstStyle/>
          <a:p>
            <a:pPr algn="ctr"/>
            <a:r>
              <a:rPr lang="en-US" b="1" dirty="0">
                <a:solidFill>
                  <a:srgbClr val="0070C0"/>
                </a:solidFill>
              </a:rPr>
              <a:t>Decision Problems vs. Optimization Problems</a:t>
            </a:r>
          </a:p>
        </p:txBody>
      </p:sp>
      <p:sp>
        <p:nvSpPr>
          <p:cNvPr id="3" name="Content Placeholder 2">
            <a:extLst>
              <a:ext uri="{FF2B5EF4-FFF2-40B4-BE49-F238E27FC236}">
                <a16:creationId xmlns:a16="http://schemas.microsoft.com/office/drawing/2014/main" id="{27DA0636-4D22-545E-3711-37C7753C5740}"/>
              </a:ext>
            </a:extLst>
          </p:cNvPr>
          <p:cNvSpPr>
            <a:spLocks noGrp="1"/>
          </p:cNvSpPr>
          <p:nvPr>
            <p:ph idx="1"/>
          </p:nvPr>
        </p:nvSpPr>
        <p:spPr/>
        <p:txBody>
          <a:bodyPr/>
          <a:lstStyle/>
          <a:p>
            <a:r>
              <a:rPr lang="en-US" dirty="0"/>
              <a:t>Optimization problems: each feasible (i.e., “legal”) solution has an associated value, and we wish to find a feasible solution with the best value.</a:t>
            </a:r>
          </a:p>
          <a:p>
            <a:pPr lvl="1"/>
            <a:r>
              <a:rPr lang="en-US" dirty="0"/>
              <a:t>Shortest path: we wish to find a path from u to v that uses the </a:t>
            </a:r>
            <a:r>
              <a:rPr lang="en-US" u="sng" dirty="0"/>
              <a:t>fewest</a:t>
            </a:r>
            <a:r>
              <a:rPr lang="en-US" dirty="0"/>
              <a:t> edges.</a:t>
            </a:r>
          </a:p>
          <a:p>
            <a:r>
              <a:rPr lang="en-US" dirty="0"/>
              <a:t>NP-completeness applies directly </a:t>
            </a:r>
            <a:r>
              <a:rPr lang="en-US" dirty="0">
                <a:solidFill>
                  <a:srgbClr val="FF0000"/>
                </a:solidFill>
              </a:rPr>
              <a:t>not to optimization problems</a:t>
            </a:r>
            <a:r>
              <a:rPr lang="en-US" dirty="0"/>
              <a:t>, however, but to </a:t>
            </a:r>
            <a:r>
              <a:rPr lang="en-US" b="1" dirty="0"/>
              <a:t>decision problems</a:t>
            </a:r>
            <a:r>
              <a:rPr lang="en-US" dirty="0"/>
              <a:t>, in which the answer is simply “yes” or “no” (or, more formally, “1” or “0”).</a:t>
            </a:r>
          </a:p>
        </p:txBody>
      </p:sp>
    </p:spTree>
    <p:extLst>
      <p:ext uri="{BB962C8B-B14F-4D97-AF65-F5344CB8AC3E}">
        <p14:creationId xmlns:p14="http://schemas.microsoft.com/office/powerpoint/2010/main" val="3041707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B43-53B5-EFD6-21C2-8E5F8FF05FB2}"/>
              </a:ext>
            </a:extLst>
          </p:cNvPr>
          <p:cNvSpPr>
            <a:spLocks noGrp="1"/>
          </p:cNvSpPr>
          <p:nvPr>
            <p:ph type="title"/>
          </p:nvPr>
        </p:nvSpPr>
        <p:spPr/>
        <p:txBody>
          <a:bodyPr>
            <a:normAutofit/>
          </a:bodyPr>
          <a:lstStyle/>
          <a:p>
            <a:pPr algn="ctr"/>
            <a:r>
              <a:rPr lang="en-US" sz="4000" b="1" dirty="0">
                <a:solidFill>
                  <a:srgbClr val="0070C0"/>
                </a:solidFill>
              </a:rPr>
              <a:t>Decision Problems vs. Optimization Problems (contd.)</a:t>
            </a:r>
            <a:endParaRPr lang="en-US" sz="3800" b="1" dirty="0">
              <a:solidFill>
                <a:srgbClr val="0070C0"/>
              </a:solidFill>
            </a:endParaRPr>
          </a:p>
        </p:txBody>
      </p:sp>
      <p:sp>
        <p:nvSpPr>
          <p:cNvPr id="3" name="Content Placeholder 2">
            <a:extLst>
              <a:ext uri="{FF2B5EF4-FFF2-40B4-BE49-F238E27FC236}">
                <a16:creationId xmlns:a16="http://schemas.microsoft.com/office/drawing/2014/main" id="{5A22EEB4-B1E2-2B16-2B28-6652980FF17B}"/>
              </a:ext>
            </a:extLst>
          </p:cNvPr>
          <p:cNvSpPr>
            <a:spLocks noGrp="1"/>
          </p:cNvSpPr>
          <p:nvPr>
            <p:ph idx="1"/>
          </p:nvPr>
        </p:nvSpPr>
        <p:spPr/>
        <p:txBody>
          <a:bodyPr>
            <a:normAutofit/>
          </a:bodyPr>
          <a:lstStyle/>
          <a:p>
            <a:r>
              <a:rPr lang="en-US" dirty="0"/>
              <a:t>We usually can cast a given optimization problem as a related decision problem by imposing a bound on the value to be optimized. </a:t>
            </a:r>
          </a:p>
          <a:p>
            <a:pPr lvl="1"/>
            <a:r>
              <a:rPr lang="en-US" dirty="0"/>
              <a:t>For example, a decision problem related to SHORTEST-PATH is PATH: given a directed graph G, vertices u and v, and an integer k, does a path exist from u to v consisting of </a:t>
            </a:r>
            <a:r>
              <a:rPr lang="en-US" u="sng" dirty="0"/>
              <a:t>at most k edges</a:t>
            </a:r>
            <a:r>
              <a:rPr lang="en-US" dirty="0"/>
              <a:t>?</a:t>
            </a:r>
          </a:p>
          <a:p>
            <a:r>
              <a:rPr lang="en-US" dirty="0"/>
              <a:t>The decision problem is in a sense “easier,” or at least “no harder” than the related optimization problem. </a:t>
            </a:r>
          </a:p>
          <a:p>
            <a:pPr lvl="1"/>
            <a:r>
              <a:rPr lang="en-US" dirty="0"/>
              <a:t>As a specific example, we can solve PATH by solving SHORTEST-PATH and then comparing the number of edges in the shortest path found to the value of the decision-problem parameter k.</a:t>
            </a:r>
          </a:p>
        </p:txBody>
      </p:sp>
    </p:spTree>
    <p:extLst>
      <p:ext uri="{BB962C8B-B14F-4D97-AF65-F5344CB8AC3E}">
        <p14:creationId xmlns:p14="http://schemas.microsoft.com/office/powerpoint/2010/main" val="166341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380B-B0C0-6FD6-6CA7-6B4CD0DF45C7}"/>
              </a:ext>
            </a:extLst>
          </p:cNvPr>
          <p:cNvSpPr>
            <a:spLocks noGrp="1"/>
          </p:cNvSpPr>
          <p:nvPr>
            <p:ph type="title"/>
          </p:nvPr>
        </p:nvSpPr>
        <p:spPr/>
        <p:txBody>
          <a:bodyPr/>
          <a:lstStyle/>
          <a:p>
            <a:pPr algn="ctr"/>
            <a:r>
              <a:rPr lang="en-US" b="1" dirty="0">
                <a:solidFill>
                  <a:srgbClr val="0070C0"/>
                </a:solidFill>
              </a:rPr>
              <a:t>Comparison Between Similar Problems</a:t>
            </a:r>
          </a:p>
        </p:txBody>
      </p:sp>
      <p:sp>
        <p:nvSpPr>
          <p:cNvPr id="3" name="Content Placeholder 2">
            <a:extLst>
              <a:ext uri="{FF2B5EF4-FFF2-40B4-BE49-F238E27FC236}">
                <a16:creationId xmlns:a16="http://schemas.microsoft.com/office/drawing/2014/main" id="{A5B10451-496A-D363-6A36-B7983B786416}"/>
              </a:ext>
            </a:extLst>
          </p:cNvPr>
          <p:cNvSpPr>
            <a:spLocks noGrp="1"/>
          </p:cNvSpPr>
          <p:nvPr>
            <p:ph idx="1"/>
          </p:nvPr>
        </p:nvSpPr>
        <p:spPr/>
        <p:txBody>
          <a:bodyPr>
            <a:normAutofit/>
          </a:bodyPr>
          <a:lstStyle/>
          <a:p>
            <a:r>
              <a:rPr lang="en-US" dirty="0"/>
              <a:t>In each of the following pairs of problems, one is solvable in polynomial time and the other is NP-complete, but the difference between problems appears to be slight:</a:t>
            </a:r>
          </a:p>
          <a:p>
            <a:r>
              <a:rPr lang="en-US" dirty="0"/>
              <a:t>Shortest vs. longest simple paths: </a:t>
            </a:r>
          </a:p>
          <a:p>
            <a:pPr lvl="1"/>
            <a:r>
              <a:rPr lang="en-US" dirty="0"/>
              <a:t>Even with negative edge weights, we can find shortest paths from a single source in a directed graph G = (V, E) in O(VE) time. </a:t>
            </a:r>
          </a:p>
          <a:p>
            <a:pPr lvl="1"/>
            <a:r>
              <a:rPr lang="en-US" dirty="0"/>
              <a:t>Finding a longest simple path between two vertices is difficult, however. </a:t>
            </a:r>
          </a:p>
          <a:p>
            <a:pPr lvl="1"/>
            <a:r>
              <a:rPr lang="en-US" dirty="0"/>
              <a:t>Merely determining whether a graph contains a simple path with at least a given number of edges is NP-complete.</a:t>
            </a:r>
          </a:p>
        </p:txBody>
      </p:sp>
    </p:spTree>
    <p:extLst>
      <p:ext uri="{BB962C8B-B14F-4D97-AF65-F5344CB8AC3E}">
        <p14:creationId xmlns:p14="http://schemas.microsoft.com/office/powerpoint/2010/main" val="3848370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FE50-5B1D-EED4-9284-66E2A9546C92}"/>
              </a:ext>
            </a:extLst>
          </p:cNvPr>
          <p:cNvSpPr>
            <a:spLocks noGrp="1"/>
          </p:cNvSpPr>
          <p:nvPr>
            <p:ph type="title"/>
          </p:nvPr>
        </p:nvSpPr>
        <p:spPr/>
        <p:txBody>
          <a:bodyPr/>
          <a:lstStyle/>
          <a:p>
            <a:pPr algn="ctr"/>
            <a:r>
              <a:rPr lang="en-US" sz="4400" b="1" dirty="0">
                <a:solidFill>
                  <a:srgbClr val="0070C0"/>
                </a:solidFill>
              </a:rPr>
              <a:t>Decision Problems vs. Optimization Problems (contd.)</a:t>
            </a:r>
            <a:endParaRPr lang="en-US" b="1" dirty="0">
              <a:solidFill>
                <a:srgbClr val="0070C0"/>
              </a:solidFill>
            </a:endParaRPr>
          </a:p>
        </p:txBody>
      </p:sp>
      <p:sp>
        <p:nvSpPr>
          <p:cNvPr id="3" name="Content Placeholder 2">
            <a:extLst>
              <a:ext uri="{FF2B5EF4-FFF2-40B4-BE49-F238E27FC236}">
                <a16:creationId xmlns:a16="http://schemas.microsoft.com/office/drawing/2014/main" id="{72EF7542-6B6F-FFA7-9782-D6CADA600A75}"/>
              </a:ext>
            </a:extLst>
          </p:cNvPr>
          <p:cNvSpPr>
            <a:spLocks noGrp="1"/>
          </p:cNvSpPr>
          <p:nvPr>
            <p:ph idx="1"/>
          </p:nvPr>
        </p:nvSpPr>
        <p:spPr/>
        <p:txBody>
          <a:bodyPr>
            <a:normAutofit/>
          </a:bodyPr>
          <a:lstStyle/>
          <a:p>
            <a:r>
              <a:rPr lang="en-US" dirty="0"/>
              <a:t>If an optimization problem is easy, its related decision problem is easy as well. </a:t>
            </a:r>
          </a:p>
          <a:p>
            <a:r>
              <a:rPr lang="en-US" dirty="0"/>
              <a:t>If we can provide evidence that a </a:t>
            </a:r>
            <a:r>
              <a:rPr lang="en-US" u="sng" dirty="0"/>
              <a:t>decision problem is hard</a:t>
            </a:r>
            <a:r>
              <a:rPr lang="en-US" dirty="0"/>
              <a:t>, we also provide evidence that </a:t>
            </a:r>
            <a:r>
              <a:rPr lang="en-US" u="sng" dirty="0"/>
              <a:t>its related optimization problem is hard</a:t>
            </a:r>
            <a:r>
              <a:rPr lang="en-US" dirty="0"/>
              <a:t>. </a:t>
            </a:r>
          </a:p>
          <a:p>
            <a:r>
              <a:rPr lang="en-US" dirty="0"/>
              <a:t>Thus, even though it restricts attention to decision problems, the theory of NP-completeness often has implications for optimization problems as well.</a:t>
            </a:r>
          </a:p>
        </p:txBody>
      </p:sp>
    </p:spTree>
    <p:extLst>
      <p:ext uri="{BB962C8B-B14F-4D97-AF65-F5344CB8AC3E}">
        <p14:creationId xmlns:p14="http://schemas.microsoft.com/office/powerpoint/2010/main" val="2886821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F9EE-7CAE-8198-2332-332FC0689E68}"/>
              </a:ext>
            </a:extLst>
          </p:cNvPr>
          <p:cNvSpPr>
            <a:spLocks noGrp="1"/>
          </p:cNvSpPr>
          <p:nvPr>
            <p:ph type="title"/>
          </p:nvPr>
        </p:nvSpPr>
        <p:spPr/>
        <p:txBody>
          <a:bodyPr/>
          <a:lstStyle/>
          <a:p>
            <a:pPr algn="ctr"/>
            <a:r>
              <a:rPr lang="en-US" b="1" dirty="0">
                <a:solidFill>
                  <a:srgbClr val="0070C0"/>
                </a:solidFill>
              </a:rPr>
              <a:t>Reductions</a:t>
            </a:r>
          </a:p>
        </p:txBody>
      </p:sp>
      <p:sp>
        <p:nvSpPr>
          <p:cNvPr id="3" name="Content Placeholder 2">
            <a:extLst>
              <a:ext uri="{FF2B5EF4-FFF2-40B4-BE49-F238E27FC236}">
                <a16:creationId xmlns:a16="http://schemas.microsoft.com/office/drawing/2014/main" id="{C547D6BA-0DF8-356F-085B-910571803534}"/>
              </a:ext>
            </a:extLst>
          </p:cNvPr>
          <p:cNvSpPr>
            <a:spLocks noGrp="1"/>
          </p:cNvSpPr>
          <p:nvPr>
            <p:ph idx="1"/>
          </p:nvPr>
        </p:nvSpPr>
        <p:spPr/>
        <p:txBody>
          <a:bodyPr>
            <a:normAutofit/>
          </a:bodyPr>
          <a:lstStyle/>
          <a:p>
            <a:r>
              <a:rPr lang="en-US" dirty="0"/>
              <a:t>Showing that one problem is no harder or no easier than another applies even when both problems are decision problems.</a:t>
            </a:r>
          </a:p>
          <a:p>
            <a:r>
              <a:rPr lang="en-US" dirty="0"/>
              <a:t>Let us consider a decision problem A, which we would like to solve in polynomial time. </a:t>
            </a:r>
          </a:p>
          <a:p>
            <a:r>
              <a:rPr lang="en-US" dirty="0"/>
              <a:t>We call the input to a particular problem an </a:t>
            </a:r>
            <a:r>
              <a:rPr lang="en-US" b="1" dirty="0"/>
              <a:t>instance</a:t>
            </a:r>
            <a:r>
              <a:rPr lang="en-US" dirty="0"/>
              <a:t> of that problem. </a:t>
            </a:r>
          </a:p>
          <a:p>
            <a:pPr lvl="1"/>
            <a:r>
              <a:rPr lang="en-US" dirty="0"/>
              <a:t>For example, in PATH, an instance would be a particular graph G, particular vertices u and v of G, and a particular integer k. </a:t>
            </a:r>
          </a:p>
          <a:p>
            <a:r>
              <a:rPr lang="en-US" dirty="0"/>
              <a:t>Now suppose that we already know how to solve a different decision problem B in polynomial time.</a:t>
            </a:r>
          </a:p>
        </p:txBody>
      </p:sp>
    </p:spTree>
    <p:extLst>
      <p:ext uri="{BB962C8B-B14F-4D97-AF65-F5344CB8AC3E}">
        <p14:creationId xmlns:p14="http://schemas.microsoft.com/office/powerpoint/2010/main" val="4241352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1190-6D41-3079-24F8-70B10C842FAB}"/>
              </a:ext>
            </a:extLst>
          </p:cNvPr>
          <p:cNvSpPr>
            <a:spLocks noGrp="1"/>
          </p:cNvSpPr>
          <p:nvPr>
            <p:ph type="title"/>
          </p:nvPr>
        </p:nvSpPr>
        <p:spPr/>
        <p:txBody>
          <a:bodyPr/>
          <a:lstStyle/>
          <a:p>
            <a:pPr algn="ctr"/>
            <a:r>
              <a:rPr lang="en-US" b="1" dirty="0">
                <a:solidFill>
                  <a:srgbClr val="0070C0"/>
                </a:solidFill>
              </a:rPr>
              <a:t>Reductions (contd.)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2134F2-6F4E-618B-68F0-868D1B121F8F}"/>
                  </a:ext>
                </a:extLst>
              </p:cNvPr>
              <p:cNvSpPr>
                <a:spLocks noGrp="1"/>
              </p:cNvSpPr>
              <p:nvPr>
                <p:ph idx="1"/>
              </p:nvPr>
            </p:nvSpPr>
            <p:spPr/>
            <p:txBody>
              <a:bodyPr/>
              <a:lstStyle/>
              <a:p>
                <a:r>
                  <a:rPr lang="en-US" dirty="0"/>
                  <a:t>Finally, suppose that we have a procedure that transforms any instance </a:t>
                </a:r>
                <a14:m>
                  <m:oMath xmlns:m="http://schemas.openxmlformats.org/officeDocument/2006/math">
                    <m:r>
                      <a:rPr lang="en-US" i="1" dirty="0" smtClean="0">
                        <a:latin typeface="Cambria Math" panose="02040503050406030204" pitchFamily="18" charset="0"/>
                        <a:ea typeface="Cambria Math" panose="02040503050406030204" pitchFamily="18" charset="0"/>
                      </a:rPr>
                      <m:t>𝛼</m:t>
                    </m:r>
                  </m:oMath>
                </a14:m>
                <a:r>
                  <a:rPr lang="en-US" dirty="0"/>
                  <a:t> of A into some instance </a:t>
                </a:r>
                <a14:m>
                  <m:oMath xmlns:m="http://schemas.openxmlformats.org/officeDocument/2006/math">
                    <m:r>
                      <a:rPr lang="en-US" i="1" dirty="0" smtClean="0">
                        <a:latin typeface="Cambria Math" panose="02040503050406030204" pitchFamily="18" charset="0"/>
                        <a:ea typeface="Cambria Math" panose="02040503050406030204" pitchFamily="18" charset="0"/>
                      </a:rPr>
                      <m:t>𝛽</m:t>
                    </m:r>
                  </m:oMath>
                </a14:m>
                <a:r>
                  <a:rPr lang="en-US" dirty="0"/>
                  <a:t> of B with the following characteristics:</a:t>
                </a:r>
              </a:p>
              <a:p>
                <a:pPr marL="0" indent="0">
                  <a:buNone/>
                </a:pPr>
                <a:r>
                  <a:rPr lang="en-US" dirty="0"/>
                  <a:t>- The transformation takes polynomial time.</a:t>
                </a:r>
              </a:p>
              <a:p>
                <a:pPr>
                  <a:buFontTx/>
                  <a:buChar char="-"/>
                </a:pPr>
                <a:r>
                  <a:rPr lang="en-US" dirty="0"/>
                  <a:t>The answers are the same. That is, the answer for </a:t>
                </a:r>
                <a14:m>
                  <m:oMath xmlns:m="http://schemas.openxmlformats.org/officeDocument/2006/math">
                    <m:r>
                      <a:rPr lang="en-US" i="1" dirty="0" smtClean="0">
                        <a:latin typeface="Cambria Math" panose="02040503050406030204" pitchFamily="18" charset="0"/>
                        <a:ea typeface="Cambria Math" panose="02040503050406030204" pitchFamily="18" charset="0"/>
                      </a:rPr>
                      <m:t>𝛼</m:t>
                    </m:r>
                  </m:oMath>
                </a14:m>
                <a:r>
                  <a:rPr lang="en-US" dirty="0"/>
                  <a:t> is “yes” if and only if the answer for </a:t>
                </a:r>
                <a14:m>
                  <m:oMath xmlns:m="http://schemas.openxmlformats.org/officeDocument/2006/math">
                    <m:r>
                      <a:rPr lang="en-US" i="1" dirty="0" smtClean="0">
                        <a:latin typeface="Cambria Math" panose="02040503050406030204" pitchFamily="18" charset="0"/>
                        <a:ea typeface="Cambria Math" panose="02040503050406030204" pitchFamily="18" charset="0"/>
                      </a:rPr>
                      <m:t>𝛽</m:t>
                    </m:r>
                  </m:oMath>
                </a14:m>
                <a:r>
                  <a:rPr lang="en-US" dirty="0"/>
                  <a:t> is also “yes.”</a:t>
                </a:r>
              </a:p>
              <a:p>
                <a:r>
                  <a:rPr lang="en-US" dirty="0"/>
                  <a:t>We call such a procedure a </a:t>
                </a:r>
                <a:r>
                  <a:rPr lang="en-US" b="1" dirty="0"/>
                  <a:t>polynomial-time reduction algorithm</a:t>
                </a:r>
                <a:r>
                  <a:rPr lang="en-US" dirty="0"/>
                  <a:t>. </a:t>
                </a:r>
              </a:p>
            </p:txBody>
          </p:sp>
        </mc:Choice>
        <mc:Fallback xmlns="">
          <p:sp>
            <p:nvSpPr>
              <p:cNvPr id="3" name="Content Placeholder 2">
                <a:extLst>
                  <a:ext uri="{FF2B5EF4-FFF2-40B4-BE49-F238E27FC236}">
                    <a16:creationId xmlns:a16="http://schemas.microsoft.com/office/drawing/2014/main" id="{532134F2-6F4E-618B-68F0-868D1B121F8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11E480D-1B70-2A3D-41E3-6F3A70459F56}"/>
              </a:ext>
            </a:extLst>
          </p:cNvPr>
          <p:cNvPicPr>
            <a:picLocks noChangeAspect="1"/>
          </p:cNvPicPr>
          <p:nvPr/>
        </p:nvPicPr>
        <p:blipFill>
          <a:blip r:embed="rId3"/>
          <a:stretch>
            <a:fillRect/>
          </a:stretch>
        </p:blipFill>
        <p:spPr>
          <a:xfrm>
            <a:off x="2176647" y="5102905"/>
            <a:ext cx="7572375" cy="1162050"/>
          </a:xfrm>
          <a:prstGeom prst="rect">
            <a:avLst/>
          </a:prstGeom>
        </p:spPr>
      </p:pic>
    </p:spTree>
    <p:extLst>
      <p:ext uri="{BB962C8B-B14F-4D97-AF65-F5344CB8AC3E}">
        <p14:creationId xmlns:p14="http://schemas.microsoft.com/office/powerpoint/2010/main" val="3744157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5A0C-1F73-3B3C-79EE-9B6E7AD75E8F}"/>
              </a:ext>
            </a:extLst>
          </p:cNvPr>
          <p:cNvSpPr>
            <a:spLocks noGrp="1"/>
          </p:cNvSpPr>
          <p:nvPr>
            <p:ph type="title"/>
          </p:nvPr>
        </p:nvSpPr>
        <p:spPr/>
        <p:txBody>
          <a:bodyPr/>
          <a:lstStyle/>
          <a:p>
            <a:pPr algn="ctr"/>
            <a:r>
              <a:rPr lang="en-US" b="1" dirty="0">
                <a:solidFill>
                  <a:srgbClr val="0070C0"/>
                </a:solidFill>
              </a:rPr>
              <a:t>Reductions (contd.)</a:t>
            </a:r>
            <a:endParaRPr lang="en-US" dirty="0"/>
          </a:p>
        </p:txBody>
      </p:sp>
      <p:sp>
        <p:nvSpPr>
          <p:cNvPr id="3" name="Content Placeholder 2">
            <a:extLst>
              <a:ext uri="{FF2B5EF4-FFF2-40B4-BE49-F238E27FC236}">
                <a16:creationId xmlns:a16="http://schemas.microsoft.com/office/drawing/2014/main" id="{B448A19A-7C41-243B-ABB4-7DD15F11A49A}"/>
              </a:ext>
            </a:extLst>
          </p:cNvPr>
          <p:cNvSpPr>
            <a:spLocks noGrp="1"/>
          </p:cNvSpPr>
          <p:nvPr>
            <p:ph idx="1"/>
          </p:nvPr>
        </p:nvSpPr>
        <p:spPr>
          <a:xfrm>
            <a:off x="838200" y="1825624"/>
            <a:ext cx="10515600" cy="4743851"/>
          </a:xfrm>
        </p:spPr>
        <p:txBody>
          <a:bodyPr>
            <a:normAutofit lnSpcReduction="10000"/>
          </a:bodyPr>
          <a:lstStyle/>
          <a:p>
            <a:r>
              <a:rPr lang="en-US" dirty="0"/>
              <a:t>By “reducing” solving problem A to solving problem B, we use the “easiness” of B to prove the “easiness” of A.</a:t>
            </a:r>
          </a:p>
          <a:p>
            <a:r>
              <a:rPr lang="en-US" dirty="0"/>
              <a:t>NP-completeness is about showing how hard a problem is rather than how easy it is.</a:t>
            </a:r>
          </a:p>
          <a:p>
            <a:r>
              <a:rPr lang="en-US" dirty="0"/>
              <a:t>How could we use polynomial-time reductions to show that no polynomial-time algorithm can exist for a particular problem B?</a:t>
            </a:r>
          </a:p>
          <a:p>
            <a:pPr lvl="1"/>
            <a:r>
              <a:rPr lang="en-US" dirty="0"/>
              <a:t>Suppose we have a decision problem A for which we already know that no polynomial-time algorithm can exist. </a:t>
            </a:r>
          </a:p>
          <a:p>
            <a:pPr lvl="1"/>
            <a:r>
              <a:rPr lang="en-US" dirty="0"/>
              <a:t>Suppose further that we have a polynomial-time reduction transforming instances of A to instances of B. </a:t>
            </a:r>
          </a:p>
          <a:p>
            <a:pPr lvl="1"/>
            <a:r>
              <a:rPr lang="en-US" dirty="0"/>
              <a:t>Now we can use a simple proof by contradiction to show that no polynomial time algorithm can exist for B.</a:t>
            </a:r>
          </a:p>
        </p:txBody>
      </p:sp>
    </p:spTree>
    <p:extLst>
      <p:ext uri="{BB962C8B-B14F-4D97-AF65-F5344CB8AC3E}">
        <p14:creationId xmlns:p14="http://schemas.microsoft.com/office/powerpoint/2010/main" val="3365369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99C6-5799-0A4A-44BE-5D00560B5D04}"/>
              </a:ext>
            </a:extLst>
          </p:cNvPr>
          <p:cNvSpPr>
            <a:spLocks noGrp="1"/>
          </p:cNvSpPr>
          <p:nvPr>
            <p:ph type="title"/>
          </p:nvPr>
        </p:nvSpPr>
        <p:spPr/>
        <p:txBody>
          <a:bodyPr/>
          <a:lstStyle/>
          <a:p>
            <a:pPr algn="ctr"/>
            <a:r>
              <a:rPr lang="en-US" b="1" dirty="0">
                <a:solidFill>
                  <a:srgbClr val="0070C0"/>
                </a:solidFill>
              </a:rPr>
              <a:t>Reductions (contd.)</a:t>
            </a:r>
            <a:endParaRPr lang="en-US" dirty="0"/>
          </a:p>
        </p:txBody>
      </p:sp>
      <p:sp>
        <p:nvSpPr>
          <p:cNvPr id="3" name="Content Placeholder 2">
            <a:extLst>
              <a:ext uri="{FF2B5EF4-FFF2-40B4-BE49-F238E27FC236}">
                <a16:creationId xmlns:a16="http://schemas.microsoft.com/office/drawing/2014/main" id="{EF7E5345-427B-1BF1-E6BF-B3BF86CA0AD0}"/>
              </a:ext>
            </a:extLst>
          </p:cNvPr>
          <p:cNvSpPr>
            <a:spLocks noGrp="1"/>
          </p:cNvSpPr>
          <p:nvPr>
            <p:ph idx="1"/>
          </p:nvPr>
        </p:nvSpPr>
        <p:spPr/>
        <p:txBody>
          <a:bodyPr/>
          <a:lstStyle/>
          <a:p>
            <a:r>
              <a:rPr lang="en-US" dirty="0"/>
              <a:t>For NP-completeness, we </a:t>
            </a:r>
            <a:r>
              <a:rPr lang="en-US" dirty="0">
                <a:solidFill>
                  <a:srgbClr val="FF0000"/>
                </a:solidFill>
              </a:rPr>
              <a:t>cannot</a:t>
            </a:r>
            <a:r>
              <a:rPr lang="en-US" dirty="0"/>
              <a:t> assume that there is absolutely no polynomial time algorithm for problem A. </a:t>
            </a:r>
          </a:p>
          <a:p>
            <a:r>
              <a:rPr lang="en-US" dirty="0"/>
              <a:t>The proof methodology is similar, however, in that we prove that </a:t>
            </a:r>
            <a:r>
              <a:rPr lang="en-US" b="1" dirty="0"/>
              <a:t>problem B is NP-complete on the assumption that problem A is also NP-complete</a:t>
            </a:r>
            <a:r>
              <a:rPr lang="en-US" dirty="0"/>
              <a:t>.</a:t>
            </a:r>
          </a:p>
        </p:txBody>
      </p:sp>
      <p:sp>
        <p:nvSpPr>
          <p:cNvPr id="4" name="TextBox 3">
            <a:extLst>
              <a:ext uri="{FF2B5EF4-FFF2-40B4-BE49-F238E27FC236}">
                <a16:creationId xmlns:a16="http://schemas.microsoft.com/office/drawing/2014/main" id="{1C9C1E75-6ABC-DF71-F5B1-395DBFE0E271}"/>
              </a:ext>
            </a:extLst>
          </p:cNvPr>
          <p:cNvSpPr txBox="1"/>
          <p:nvPr/>
        </p:nvSpPr>
        <p:spPr>
          <a:xfrm>
            <a:off x="1180730" y="4509856"/>
            <a:ext cx="3034686" cy="461665"/>
          </a:xfrm>
          <a:prstGeom prst="rect">
            <a:avLst/>
          </a:prstGeom>
          <a:noFill/>
          <a:ln w="28575">
            <a:solidFill>
              <a:schemeClr val="tx1"/>
            </a:solidFill>
          </a:ln>
        </p:spPr>
        <p:txBody>
          <a:bodyPr wrap="square" rtlCol="0">
            <a:spAutoFit/>
          </a:bodyPr>
          <a:lstStyle/>
          <a:p>
            <a:r>
              <a:rPr lang="en-US" sz="2400" dirty="0"/>
              <a:t>Instance of Problem A </a:t>
            </a:r>
          </a:p>
        </p:txBody>
      </p:sp>
      <p:sp>
        <p:nvSpPr>
          <p:cNvPr id="5" name="TextBox 4">
            <a:extLst>
              <a:ext uri="{FF2B5EF4-FFF2-40B4-BE49-F238E27FC236}">
                <a16:creationId xmlns:a16="http://schemas.microsoft.com/office/drawing/2014/main" id="{A7C7CDD3-D13E-AC70-486F-2B8B0A6EF22E}"/>
              </a:ext>
            </a:extLst>
          </p:cNvPr>
          <p:cNvSpPr txBox="1"/>
          <p:nvPr/>
        </p:nvSpPr>
        <p:spPr>
          <a:xfrm>
            <a:off x="7493862" y="4506325"/>
            <a:ext cx="3034686" cy="461665"/>
          </a:xfrm>
          <a:prstGeom prst="rect">
            <a:avLst/>
          </a:prstGeom>
          <a:noFill/>
          <a:ln w="28575">
            <a:solidFill>
              <a:schemeClr val="tx1"/>
            </a:solidFill>
          </a:ln>
        </p:spPr>
        <p:txBody>
          <a:bodyPr wrap="square" rtlCol="0">
            <a:spAutoFit/>
          </a:bodyPr>
          <a:lstStyle/>
          <a:p>
            <a:r>
              <a:rPr lang="en-US" sz="2400" dirty="0"/>
              <a:t>Instance of Problem B</a:t>
            </a:r>
          </a:p>
        </p:txBody>
      </p:sp>
      <p:cxnSp>
        <p:nvCxnSpPr>
          <p:cNvPr id="7" name="Straight Arrow Connector 6">
            <a:extLst>
              <a:ext uri="{FF2B5EF4-FFF2-40B4-BE49-F238E27FC236}">
                <a16:creationId xmlns:a16="http://schemas.microsoft.com/office/drawing/2014/main" id="{09909A9E-625F-86AC-3841-C204B16E4E43}"/>
              </a:ext>
            </a:extLst>
          </p:cNvPr>
          <p:cNvCxnSpPr>
            <a:cxnSpLocks/>
            <a:stCxn id="4" idx="3"/>
            <a:endCxn id="5" idx="1"/>
          </p:cNvCxnSpPr>
          <p:nvPr/>
        </p:nvCxnSpPr>
        <p:spPr>
          <a:xfrm flipV="1">
            <a:off x="4215416" y="4737158"/>
            <a:ext cx="3278446" cy="35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05715F5-9490-3523-75AD-84E2BFF65B89}"/>
              </a:ext>
            </a:extLst>
          </p:cNvPr>
          <p:cNvSpPr txBox="1"/>
          <p:nvPr/>
        </p:nvSpPr>
        <p:spPr>
          <a:xfrm>
            <a:off x="4509856" y="4332313"/>
            <a:ext cx="2664897" cy="369332"/>
          </a:xfrm>
          <a:prstGeom prst="rect">
            <a:avLst/>
          </a:prstGeom>
          <a:noFill/>
        </p:spPr>
        <p:txBody>
          <a:bodyPr wrap="none" rtlCol="0">
            <a:spAutoFit/>
          </a:bodyPr>
          <a:lstStyle/>
          <a:p>
            <a:r>
              <a:rPr lang="en-US" dirty="0"/>
              <a:t>Polynomial time reduction</a:t>
            </a:r>
          </a:p>
        </p:txBody>
      </p:sp>
      <p:sp>
        <p:nvSpPr>
          <p:cNvPr id="15" name="TextBox 14">
            <a:extLst>
              <a:ext uri="{FF2B5EF4-FFF2-40B4-BE49-F238E27FC236}">
                <a16:creationId xmlns:a16="http://schemas.microsoft.com/office/drawing/2014/main" id="{2E255D65-5AE7-3300-6510-E8C2A129A319}"/>
              </a:ext>
            </a:extLst>
          </p:cNvPr>
          <p:cNvSpPr txBox="1"/>
          <p:nvPr/>
        </p:nvSpPr>
        <p:spPr>
          <a:xfrm>
            <a:off x="994299" y="5312290"/>
            <a:ext cx="9913676" cy="461665"/>
          </a:xfrm>
          <a:prstGeom prst="rect">
            <a:avLst/>
          </a:prstGeom>
          <a:noFill/>
        </p:spPr>
        <p:txBody>
          <a:bodyPr wrap="none" rtlCol="0">
            <a:spAutoFit/>
          </a:bodyPr>
          <a:lstStyle/>
          <a:p>
            <a:r>
              <a:rPr lang="en-US" sz="2400" dirty="0"/>
              <a:t>If problem A is known to be NP-complete, problem B is also NP-complete here</a:t>
            </a:r>
          </a:p>
        </p:txBody>
      </p:sp>
    </p:spTree>
    <p:extLst>
      <p:ext uri="{BB962C8B-B14F-4D97-AF65-F5344CB8AC3E}">
        <p14:creationId xmlns:p14="http://schemas.microsoft.com/office/powerpoint/2010/main" val="662645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Proof of NP-completeness</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2518871"/>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You have to prove that X is in NP and </a:t>
            </a:r>
          </a:p>
          <a:p>
            <a:pPr algn="ctr"/>
            <a:r>
              <a:rPr lang="en-US" sz="2200" dirty="0">
                <a:latin typeface="Book Antiqua" pitchFamily="18" charset="0"/>
              </a:rPr>
              <a:t>for all problems Y</a:t>
            </a:r>
            <a:r>
              <a:rPr lang="az-Cyrl-AZ" sz="2200" dirty="0">
                <a:solidFill>
                  <a:schemeClr val="bg1"/>
                </a:solidFill>
                <a:latin typeface="Book Antiqua" pitchFamily="18" charset="0"/>
              </a:rPr>
              <a:t> </a:t>
            </a:r>
            <a:r>
              <a:rPr lang="az-Cyrl-AZ" sz="2200" dirty="0">
                <a:latin typeface="Book Antiqua" pitchFamily="18" charset="0"/>
              </a:rPr>
              <a:t>є</a:t>
            </a:r>
            <a:r>
              <a:rPr lang="en-US" sz="2200" dirty="0">
                <a:latin typeface="Book Antiqua" pitchFamily="18" charset="0"/>
              </a:rPr>
              <a:t> NP, Y </a:t>
            </a:r>
            <a:r>
              <a:rPr lang="en-US" sz="2200" dirty="0">
                <a:latin typeface="Garamond"/>
              </a:rPr>
              <a:t>≤p X</a:t>
            </a:r>
          </a:p>
        </p:txBody>
      </p:sp>
      <p:sp>
        <p:nvSpPr>
          <p:cNvPr id="12" name="TextBox 11"/>
          <p:cNvSpPr txBox="1"/>
          <p:nvPr/>
        </p:nvSpPr>
        <p:spPr>
          <a:xfrm>
            <a:off x="2301044" y="2181188"/>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NP-complete</a:t>
            </a:r>
            <a:endParaRPr lang="en-US" sz="1500" b="1" dirty="0">
              <a:solidFill>
                <a:schemeClr val="bg1"/>
              </a:solidFill>
              <a:latin typeface="Book Antiqua" pitchFamily="18" charset="0"/>
            </a:endParaRPr>
          </a:p>
        </p:txBody>
      </p:sp>
      <p:sp>
        <p:nvSpPr>
          <p:cNvPr id="13" name="AutoShape 5"/>
          <p:cNvSpPr>
            <a:spLocks noChangeArrowheads="1"/>
          </p:cNvSpPr>
          <p:nvPr/>
        </p:nvSpPr>
        <p:spPr bwMode="auto">
          <a:xfrm>
            <a:off x="1847528" y="4319071"/>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Alternative: Prove that X is in NP and </a:t>
            </a:r>
          </a:p>
          <a:p>
            <a:pPr algn="ctr"/>
            <a:r>
              <a:rPr lang="en-US" sz="2200" dirty="0">
                <a:latin typeface="Book Antiqua" pitchFamily="18" charset="0"/>
              </a:rPr>
              <a:t>a known NP-complete problem Y </a:t>
            </a:r>
            <a:r>
              <a:rPr lang="en-US" sz="2200" dirty="0">
                <a:latin typeface="Garamond"/>
              </a:rPr>
              <a:t>≤p X</a:t>
            </a:r>
          </a:p>
        </p:txBody>
      </p:sp>
      <p:sp>
        <p:nvSpPr>
          <p:cNvPr id="2" name="TextBox 1">
            <a:extLst>
              <a:ext uri="{FF2B5EF4-FFF2-40B4-BE49-F238E27FC236}">
                <a16:creationId xmlns:a16="http://schemas.microsoft.com/office/drawing/2014/main" id="{3DD93561-E016-CDD0-68AB-1E725836FDFE}"/>
              </a:ext>
            </a:extLst>
          </p:cNvPr>
          <p:cNvSpPr txBox="1"/>
          <p:nvPr/>
        </p:nvSpPr>
        <p:spPr>
          <a:xfrm>
            <a:off x="1898068" y="1154097"/>
            <a:ext cx="6411371" cy="461665"/>
          </a:xfrm>
          <a:prstGeom prst="rect">
            <a:avLst/>
          </a:prstGeom>
          <a:noFill/>
        </p:spPr>
        <p:txBody>
          <a:bodyPr wrap="none" rtlCol="0">
            <a:spAutoFit/>
          </a:bodyPr>
          <a:lstStyle/>
          <a:p>
            <a:r>
              <a:rPr lang="en-US" sz="2400" dirty="0"/>
              <a:t>You want to prove that problem X is NP-complete.</a:t>
            </a:r>
          </a:p>
        </p:txBody>
      </p:sp>
    </p:spTree>
    <p:extLst>
      <p:ext uri="{BB962C8B-B14F-4D97-AF65-F5344CB8AC3E}">
        <p14:creationId xmlns:p14="http://schemas.microsoft.com/office/powerpoint/2010/main" val="7738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down)">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B7EA-1934-BEC3-9616-BD9A9B9C65CB}"/>
              </a:ext>
            </a:extLst>
          </p:cNvPr>
          <p:cNvSpPr>
            <a:spLocks noGrp="1"/>
          </p:cNvSpPr>
          <p:nvPr>
            <p:ph type="title"/>
          </p:nvPr>
        </p:nvSpPr>
        <p:spPr/>
        <p:txBody>
          <a:bodyPr/>
          <a:lstStyle/>
          <a:p>
            <a:pPr algn="ctr"/>
            <a:r>
              <a:rPr lang="en-US" b="1" dirty="0">
                <a:solidFill>
                  <a:srgbClr val="0070C0"/>
                </a:solidFill>
              </a:rPr>
              <a:t>A First NP-complete Problem</a:t>
            </a:r>
          </a:p>
        </p:txBody>
      </p:sp>
      <p:sp>
        <p:nvSpPr>
          <p:cNvPr id="3" name="Content Placeholder 2">
            <a:extLst>
              <a:ext uri="{FF2B5EF4-FFF2-40B4-BE49-F238E27FC236}">
                <a16:creationId xmlns:a16="http://schemas.microsoft.com/office/drawing/2014/main" id="{D211B73F-DA88-9F8C-290B-61625A420C5B}"/>
              </a:ext>
            </a:extLst>
          </p:cNvPr>
          <p:cNvSpPr>
            <a:spLocks noGrp="1"/>
          </p:cNvSpPr>
          <p:nvPr>
            <p:ph idx="1"/>
          </p:nvPr>
        </p:nvSpPr>
        <p:spPr/>
        <p:txBody>
          <a:bodyPr/>
          <a:lstStyle/>
          <a:p>
            <a:r>
              <a:rPr lang="en-US" dirty="0"/>
              <a:t>We can use the circuit-satisfiability problem.</a:t>
            </a:r>
          </a:p>
          <a:p>
            <a:pPr lvl="1"/>
            <a:r>
              <a:rPr lang="en-US" dirty="0"/>
              <a:t>We are given a </a:t>
            </a:r>
            <a:r>
              <a:rPr lang="en-US" dirty="0" err="1"/>
              <a:t>boolean</a:t>
            </a:r>
            <a:r>
              <a:rPr lang="en-US" dirty="0"/>
              <a:t> combinational circuit composed of AND, OR, and NOT gates, and we wish to know whether there exists some set of Boolean inputs to this circuit that causes its output to be 1.</a:t>
            </a:r>
          </a:p>
        </p:txBody>
      </p:sp>
    </p:spTree>
    <p:extLst>
      <p:ext uri="{BB962C8B-B14F-4D97-AF65-F5344CB8AC3E}">
        <p14:creationId xmlns:p14="http://schemas.microsoft.com/office/powerpoint/2010/main" val="2307669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4413595"/>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a:r>
            <a:r>
              <a:rPr lang="en-US" sz="2200" b="1" dirty="0">
                <a:latin typeface="Book Antiqua" pitchFamily="18" charset="0"/>
              </a:rPr>
              <a:t>at most</a:t>
            </a:r>
            <a:r>
              <a:rPr lang="en-US" sz="2200" dirty="0">
                <a:latin typeface="Book Antiqua" pitchFamily="18" charset="0"/>
              </a:rPr>
              <a:t> k?</a:t>
            </a:r>
            <a:endParaRPr lang="en-US" sz="2200" dirty="0">
              <a:latin typeface="Garamond"/>
            </a:endParaRPr>
          </a:p>
        </p:txBody>
      </p:sp>
      <p:sp>
        <p:nvSpPr>
          <p:cNvPr id="12" name="TextBox 11"/>
          <p:cNvSpPr txBox="1"/>
          <p:nvPr/>
        </p:nvSpPr>
        <p:spPr>
          <a:xfrm>
            <a:off x="2301044" y="4113077"/>
            <a:ext cx="4250676"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 Decision version</a:t>
            </a:r>
            <a:endParaRPr lang="en-US" sz="1500" b="1" dirty="0">
              <a:solidFill>
                <a:schemeClr val="bg1"/>
              </a:solidFill>
              <a:latin typeface="Book Antiqua" pitchFamily="18" charset="0"/>
            </a:endParaRPr>
          </a:p>
        </p:txBody>
      </p:sp>
      <p:sp>
        <p:nvSpPr>
          <p:cNvPr id="13" name="AutoShape 5"/>
          <p:cNvSpPr>
            <a:spLocks noChangeArrowheads="1"/>
          </p:cNvSpPr>
          <p:nvPr/>
        </p:nvSpPr>
        <p:spPr bwMode="auto">
          <a:xfrm>
            <a:off x="1847528" y="921207"/>
            <a:ext cx="8518412" cy="285180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A vertex cover of a graph is a set S of vertices/nodes such that </a:t>
            </a:r>
          </a:p>
          <a:p>
            <a:pPr algn="ctr"/>
            <a:r>
              <a:rPr lang="en-US" sz="2200" dirty="0">
                <a:latin typeface="Book Antiqua" pitchFamily="18" charset="0"/>
              </a:rPr>
              <a:t>every edge has at least one endpoint in S.</a:t>
            </a:r>
          </a:p>
          <a:p>
            <a:pPr algn="ctr"/>
            <a:endParaRPr lang="en-US" sz="2200" dirty="0">
              <a:latin typeface="Book Antiqua" pitchFamily="18" charset="0"/>
            </a:endParaRPr>
          </a:p>
          <a:p>
            <a:pPr algn="ctr"/>
            <a:r>
              <a:rPr lang="en-US" sz="2200" dirty="0">
                <a:latin typeface="Garamond"/>
              </a:rPr>
              <a:t>We try to “cover” each of the edges by choosing at</a:t>
            </a:r>
          </a:p>
          <a:p>
            <a:pPr algn="ctr"/>
            <a:r>
              <a:rPr lang="en-US" sz="2200" dirty="0">
                <a:latin typeface="Garamond"/>
              </a:rPr>
              <a:t>least one of its vertices.</a:t>
            </a:r>
          </a:p>
          <a:p>
            <a:pPr algn="ctr"/>
            <a:endParaRPr lang="en-US" sz="2200" dirty="0">
              <a:latin typeface="Garamond"/>
            </a:endParaRPr>
          </a:p>
          <a:p>
            <a:pPr algn="ctr"/>
            <a:r>
              <a:rPr lang="en-US" sz="2200" dirty="0">
                <a:latin typeface="Garamond"/>
              </a:rPr>
              <a:t>For a given graph G=(V,E), V is always a vertex cover. It is difficult to </a:t>
            </a:r>
          </a:p>
          <a:p>
            <a:pPr algn="ctr"/>
            <a:r>
              <a:rPr lang="en-US" sz="2200" dirty="0">
                <a:latin typeface="Garamond"/>
              </a:rPr>
              <a:t>find the </a:t>
            </a:r>
            <a:r>
              <a:rPr lang="en-US" sz="2200" b="1" dirty="0">
                <a:latin typeface="Garamond"/>
              </a:rPr>
              <a:t>smallest vertex cover</a:t>
            </a:r>
            <a:r>
              <a:rPr lang="en-US" sz="2200" dirty="0">
                <a:latin typeface="Garamond"/>
              </a:rPr>
              <a:t>.</a:t>
            </a:r>
          </a:p>
        </p:txBody>
      </p:sp>
    </p:spTree>
    <p:extLst>
      <p:ext uri="{BB962C8B-B14F-4D97-AF65-F5344CB8AC3E}">
        <p14:creationId xmlns:p14="http://schemas.microsoft.com/office/powerpoint/2010/main" val="8967853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1210400"/>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12" name="TextBox 11"/>
          <p:cNvSpPr txBox="1"/>
          <p:nvPr/>
        </p:nvSpPr>
        <p:spPr>
          <a:xfrm>
            <a:off x="2301044" y="909882"/>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7" name="Oval 20"/>
          <p:cNvSpPr>
            <a:spLocks noChangeAspect="1" noChangeArrowheads="1"/>
          </p:cNvSpPr>
          <p:nvPr/>
        </p:nvSpPr>
        <p:spPr bwMode="auto">
          <a:xfrm>
            <a:off x="8544272" y="4922381"/>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cxnSp>
        <p:nvCxnSpPr>
          <p:cNvPr id="9" name="AutoShape 24"/>
          <p:cNvCxnSpPr>
            <a:cxnSpLocks noChangeShapeType="1"/>
            <a:stCxn id="25" idx="5"/>
            <a:endCxn id="26" idx="2"/>
          </p:cNvCxnSpPr>
          <p:nvPr/>
        </p:nvCxnSpPr>
        <p:spPr bwMode="auto">
          <a:xfrm>
            <a:off x="8090396" y="5897547"/>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Oval 20"/>
          <p:cNvSpPr>
            <a:spLocks noChangeAspect="1" noChangeArrowheads="1"/>
          </p:cNvSpPr>
          <p:nvPr/>
        </p:nvSpPr>
        <p:spPr bwMode="auto">
          <a:xfrm>
            <a:off x="9276618" y="2930121"/>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19" name="Oval 20"/>
          <p:cNvSpPr>
            <a:spLocks noChangeAspect="1" noChangeArrowheads="1"/>
          </p:cNvSpPr>
          <p:nvPr/>
        </p:nvSpPr>
        <p:spPr bwMode="auto">
          <a:xfrm>
            <a:off x="7788188" y="292494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20" name="Oval 20"/>
          <p:cNvSpPr>
            <a:spLocks noChangeAspect="1" noChangeArrowheads="1"/>
          </p:cNvSpPr>
          <p:nvPr/>
        </p:nvSpPr>
        <p:spPr bwMode="auto">
          <a:xfrm>
            <a:off x="9276618" y="36151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21" name="Oval 20"/>
          <p:cNvSpPr>
            <a:spLocks noChangeAspect="1" noChangeArrowheads="1"/>
          </p:cNvSpPr>
          <p:nvPr/>
        </p:nvSpPr>
        <p:spPr bwMode="auto">
          <a:xfrm>
            <a:off x="7788188" y="36099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22" name="Oval 20"/>
          <p:cNvSpPr>
            <a:spLocks noChangeAspect="1" noChangeArrowheads="1"/>
          </p:cNvSpPr>
          <p:nvPr/>
        </p:nvSpPr>
        <p:spPr bwMode="auto">
          <a:xfrm>
            <a:off x="9276618" y="426321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23" name="Oval 22"/>
          <p:cNvSpPr>
            <a:spLocks noChangeAspect="1" noChangeArrowheads="1"/>
          </p:cNvSpPr>
          <p:nvPr/>
        </p:nvSpPr>
        <p:spPr bwMode="auto">
          <a:xfrm>
            <a:off x="7788188" y="425803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24" name="Oval 20"/>
          <p:cNvSpPr>
            <a:spLocks noChangeAspect="1" noChangeArrowheads="1"/>
          </p:cNvSpPr>
          <p:nvPr/>
        </p:nvSpPr>
        <p:spPr bwMode="auto">
          <a:xfrm>
            <a:off x="9313242" y="5631366"/>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
        <p:nvSpPr>
          <p:cNvPr id="25" name="Oval 24"/>
          <p:cNvSpPr>
            <a:spLocks noChangeAspect="1" noChangeArrowheads="1"/>
          </p:cNvSpPr>
          <p:nvPr/>
        </p:nvSpPr>
        <p:spPr bwMode="auto">
          <a:xfrm>
            <a:off x="7824812" y="5626189"/>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26" name="Oval 20"/>
          <p:cNvSpPr>
            <a:spLocks noChangeAspect="1" noChangeArrowheads="1"/>
          </p:cNvSpPr>
          <p:nvPr/>
        </p:nvSpPr>
        <p:spPr bwMode="auto">
          <a:xfrm>
            <a:off x="9313242" y="63154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27" name="Oval 26"/>
          <p:cNvSpPr>
            <a:spLocks noChangeAspect="1" noChangeArrowheads="1"/>
          </p:cNvSpPr>
          <p:nvPr/>
        </p:nvSpPr>
        <p:spPr bwMode="auto">
          <a:xfrm>
            <a:off x="7824812" y="63102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28" name="AutoShape 21"/>
          <p:cNvCxnSpPr>
            <a:cxnSpLocks noChangeShapeType="1"/>
          </p:cNvCxnSpPr>
          <p:nvPr/>
        </p:nvCxnSpPr>
        <p:spPr bwMode="auto">
          <a:xfrm flipV="1">
            <a:off x="9444372" y="32489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21"/>
          <p:cNvCxnSpPr>
            <a:cxnSpLocks noChangeShapeType="1"/>
            <a:stCxn id="22" idx="0"/>
          </p:cNvCxnSpPr>
          <p:nvPr/>
        </p:nvCxnSpPr>
        <p:spPr bwMode="auto">
          <a:xfrm flipV="1">
            <a:off x="9432194"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21"/>
          <p:cNvCxnSpPr>
            <a:cxnSpLocks noChangeShapeType="1"/>
          </p:cNvCxnSpPr>
          <p:nvPr/>
        </p:nvCxnSpPr>
        <p:spPr bwMode="auto">
          <a:xfrm flipV="1">
            <a:off x="9480376" y="59492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AutoShape 24"/>
          <p:cNvCxnSpPr>
            <a:cxnSpLocks noChangeShapeType="1"/>
            <a:endCxn id="7" idx="1"/>
          </p:cNvCxnSpPr>
          <p:nvPr/>
        </p:nvCxnSpPr>
        <p:spPr bwMode="auto">
          <a:xfrm>
            <a:off x="8053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24"/>
          <p:cNvCxnSpPr>
            <a:cxnSpLocks noChangeShapeType="1"/>
          </p:cNvCxnSpPr>
          <p:nvPr/>
        </p:nvCxnSpPr>
        <p:spPr bwMode="auto">
          <a:xfrm>
            <a:off x="8832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24"/>
          <p:cNvCxnSpPr>
            <a:cxnSpLocks noChangeShapeType="1"/>
            <a:stCxn id="22" idx="3"/>
            <a:endCxn id="7" idx="7"/>
          </p:cNvCxnSpPr>
          <p:nvPr/>
        </p:nvCxnSpPr>
        <p:spPr bwMode="auto">
          <a:xfrm flipH="1">
            <a:off x="8809855" y="4534572"/>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24"/>
          <p:cNvCxnSpPr>
            <a:cxnSpLocks noChangeShapeType="1"/>
          </p:cNvCxnSpPr>
          <p:nvPr/>
        </p:nvCxnSpPr>
        <p:spPr bwMode="auto">
          <a:xfrm flipH="1">
            <a:off x="8076220" y="5193197"/>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AutoShape 24"/>
          <p:cNvCxnSpPr>
            <a:cxnSpLocks noChangeShapeType="1"/>
            <a:stCxn id="27" idx="6"/>
            <a:endCxn id="26" idx="2"/>
          </p:cNvCxnSpPr>
          <p:nvPr/>
        </p:nvCxnSpPr>
        <p:spPr bwMode="auto">
          <a:xfrm>
            <a:off x="8135962" y="646922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24"/>
          <p:cNvCxnSpPr>
            <a:cxnSpLocks noChangeShapeType="1"/>
          </p:cNvCxnSpPr>
          <p:nvPr/>
        </p:nvCxnSpPr>
        <p:spPr bwMode="auto">
          <a:xfrm>
            <a:off x="8112224" y="3104965"/>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24"/>
          <p:cNvCxnSpPr>
            <a:cxnSpLocks noChangeShapeType="1"/>
            <a:stCxn id="21" idx="6"/>
            <a:endCxn id="14" idx="3"/>
          </p:cNvCxnSpPr>
          <p:nvPr/>
        </p:nvCxnSpPr>
        <p:spPr bwMode="auto">
          <a:xfrm flipV="1">
            <a:off x="8099339"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24"/>
          <p:cNvCxnSpPr>
            <a:cxnSpLocks noChangeShapeType="1"/>
            <a:stCxn id="23" idx="6"/>
          </p:cNvCxnSpPr>
          <p:nvPr/>
        </p:nvCxnSpPr>
        <p:spPr bwMode="auto">
          <a:xfrm flipV="1">
            <a:off x="8099339"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24"/>
          <p:cNvCxnSpPr>
            <a:cxnSpLocks noChangeShapeType="1"/>
          </p:cNvCxnSpPr>
          <p:nvPr/>
        </p:nvCxnSpPr>
        <p:spPr bwMode="auto">
          <a:xfrm>
            <a:off x="8087072" y="37838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 name="Rectangle 49"/>
          <p:cNvSpPr>
            <a:spLocks noChangeArrowheads="1"/>
          </p:cNvSpPr>
          <p:nvPr/>
        </p:nvSpPr>
        <p:spPr bwMode="auto">
          <a:xfrm>
            <a:off x="1883532" y="3429000"/>
            <a:ext cx="52565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 vertex cover of size 4?</a:t>
            </a:r>
          </a:p>
        </p:txBody>
      </p:sp>
    </p:spTree>
    <p:extLst>
      <p:ext uri="{BB962C8B-B14F-4D97-AF65-F5344CB8AC3E}">
        <p14:creationId xmlns:p14="http://schemas.microsoft.com/office/powerpoint/2010/main" val="1160448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1210400"/>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12" name="TextBox 11"/>
          <p:cNvSpPr txBox="1"/>
          <p:nvPr/>
        </p:nvSpPr>
        <p:spPr>
          <a:xfrm>
            <a:off x="2301044" y="909882"/>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7" name="Oval 20"/>
          <p:cNvSpPr>
            <a:spLocks noChangeAspect="1" noChangeArrowheads="1"/>
          </p:cNvSpPr>
          <p:nvPr/>
        </p:nvSpPr>
        <p:spPr bwMode="auto">
          <a:xfrm>
            <a:off x="8544272" y="492238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cxnSp>
        <p:nvCxnSpPr>
          <p:cNvPr id="9" name="AutoShape 24"/>
          <p:cNvCxnSpPr>
            <a:cxnSpLocks noChangeShapeType="1"/>
            <a:stCxn id="25" idx="5"/>
            <a:endCxn id="26" idx="2"/>
          </p:cNvCxnSpPr>
          <p:nvPr/>
        </p:nvCxnSpPr>
        <p:spPr bwMode="auto">
          <a:xfrm>
            <a:off x="8090396" y="5897547"/>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Oval 20"/>
          <p:cNvSpPr>
            <a:spLocks noChangeAspect="1" noChangeArrowheads="1"/>
          </p:cNvSpPr>
          <p:nvPr/>
        </p:nvSpPr>
        <p:spPr bwMode="auto">
          <a:xfrm>
            <a:off x="9276618" y="293012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19" name="Oval 20"/>
          <p:cNvSpPr>
            <a:spLocks noChangeAspect="1" noChangeArrowheads="1"/>
          </p:cNvSpPr>
          <p:nvPr/>
        </p:nvSpPr>
        <p:spPr bwMode="auto">
          <a:xfrm>
            <a:off x="7788188" y="292494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20" name="Oval 20"/>
          <p:cNvSpPr>
            <a:spLocks noChangeAspect="1" noChangeArrowheads="1"/>
          </p:cNvSpPr>
          <p:nvPr/>
        </p:nvSpPr>
        <p:spPr bwMode="auto">
          <a:xfrm>
            <a:off x="9276618" y="36151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21" name="Oval 20"/>
          <p:cNvSpPr>
            <a:spLocks noChangeAspect="1" noChangeArrowheads="1"/>
          </p:cNvSpPr>
          <p:nvPr/>
        </p:nvSpPr>
        <p:spPr bwMode="auto">
          <a:xfrm>
            <a:off x="7788188" y="36099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22" name="Oval 20"/>
          <p:cNvSpPr>
            <a:spLocks noChangeAspect="1" noChangeArrowheads="1"/>
          </p:cNvSpPr>
          <p:nvPr/>
        </p:nvSpPr>
        <p:spPr bwMode="auto">
          <a:xfrm>
            <a:off x="9276618" y="426321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23" name="Oval 22"/>
          <p:cNvSpPr>
            <a:spLocks noChangeAspect="1" noChangeArrowheads="1"/>
          </p:cNvSpPr>
          <p:nvPr/>
        </p:nvSpPr>
        <p:spPr bwMode="auto">
          <a:xfrm>
            <a:off x="7788188" y="425803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24" name="Oval 20"/>
          <p:cNvSpPr>
            <a:spLocks noChangeAspect="1" noChangeArrowheads="1"/>
          </p:cNvSpPr>
          <p:nvPr/>
        </p:nvSpPr>
        <p:spPr bwMode="auto">
          <a:xfrm>
            <a:off x="9313242" y="5631366"/>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
        <p:nvSpPr>
          <p:cNvPr id="25" name="Oval 24"/>
          <p:cNvSpPr>
            <a:spLocks noChangeAspect="1" noChangeArrowheads="1"/>
          </p:cNvSpPr>
          <p:nvPr/>
        </p:nvSpPr>
        <p:spPr bwMode="auto">
          <a:xfrm>
            <a:off x="7824812" y="5626189"/>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26" name="Oval 20"/>
          <p:cNvSpPr>
            <a:spLocks noChangeAspect="1" noChangeArrowheads="1"/>
          </p:cNvSpPr>
          <p:nvPr/>
        </p:nvSpPr>
        <p:spPr bwMode="auto">
          <a:xfrm>
            <a:off x="9313242" y="63154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27" name="Oval 26"/>
          <p:cNvSpPr>
            <a:spLocks noChangeAspect="1" noChangeArrowheads="1"/>
          </p:cNvSpPr>
          <p:nvPr/>
        </p:nvSpPr>
        <p:spPr bwMode="auto">
          <a:xfrm>
            <a:off x="7824812" y="63102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28" name="AutoShape 21"/>
          <p:cNvCxnSpPr>
            <a:cxnSpLocks noChangeShapeType="1"/>
          </p:cNvCxnSpPr>
          <p:nvPr/>
        </p:nvCxnSpPr>
        <p:spPr bwMode="auto">
          <a:xfrm flipV="1">
            <a:off x="9444372" y="32489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21"/>
          <p:cNvCxnSpPr>
            <a:cxnSpLocks noChangeShapeType="1"/>
            <a:stCxn id="22" idx="0"/>
          </p:cNvCxnSpPr>
          <p:nvPr/>
        </p:nvCxnSpPr>
        <p:spPr bwMode="auto">
          <a:xfrm flipV="1">
            <a:off x="9432194"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21"/>
          <p:cNvCxnSpPr>
            <a:cxnSpLocks noChangeShapeType="1"/>
          </p:cNvCxnSpPr>
          <p:nvPr/>
        </p:nvCxnSpPr>
        <p:spPr bwMode="auto">
          <a:xfrm flipV="1">
            <a:off x="9480376" y="59492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AutoShape 24"/>
          <p:cNvCxnSpPr>
            <a:cxnSpLocks noChangeShapeType="1"/>
            <a:endCxn id="7" idx="1"/>
          </p:cNvCxnSpPr>
          <p:nvPr/>
        </p:nvCxnSpPr>
        <p:spPr bwMode="auto">
          <a:xfrm>
            <a:off x="8053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24"/>
          <p:cNvCxnSpPr>
            <a:cxnSpLocks noChangeShapeType="1"/>
          </p:cNvCxnSpPr>
          <p:nvPr/>
        </p:nvCxnSpPr>
        <p:spPr bwMode="auto">
          <a:xfrm>
            <a:off x="8832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24"/>
          <p:cNvCxnSpPr>
            <a:cxnSpLocks noChangeShapeType="1"/>
            <a:stCxn id="22" idx="3"/>
            <a:endCxn id="7" idx="7"/>
          </p:cNvCxnSpPr>
          <p:nvPr/>
        </p:nvCxnSpPr>
        <p:spPr bwMode="auto">
          <a:xfrm flipH="1">
            <a:off x="8809855" y="4534572"/>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24"/>
          <p:cNvCxnSpPr>
            <a:cxnSpLocks noChangeShapeType="1"/>
          </p:cNvCxnSpPr>
          <p:nvPr/>
        </p:nvCxnSpPr>
        <p:spPr bwMode="auto">
          <a:xfrm flipH="1">
            <a:off x="8076220" y="5193197"/>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AutoShape 24"/>
          <p:cNvCxnSpPr>
            <a:cxnSpLocks noChangeShapeType="1"/>
            <a:stCxn id="27" idx="6"/>
            <a:endCxn id="26" idx="2"/>
          </p:cNvCxnSpPr>
          <p:nvPr/>
        </p:nvCxnSpPr>
        <p:spPr bwMode="auto">
          <a:xfrm>
            <a:off x="8135962" y="646922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24"/>
          <p:cNvCxnSpPr>
            <a:cxnSpLocks noChangeShapeType="1"/>
          </p:cNvCxnSpPr>
          <p:nvPr/>
        </p:nvCxnSpPr>
        <p:spPr bwMode="auto">
          <a:xfrm>
            <a:off x="8112224" y="3104965"/>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24"/>
          <p:cNvCxnSpPr>
            <a:cxnSpLocks noChangeShapeType="1"/>
            <a:stCxn id="21" idx="6"/>
            <a:endCxn id="14" idx="3"/>
          </p:cNvCxnSpPr>
          <p:nvPr/>
        </p:nvCxnSpPr>
        <p:spPr bwMode="auto">
          <a:xfrm flipV="1">
            <a:off x="8099339"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24"/>
          <p:cNvCxnSpPr>
            <a:cxnSpLocks noChangeShapeType="1"/>
            <a:stCxn id="23" idx="6"/>
          </p:cNvCxnSpPr>
          <p:nvPr/>
        </p:nvCxnSpPr>
        <p:spPr bwMode="auto">
          <a:xfrm flipV="1">
            <a:off x="8099339"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24"/>
          <p:cNvCxnSpPr>
            <a:cxnSpLocks noChangeShapeType="1"/>
          </p:cNvCxnSpPr>
          <p:nvPr/>
        </p:nvCxnSpPr>
        <p:spPr bwMode="auto">
          <a:xfrm>
            <a:off x="8087072" y="37838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 name="Rectangle 49"/>
          <p:cNvSpPr>
            <a:spLocks noChangeArrowheads="1"/>
          </p:cNvSpPr>
          <p:nvPr/>
        </p:nvSpPr>
        <p:spPr bwMode="auto">
          <a:xfrm>
            <a:off x="1667508" y="3267562"/>
            <a:ext cx="525658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 vertex cover of size 4?</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0000CC"/>
                </a:solidFill>
                <a:latin typeface="Garamond" pitchFamily="18" charset="0"/>
              </a:rPr>
              <a:t>Yes</a:t>
            </a:r>
          </a:p>
          <a:p>
            <a:pPr>
              <a:spcBef>
                <a:spcPts val="600"/>
              </a:spcBef>
              <a:buClr>
                <a:srgbClr val="4F81BD"/>
              </a:buClr>
              <a:buSzPct val="90000"/>
              <a:buFont typeface="Wingdings 3" pitchFamily="18" charset="2"/>
              <a:buChar char="}"/>
            </a:pPr>
            <a:endParaRPr lang="en-US" sz="2000" dirty="0">
              <a:latin typeface="Garamond" pitchFamily="18" charset="0"/>
            </a:endParaRPr>
          </a:p>
        </p:txBody>
      </p:sp>
    </p:spTree>
    <p:extLst>
      <p:ext uri="{BB962C8B-B14F-4D97-AF65-F5344CB8AC3E}">
        <p14:creationId xmlns:p14="http://schemas.microsoft.com/office/powerpoint/2010/main" val="172001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3A73-C5F9-4008-913B-8415173C2E53}"/>
              </a:ext>
            </a:extLst>
          </p:cNvPr>
          <p:cNvSpPr>
            <a:spLocks noGrp="1"/>
          </p:cNvSpPr>
          <p:nvPr>
            <p:ph type="title"/>
          </p:nvPr>
        </p:nvSpPr>
        <p:spPr/>
        <p:txBody>
          <a:bodyPr>
            <a:normAutofit/>
          </a:bodyPr>
          <a:lstStyle/>
          <a:p>
            <a:pPr algn="ctr"/>
            <a:r>
              <a:rPr lang="en-US" sz="4200" b="1" dirty="0">
                <a:solidFill>
                  <a:srgbClr val="0070C0"/>
                </a:solidFill>
              </a:rPr>
              <a:t>Comparison Between Similar Problems (contd.)</a:t>
            </a:r>
            <a:endParaRPr lang="en-US" sz="4200" dirty="0"/>
          </a:p>
        </p:txBody>
      </p:sp>
      <p:sp>
        <p:nvSpPr>
          <p:cNvPr id="3" name="Content Placeholder 2">
            <a:extLst>
              <a:ext uri="{FF2B5EF4-FFF2-40B4-BE49-F238E27FC236}">
                <a16:creationId xmlns:a16="http://schemas.microsoft.com/office/drawing/2014/main" id="{592A7E58-16FF-FB5E-BF8C-9B02D6C10496}"/>
              </a:ext>
            </a:extLst>
          </p:cNvPr>
          <p:cNvSpPr>
            <a:spLocks noGrp="1"/>
          </p:cNvSpPr>
          <p:nvPr>
            <p:ph idx="1"/>
          </p:nvPr>
        </p:nvSpPr>
        <p:spPr/>
        <p:txBody>
          <a:bodyPr>
            <a:normAutofit lnSpcReduction="10000"/>
          </a:bodyPr>
          <a:lstStyle/>
          <a:p>
            <a:r>
              <a:rPr lang="en-US" dirty="0"/>
              <a:t>Euler tour vs. </a:t>
            </a:r>
            <a:r>
              <a:rPr lang="en-US" dirty="0" err="1"/>
              <a:t>hamiltonian</a:t>
            </a:r>
            <a:r>
              <a:rPr lang="en-US" dirty="0"/>
              <a:t> cycle: </a:t>
            </a:r>
          </a:p>
          <a:p>
            <a:pPr lvl="1"/>
            <a:r>
              <a:rPr lang="en-US" dirty="0"/>
              <a:t>An Euler tour of a connected, directed graph G = (V, E) is a cycle that traverses each edge of G exactly once, although it is allowed to visit each vertex more than once. </a:t>
            </a:r>
          </a:p>
          <a:p>
            <a:pPr lvl="1"/>
            <a:r>
              <a:rPr lang="en-US" dirty="0"/>
              <a:t>We can determine whether a graph has an Euler tour in only O(E) time and, in fact, we can find the edges of the Euler tour in O(E) time. </a:t>
            </a:r>
          </a:p>
          <a:p>
            <a:pPr lvl="1"/>
            <a:r>
              <a:rPr lang="en-US" dirty="0"/>
              <a:t>A </a:t>
            </a:r>
            <a:r>
              <a:rPr lang="en-US" dirty="0" err="1"/>
              <a:t>hamiltonian</a:t>
            </a:r>
            <a:r>
              <a:rPr lang="en-US" dirty="0"/>
              <a:t> cycle of a directed graph G = (V, E) is a simple cycle that contains each vertex in V .</a:t>
            </a:r>
          </a:p>
          <a:p>
            <a:pPr lvl="1"/>
            <a:r>
              <a:rPr lang="en-US" dirty="0"/>
              <a:t>Determining whether a directed graph has a </a:t>
            </a:r>
            <a:r>
              <a:rPr lang="en-US" dirty="0" err="1"/>
              <a:t>hamiltonian</a:t>
            </a:r>
            <a:r>
              <a:rPr lang="en-US" dirty="0"/>
              <a:t> cycle is NP-complete.</a:t>
            </a:r>
          </a:p>
          <a:p>
            <a:pPr lvl="1"/>
            <a:r>
              <a:rPr lang="en-US" dirty="0"/>
              <a:t>Determining whether an undirected graph has a </a:t>
            </a:r>
            <a:r>
              <a:rPr lang="en-US" dirty="0" err="1"/>
              <a:t>hamiltonian</a:t>
            </a:r>
            <a:r>
              <a:rPr lang="en-US" dirty="0"/>
              <a:t> cycle is also NP-complete.</a:t>
            </a:r>
          </a:p>
        </p:txBody>
      </p:sp>
    </p:spTree>
    <p:extLst>
      <p:ext uri="{BB962C8B-B14F-4D97-AF65-F5344CB8AC3E}">
        <p14:creationId xmlns:p14="http://schemas.microsoft.com/office/powerpoint/2010/main" val="1972501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1210400"/>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12" name="TextBox 11"/>
          <p:cNvSpPr txBox="1"/>
          <p:nvPr/>
        </p:nvSpPr>
        <p:spPr>
          <a:xfrm>
            <a:off x="2301044" y="909882"/>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7" name="Oval 20"/>
          <p:cNvSpPr>
            <a:spLocks noChangeAspect="1" noChangeArrowheads="1"/>
          </p:cNvSpPr>
          <p:nvPr/>
        </p:nvSpPr>
        <p:spPr bwMode="auto">
          <a:xfrm>
            <a:off x="8544272" y="492238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cxnSp>
        <p:nvCxnSpPr>
          <p:cNvPr id="9" name="AutoShape 24"/>
          <p:cNvCxnSpPr>
            <a:cxnSpLocks noChangeShapeType="1"/>
            <a:stCxn id="25" idx="5"/>
            <a:endCxn id="26" idx="2"/>
          </p:cNvCxnSpPr>
          <p:nvPr/>
        </p:nvCxnSpPr>
        <p:spPr bwMode="auto">
          <a:xfrm>
            <a:off x="8090396" y="5897547"/>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Oval 20"/>
          <p:cNvSpPr>
            <a:spLocks noChangeAspect="1" noChangeArrowheads="1"/>
          </p:cNvSpPr>
          <p:nvPr/>
        </p:nvSpPr>
        <p:spPr bwMode="auto">
          <a:xfrm>
            <a:off x="9276618" y="293012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19" name="Oval 20"/>
          <p:cNvSpPr>
            <a:spLocks noChangeAspect="1" noChangeArrowheads="1"/>
          </p:cNvSpPr>
          <p:nvPr/>
        </p:nvSpPr>
        <p:spPr bwMode="auto">
          <a:xfrm>
            <a:off x="7788188" y="292494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20" name="Oval 20"/>
          <p:cNvSpPr>
            <a:spLocks noChangeAspect="1" noChangeArrowheads="1"/>
          </p:cNvSpPr>
          <p:nvPr/>
        </p:nvSpPr>
        <p:spPr bwMode="auto">
          <a:xfrm>
            <a:off x="9276618" y="36151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21" name="Oval 20"/>
          <p:cNvSpPr>
            <a:spLocks noChangeAspect="1" noChangeArrowheads="1"/>
          </p:cNvSpPr>
          <p:nvPr/>
        </p:nvSpPr>
        <p:spPr bwMode="auto">
          <a:xfrm>
            <a:off x="7788188" y="36099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22" name="Oval 20"/>
          <p:cNvSpPr>
            <a:spLocks noChangeAspect="1" noChangeArrowheads="1"/>
          </p:cNvSpPr>
          <p:nvPr/>
        </p:nvSpPr>
        <p:spPr bwMode="auto">
          <a:xfrm>
            <a:off x="9276618" y="426321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23" name="Oval 22"/>
          <p:cNvSpPr>
            <a:spLocks noChangeAspect="1" noChangeArrowheads="1"/>
          </p:cNvSpPr>
          <p:nvPr/>
        </p:nvSpPr>
        <p:spPr bwMode="auto">
          <a:xfrm>
            <a:off x="7788188" y="425803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24" name="Oval 20"/>
          <p:cNvSpPr>
            <a:spLocks noChangeAspect="1" noChangeArrowheads="1"/>
          </p:cNvSpPr>
          <p:nvPr/>
        </p:nvSpPr>
        <p:spPr bwMode="auto">
          <a:xfrm>
            <a:off x="9313242" y="5631366"/>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
        <p:nvSpPr>
          <p:cNvPr id="25" name="Oval 24"/>
          <p:cNvSpPr>
            <a:spLocks noChangeAspect="1" noChangeArrowheads="1"/>
          </p:cNvSpPr>
          <p:nvPr/>
        </p:nvSpPr>
        <p:spPr bwMode="auto">
          <a:xfrm>
            <a:off x="7824812" y="5626189"/>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26" name="Oval 20"/>
          <p:cNvSpPr>
            <a:spLocks noChangeAspect="1" noChangeArrowheads="1"/>
          </p:cNvSpPr>
          <p:nvPr/>
        </p:nvSpPr>
        <p:spPr bwMode="auto">
          <a:xfrm>
            <a:off x="9313242" y="63154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27" name="Oval 26"/>
          <p:cNvSpPr>
            <a:spLocks noChangeAspect="1" noChangeArrowheads="1"/>
          </p:cNvSpPr>
          <p:nvPr/>
        </p:nvSpPr>
        <p:spPr bwMode="auto">
          <a:xfrm>
            <a:off x="7824812" y="63102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28" name="AutoShape 21"/>
          <p:cNvCxnSpPr>
            <a:cxnSpLocks noChangeShapeType="1"/>
          </p:cNvCxnSpPr>
          <p:nvPr/>
        </p:nvCxnSpPr>
        <p:spPr bwMode="auto">
          <a:xfrm flipV="1">
            <a:off x="9444372" y="32489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21"/>
          <p:cNvCxnSpPr>
            <a:cxnSpLocks noChangeShapeType="1"/>
            <a:stCxn id="22" idx="0"/>
          </p:cNvCxnSpPr>
          <p:nvPr/>
        </p:nvCxnSpPr>
        <p:spPr bwMode="auto">
          <a:xfrm flipV="1">
            <a:off x="9432194"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21"/>
          <p:cNvCxnSpPr>
            <a:cxnSpLocks noChangeShapeType="1"/>
          </p:cNvCxnSpPr>
          <p:nvPr/>
        </p:nvCxnSpPr>
        <p:spPr bwMode="auto">
          <a:xfrm flipV="1">
            <a:off x="9480376" y="59492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AutoShape 24"/>
          <p:cNvCxnSpPr>
            <a:cxnSpLocks noChangeShapeType="1"/>
            <a:endCxn id="7" idx="1"/>
          </p:cNvCxnSpPr>
          <p:nvPr/>
        </p:nvCxnSpPr>
        <p:spPr bwMode="auto">
          <a:xfrm>
            <a:off x="8053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24"/>
          <p:cNvCxnSpPr>
            <a:cxnSpLocks noChangeShapeType="1"/>
          </p:cNvCxnSpPr>
          <p:nvPr/>
        </p:nvCxnSpPr>
        <p:spPr bwMode="auto">
          <a:xfrm>
            <a:off x="8832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24"/>
          <p:cNvCxnSpPr>
            <a:cxnSpLocks noChangeShapeType="1"/>
            <a:stCxn id="22" idx="3"/>
            <a:endCxn id="7" idx="7"/>
          </p:cNvCxnSpPr>
          <p:nvPr/>
        </p:nvCxnSpPr>
        <p:spPr bwMode="auto">
          <a:xfrm flipH="1">
            <a:off x="8809855" y="4534572"/>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24"/>
          <p:cNvCxnSpPr>
            <a:cxnSpLocks noChangeShapeType="1"/>
          </p:cNvCxnSpPr>
          <p:nvPr/>
        </p:nvCxnSpPr>
        <p:spPr bwMode="auto">
          <a:xfrm flipH="1">
            <a:off x="8076220" y="5193197"/>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AutoShape 24"/>
          <p:cNvCxnSpPr>
            <a:cxnSpLocks noChangeShapeType="1"/>
            <a:stCxn id="27" idx="6"/>
            <a:endCxn id="26" idx="2"/>
          </p:cNvCxnSpPr>
          <p:nvPr/>
        </p:nvCxnSpPr>
        <p:spPr bwMode="auto">
          <a:xfrm>
            <a:off x="8135962" y="646922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24"/>
          <p:cNvCxnSpPr>
            <a:cxnSpLocks noChangeShapeType="1"/>
          </p:cNvCxnSpPr>
          <p:nvPr/>
        </p:nvCxnSpPr>
        <p:spPr bwMode="auto">
          <a:xfrm>
            <a:off x="8112224" y="3104965"/>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24"/>
          <p:cNvCxnSpPr>
            <a:cxnSpLocks noChangeShapeType="1"/>
            <a:stCxn id="21" idx="6"/>
            <a:endCxn id="14" idx="3"/>
          </p:cNvCxnSpPr>
          <p:nvPr/>
        </p:nvCxnSpPr>
        <p:spPr bwMode="auto">
          <a:xfrm flipV="1">
            <a:off x="8099339"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24"/>
          <p:cNvCxnSpPr>
            <a:cxnSpLocks noChangeShapeType="1"/>
            <a:stCxn id="23" idx="6"/>
          </p:cNvCxnSpPr>
          <p:nvPr/>
        </p:nvCxnSpPr>
        <p:spPr bwMode="auto">
          <a:xfrm flipV="1">
            <a:off x="8099339"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24"/>
          <p:cNvCxnSpPr>
            <a:cxnSpLocks noChangeShapeType="1"/>
          </p:cNvCxnSpPr>
          <p:nvPr/>
        </p:nvCxnSpPr>
        <p:spPr bwMode="auto">
          <a:xfrm>
            <a:off x="8087072" y="37838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 name="Rectangle 49"/>
          <p:cNvSpPr>
            <a:spLocks noChangeArrowheads="1"/>
          </p:cNvSpPr>
          <p:nvPr/>
        </p:nvSpPr>
        <p:spPr bwMode="auto">
          <a:xfrm>
            <a:off x="1667508" y="3025189"/>
            <a:ext cx="5256584"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 vertex cover of size 4?</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0000CC"/>
                </a:solidFill>
                <a:latin typeface="Garamond" pitchFamily="18" charset="0"/>
              </a:rPr>
              <a:t>Yes</a:t>
            </a:r>
          </a:p>
          <a:p>
            <a:pPr>
              <a:spcBef>
                <a:spcPts val="600"/>
              </a:spcBef>
              <a:buClr>
                <a:srgbClr val="4F81BD"/>
              </a:buClr>
              <a:buSzPct val="90000"/>
              <a:buFont typeface="Wingdings 3" pitchFamily="18" charset="2"/>
              <a:buChar char="}"/>
            </a:pPr>
            <a:r>
              <a:rPr lang="en-US" sz="2000" dirty="0">
                <a:latin typeface="Garamond" pitchFamily="18" charset="0"/>
              </a:rPr>
              <a:t> Is there a vertex cover of size 3?</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FF0000"/>
                </a:solidFill>
                <a:latin typeface="Garamond" pitchFamily="18" charset="0"/>
              </a:rPr>
              <a:t>No</a:t>
            </a:r>
          </a:p>
        </p:txBody>
      </p:sp>
    </p:spTree>
    <p:extLst>
      <p:ext uri="{BB962C8B-B14F-4D97-AF65-F5344CB8AC3E}">
        <p14:creationId xmlns:p14="http://schemas.microsoft.com/office/powerpoint/2010/main" val="657128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4413595"/>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graph G and a number k, does G contain a set of </a:t>
            </a:r>
            <a:r>
              <a:rPr lang="en-US" sz="2200" b="1" dirty="0">
                <a:latin typeface="Book Antiqua" pitchFamily="18" charset="0"/>
              </a:rPr>
              <a:t>at least</a:t>
            </a:r>
            <a:r>
              <a:rPr lang="en-US" sz="2200" dirty="0">
                <a:latin typeface="Book Antiqua" pitchFamily="18" charset="0"/>
              </a:rPr>
              <a:t> k</a:t>
            </a:r>
          </a:p>
          <a:p>
            <a:pPr algn="ctr"/>
            <a:r>
              <a:rPr lang="en-US" sz="2200" dirty="0">
                <a:latin typeface="Book Antiqua" pitchFamily="18" charset="0"/>
              </a:rPr>
              <a:t>independent vertices?</a:t>
            </a:r>
            <a:endParaRPr lang="en-US" sz="2200" dirty="0">
              <a:latin typeface="Garamond"/>
            </a:endParaRPr>
          </a:p>
        </p:txBody>
      </p:sp>
      <p:sp>
        <p:nvSpPr>
          <p:cNvPr id="12" name="TextBox 11"/>
          <p:cNvSpPr txBox="1"/>
          <p:nvPr/>
        </p:nvSpPr>
        <p:spPr>
          <a:xfrm>
            <a:off x="2279576" y="4114238"/>
            <a:ext cx="455623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Independent Set: Decision version</a:t>
            </a:r>
            <a:endParaRPr lang="en-US" sz="1500" b="1" dirty="0">
              <a:solidFill>
                <a:schemeClr val="bg1"/>
              </a:solidFill>
              <a:latin typeface="Book Antiqua" pitchFamily="18" charset="0"/>
            </a:endParaRPr>
          </a:p>
        </p:txBody>
      </p:sp>
      <p:sp>
        <p:nvSpPr>
          <p:cNvPr id="13" name="AutoShape 5"/>
          <p:cNvSpPr>
            <a:spLocks noChangeArrowheads="1"/>
          </p:cNvSpPr>
          <p:nvPr/>
        </p:nvSpPr>
        <p:spPr bwMode="auto">
          <a:xfrm>
            <a:off x="1847528" y="1154098"/>
            <a:ext cx="8518412" cy="2201662"/>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An independent set of a graph is a set </a:t>
            </a:r>
            <a:r>
              <a:rPr lang="en-US" sz="2200" i="1" dirty="0">
                <a:latin typeface="Book Antiqua" pitchFamily="18" charset="0"/>
              </a:rPr>
              <a:t>I</a:t>
            </a:r>
            <a:r>
              <a:rPr lang="en-US" sz="2200" dirty="0">
                <a:latin typeface="Book Antiqua" pitchFamily="18" charset="0"/>
              </a:rPr>
              <a:t> of nodes such that </a:t>
            </a:r>
          </a:p>
          <a:p>
            <a:pPr algn="ctr"/>
            <a:r>
              <a:rPr lang="en-US" sz="2200" dirty="0">
                <a:latin typeface="Book Antiqua" pitchFamily="18" charset="0"/>
              </a:rPr>
              <a:t>they are pairwise non-adjacent.</a:t>
            </a:r>
          </a:p>
          <a:p>
            <a:pPr algn="ctr"/>
            <a:endParaRPr lang="en-US" sz="2200" dirty="0">
              <a:latin typeface="Book Antiqua" pitchFamily="18" charset="0"/>
            </a:endParaRPr>
          </a:p>
          <a:p>
            <a:pPr algn="ctr"/>
            <a:r>
              <a:rPr lang="en-US" sz="2200" dirty="0">
                <a:latin typeface="Book Antiqua" pitchFamily="18" charset="0"/>
              </a:rPr>
              <a:t>In trivial case, </a:t>
            </a:r>
            <a:r>
              <a:rPr lang="en-US" sz="2200" i="1" dirty="0">
                <a:latin typeface="Book Antiqua" pitchFamily="18" charset="0"/>
              </a:rPr>
              <a:t>I</a:t>
            </a:r>
            <a:r>
              <a:rPr lang="en-US" sz="2200" dirty="0">
                <a:latin typeface="Book Antiqua" pitchFamily="18" charset="0"/>
              </a:rPr>
              <a:t> may contain only one vertex. It is difficult to find</a:t>
            </a:r>
          </a:p>
          <a:p>
            <a:pPr algn="ctr"/>
            <a:r>
              <a:rPr lang="en-US" sz="2200" dirty="0">
                <a:latin typeface="Book Antiqua" pitchFamily="18" charset="0"/>
              </a:rPr>
              <a:t>the </a:t>
            </a:r>
            <a:r>
              <a:rPr lang="en-US" sz="2200" b="1" dirty="0">
                <a:latin typeface="Book Antiqua" pitchFamily="18" charset="0"/>
              </a:rPr>
              <a:t>largest</a:t>
            </a:r>
            <a:r>
              <a:rPr lang="en-US" sz="2200" dirty="0">
                <a:latin typeface="Book Antiqua" pitchFamily="18" charset="0"/>
              </a:rPr>
              <a:t> </a:t>
            </a:r>
            <a:r>
              <a:rPr lang="en-US" sz="2200" i="1" dirty="0">
                <a:latin typeface="Book Antiqua" pitchFamily="18" charset="0"/>
              </a:rPr>
              <a:t>I</a:t>
            </a:r>
            <a:r>
              <a:rPr lang="en-US" sz="2200" dirty="0">
                <a:latin typeface="Book Antiqua" pitchFamily="18" charset="0"/>
              </a:rPr>
              <a:t>.</a:t>
            </a:r>
          </a:p>
        </p:txBody>
      </p:sp>
    </p:spTree>
    <p:extLst>
      <p:ext uri="{BB962C8B-B14F-4D97-AF65-F5344CB8AC3E}">
        <p14:creationId xmlns:p14="http://schemas.microsoft.com/office/powerpoint/2010/main" val="23072480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144-13E3-974C-417C-A3828B1A3D8D}"/>
              </a:ext>
            </a:extLst>
          </p:cNvPr>
          <p:cNvSpPr>
            <a:spLocks noGrp="1"/>
          </p:cNvSpPr>
          <p:nvPr>
            <p:ph type="title"/>
          </p:nvPr>
        </p:nvSpPr>
        <p:spPr/>
        <p:txBody>
          <a:bodyPr/>
          <a:lstStyle/>
          <a:p>
            <a:pPr algn="ctr"/>
            <a:r>
              <a:rPr lang="en-US" b="1" dirty="0">
                <a:solidFill>
                  <a:srgbClr val="0070C0"/>
                </a:solidFill>
              </a:rPr>
              <a:t>Independent Set: Optimization vs Decision</a:t>
            </a:r>
          </a:p>
        </p:txBody>
      </p:sp>
      <p:sp>
        <p:nvSpPr>
          <p:cNvPr id="3" name="Content Placeholder 2">
            <a:extLst>
              <a:ext uri="{FF2B5EF4-FFF2-40B4-BE49-F238E27FC236}">
                <a16:creationId xmlns:a16="http://schemas.microsoft.com/office/drawing/2014/main" id="{57102099-CF49-47B6-0F91-02880D1DC45F}"/>
              </a:ext>
            </a:extLst>
          </p:cNvPr>
          <p:cNvSpPr>
            <a:spLocks noGrp="1"/>
          </p:cNvSpPr>
          <p:nvPr>
            <p:ph idx="1"/>
          </p:nvPr>
        </p:nvSpPr>
        <p:spPr/>
        <p:txBody>
          <a:bodyPr/>
          <a:lstStyle/>
          <a:p>
            <a:r>
              <a:rPr lang="en-US" dirty="0"/>
              <a:t>If we can solve the decision version of Independent Set for every k, we can also find a maximum independent set.</a:t>
            </a:r>
          </a:p>
          <a:p>
            <a:pPr lvl="1"/>
            <a:r>
              <a:rPr lang="en-US" dirty="0"/>
              <a:t>Using binary search, we have to try for only O(</a:t>
            </a:r>
            <a:r>
              <a:rPr lang="en-US" dirty="0" err="1"/>
              <a:t>log|V</a:t>
            </a:r>
            <a:r>
              <a:rPr lang="en-US" dirty="0"/>
              <a:t>|) different values of k. </a:t>
            </a:r>
          </a:p>
        </p:txBody>
      </p:sp>
    </p:spTree>
    <p:extLst>
      <p:ext uri="{BB962C8B-B14F-4D97-AF65-F5344CB8AC3E}">
        <p14:creationId xmlns:p14="http://schemas.microsoft.com/office/powerpoint/2010/main" val="751676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1100066"/>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graph G and a number k, does G contain a set of at least k</a:t>
            </a:r>
          </a:p>
          <a:p>
            <a:pPr algn="ctr"/>
            <a:r>
              <a:rPr lang="en-US" sz="2200" dirty="0">
                <a:latin typeface="Book Antiqua" pitchFamily="18" charset="0"/>
              </a:rPr>
              <a:t>independent vertices?</a:t>
            </a:r>
            <a:endParaRPr lang="en-US" sz="2200" dirty="0">
              <a:latin typeface="Garamond"/>
            </a:endParaRPr>
          </a:p>
        </p:txBody>
      </p:sp>
      <p:sp>
        <p:nvSpPr>
          <p:cNvPr id="12" name="TextBox 11"/>
          <p:cNvSpPr txBox="1"/>
          <p:nvPr/>
        </p:nvSpPr>
        <p:spPr>
          <a:xfrm>
            <a:off x="2279576" y="800709"/>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Independent Set</a:t>
            </a:r>
            <a:endParaRPr lang="en-US" sz="1500" b="1" dirty="0">
              <a:solidFill>
                <a:schemeClr val="bg1"/>
              </a:solidFill>
              <a:latin typeface="Book Antiqua" pitchFamily="18" charset="0"/>
            </a:endParaRPr>
          </a:p>
        </p:txBody>
      </p:sp>
      <p:sp>
        <p:nvSpPr>
          <p:cNvPr id="34" name="Rectangle 33"/>
          <p:cNvSpPr>
            <a:spLocks noChangeArrowheads="1"/>
          </p:cNvSpPr>
          <p:nvPr/>
        </p:nvSpPr>
        <p:spPr bwMode="auto">
          <a:xfrm>
            <a:off x="1667508" y="3025189"/>
            <a:ext cx="525658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an independent set of size 4?</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0000CC"/>
                </a:solidFill>
                <a:latin typeface="Garamond" pitchFamily="18" charset="0"/>
              </a:rPr>
              <a:t>Yes</a:t>
            </a:r>
          </a:p>
        </p:txBody>
      </p:sp>
      <p:sp>
        <p:nvSpPr>
          <p:cNvPr id="35" name="Oval 20"/>
          <p:cNvSpPr>
            <a:spLocks noChangeAspect="1" noChangeArrowheads="1"/>
          </p:cNvSpPr>
          <p:nvPr/>
        </p:nvSpPr>
        <p:spPr bwMode="auto">
          <a:xfrm>
            <a:off x="8544272" y="492238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cxnSp>
        <p:nvCxnSpPr>
          <p:cNvPr id="36" name="AutoShape 24"/>
          <p:cNvCxnSpPr>
            <a:cxnSpLocks noChangeShapeType="1"/>
            <a:stCxn id="44" idx="5"/>
            <a:endCxn id="45" idx="2"/>
          </p:cNvCxnSpPr>
          <p:nvPr/>
        </p:nvCxnSpPr>
        <p:spPr bwMode="auto">
          <a:xfrm>
            <a:off x="8090396" y="5897547"/>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20"/>
          <p:cNvSpPr>
            <a:spLocks noChangeAspect="1" noChangeArrowheads="1"/>
          </p:cNvSpPr>
          <p:nvPr/>
        </p:nvSpPr>
        <p:spPr bwMode="auto">
          <a:xfrm>
            <a:off x="9276618" y="2930121"/>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38" name="Oval 20"/>
          <p:cNvSpPr>
            <a:spLocks noChangeAspect="1" noChangeArrowheads="1"/>
          </p:cNvSpPr>
          <p:nvPr/>
        </p:nvSpPr>
        <p:spPr bwMode="auto">
          <a:xfrm>
            <a:off x="7788188" y="2924944"/>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39" name="Oval 20"/>
          <p:cNvSpPr>
            <a:spLocks noChangeAspect="1" noChangeArrowheads="1"/>
          </p:cNvSpPr>
          <p:nvPr/>
        </p:nvSpPr>
        <p:spPr bwMode="auto">
          <a:xfrm>
            <a:off x="9276618" y="36151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40" name="Oval 39"/>
          <p:cNvSpPr>
            <a:spLocks noChangeAspect="1" noChangeArrowheads="1"/>
          </p:cNvSpPr>
          <p:nvPr/>
        </p:nvSpPr>
        <p:spPr bwMode="auto">
          <a:xfrm>
            <a:off x="7788188" y="3609965"/>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41" name="Oval 20"/>
          <p:cNvSpPr>
            <a:spLocks noChangeAspect="1" noChangeArrowheads="1"/>
          </p:cNvSpPr>
          <p:nvPr/>
        </p:nvSpPr>
        <p:spPr bwMode="auto">
          <a:xfrm>
            <a:off x="9276618" y="426321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42" name="Oval 41"/>
          <p:cNvSpPr>
            <a:spLocks noChangeAspect="1" noChangeArrowheads="1"/>
          </p:cNvSpPr>
          <p:nvPr/>
        </p:nvSpPr>
        <p:spPr bwMode="auto">
          <a:xfrm>
            <a:off x="7788188" y="425803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43" name="Oval 20"/>
          <p:cNvSpPr>
            <a:spLocks noChangeAspect="1" noChangeArrowheads="1"/>
          </p:cNvSpPr>
          <p:nvPr/>
        </p:nvSpPr>
        <p:spPr bwMode="auto">
          <a:xfrm>
            <a:off x="9313242" y="5631366"/>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
        <p:nvSpPr>
          <p:cNvPr id="44" name="Oval 43"/>
          <p:cNvSpPr>
            <a:spLocks noChangeAspect="1" noChangeArrowheads="1"/>
          </p:cNvSpPr>
          <p:nvPr/>
        </p:nvSpPr>
        <p:spPr bwMode="auto">
          <a:xfrm>
            <a:off x="7824812" y="5626189"/>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45" name="Oval 20"/>
          <p:cNvSpPr>
            <a:spLocks noChangeAspect="1" noChangeArrowheads="1"/>
          </p:cNvSpPr>
          <p:nvPr/>
        </p:nvSpPr>
        <p:spPr bwMode="auto">
          <a:xfrm>
            <a:off x="9313242" y="63154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46" name="Oval 45"/>
          <p:cNvSpPr>
            <a:spLocks noChangeAspect="1" noChangeArrowheads="1"/>
          </p:cNvSpPr>
          <p:nvPr/>
        </p:nvSpPr>
        <p:spPr bwMode="auto">
          <a:xfrm>
            <a:off x="7824812" y="6310265"/>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47" name="AutoShape 21"/>
          <p:cNvCxnSpPr>
            <a:cxnSpLocks noChangeShapeType="1"/>
          </p:cNvCxnSpPr>
          <p:nvPr/>
        </p:nvCxnSpPr>
        <p:spPr bwMode="auto">
          <a:xfrm flipV="1">
            <a:off x="9444372" y="32489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21"/>
          <p:cNvCxnSpPr>
            <a:cxnSpLocks noChangeShapeType="1"/>
            <a:stCxn id="41" idx="0"/>
          </p:cNvCxnSpPr>
          <p:nvPr/>
        </p:nvCxnSpPr>
        <p:spPr bwMode="auto">
          <a:xfrm flipV="1">
            <a:off x="9432194"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21"/>
          <p:cNvCxnSpPr>
            <a:cxnSpLocks noChangeShapeType="1"/>
          </p:cNvCxnSpPr>
          <p:nvPr/>
        </p:nvCxnSpPr>
        <p:spPr bwMode="auto">
          <a:xfrm flipV="1">
            <a:off x="9480376" y="59492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24"/>
          <p:cNvCxnSpPr>
            <a:cxnSpLocks noChangeShapeType="1"/>
            <a:endCxn id="35" idx="1"/>
          </p:cNvCxnSpPr>
          <p:nvPr/>
        </p:nvCxnSpPr>
        <p:spPr bwMode="auto">
          <a:xfrm>
            <a:off x="8053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AutoShape 24"/>
          <p:cNvCxnSpPr>
            <a:cxnSpLocks noChangeShapeType="1"/>
          </p:cNvCxnSpPr>
          <p:nvPr/>
        </p:nvCxnSpPr>
        <p:spPr bwMode="auto">
          <a:xfrm>
            <a:off x="8832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AutoShape 24"/>
          <p:cNvCxnSpPr>
            <a:cxnSpLocks noChangeShapeType="1"/>
            <a:stCxn id="41" idx="3"/>
            <a:endCxn id="35" idx="7"/>
          </p:cNvCxnSpPr>
          <p:nvPr/>
        </p:nvCxnSpPr>
        <p:spPr bwMode="auto">
          <a:xfrm flipH="1">
            <a:off x="8809855" y="4534572"/>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AutoShape 24"/>
          <p:cNvCxnSpPr>
            <a:cxnSpLocks noChangeShapeType="1"/>
          </p:cNvCxnSpPr>
          <p:nvPr/>
        </p:nvCxnSpPr>
        <p:spPr bwMode="auto">
          <a:xfrm flipH="1">
            <a:off x="8076220" y="5193197"/>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AutoShape 24"/>
          <p:cNvCxnSpPr>
            <a:cxnSpLocks noChangeShapeType="1"/>
            <a:stCxn id="46" idx="6"/>
            <a:endCxn id="45" idx="2"/>
          </p:cNvCxnSpPr>
          <p:nvPr/>
        </p:nvCxnSpPr>
        <p:spPr bwMode="auto">
          <a:xfrm>
            <a:off x="8135962" y="646922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AutoShape 24"/>
          <p:cNvCxnSpPr>
            <a:cxnSpLocks noChangeShapeType="1"/>
          </p:cNvCxnSpPr>
          <p:nvPr/>
        </p:nvCxnSpPr>
        <p:spPr bwMode="auto">
          <a:xfrm>
            <a:off x="8112224" y="3104965"/>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AutoShape 24"/>
          <p:cNvCxnSpPr>
            <a:cxnSpLocks noChangeShapeType="1"/>
            <a:stCxn id="40" idx="6"/>
            <a:endCxn id="37" idx="3"/>
          </p:cNvCxnSpPr>
          <p:nvPr/>
        </p:nvCxnSpPr>
        <p:spPr bwMode="auto">
          <a:xfrm flipV="1">
            <a:off x="8099339"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AutoShape 24"/>
          <p:cNvCxnSpPr>
            <a:cxnSpLocks noChangeShapeType="1"/>
            <a:stCxn id="42" idx="6"/>
          </p:cNvCxnSpPr>
          <p:nvPr/>
        </p:nvCxnSpPr>
        <p:spPr bwMode="auto">
          <a:xfrm flipV="1">
            <a:off x="8099339"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AutoShape 24"/>
          <p:cNvCxnSpPr>
            <a:cxnSpLocks noChangeShapeType="1"/>
          </p:cNvCxnSpPr>
          <p:nvPr/>
        </p:nvCxnSpPr>
        <p:spPr bwMode="auto">
          <a:xfrm>
            <a:off x="8087072" y="37838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976382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1100066"/>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graph G and a number k, does G contain a set of at least k</a:t>
            </a:r>
          </a:p>
          <a:p>
            <a:pPr algn="ctr"/>
            <a:r>
              <a:rPr lang="en-US" sz="2200" dirty="0">
                <a:latin typeface="Book Antiqua" pitchFamily="18" charset="0"/>
              </a:rPr>
              <a:t>independent vertices?</a:t>
            </a:r>
            <a:endParaRPr lang="en-US" sz="2200" dirty="0">
              <a:latin typeface="Garamond"/>
            </a:endParaRPr>
          </a:p>
        </p:txBody>
      </p:sp>
      <p:sp>
        <p:nvSpPr>
          <p:cNvPr id="12" name="TextBox 11"/>
          <p:cNvSpPr txBox="1"/>
          <p:nvPr/>
        </p:nvSpPr>
        <p:spPr>
          <a:xfrm>
            <a:off x="2279576" y="800709"/>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Independent Set</a:t>
            </a:r>
            <a:endParaRPr lang="en-US" sz="1500" b="1" dirty="0">
              <a:solidFill>
                <a:schemeClr val="bg1"/>
              </a:solidFill>
              <a:latin typeface="Book Antiqua" pitchFamily="18" charset="0"/>
            </a:endParaRPr>
          </a:p>
        </p:txBody>
      </p:sp>
      <p:sp>
        <p:nvSpPr>
          <p:cNvPr id="34" name="Rectangle 33"/>
          <p:cNvSpPr>
            <a:spLocks noChangeArrowheads="1"/>
          </p:cNvSpPr>
          <p:nvPr/>
        </p:nvSpPr>
        <p:spPr bwMode="auto">
          <a:xfrm>
            <a:off x="1667508" y="3025189"/>
            <a:ext cx="525658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an independent set of size 7?</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0000CC"/>
                </a:solidFill>
                <a:latin typeface="Garamond" pitchFamily="18" charset="0"/>
              </a:rPr>
              <a:t>Yes</a:t>
            </a:r>
          </a:p>
        </p:txBody>
      </p:sp>
      <p:cxnSp>
        <p:nvCxnSpPr>
          <p:cNvPr id="36" name="AutoShape 24"/>
          <p:cNvCxnSpPr>
            <a:cxnSpLocks noChangeShapeType="1"/>
            <a:endCxn id="45" idx="2"/>
          </p:cNvCxnSpPr>
          <p:nvPr/>
        </p:nvCxnSpPr>
        <p:spPr bwMode="auto">
          <a:xfrm>
            <a:off x="8090396" y="5897547"/>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20"/>
          <p:cNvSpPr>
            <a:spLocks noChangeAspect="1" noChangeArrowheads="1"/>
          </p:cNvSpPr>
          <p:nvPr/>
        </p:nvSpPr>
        <p:spPr bwMode="auto">
          <a:xfrm>
            <a:off x="9276618" y="2930121"/>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38" name="Oval 20"/>
          <p:cNvSpPr>
            <a:spLocks noChangeAspect="1" noChangeArrowheads="1"/>
          </p:cNvSpPr>
          <p:nvPr/>
        </p:nvSpPr>
        <p:spPr bwMode="auto">
          <a:xfrm>
            <a:off x="7788188" y="2924944"/>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39" name="Oval 20"/>
          <p:cNvSpPr>
            <a:spLocks noChangeAspect="1" noChangeArrowheads="1"/>
          </p:cNvSpPr>
          <p:nvPr/>
        </p:nvSpPr>
        <p:spPr bwMode="auto">
          <a:xfrm>
            <a:off x="9276618" y="36151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40" name="Oval 39"/>
          <p:cNvSpPr>
            <a:spLocks noChangeAspect="1" noChangeArrowheads="1"/>
          </p:cNvSpPr>
          <p:nvPr/>
        </p:nvSpPr>
        <p:spPr bwMode="auto">
          <a:xfrm>
            <a:off x="7788188" y="3609965"/>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45" name="Oval 20"/>
          <p:cNvSpPr>
            <a:spLocks noChangeAspect="1" noChangeArrowheads="1"/>
          </p:cNvSpPr>
          <p:nvPr/>
        </p:nvSpPr>
        <p:spPr bwMode="auto">
          <a:xfrm>
            <a:off x="9313242" y="63154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46" name="Oval 45"/>
          <p:cNvSpPr>
            <a:spLocks noChangeAspect="1" noChangeArrowheads="1"/>
          </p:cNvSpPr>
          <p:nvPr/>
        </p:nvSpPr>
        <p:spPr bwMode="auto">
          <a:xfrm>
            <a:off x="7824812" y="6310265"/>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47" name="AutoShape 21"/>
          <p:cNvCxnSpPr>
            <a:cxnSpLocks noChangeShapeType="1"/>
          </p:cNvCxnSpPr>
          <p:nvPr/>
        </p:nvCxnSpPr>
        <p:spPr bwMode="auto">
          <a:xfrm flipV="1">
            <a:off x="9444372" y="32489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21"/>
          <p:cNvCxnSpPr>
            <a:cxnSpLocks noChangeShapeType="1"/>
          </p:cNvCxnSpPr>
          <p:nvPr/>
        </p:nvCxnSpPr>
        <p:spPr bwMode="auto">
          <a:xfrm flipV="1">
            <a:off x="9432194"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21"/>
          <p:cNvCxnSpPr>
            <a:cxnSpLocks noChangeShapeType="1"/>
          </p:cNvCxnSpPr>
          <p:nvPr/>
        </p:nvCxnSpPr>
        <p:spPr bwMode="auto">
          <a:xfrm flipV="1">
            <a:off x="9480376" y="59492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24"/>
          <p:cNvCxnSpPr>
            <a:cxnSpLocks noChangeShapeType="1"/>
          </p:cNvCxnSpPr>
          <p:nvPr/>
        </p:nvCxnSpPr>
        <p:spPr bwMode="auto">
          <a:xfrm>
            <a:off x="8053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AutoShape 24"/>
          <p:cNvCxnSpPr>
            <a:cxnSpLocks noChangeShapeType="1"/>
          </p:cNvCxnSpPr>
          <p:nvPr/>
        </p:nvCxnSpPr>
        <p:spPr bwMode="auto">
          <a:xfrm>
            <a:off x="8832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AutoShape 24"/>
          <p:cNvCxnSpPr>
            <a:cxnSpLocks noChangeShapeType="1"/>
          </p:cNvCxnSpPr>
          <p:nvPr/>
        </p:nvCxnSpPr>
        <p:spPr bwMode="auto">
          <a:xfrm flipH="1">
            <a:off x="8809855" y="4534572"/>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AutoShape 24"/>
          <p:cNvCxnSpPr>
            <a:cxnSpLocks noChangeShapeType="1"/>
          </p:cNvCxnSpPr>
          <p:nvPr/>
        </p:nvCxnSpPr>
        <p:spPr bwMode="auto">
          <a:xfrm flipH="1">
            <a:off x="8076220" y="5193197"/>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AutoShape 24"/>
          <p:cNvCxnSpPr>
            <a:cxnSpLocks noChangeShapeType="1"/>
            <a:stCxn id="46" idx="6"/>
            <a:endCxn id="45" idx="2"/>
          </p:cNvCxnSpPr>
          <p:nvPr/>
        </p:nvCxnSpPr>
        <p:spPr bwMode="auto">
          <a:xfrm>
            <a:off x="8135962" y="646922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AutoShape 24"/>
          <p:cNvCxnSpPr>
            <a:cxnSpLocks noChangeShapeType="1"/>
          </p:cNvCxnSpPr>
          <p:nvPr/>
        </p:nvCxnSpPr>
        <p:spPr bwMode="auto">
          <a:xfrm>
            <a:off x="8112224" y="3104965"/>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AutoShape 24"/>
          <p:cNvCxnSpPr>
            <a:cxnSpLocks noChangeShapeType="1"/>
            <a:stCxn id="40" idx="6"/>
            <a:endCxn id="37" idx="3"/>
          </p:cNvCxnSpPr>
          <p:nvPr/>
        </p:nvCxnSpPr>
        <p:spPr bwMode="auto">
          <a:xfrm flipV="1">
            <a:off x="8099339"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AutoShape 24"/>
          <p:cNvCxnSpPr>
            <a:cxnSpLocks noChangeShapeType="1"/>
          </p:cNvCxnSpPr>
          <p:nvPr/>
        </p:nvCxnSpPr>
        <p:spPr bwMode="auto">
          <a:xfrm flipV="1">
            <a:off x="8099339"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AutoShape 24"/>
          <p:cNvCxnSpPr>
            <a:cxnSpLocks noChangeShapeType="1"/>
          </p:cNvCxnSpPr>
          <p:nvPr/>
        </p:nvCxnSpPr>
        <p:spPr bwMode="auto">
          <a:xfrm>
            <a:off x="8087072" y="37838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Oval 20">
            <a:extLst>
              <a:ext uri="{FF2B5EF4-FFF2-40B4-BE49-F238E27FC236}">
                <a16:creationId xmlns:a16="http://schemas.microsoft.com/office/drawing/2014/main" id="{2AE2BFCB-B0D9-B416-9F93-A26C701F811B}"/>
              </a:ext>
            </a:extLst>
          </p:cNvPr>
          <p:cNvSpPr>
            <a:spLocks noChangeAspect="1" noChangeArrowheads="1"/>
          </p:cNvSpPr>
          <p:nvPr/>
        </p:nvSpPr>
        <p:spPr bwMode="auto">
          <a:xfrm>
            <a:off x="7774818" y="4263214"/>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32" name="Oval 20">
            <a:extLst>
              <a:ext uri="{FF2B5EF4-FFF2-40B4-BE49-F238E27FC236}">
                <a16:creationId xmlns:a16="http://schemas.microsoft.com/office/drawing/2014/main" id="{AA068E13-7438-646C-F6C6-D2654424296A}"/>
              </a:ext>
            </a:extLst>
          </p:cNvPr>
          <p:cNvSpPr>
            <a:spLocks noChangeAspect="1" noChangeArrowheads="1"/>
          </p:cNvSpPr>
          <p:nvPr/>
        </p:nvSpPr>
        <p:spPr bwMode="auto">
          <a:xfrm>
            <a:off x="8562713" y="493174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sp>
        <p:nvSpPr>
          <p:cNvPr id="33" name="Oval 20">
            <a:extLst>
              <a:ext uri="{FF2B5EF4-FFF2-40B4-BE49-F238E27FC236}">
                <a16:creationId xmlns:a16="http://schemas.microsoft.com/office/drawing/2014/main" id="{DCAE0FFB-7C3B-BDF5-4DA2-9E3B007319A0}"/>
              </a:ext>
            </a:extLst>
          </p:cNvPr>
          <p:cNvSpPr>
            <a:spLocks noChangeAspect="1" noChangeArrowheads="1"/>
          </p:cNvSpPr>
          <p:nvPr/>
        </p:nvSpPr>
        <p:spPr bwMode="auto">
          <a:xfrm>
            <a:off x="9234568" y="4273195"/>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59" name="Oval 20">
            <a:extLst>
              <a:ext uri="{FF2B5EF4-FFF2-40B4-BE49-F238E27FC236}">
                <a16:creationId xmlns:a16="http://schemas.microsoft.com/office/drawing/2014/main" id="{46E96D2B-20E3-CE43-670C-E55632308773}"/>
              </a:ext>
            </a:extLst>
          </p:cNvPr>
          <p:cNvSpPr>
            <a:spLocks noChangeAspect="1" noChangeArrowheads="1"/>
          </p:cNvSpPr>
          <p:nvPr/>
        </p:nvSpPr>
        <p:spPr bwMode="auto">
          <a:xfrm>
            <a:off x="7874195" y="5579633"/>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60" name="Oval 20">
            <a:extLst>
              <a:ext uri="{FF2B5EF4-FFF2-40B4-BE49-F238E27FC236}">
                <a16:creationId xmlns:a16="http://schemas.microsoft.com/office/drawing/2014/main" id="{745341AA-1D2E-8D73-2E62-141F7415E3FE}"/>
              </a:ext>
            </a:extLst>
          </p:cNvPr>
          <p:cNvSpPr>
            <a:spLocks noChangeAspect="1" noChangeArrowheads="1"/>
          </p:cNvSpPr>
          <p:nvPr/>
        </p:nvSpPr>
        <p:spPr bwMode="auto">
          <a:xfrm>
            <a:off x="9285503" y="564073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Tree>
    <p:extLst>
      <p:ext uri="{BB962C8B-B14F-4D97-AF65-F5344CB8AC3E}">
        <p14:creationId xmlns:p14="http://schemas.microsoft.com/office/powerpoint/2010/main" val="1156415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34" name="Rectangle 33"/>
          <p:cNvSpPr>
            <a:spLocks noChangeArrowheads="1"/>
          </p:cNvSpPr>
          <p:nvPr/>
        </p:nvSpPr>
        <p:spPr bwMode="auto">
          <a:xfrm>
            <a:off x="1667508" y="3025189"/>
            <a:ext cx="5256584"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 vertex cover of size 4?</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0000CC"/>
                </a:solidFill>
                <a:latin typeface="Garamond" pitchFamily="18" charset="0"/>
              </a:rPr>
              <a:t>Yes</a:t>
            </a:r>
          </a:p>
          <a:p>
            <a:pPr>
              <a:spcBef>
                <a:spcPts val="600"/>
              </a:spcBef>
              <a:buClr>
                <a:srgbClr val="4F81BD"/>
              </a:buClr>
              <a:buSzPct val="90000"/>
              <a:buFont typeface="Wingdings 3" pitchFamily="18" charset="2"/>
              <a:buChar char="}"/>
            </a:pPr>
            <a:r>
              <a:rPr lang="en-US" sz="2000" dirty="0">
                <a:latin typeface="Garamond" pitchFamily="18" charset="0"/>
              </a:rPr>
              <a:t> Is there a vertex cover of size 3?</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FF0000"/>
                </a:solidFill>
                <a:latin typeface="Garamond" pitchFamily="18" charset="0"/>
              </a:rPr>
              <a:t>No</a:t>
            </a:r>
          </a:p>
        </p:txBody>
      </p:sp>
      <p:sp>
        <p:nvSpPr>
          <p:cNvPr id="31" name="AutoShape 5">
            <a:extLst>
              <a:ext uri="{FF2B5EF4-FFF2-40B4-BE49-F238E27FC236}">
                <a16:creationId xmlns:a16="http://schemas.microsoft.com/office/drawing/2014/main" id="{8C21AC2A-EAAA-9C0D-420F-93198F64024C}"/>
              </a:ext>
            </a:extLst>
          </p:cNvPr>
          <p:cNvSpPr>
            <a:spLocks noChangeArrowheads="1"/>
          </p:cNvSpPr>
          <p:nvPr/>
        </p:nvSpPr>
        <p:spPr bwMode="auto">
          <a:xfrm>
            <a:off x="1847528" y="1210400"/>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32" name="TextBox 31">
            <a:extLst>
              <a:ext uri="{FF2B5EF4-FFF2-40B4-BE49-F238E27FC236}">
                <a16:creationId xmlns:a16="http://schemas.microsoft.com/office/drawing/2014/main" id="{81274A38-F8D7-A235-7449-A1C354560468}"/>
              </a:ext>
            </a:extLst>
          </p:cNvPr>
          <p:cNvSpPr txBox="1"/>
          <p:nvPr/>
        </p:nvSpPr>
        <p:spPr>
          <a:xfrm>
            <a:off x="2301044" y="909882"/>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33" name="Oval 20">
            <a:extLst>
              <a:ext uri="{FF2B5EF4-FFF2-40B4-BE49-F238E27FC236}">
                <a16:creationId xmlns:a16="http://schemas.microsoft.com/office/drawing/2014/main" id="{D5371E25-0C73-4B39-1D52-BA4A57EFD556}"/>
              </a:ext>
            </a:extLst>
          </p:cNvPr>
          <p:cNvSpPr>
            <a:spLocks noChangeAspect="1" noChangeArrowheads="1"/>
          </p:cNvSpPr>
          <p:nvPr/>
        </p:nvSpPr>
        <p:spPr bwMode="auto">
          <a:xfrm>
            <a:off x="8544272" y="492238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cxnSp>
        <p:nvCxnSpPr>
          <p:cNvPr id="59" name="AutoShape 24">
            <a:extLst>
              <a:ext uri="{FF2B5EF4-FFF2-40B4-BE49-F238E27FC236}">
                <a16:creationId xmlns:a16="http://schemas.microsoft.com/office/drawing/2014/main" id="{730B03E8-D628-E340-3702-B6CCDB56053D}"/>
              </a:ext>
            </a:extLst>
          </p:cNvPr>
          <p:cNvCxnSpPr>
            <a:cxnSpLocks noChangeShapeType="1"/>
            <a:stCxn id="67" idx="5"/>
            <a:endCxn id="68" idx="2"/>
          </p:cNvCxnSpPr>
          <p:nvPr/>
        </p:nvCxnSpPr>
        <p:spPr bwMode="auto">
          <a:xfrm>
            <a:off x="8090396" y="5897547"/>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0" name="Oval 20">
            <a:extLst>
              <a:ext uri="{FF2B5EF4-FFF2-40B4-BE49-F238E27FC236}">
                <a16:creationId xmlns:a16="http://schemas.microsoft.com/office/drawing/2014/main" id="{45ECB9B4-3B00-0C7B-9C36-47C5A717A9CB}"/>
              </a:ext>
            </a:extLst>
          </p:cNvPr>
          <p:cNvSpPr>
            <a:spLocks noChangeAspect="1" noChangeArrowheads="1"/>
          </p:cNvSpPr>
          <p:nvPr/>
        </p:nvSpPr>
        <p:spPr bwMode="auto">
          <a:xfrm>
            <a:off x="9276618" y="293012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61" name="Oval 20">
            <a:extLst>
              <a:ext uri="{FF2B5EF4-FFF2-40B4-BE49-F238E27FC236}">
                <a16:creationId xmlns:a16="http://schemas.microsoft.com/office/drawing/2014/main" id="{7C174A34-8B00-1D14-4FFD-9F4BAA65D652}"/>
              </a:ext>
            </a:extLst>
          </p:cNvPr>
          <p:cNvSpPr>
            <a:spLocks noChangeAspect="1" noChangeArrowheads="1"/>
          </p:cNvSpPr>
          <p:nvPr/>
        </p:nvSpPr>
        <p:spPr bwMode="auto">
          <a:xfrm>
            <a:off x="7788188" y="292494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62" name="Oval 20">
            <a:extLst>
              <a:ext uri="{FF2B5EF4-FFF2-40B4-BE49-F238E27FC236}">
                <a16:creationId xmlns:a16="http://schemas.microsoft.com/office/drawing/2014/main" id="{E5D71427-BE30-9180-AB59-F9A81778E0F0}"/>
              </a:ext>
            </a:extLst>
          </p:cNvPr>
          <p:cNvSpPr>
            <a:spLocks noChangeAspect="1" noChangeArrowheads="1"/>
          </p:cNvSpPr>
          <p:nvPr/>
        </p:nvSpPr>
        <p:spPr bwMode="auto">
          <a:xfrm>
            <a:off x="9276618" y="36151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63" name="Oval 62">
            <a:extLst>
              <a:ext uri="{FF2B5EF4-FFF2-40B4-BE49-F238E27FC236}">
                <a16:creationId xmlns:a16="http://schemas.microsoft.com/office/drawing/2014/main" id="{0F1E6DD2-FCDC-CA00-AF44-90DFED89514F}"/>
              </a:ext>
            </a:extLst>
          </p:cNvPr>
          <p:cNvSpPr>
            <a:spLocks noChangeAspect="1" noChangeArrowheads="1"/>
          </p:cNvSpPr>
          <p:nvPr/>
        </p:nvSpPr>
        <p:spPr bwMode="auto">
          <a:xfrm>
            <a:off x="7788188" y="36099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64" name="Oval 20">
            <a:extLst>
              <a:ext uri="{FF2B5EF4-FFF2-40B4-BE49-F238E27FC236}">
                <a16:creationId xmlns:a16="http://schemas.microsoft.com/office/drawing/2014/main" id="{19954306-5F1B-C225-E125-287AB446C47E}"/>
              </a:ext>
            </a:extLst>
          </p:cNvPr>
          <p:cNvSpPr>
            <a:spLocks noChangeAspect="1" noChangeArrowheads="1"/>
          </p:cNvSpPr>
          <p:nvPr/>
        </p:nvSpPr>
        <p:spPr bwMode="auto">
          <a:xfrm>
            <a:off x="9276618" y="426321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65" name="Oval 64">
            <a:extLst>
              <a:ext uri="{FF2B5EF4-FFF2-40B4-BE49-F238E27FC236}">
                <a16:creationId xmlns:a16="http://schemas.microsoft.com/office/drawing/2014/main" id="{27F73D3A-3964-6A2A-F0F2-EF94A1E81F54}"/>
              </a:ext>
            </a:extLst>
          </p:cNvPr>
          <p:cNvSpPr>
            <a:spLocks noChangeAspect="1" noChangeArrowheads="1"/>
          </p:cNvSpPr>
          <p:nvPr/>
        </p:nvSpPr>
        <p:spPr bwMode="auto">
          <a:xfrm>
            <a:off x="7788188" y="425803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66" name="Oval 20">
            <a:extLst>
              <a:ext uri="{FF2B5EF4-FFF2-40B4-BE49-F238E27FC236}">
                <a16:creationId xmlns:a16="http://schemas.microsoft.com/office/drawing/2014/main" id="{7F62E623-E759-4EB5-17B9-E4DCE5FD8B57}"/>
              </a:ext>
            </a:extLst>
          </p:cNvPr>
          <p:cNvSpPr>
            <a:spLocks noChangeAspect="1" noChangeArrowheads="1"/>
          </p:cNvSpPr>
          <p:nvPr/>
        </p:nvSpPr>
        <p:spPr bwMode="auto">
          <a:xfrm>
            <a:off x="9313242" y="5631366"/>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
        <p:nvSpPr>
          <p:cNvPr id="67" name="Oval 66">
            <a:extLst>
              <a:ext uri="{FF2B5EF4-FFF2-40B4-BE49-F238E27FC236}">
                <a16:creationId xmlns:a16="http://schemas.microsoft.com/office/drawing/2014/main" id="{62233B62-C536-290E-C0EB-1BDD5458BA65}"/>
              </a:ext>
            </a:extLst>
          </p:cNvPr>
          <p:cNvSpPr>
            <a:spLocks noChangeAspect="1" noChangeArrowheads="1"/>
          </p:cNvSpPr>
          <p:nvPr/>
        </p:nvSpPr>
        <p:spPr bwMode="auto">
          <a:xfrm>
            <a:off x="7824812" y="5626189"/>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68" name="Oval 20">
            <a:extLst>
              <a:ext uri="{FF2B5EF4-FFF2-40B4-BE49-F238E27FC236}">
                <a16:creationId xmlns:a16="http://schemas.microsoft.com/office/drawing/2014/main" id="{6D539C9F-8F65-EAC2-B57E-592AE603D803}"/>
              </a:ext>
            </a:extLst>
          </p:cNvPr>
          <p:cNvSpPr>
            <a:spLocks noChangeAspect="1" noChangeArrowheads="1"/>
          </p:cNvSpPr>
          <p:nvPr/>
        </p:nvSpPr>
        <p:spPr bwMode="auto">
          <a:xfrm>
            <a:off x="9313242" y="63154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69" name="Oval 68">
            <a:extLst>
              <a:ext uri="{FF2B5EF4-FFF2-40B4-BE49-F238E27FC236}">
                <a16:creationId xmlns:a16="http://schemas.microsoft.com/office/drawing/2014/main" id="{BF716254-D50D-F9E1-58AA-C6F149058060}"/>
              </a:ext>
            </a:extLst>
          </p:cNvPr>
          <p:cNvSpPr>
            <a:spLocks noChangeAspect="1" noChangeArrowheads="1"/>
          </p:cNvSpPr>
          <p:nvPr/>
        </p:nvSpPr>
        <p:spPr bwMode="auto">
          <a:xfrm>
            <a:off x="7824812" y="63102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70" name="AutoShape 21">
            <a:extLst>
              <a:ext uri="{FF2B5EF4-FFF2-40B4-BE49-F238E27FC236}">
                <a16:creationId xmlns:a16="http://schemas.microsoft.com/office/drawing/2014/main" id="{4FB0B6AF-A3B7-5558-5AC6-1B2309BDDD37}"/>
              </a:ext>
            </a:extLst>
          </p:cNvPr>
          <p:cNvCxnSpPr>
            <a:cxnSpLocks noChangeShapeType="1"/>
          </p:cNvCxnSpPr>
          <p:nvPr/>
        </p:nvCxnSpPr>
        <p:spPr bwMode="auto">
          <a:xfrm flipV="1">
            <a:off x="9444372" y="32489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21">
            <a:extLst>
              <a:ext uri="{FF2B5EF4-FFF2-40B4-BE49-F238E27FC236}">
                <a16:creationId xmlns:a16="http://schemas.microsoft.com/office/drawing/2014/main" id="{4699479D-3E92-83DD-F9A6-FB130192C725}"/>
              </a:ext>
            </a:extLst>
          </p:cNvPr>
          <p:cNvCxnSpPr>
            <a:cxnSpLocks noChangeShapeType="1"/>
            <a:stCxn id="64" idx="0"/>
          </p:cNvCxnSpPr>
          <p:nvPr/>
        </p:nvCxnSpPr>
        <p:spPr bwMode="auto">
          <a:xfrm flipV="1">
            <a:off x="9432194"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21">
            <a:extLst>
              <a:ext uri="{FF2B5EF4-FFF2-40B4-BE49-F238E27FC236}">
                <a16:creationId xmlns:a16="http://schemas.microsoft.com/office/drawing/2014/main" id="{BF3597EC-1EAE-0295-8F6B-764C65C86BD7}"/>
              </a:ext>
            </a:extLst>
          </p:cNvPr>
          <p:cNvCxnSpPr>
            <a:cxnSpLocks noChangeShapeType="1"/>
          </p:cNvCxnSpPr>
          <p:nvPr/>
        </p:nvCxnSpPr>
        <p:spPr bwMode="auto">
          <a:xfrm flipV="1">
            <a:off x="9480376" y="5949281"/>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AutoShape 24">
            <a:extLst>
              <a:ext uri="{FF2B5EF4-FFF2-40B4-BE49-F238E27FC236}">
                <a16:creationId xmlns:a16="http://schemas.microsoft.com/office/drawing/2014/main" id="{82E435D9-DB55-B7F7-D4F1-4A4597B883C8}"/>
              </a:ext>
            </a:extLst>
          </p:cNvPr>
          <p:cNvCxnSpPr>
            <a:cxnSpLocks noChangeShapeType="1"/>
            <a:endCxn id="33" idx="1"/>
          </p:cNvCxnSpPr>
          <p:nvPr/>
        </p:nvCxnSpPr>
        <p:spPr bwMode="auto">
          <a:xfrm>
            <a:off x="8053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 name="AutoShape 24">
            <a:extLst>
              <a:ext uri="{FF2B5EF4-FFF2-40B4-BE49-F238E27FC236}">
                <a16:creationId xmlns:a16="http://schemas.microsoft.com/office/drawing/2014/main" id="{22053839-8274-473D-3B63-74A5BC32E5C2}"/>
              </a:ext>
            </a:extLst>
          </p:cNvPr>
          <p:cNvCxnSpPr>
            <a:cxnSpLocks noChangeShapeType="1"/>
          </p:cNvCxnSpPr>
          <p:nvPr/>
        </p:nvCxnSpPr>
        <p:spPr bwMode="auto">
          <a:xfrm>
            <a:off x="8832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 name="AutoShape 24">
            <a:extLst>
              <a:ext uri="{FF2B5EF4-FFF2-40B4-BE49-F238E27FC236}">
                <a16:creationId xmlns:a16="http://schemas.microsoft.com/office/drawing/2014/main" id="{5B012691-AD27-273B-9230-93044B3DD06E}"/>
              </a:ext>
            </a:extLst>
          </p:cNvPr>
          <p:cNvCxnSpPr>
            <a:cxnSpLocks noChangeShapeType="1"/>
            <a:stCxn id="64" idx="3"/>
            <a:endCxn id="33" idx="7"/>
          </p:cNvCxnSpPr>
          <p:nvPr/>
        </p:nvCxnSpPr>
        <p:spPr bwMode="auto">
          <a:xfrm flipH="1">
            <a:off x="8809855" y="4534572"/>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6" name="AutoShape 24">
            <a:extLst>
              <a:ext uri="{FF2B5EF4-FFF2-40B4-BE49-F238E27FC236}">
                <a16:creationId xmlns:a16="http://schemas.microsoft.com/office/drawing/2014/main" id="{FDA4389F-C42C-2C64-4231-C92EE8D1B528}"/>
              </a:ext>
            </a:extLst>
          </p:cNvPr>
          <p:cNvCxnSpPr>
            <a:cxnSpLocks noChangeShapeType="1"/>
          </p:cNvCxnSpPr>
          <p:nvPr/>
        </p:nvCxnSpPr>
        <p:spPr bwMode="auto">
          <a:xfrm flipH="1">
            <a:off x="8076220" y="5193197"/>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 name="AutoShape 24">
            <a:extLst>
              <a:ext uri="{FF2B5EF4-FFF2-40B4-BE49-F238E27FC236}">
                <a16:creationId xmlns:a16="http://schemas.microsoft.com/office/drawing/2014/main" id="{DC0D8EBA-F7E5-EB9D-729C-35D5CB71C2AD}"/>
              </a:ext>
            </a:extLst>
          </p:cNvPr>
          <p:cNvCxnSpPr>
            <a:cxnSpLocks noChangeShapeType="1"/>
            <a:stCxn id="69" idx="6"/>
            <a:endCxn id="68" idx="2"/>
          </p:cNvCxnSpPr>
          <p:nvPr/>
        </p:nvCxnSpPr>
        <p:spPr bwMode="auto">
          <a:xfrm>
            <a:off x="8135962" y="646922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 name="AutoShape 24">
            <a:extLst>
              <a:ext uri="{FF2B5EF4-FFF2-40B4-BE49-F238E27FC236}">
                <a16:creationId xmlns:a16="http://schemas.microsoft.com/office/drawing/2014/main" id="{9C31A084-374A-D62E-4DA1-1872258486B8}"/>
              </a:ext>
            </a:extLst>
          </p:cNvPr>
          <p:cNvCxnSpPr>
            <a:cxnSpLocks noChangeShapeType="1"/>
          </p:cNvCxnSpPr>
          <p:nvPr/>
        </p:nvCxnSpPr>
        <p:spPr bwMode="auto">
          <a:xfrm>
            <a:off x="8112224" y="3104965"/>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 name="AutoShape 24">
            <a:extLst>
              <a:ext uri="{FF2B5EF4-FFF2-40B4-BE49-F238E27FC236}">
                <a16:creationId xmlns:a16="http://schemas.microsoft.com/office/drawing/2014/main" id="{18CC8CE6-E8F0-55AD-E2D0-497BA2A08CF9}"/>
              </a:ext>
            </a:extLst>
          </p:cNvPr>
          <p:cNvCxnSpPr>
            <a:cxnSpLocks noChangeShapeType="1"/>
            <a:stCxn id="63" idx="6"/>
            <a:endCxn id="60" idx="3"/>
          </p:cNvCxnSpPr>
          <p:nvPr/>
        </p:nvCxnSpPr>
        <p:spPr bwMode="auto">
          <a:xfrm flipV="1">
            <a:off x="8099339"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 name="AutoShape 24">
            <a:extLst>
              <a:ext uri="{FF2B5EF4-FFF2-40B4-BE49-F238E27FC236}">
                <a16:creationId xmlns:a16="http://schemas.microsoft.com/office/drawing/2014/main" id="{9E84F274-BDD4-676C-B163-6D832ABEBF21}"/>
              </a:ext>
            </a:extLst>
          </p:cNvPr>
          <p:cNvCxnSpPr>
            <a:cxnSpLocks noChangeShapeType="1"/>
            <a:stCxn id="65" idx="6"/>
          </p:cNvCxnSpPr>
          <p:nvPr/>
        </p:nvCxnSpPr>
        <p:spPr bwMode="auto">
          <a:xfrm flipV="1">
            <a:off x="8099339"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 name="AutoShape 24">
            <a:extLst>
              <a:ext uri="{FF2B5EF4-FFF2-40B4-BE49-F238E27FC236}">
                <a16:creationId xmlns:a16="http://schemas.microsoft.com/office/drawing/2014/main" id="{9F606D0D-5A0D-8D53-15C6-F662F4CE17BF}"/>
              </a:ext>
            </a:extLst>
          </p:cNvPr>
          <p:cNvCxnSpPr>
            <a:cxnSpLocks noChangeShapeType="1"/>
          </p:cNvCxnSpPr>
          <p:nvPr/>
        </p:nvCxnSpPr>
        <p:spPr bwMode="auto">
          <a:xfrm>
            <a:off x="8087072" y="37838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88790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 to Vertex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1462428"/>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graph G and a number k, does G contain a set of at least k</a:t>
            </a:r>
          </a:p>
          <a:p>
            <a:pPr algn="ctr"/>
            <a:r>
              <a:rPr lang="en-US" sz="2200" dirty="0">
                <a:latin typeface="Book Antiqua" pitchFamily="18" charset="0"/>
              </a:rPr>
              <a:t>independent vertices?</a:t>
            </a:r>
            <a:endParaRPr lang="en-US" sz="2200" dirty="0">
              <a:latin typeface="Garamond"/>
            </a:endParaRPr>
          </a:p>
        </p:txBody>
      </p:sp>
      <p:sp>
        <p:nvSpPr>
          <p:cNvPr id="12" name="TextBox 11"/>
          <p:cNvSpPr txBox="1"/>
          <p:nvPr/>
        </p:nvSpPr>
        <p:spPr>
          <a:xfrm>
            <a:off x="2279576" y="1163071"/>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Independent Set</a:t>
            </a:r>
            <a:endParaRPr lang="en-US" sz="1500" b="1" dirty="0">
              <a:solidFill>
                <a:schemeClr val="bg1"/>
              </a:solidFill>
              <a:latin typeface="Book Antiqua" pitchFamily="18" charset="0"/>
            </a:endParaRPr>
          </a:p>
        </p:txBody>
      </p:sp>
      <p:sp>
        <p:nvSpPr>
          <p:cNvPr id="7" name="AutoShape 5"/>
          <p:cNvSpPr>
            <a:spLocks noChangeArrowheads="1"/>
          </p:cNvSpPr>
          <p:nvPr/>
        </p:nvSpPr>
        <p:spPr bwMode="auto">
          <a:xfrm>
            <a:off x="1847528" y="4593615"/>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8" name="TextBox 7"/>
          <p:cNvSpPr txBox="1"/>
          <p:nvPr/>
        </p:nvSpPr>
        <p:spPr>
          <a:xfrm>
            <a:off x="2301044" y="4293097"/>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2" name="Down Arrow 1"/>
          <p:cNvSpPr/>
          <p:nvPr/>
        </p:nvSpPr>
        <p:spPr>
          <a:xfrm>
            <a:off x="5951984" y="3032956"/>
            <a:ext cx="468052" cy="864096"/>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5368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57766" y="97400"/>
            <a:ext cx="9028603" cy="609600"/>
          </a:xfrm>
          <a:prstGeom prst="rect">
            <a:avLst/>
          </a:prstGeom>
          <a:effectLst>
            <a:outerShdw dist="35921" dir="2700000" algn="ctr" rotWithShape="0">
              <a:schemeClr val="bg2"/>
            </a:outerShdw>
          </a:effectLst>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 to Vertex Cover (and vice versa)</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1462428"/>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If G = (V,E) is a graph, then S is an independent set </a:t>
            </a:r>
            <a:r>
              <a:rPr lang="en-US" sz="2200" b="1" dirty="0">
                <a:latin typeface="Book Antiqua" pitchFamily="18" charset="0"/>
              </a:rPr>
              <a:t>if and only if</a:t>
            </a:r>
          </a:p>
          <a:p>
            <a:pPr algn="ctr"/>
            <a:r>
              <a:rPr lang="en-US" sz="2200" dirty="0">
                <a:latin typeface="Book Antiqua" pitchFamily="18" charset="0"/>
              </a:rPr>
              <a:t>V-S is a vertex cover.</a:t>
            </a:r>
            <a:endParaRPr lang="en-US" sz="2200" dirty="0">
              <a:latin typeface="Garamond"/>
            </a:endParaRPr>
          </a:p>
        </p:txBody>
      </p:sp>
      <p:sp>
        <p:nvSpPr>
          <p:cNvPr id="12" name="TextBox 11"/>
          <p:cNvSpPr txBox="1"/>
          <p:nvPr/>
        </p:nvSpPr>
        <p:spPr>
          <a:xfrm>
            <a:off x="2279576" y="1163071"/>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Theorem</a:t>
            </a:r>
            <a:endParaRPr lang="en-US" sz="1500" b="1" dirty="0">
              <a:solidFill>
                <a:schemeClr val="bg1"/>
              </a:solidFill>
              <a:latin typeface="Book Antiqua" pitchFamily="18" charset="0"/>
            </a:endParaRPr>
          </a:p>
        </p:txBody>
      </p:sp>
      <p:sp>
        <p:nvSpPr>
          <p:cNvPr id="7" name="TextBox 6"/>
          <p:cNvSpPr txBox="1"/>
          <p:nvPr/>
        </p:nvSpPr>
        <p:spPr>
          <a:xfrm>
            <a:off x="1883532" y="6567156"/>
            <a:ext cx="5616624" cy="246221"/>
          </a:xfrm>
          <a:prstGeom prst="rect">
            <a:avLst/>
          </a:prstGeom>
          <a:noFill/>
        </p:spPr>
        <p:txBody>
          <a:bodyPr wrap="square" rtlCol="0">
            <a:spAutoFit/>
          </a:bodyPr>
          <a:lstStyle/>
          <a:p>
            <a:r>
              <a:rPr lang="en-US" sz="1000" dirty="0">
                <a:latin typeface="Garamond" pitchFamily="18" charset="0"/>
              </a:rPr>
              <a:t>Carl Kingsford, Carnegie Mellon University</a:t>
            </a:r>
          </a:p>
        </p:txBody>
      </p:sp>
      <p:pic>
        <p:nvPicPr>
          <p:cNvPr id="6" name="Picture 5">
            <a:extLst>
              <a:ext uri="{FF2B5EF4-FFF2-40B4-BE49-F238E27FC236}">
                <a16:creationId xmlns:a16="http://schemas.microsoft.com/office/drawing/2014/main" id="{007C497F-778C-315F-BA5D-9A954EF7F4E0}"/>
              </a:ext>
            </a:extLst>
          </p:cNvPr>
          <p:cNvPicPr>
            <a:picLocks noChangeAspect="1"/>
          </p:cNvPicPr>
          <p:nvPr/>
        </p:nvPicPr>
        <p:blipFill>
          <a:blip r:embed="rId3"/>
          <a:stretch>
            <a:fillRect/>
          </a:stretch>
        </p:blipFill>
        <p:spPr>
          <a:xfrm>
            <a:off x="1377424" y="3007768"/>
            <a:ext cx="9353714" cy="3229543"/>
          </a:xfrm>
          <a:prstGeom prst="rect">
            <a:avLst/>
          </a:prstGeom>
        </p:spPr>
      </p:pic>
    </p:spTree>
    <p:extLst>
      <p:ext uri="{BB962C8B-B14F-4D97-AF65-F5344CB8AC3E}">
        <p14:creationId xmlns:p14="http://schemas.microsoft.com/office/powerpoint/2010/main" val="297839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C881-B0AC-5966-EFC6-D15E08620AC1}"/>
              </a:ext>
            </a:extLst>
          </p:cNvPr>
          <p:cNvSpPr>
            <a:spLocks noGrp="1"/>
          </p:cNvSpPr>
          <p:nvPr>
            <p:ph type="title"/>
          </p:nvPr>
        </p:nvSpPr>
        <p:spPr/>
        <p:txBody>
          <a:bodyPr/>
          <a:lstStyle/>
          <a:p>
            <a:pPr algn="ctr"/>
            <a:r>
              <a:rPr lang="en-US" b="1" dirty="0">
                <a:solidFill>
                  <a:srgbClr val="0070C0"/>
                </a:solidFill>
              </a:rPr>
              <a:t>Relationship between Independent Set and Vertex Cover </a:t>
            </a:r>
          </a:p>
        </p:txBody>
      </p:sp>
      <p:sp>
        <p:nvSpPr>
          <p:cNvPr id="3" name="Content Placeholder 2">
            <a:extLst>
              <a:ext uri="{FF2B5EF4-FFF2-40B4-BE49-F238E27FC236}">
                <a16:creationId xmlns:a16="http://schemas.microsoft.com/office/drawing/2014/main" id="{FBA9C61F-082C-03D9-7D2A-4E19F0C3A2C4}"/>
              </a:ext>
            </a:extLst>
          </p:cNvPr>
          <p:cNvSpPr>
            <a:spLocks noGrp="1"/>
          </p:cNvSpPr>
          <p:nvPr>
            <p:ph idx="1"/>
          </p:nvPr>
        </p:nvSpPr>
        <p:spPr/>
        <p:txBody>
          <a:bodyPr/>
          <a:lstStyle/>
          <a:p>
            <a:pPr marL="0" indent="0">
              <a:buNone/>
            </a:pPr>
            <a:r>
              <a:rPr lang="en-US" dirty="0"/>
              <a:t>So</a:t>
            </a:r>
          </a:p>
          <a:p>
            <a:pPr marL="0" indent="0">
              <a:buNone/>
            </a:pPr>
            <a:r>
              <a:rPr lang="en-US" dirty="0"/>
              <a:t>Independent set </a:t>
            </a:r>
            <a:r>
              <a:rPr lang="en-US" sz="2800" dirty="0">
                <a:latin typeface="Garamond"/>
              </a:rPr>
              <a:t>≤p</a:t>
            </a:r>
            <a:r>
              <a:rPr lang="en-US" dirty="0"/>
              <a:t> Vertex cover </a:t>
            </a:r>
          </a:p>
          <a:p>
            <a:pPr marL="0" indent="0">
              <a:buNone/>
            </a:pPr>
            <a:r>
              <a:rPr lang="en-US" dirty="0"/>
              <a:t>Vertex cover </a:t>
            </a:r>
            <a:r>
              <a:rPr lang="en-US" sz="2800" dirty="0">
                <a:latin typeface="Garamond"/>
              </a:rPr>
              <a:t>≤p </a:t>
            </a:r>
            <a:r>
              <a:rPr lang="en-US" dirty="0"/>
              <a:t>Independent set </a:t>
            </a:r>
          </a:p>
          <a:p>
            <a:pPr marL="0" indent="0">
              <a:buNone/>
            </a:pPr>
            <a:endParaRPr lang="en-US" dirty="0"/>
          </a:p>
          <a:p>
            <a:pPr marL="0" indent="0">
              <a:buNone/>
            </a:pPr>
            <a:r>
              <a:rPr lang="en-US" dirty="0"/>
              <a:t>Both are in the same level of difficulty.</a:t>
            </a:r>
          </a:p>
        </p:txBody>
      </p:sp>
    </p:spTree>
    <p:extLst>
      <p:ext uri="{BB962C8B-B14F-4D97-AF65-F5344CB8AC3E}">
        <p14:creationId xmlns:p14="http://schemas.microsoft.com/office/powerpoint/2010/main" val="322522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1208078"/>
            <a:ext cx="8518412" cy="1068795"/>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An instance of 3-SAT with X = {x</a:t>
            </a:r>
            <a:r>
              <a:rPr lang="en-US" sz="2200" baseline="-25000" dirty="0">
                <a:latin typeface="Book Antiqua" pitchFamily="18" charset="0"/>
              </a:rPr>
              <a:t>1</a:t>
            </a:r>
            <a:r>
              <a:rPr lang="en-US" sz="2200" dirty="0">
                <a:latin typeface="Book Antiqua" pitchFamily="18" charset="0"/>
              </a:rPr>
              <a:t>, x</a:t>
            </a:r>
            <a:r>
              <a:rPr lang="en-US" sz="2200" baseline="-25000" dirty="0">
                <a:latin typeface="Book Antiqua" pitchFamily="18" charset="0"/>
              </a:rPr>
              <a:t>2</a:t>
            </a:r>
            <a:r>
              <a:rPr lang="en-US" sz="2200" dirty="0">
                <a:latin typeface="Book Antiqua" pitchFamily="18" charset="0"/>
              </a:rPr>
              <a:t>, …, </a:t>
            </a:r>
            <a:r>
              <a:rPr lang="en-US" sz="2200" dirty="0" err="1">
                <a:latin typeface="Book Antiqua" pitchFamily="18" charset="0"/>
              </a:rPr>
              <a:t>x</a:t>
            </a:r>
            <a:r>
              <a:rPr lang="en-US" sz="2200" baseline="-25000" dirty="0" err="1">
                <a:latin typeface="Book Antiqua" pitchFamily="18" charset="0"/>
              </a:rPr>
              <a:t>n</a:t>
            </a:r>
            <a:r>
              <a:rPr lang="en-US" sz="2200" dirty="0">
                <a:latin typeface="Book Antiqua" pitchFamily="18" charset="0"/>
              </a:rPr>
              <a:t>} variables </a:t>
            </a:r>
          </a:p>
          <a:p>
            <a:pPr algn="ctr"/>
            <a:r>
              <a:rPr lang="en-US" sz="2200" dirty="0">
                <a:latin typeface="Book Antiqua" pitchFamily="18" charset="0"/>
              </a:rPr>
              <a:t>and </a:t>
            </a:r>
            <a:r>
              <a:rPr lang="en-US" sz="2200" i="1" dirty="0">
                <a:latin typeface="Book Antiqua" pitchFamily="18" charset="0"/>
              </a:rPr>
              <a:t>k</a:t>
            </a:r>
            <a:r>
              <a:rPr lang="en-US" sz="2200" dirty="0">
                <a:latin typeface="Book Antiqua" pitchFamily="18" charset="0"/>
              </a:rPr>
              <a:t> clauses C</a:t>
            </a:r>
            <a:r>
              <a:rPr lang="en-US" sz="2200" baseline="-25000" dirty="0">
                <a:latin typeface="Book Antiqua" pitchFamily="18" charset="0"/>
              </a:rPr>
              <a:t>1</a:t>
            </a:r>
            <a:r>
              <a:rPr lang="en-US" sz="2200" dirty="0">
                <a:latin typeface="Book Antiqua" pitchFamily="18" charset="0"/>
              </a:rPr>
              <a:t>, C</a:t>
            </a:r>
            <a:r>
              <a:rPr lang="en-US" sz="2200" baseline="-25000" dirty="0">
                <a:latin typeface="Book Antiqua" pitchFamily="18" charset="0"/>
              </a:rPr>
              <a:t>2</a:t>
            </a:r>
            <a:r>
              <a:rPr lang="en-US" sz="2200" dirty="0">
                <a:latin typeface="Book Antiqua" pitchFamily="18" charset="0"/>
              </a:rPr>
              <a:t>, …, </a:t>
            </a:r>
            <a:r>
              <a:rPr lang="en-US" sz="2200" dirty="0" err="1">
                <a:latin typeface="Book Antiqua" pitchFamily="18" charset="0"/>
              </a:rPr>
              <a:t>C</a:t>
            </a:r>
            <a:r>
              <a:rPr lang="en-US" sz="2200" baseline="-25000" dirty="0" err="1">
                <a:latin typeface="Book Antiqua" pitchFamily="18" charset="0"/>
              </a:rPr>
              <a:t>k</a:t>
            </a:r>
            <a:endParaRPr lang="en-US" sz="2200" baseline="-25000" dirty="0">
              <a:latin typeface="Garamond"/>
            </a:endParaRPr>
          </a:p>
        </p:txBody>
      </p:sp>
      <p:sp>
        <p:nvSpPr>
          <p:cNvPr id="12" name="TextBox 11"/>
          <p:cNvSpPr txBox="1"/>
          <p:nvPr/>
        </p:nvSpPr>
        <p:spPr>
          <a:xfrm>
            <a:off x="2279576" y="908721"/>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Input</a:t>
            </a:r>
            <a:endParaRPr lang="en-US" sz="1500" b="1" dirty="0">
              <a:solidFill>
                <a:schemeClr val="bg1"/>
              </a:solidFill>
              <a:latin typeface="Book Antiqua" pitchFamily="18" charset="0"/>
            </a:endParaRPr>
          </a:p>
        </p:txBody>
      </p:sp>
      <p:sp>
        <p:nvSpPr>
          <p:cNvPr id="13" name="AutoShape 5"/>
          <p:cNvSpPr>
            <a:spLocks noChangeArrowheads="1"/>
          </p:cNvSpPr>
          <p:nvPr/>
        </p:nvSpPr>
        <p:spPr bwMode="auto">
          <a:xfrm>
            <a:off x="1826060" y="2864262"/>
            <a:ext cx="8518412" cy="1068795"/>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(x  y  z)  (x’  y’  p)  (y  z’  p’)</a:t>
            </a:r>
            <a:r>
              <a:rPr lang="en-US" sz="2200" dirty="0">
                <a:latin typeface="Garamond"/>
                <a:sym typeface="Symbol"/>
              </a:rPr>
              <a:t> </a:t>
            </a:r>
            <a:endParaRPr lang="en-US" sz="2200" baseline="-25000" dirty="0">
              <a:latin typeface="Garamond"/>
            </a:endParaRPr>
          </a:p>
        </p:txBody>
      </p:sp>
    </p:spTree>
    <p:extLst>
      <p:ext uri="{BB962C8B-B14F-4D97-AF65-F5344CB8AC3E}">
        <p14:creationId xmlns:p14="http://schemas.microsoft.com/office/powerpoint/2010/main" val="38911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199A-D529-5093-4E8C-AC1BA2B827AB}"/>
              </a:ext>
            </a:extLst>
          </p:cNvPr>
          <p:cNvSpPr>
            <a:spLocks noGrp="1"/>
          </p:cNvSpPr>
          <p:nvPr>
            <p:ph type="title"/>
          </p:nvPr>
        </p:nvSpPr>
        <p:spPr/>
        <p:txBody>
          <a:bodyPr>
            <a:normAutofit/>
          </a:bodyPr>
          <a:lstStyle/>
          <a:p>
            <a:pPr algn="ctr"/>
            <a:r>
              <a:rPr lang="en-US" sz="4200" b="1" dirty="0">
                <a:solidFill>
                  <a:srgbClr val="0070C0"/>
                </a:solidFill>
              </a:rPr>
              <a:t>Comparison Between Similar Problems (contd.)</a:t>
            </a:r>
            <a:endParaRPr lang="en-US" sz="4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B6E28E-A255-9CFC-DA52-C9D30FE1A37F}"/>
                  </a:ext>
                </a:extLst>
              </p:cNvPr>
              <p:cNvSpPr>
                <a:spLocks noGrp="1"/>
              </p:cNvSpPr>
              <p:nvPr>
                <p:ph idx="1"/>
              </p:nvPr>
            </p:nvSpPr>
            <p:spPr>
              <a:xfrm>
                <a:off x="838200" y="1852258"/>
                <a:ext cx="10515600" cy="4351338"/>
              </a:xfrm>
            </p:spPr>
            <p:txBody>
              <a:bodyPr>
                <a:normAutofit/>
              </a:bodyPr>
              <a:lstStyle/>
              <a:p>
                <a:r>
                  <a:rPr lang="en-US" dirty="0"/>
                  <a:t>2-CNF satisfiability vs. 3-CNF satisfiability: </a:t>
                </a:r>
              </a:p>
              <a:p>
                <a:pPr lvl="1"/>
                <a:r>
                  <a:rPr lang="en-US" dirty="0"/>
                  <a:t>A </a:t>
                </a:r>
                <a:r>
                  <a:rPr lang="en-US" dirty="0" err="1"/>
                  <a:t>boolean</a:t>
                </a:r>
                <a:r>
                  <a:rPr lang="en-US" dirty="0"/>
                  <a:t> formula contains variables whose values are 0 or 1; </a:t>
                </a:r>
                <a:r>
                  <a:rPr lang="en-US" dirty="0" err="1"/>
                  <a:t>boolean</a:t>
                </a:r>
                <a:r>
                  <a:rPr lang="en-US" dirty="0"/>
                  <a:t> connectives such as </a:t>
                </a:r>
                <a14:m>
                  <m:oMath xmlns:m="http://schemas.openxmlformats.org/officeDocument/2006/math">
                    <m:r>
                      <a:rPr lang="en-US" i="1" dirty="0" smtClean="0">
                        <a:latin typeface="Cambria Math" panose="02040503050406030204" pitchFamily="18" charset="0"/>
                      </a:rPr>
                      <m:t>^</m:t>
                    </m:r>
                  </m:oMath>
                </a14:m>
                <a:r>
                  <a:rPr lang="en-US" dirty="0"/>
                  <a:t> (AND), v (OR), and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(NOT); and parentheses. </a:t>
                </a:r>
              </a:p>
              <a:p>
                <a:pPr lvl="1"/>
                <a:r>
                  <a:rPr lang="en-US" dirty="0"/>
                  <a:t>A </a:t>
                </a:r>
                <a:r>
                  <a:rPr lang="en-US" dirty="0" err="1"/>
                  <a:t>boolean</a:t>
                </a:r>
                <a:r>
                  <a:rPr lang="en-US" dirty="0"/>
                  <a:t> formula is satisfiable if there exists some assignment of the values 0 and 1 to its variables that causes it to evaluate to 1. </a:t>
                </a:r>
              </a:p>
              <a:p>
                <a:pPr lvl="1"/>
                <a:r>
                  <a:rPr lang="en-US" dirty="0"/>
                  <a:t>A </a:t>
                </a:r>
                <a:r>
                  <a:rPr lang="en-US" dirty="0" err="1"/>
                  <a:t>boolean</a:t>
                </a:r>
                <a:r>
                  <a:rPr lang="en-US" dirty="0"/>
                  <a:t> formula is in k-conjunctive normal form, or k-CNF, if it is the AND of clauses of ORs of exactly k variables or their negations. For example, the </a:t>
                </a:r>
                <a:r>
                  <a:rPr lang="en-US" dirty="0" err="1"/>
                  <a:t>boolean</a:t>
                </a:r>
                <a:r>
                  <a:rPr lang="en-US" dirty="0"/>
                  <a:t> formula (x1 v </a:t>
                </a:r>
                <a14:m>
                  <m:oMath xmlns:m="http://schemas.openxmlformats.org/officeDocument/2006/math">
                    <m:r>
                      <a:rPr lang="en-US" i="1" dirty="0" smtClean="0">
                        <a:latin typeface="Cambria Math" panose="02040503050406030204" pitchFamily="18" charset="0"/>
                        <a:ea typeface="Cambria Math" panose="02040503050406030204" pitchFamily="18" charset="0"/>
                      </a:rPr>
                      <m:t>¬ </m:t>
                    </m:r>
                  </m:oMath>
                </a14:m>
                <a:r>
                  <a:rPr lang="en-US" dirty="0"/>
                  <a:t>x2) ^ (</a:t>
                </a:r>
                <a14:m>
                  <m:oMath xmlns:m="http://schemas.openxmlformats.org/officeDocument/2006/math">
                    <m:r>
                      <a:rPr lang="en-US" i="1" dirty="0" smtClean="0">
                        <a:latin typeface="Cambria Math" panose="02040503050406030204" pitchFamily="18" charset="0"/>
                        <a:ea typeface="Cambria Math" panose="02040503050406030204" pitchFamily="18" charset="0"/>
                      </a:rPr>
                      <m:t>¬ </m:t>
                    </m:r>
                  </m:oMath>
                </a14:m>
                <a:r>
                  <a:rPr lang="en-US" dirty="0"/>
                  <a:t>x1 v x3) ^ (</a:t>
                </a:r>
                <a14:m>
                  <m:oMath xmlns:m="http://schemas.openxmlformats.org/officeDocument/2006/math">
                    <m:r>
                      <a:rPr lang="en-US" i="1" dirty="0" smtClean="0">
                        <a:latin typeface="Cambria Math" panose="02040503050406030204" pitchFamily="18" charset="0"/>
                        <a:ea typeface="Cambria Math" panose="02040503050406030204" pitchFamily="18" charset="0"/>
                      </a:rPr>
                      <m:t>¬ </m:t>
                    </m:r>
                  </m:oMath>
                </a14:m>
                <a:r>
                  <a:rPr lang="en-US" dirty="0"/>
                  <a:t>x2 v </a:t>
                </a:r>
                <a14:m>
                  <m:oMath xmlns:m="http://schemas.openxmlformats.org/officeDocument/2006/math">
                    <m:r>
                      <a:rPr lang="en-US" i="1" dirty="0" smtClean="0">
                        <a:latin typeface="Cambria Math" panose="02040503050406030204" pitchFamily="18" charset="0"/>
                        <a:ea typeface="Cambria Math" panose="02040503050406030204" pitchFamily="18" charset="0"/>
                      </a:rPr>
                      <m:t>¬ </m:t>
                    </m:r>
                  </m:oMath>
                </a14:m>
                <a:r>
                  <a:rPr lang="en-US" dirty="0"/>
                  <a:t>x3) is in 2-CNF. (It has the satisfying assignment x1 = 1; x2 = 0; x3 = 1.) </a:t>
                </a:r>
              </a:p>
              <a:p>
                <a:pPr lvl="1"/>
                <a:r>
                  <a:rPr lang="en-US" dirty="0"/>
                  <a:t>Although we can determine in polynomial time whether a 2-CNF formula is satisfiable, determining whether a 3-CNF formula is satisfiable is NP-complete.</a:t>
                </a:r>
              </a:p>
            </p:txBody>
          </p:sp>
        </mc:Choice>
        <mc:Fallback xmlns="">
          <p:sp>
            <p:nvSpPr>
              <p:cNvPr id="3" name="Content Placeholder 2">
                <a:extLst>
                  <a:ext uri="{FF2B5EF4-FFF2-40B4-BE49-F238E27FC236}">
                    <a16:creationId xmlns:a16="http://schemas.microsoft.com/office/drawing/2014/main" id="{73B6E28E-A255-9CFC-DA52-C9D30FE1A37F}"/>
                  </a:ext>
                </a:extLst>
              </p:cNvPr>
              <p:cNvSpPr>
                <a:spLocks noGrp="1" noRot="1" noChangeAspect="1" noMove="1" noResize="1" noEditPoints="1" noAdjustHandles="1" noChangeArrowheads="1" noChangeShapeType="1" noTextEdit="1"/>
              </p:cNvSpPr>
              <p:nvPr>
                <p:ph idx="1"/>
              </p:nvPr>
            </p:nvSpPr>
            <p:spPr>
              <a:xfrm>
                <a:off x="838200" y="1852258"/>
                <a:ext cx="10515600" cy="4351338"/>
              </a:xfrm>
              <a:blipFill>
                <a:blip r:embed="rId2"/>
                <a:stretch>
                  <a:fillRect l="-1043" t="-2381" r="-1275" b="-3081"/>
                </a:stretch>
              </a:blipFill>
            </p:spPr>
            <p:txBody>
              <a:bodyPr/>
              <a:lstStyle/>
              <a:p>
                <a:r>
                  <a:rPr lang="en-US">
                    <a:noFill/>
                  </a:rPr>
                  <a:t> </a:t>
                </a:r>
              </a:p>
            </p:txBody>
          </p:sp>
        </mc:Fallback>
      </mc:AlternateContent>
    </p:spTree>
    <p:extLst>
      <p:ext uri="{BB962C8B-B14F-4D97-AF65-F5344CB8AC3E}">
        <p14:creationId xmlns:p14="http://schemas.microsoft.com/office/powerpoint/2010/main" val="31968762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3363433" y="3806426"/>
            <a:ext cx="2743200" cy="606087"/>
          </a:xfrm>
          <a:custGeom>
            <a:avLst/>
            <a:gdLst>
              <a:gd name="connsiteX0" fmla="*/ 0 w 2743200"/>
              <a:gd name="connsiteY0" fmla="*/ 584822 h 606087"/>
              <a:gd name="connsiteX1" fmla="*/ 1350334 w 2743200"/>
              <a:gd name="connsiteY1" fmla="*/ 31 h 606087"/>
              <a:gd name="connsiteX2" fmla="*/ 2743200 w 2743200"/>
              <a:gd name="connsiteY2" fmla="*/ 606087 h 606087"/>
            </a:gdLst>
            <a:ahLst/>
            <a:cxnLst>
              <a:cxn ang="0">
                <a:pos x="connsiteX0" y="connsiteY0"/>
              </a:cxn>
              <a:cxn ang="0">
                <a:pos x="connsiteX1" y="connsiteY1"/>
              </a:cxn>
              <a:cxn ang="0">
                <a:pos x="connsiteX2" y="connsiteY2"/>
              </a:cxn>
            </a:cxnLst>
            <a:rect l="l" t="t" r="r" b="b"/>
            <a:pathLst>
              <a:path w="2743200" h="606087">
                <a:moveTo>
                  <a:pt x="0" y="584822"/>
                </a:moveTo>
                <a:cubicBezTo>
                  <a:pt x="446567" y="290654"/>
                  <a:pt x="893134" y="-3513"/>
                  <a:pt x="1350334" y="31"/>
                </a:cubicBezTo>
                <a:cubicBezTo>
                  <a:pt x="1807534" y="3575"/>
                  <a:pt x="2275367" y="304831"/>
                  <a:pt x="2743200" y="606087"/>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2544726" y="5433237"/>
            <a:ext cx="2870790" cy="659592"/>
          </a:xfrm>
          <a:custGeom>
            <a:avLst/>
            <a:gdLst>
              <a:gd name="connsiteX0" fmla="*/ 0 w 2870790"/>
              <a:gd name="connsiteY0" fmla="*/ 0 h 659592"/>
              <a:gd name="connsiteX1" fmla="*/ 1467293 w 2870790"/>
              <a:gd name="connsiteY1" fmla="*/ 659219 h 659592"/>
              <a:gd name="connsiteX2" fmla="*/ 2870790 w 2870790"/>
              <a:gd name="connsiteY2" fmla="*/ 74428 h 659592"/>
            </a:gdLst>
            <a:ahLst/>
            <a:cxnLst>
              <a:cxn ang="0">
                <a:pos x="connsiteX0" y="connsiteY0"/>
              </a:cxn>
              <a:cxn ang="0">
                <a:pos x="connsiteX1" y="connsiteY1"/>
              </a:cxn>
              <a:cxn ang="0">
                <a:pos x="connsiteX2" y="connsiteY2"/>
              </a:cxn>
            </a:cxnLst>
            <a:rect l="l" t="t" r="r" b="b"/>
            <a:pathLst>
              <a:path w="2870790" h="659592">
                <a:moveTo>
                  <a:pt x="0" y="0"/>
                </a:moveTo>
                <a:cubicBezTo>
                  <a:pt x="494414" y="323407"/>
                  <a:pt x="988828" y="646814"/>
                  <a:pt x="1467293" y="659219"/>
                </a:cubicBezTo>
                <a:cubicBezTo>
                  <a:pt x="1945758" y="671624"/>
                  <a:pt x="2408274" y="373026"/>
                  <a:pt x="2870790" y="74428"/>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990753" y="5411973"/>
            <a:ext cx="4338084" cy="967563"/>
          </a:xfrm>
          <a:custGeom>
            <a:avLst/>
            <a:gdLst>
              <a:gd name="connsiteX0" fmla="*/ 0 w 4338084"/>
              <a:gd name="connsiteY0" fmla="*/ 0 h 967563"/>
              <a:gd name="connsiteX1" fmla="*/ 2200940 w 4338084"/>
              <a:gd name="connsiteY1" fmla="*/ 967563 h 967563"/>
              <a:gd name="connsiteX2" fmla="*/ 4338084 w 4338084"/>
              <a:gd name="connsiteY2" fmla="*/ 0 h 967563"/>
            </a:gdLst>
            <a:ahLst/>
            <a:cxnLst>
              <a:cxn ang="0">
                <a:pos x="connsiteX0" y="connsiteY0"/>
              </a:cxn>
              <a:cxn ang="0">
                <a:pos x="connsiteX1" y="connsiteY1"/>
              </a:cxn>
              <a:cxn ang="0">
                <a:pos x="connsiteX2" y="connsiteY2"/>
              </a:cxn>
            </a:cxnLst>
            <a:rect l="l" t="t" r="r" b="b"/>
            <a:pathLst>
              <a:path w="4338084" h="967563">
                <a:moveTo>
                  <a:pt x="0" y="0"/>
                </a:moveTo>
                <a:cubicBezTo>
                  <a:pt x="738963" y="483781"/>
                  <a:pt x="1477926" y="967563"/>
                  <a:pt x="2200940" y="967563"/>
                </a:cubicBezTo>
                <a:cubicBezTo>
                  <a:pt x="2923954" y="967563"/>
                  <a:pt x="3631019" y="483781"/>
                  <a:pt x="4338084"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6914708" y="5390707"/>
            <a:ext cx="2870791" cy="776232"/>
          </a:xfrm>
          <a:custGeom>
            <a:avLst/>
            <a:gdLst>
              <a:gd name="connsiteX0" fmla="*/ 0 w 2870791"/>
              <a:gd name="connsiteY0" fmla="*/ 31898 h 776232"/>
              <a:gd name="connsiteX1" fmla="*/ 1456660 w 2870791"/>
              <a:gd name="connsiteY1" fmla="*/ 776177 h 776232"/>
              <a:gd name="connsiteX2" fmla="*/ 2870791 w 2870791"/>
              <a:gd name="connsiteY2" fmla="*/ 0 h 776232"/>
            </a:gdLst>
            <a:ahLst/>
            <a:cxnLst>
              <a:cxn ang="0">
                <a:pos x="connsiteX0" y="connsiteY0"/>
              </a:cxn>
              <a:cxn ang="0">
                <a:pos x="connsiteX1" y="connsiteY1"/>
              </a:cxn>
              <a:cxn ang="0">
                <a:pos x="connsiteX2" y="connsiteY2"/>
              </a:cxn>
            </a:cxnLst>
            <a:rect l="l" t="t" r="r" b="b"/>
            <a:pathLst>
              <a:path w="2870791" h="776232">
                <a:moveTo>
                  <a:pt x="0" y="31898"/>
                </a:moveTo>
                <a:cubicBezTo>
                  <a:pt x="489097" y="406695"/>
                  <a:pt x="978195" y="781493"/>
                  <a:pt x="1456660" y="776177"/>
                </a:cubicBezTo>
                <a:cubicBezTo>
                  <a:pt x="1935125" y="770861"/>
                  <a:pt x="2402958" y="385430"/>
                  <a:pt x="2870791"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flipV="1">
            <a:off x="2556752" y="4477284"/>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291124" y="4477284"/>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571140" y="5412657"/>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0" name="Oval 9"/>
          <p:cNvSpPr>
            <a:spLocks noChangeArrowheads="1"/>
          </p:cNvSpPr>
          <p:nvPr/>
        </p:nvSpPr>
        <p:spPr bwMode="auto">
          <a:xfrm>
            <a:off x="3121960" y="43291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13" name="AutoShape 5"/>
          <p:cNvSpPr>
            <a:spLocks noChangeArrowheads="1"/>
          </p:cNvSpPr>
          <p:nvPr/>
        </p:nvSpPr>
        <p:spPr bwMode="auto">
          <a:xfrm>
            <a:off x="1811524" y="2564905"/>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(x  y  z)  (x’  y’  p)  (y  z’  p’)</a:t>
            </a:r>
            <a:r>
              <a:rPr lang="en-US" sz="2200" dirty="0">
                <a:latin typeface="Garamond"/>
                <a:sym typeface="Symbol"/>
              </a:rPr>
              <a:t> </a:t>
            </a:r>
            <a:endParaRPr lang="en-US" sz="2200" baseline="-25000" dirty="0">
              <a:latin typeface="Garamond"/>
            </a:endParaRPr>
          </a:p>
        </p:txBody>
      </p:sp>
      <p:grpSp>
        <p:nvGrpSpPr>
          <p:cNvPr id="9" name="Group 8"/>
          <p:cNvGrpSpPr/>
          <p:nvPr/>
        </p:nvGrpSpPr>
        <p:grpSpPr>
          <a:xfrm>
            <a:off x="1919536" y="980728"/>
            <a:ext cx="8568952" cy="400110"/>
            <a:chOff x="3290836" y="1158618"/>
            <a:chExt cx="6428887" cy="312286"/>
          </a:xfrm>
        </p:grpSpPr>
        <p:sp>
          <p:nvSpPr>
            <p:cNvPr id="14" name="Oval 13"/>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5" name="TextBox 14"/>
            <p:cNvSpPr txBox="1"/>
            <p:nvPr/>
          </p:nvSpPr>
          <p:spPr>
            <a:xfrm>
              <a:off x="3442248" y="1158618"/>
              <a:ext cx="6277475" cy="312286"/>
            </a:xfrm>
            <a:prstGeom prst="rect">
              <a:avLst/>
            </a:prstGeom>
            <a:noFill/>
          </p:spPr>
          <p:txBody>
            <a:bodyPr wrap="square" rtlCol="0">
              <a:spAutoFit/>
            </a:bodyPr>
            <a:lstStyle/>
            <a:p>
              <a:r>
                <a:rPr lang="en-US" sz="2000" dirty="0">
                  <a:solidFill>
                    <a:srgbClr val="FF0000"/>
                  </a:solidFill>
                  <a:latin typeface="Book Antiqua" pitchFamily="18" charset="0"/>
                </a:rPr>
                <a:t>Non-trivial reduction</a:t>
              </a:r>
              <a:r>
                <a:rPr lang="en-US" sz="2000" dirty="0">
                  <a:latin typeface="Book Antiqua" pitchFamily="18" charset="0"/>
                </a:rPr>
                <a:t> as the problems are quite different in nature</a:t>
              </a:r>
              <a:endParaRPr lang="en-US" sz="2000" dirty="0">
                <a:latin typeface="Georgia" pitchFamily="18" charset="0"/>
              </a:endParaRPr>
            </a:p>
          </p:txBody>
        </p:sp>
      </p:grpSp>
      <p:grpSp>
        <p:nvGrpSpPr>
          <p:cNvPr id="16" name="Group 15"/>
          <p:cNvGrpSpPr/>
          <p:nvPr/>
        </p:nvGrpSpPr>
        <p:grpSpPr>
          <a:xfrm>
            <a:off x="1919536" y="1480719"/>
            <a:ext cx="8568952" cy="400110"/>
            <a:chOff x="3290836" y="1158618"/>
            <a:chExt cx="6428887" cy="312286"/>
          </a:xfrm>
        </p:grpSpPr>
        <p:sp>
          <p:nvSpPr>
            <p:cNvPr id="17" name="Oval 16"/>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8" name="TextBox 17"/>
            <p:cNvSpPr txBox="1"/>
            <p:nvPr/>
          </p:nvSpPr>
          <p:spPr>
            <a:xfrm>
              <a:off x="3442248" y="1158618"/>
              <a:ext cx="6277475" cy="312286"/>
            </a:xfrm>
            <a:prstGeom prst="rect">
              <a:avLst/>
            </a:prstGeom>
            <a:noFill/>
          </p:spPr>
          <p:txBody>
            <a:bodyPr wrap="square" rtlCol="0">
              <a:spAutoFit/>
            </a:bodyPr>
            <a:lstStyle/>
            <a:p>
              <a:r>
                <a:rPr lang="en-US" sz="2000" dirty="0">
                  <a:latin typeface="Book Antiqua" pitchFamily="18" charset="0"/>
                </a:rPr>
                <a:t>A </a:t>
              </a:r>
              <a:r>
                <a:rPr lang="en-US" sz="2000" dirty="0">
                  <a:solidFill>
                    <a:srgbClr val="0000CC"/>
                  </a:solidFill>
                  <a:latin typeface="Book Antiqua" pitchFamily="18" charset="0"/>
                </a:rPr>
                <a:t>clique</a:t>
              </a:r>
              <a:r>
                <a:rPr lang="en-US" sz="2000" dirty="0">
                  <a:latin typeface="Book Antiqua" pitchFamily="18" charset="0"/>
                </a:rPr>
                <a:t> (triangle for a clause with three variables) for every clause </a:t>
              </a:r>
              <a:endParaRPr lang="en-US" sz="2000" dirty="0">
                <a:latin typeface="Georgia" pitchFamily="18" charset="0"/>
              </a:endParaRPr>
            </a:p>
          </p:txBody>
        </p:sp>
      </p:grpSp>
      <p:grpSp>
        <p:nvGrpSpPr>
          <p:cNvPr id="19" name="Group 18"/>
          <p:cNvGrpSpPr/>
          <p:nvPr/>
        </p:nvGrpSpPr>
        <p:grpSpPr>
          <a:xfrm>
            <a:off x="1919536" y="1948771"/>
            <a:ext cx="8568952" cy="400110"/>
            <a:chOff x="3290836" y="1158618"/>
            <a:chExt cx="6428887" cy="312286"/>
          </a:xfrm>
        </p:grpSpPr>
        <p:sp>
          <p:nvSpPr>
            <p:cNvPr id="20" name="Oval 19"/>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1" name="TextBox 20"/>
            <p:cNvSpPr txBox="1"/>
            <p:nvPr/>
          </p:nvSpPr>
          <p:spPr>
            <a:xfrm>
              <a:off x="3442248" y="1158618"/>
              <a:ext cx="6277475" cy="312286"/>
            </a:xfrm>
            <a:prstGeom prst="rect">
              <a:avLst/>
            </a:prstGeom>
            <a:noFill/>
          </p:spPr>
          <p:txBody>
            <a:bodyPr wrap="square" rtlCol="0">
              <a:spAutoFit/>
            </a:bodyPr>
            <a:lstStyle/>
            <a:p>
              <a:r>
                <a:rPr lang="en-US" sz="2000" dirty="0">
                  <a:latin typeface="Book Antiqua" pitchFamily="18" charset="0"/>
                </a:rPr>
                <a:t>An </a:t>
              </a:r>
              <a:r>
                <a:rPr lang="en-US" sz="2000" dirty="0">
                  <a:solidFill>
                    <a:srgbClr val="0000CC"/>
                  </a:solidFill>
                  <a:latin typeface="Book Antiqua" pitchFamily="18" charset="0"/>
                </a:rPr>
                <a:t>edge</a:t>
              </a:r>
              <a:r>
                <a:rPr lang="en-US" sz="2000" dirty="0">
                  <a:latin typeface="Book Antiqua" pitchFamily="18" charset="0"/>
                </a:rPr>
                <a:t> between </a:t>
              </a:r>
              <a:r>
                <a:rPr lang="en-US" sz="2000" dirty="0">
                  <a:solidFill>
                    <a:srgbClr val="0000CC"/>
                  </a:solidFill>
                  <a:latin typeface="Book Antiqua" pitchFamily="18" charset="0"/>
                </a:rPr>
                <a:t>x and x’ in two different clauses</a:t>
              </a:r>
              <a:endParaRPr lang="en-US" sz="2000" dirty="0">
                <a:solidFill>
                  <a:srgbClr val="0000CC"/>
                </a:solidFill>
                <a:latin typeface="Georgia" pitchFamily="18" charset="0"/>
              </a:endParaRPr>
            </a:p>
          </p:txBody>
        </p:sp>
      </p:grpSp>
      <p:sp>
        <p:nvSpPr>
          <p:cNvPr id="22" name="Oval 21"/>
          <p:cNvSpPr>
            <a:spLocks noChangeArrowheads="1"/>
          </p:cNvSpPr>
          <p:nvPr/>
        </p:nvSpPr>
        <p:spPr bwMode="auto">
          <a:xfrm>
            <a:off x="2387588" y="52292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23" name="Oval 22"/>
          <p:cNvSpPr>
            <a:spLocks noChangeArrowheads="1"/>
          </p:cNvSpPr>
          <p:nvPr/>
        </p:nvSpPr>
        <p:spPr bwMode="auto">
          <a:xfrm>
            <a:off x="3827748" y="52434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cxnSp>
        <p:nvCxnSpPr>
          <p:cNvPr id="29" name="Straight Connector 28"/>
          <p:cNvCxnSpPr/>
          <p:nvPr/>
        </p:nvCxnSpPr>
        <p:spPr>
          <a:xfrm flipV="1">
            <a:off x="5458784" y="4491576"/>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193156" y="4491576"/>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473172" y="5426949"/>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rrowheads="1"/>
          </p:cNvSpPr>
          <p:nvPr/>
        </p:nvSpPr>
        <p:spPr bwMode="auto">
          <a:xfrm>
            <a:off x="6023992" y="43433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33" name="Oval 32"/>
          <p:cNvSpPr>
            <a:spLocks noChangeArrowheads="1"/>
          </p:cNvSpPr>
          <p:nvPr/>
        </p:nvSpPr>
        <p:spPr bwMode="auto">
          <a:xfrm>
            <a:off x="5289620" y="52434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4" name="Oval 33"/>
          <p:cNvSpPr>
            <a:spLocks noChangeArrowheads="1"/>
          </p:cNvSpPr>
          <p:nvPr/>
        </p:nvSpPr>
        <p:spPr bwMode="auto">
          <a:xfrm>
            <a:off x="6729780" y="52577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cxnSp>
        <p:nvCxnSpPr>
          <p:cNvPr id="35" name="Straight Connector 34"/>
          <p:cNvCxnSpPr/>
          <p:nvPr/>
        </p:nvCxnSpPr>
        <p:spPr>
          <a:xfrm flipV="1">
            <a:off x="8339104" y="4491576"/>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073476" y="4491576"/>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353492" y="5426949"/>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a:off x="8904312" y="43433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9" name="Oval 38"/>
          <p:cNvSpPr>
            <a:spLocks noChangeArrowheads="1"/>
          </p:cNvSpPr>
          <p:nvPr/>
        </p:nvSpPr>
        <p:spPr bwMode="auto">
          <a:xfrm>
            <a:off x="8169940" y="52434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sp>
        <p:nvSpPr>
          <p:cNvPr id="40" name="Oval 39"/>
          <p:cNvSpPr>
            <a:spLocks noChangeArrowheads="1"/>
          </p:cNvSpPr>
          <p:nvPr/>
        </p:nvSpPr>
        <p:spPr bwMode="auto">
          <a:xfrm>
            <a:off x="9610100" y="52577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sp>
        <p:nvSpPr>
          <p:cNvPr id="3" name="Freeform 2"/>
          <p:cNvSpPr/>
          <p:nvPr/>
        </p:nvSpPr>
        <p:spPr>
          <a:xfrm>
            <a:off x="5553741" y="3947054"/>
            <a:ext cx="3498111" cy="1454286"/>
          </a:xfrm>
          <a:custGeom>
            <a:avLst/>
            <a:gdLst>
              <a:gd name="connsiteX0" fmla="*/ 0 w 3498111"/>
              <a:gd name="connsiteY0" fmla="*/ 1454286 h 1454286"/>
              <a:gd name="connsiteX1" fmla="*/ 1988288 w 3498111"/>
              <a:gd name="connsiteY1" fmla="*/ 50788 h 1454286"/>
              <a:gd name="connsiteX2" fmla="*/ 3498111 w 3498111"/>
              <a:gd name="connsiteY2" fmla="*/ 444193 h 1454286"/>
            </a:gdLst>
            <a:ahLst/>
            <a:cxnLst>
              <a:cxn ang="0">
                <a:pos x="connsiteX0" y="connsiteY0"/>
              </a:cxn>
              <a:cxn ang="0">
                <a:pos x="connsiteX1" y="connsiteY1"/>
              </a:cxn>
              <a:cxn ang="0">
                <a:pos x="connsiteX2" y="connsiteY2"/>
              </a:cxn>
            </a:cxnLst>
            <a:rect l="l" t="t" r="r" b="b"/>
            <a:pathLst>
              <a:path w="3498111" h="1454286">
                <a:moveTo>
                  <a:pt x="0" y="1454286"/>
                </a:moveTo>
                <a:cubicBezTo>
                  <a:pt x="702635" y="836711"/>
                  <a:pt x="1405270" y="219137"/>
                  <a:pt x="1988288" y="50788"/>
                </a:cubicBezTo>
                <a:cubicBezTo>
                  <a:pt x="2571306" y="-117561"/>
                  <a:pt x="3034708" y="163316"/>
                  <a:pt x="3498111" y="444193"/>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023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transition="in" filter="fade">
                                      <p:cBhvr>
                                        <p:cTn id="34" dur="500"/>
                                        <p:tgtEl>
                                          <p:spTgt spid="23"/>
                                        </p:tgtEl>
                                      </p:cBhvr>
                                    </p:animEffect>
                                  </p:childTnLst>
                                </p:cTn>
                              </p:par>
                              <p:par>
                                <p:cTn id="35" presetID="53" presetClass="entr" presetSubtype="16"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par>
                                <p:cTn id="40" presetID="53" presetClass="entr" presetSubtype="16"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53" presetClass="entr" presetSubtype="16"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Effect transition="in" filter="fade">
                                      <p:cBhvr>
                                        <p:cTn id="49" dur="500"/>
                                        <p:tgtEl>
                                          <p:spTgt spid="3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Effect transition="in" filter="fade">
                                      <p:cBhvr>
                                        <p:cTn id="64" dur="500"/>
                                        <p:tgtEl>
                                          <p:spTgt spid="34"/>
                                        </p:tgtEl>
                                      </p:cBhvr>
                                    </p:animEffect>
                                  </p:childTnLst>
                                </p:cTn>
                              </p:par>
                              <p:par>
                                <p:cTn id="65" presetID="53" presetClass="entr" presetSubtype="16"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53" presetClass="entr" presetSubtype="16"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par>
                                <p:cTn id="75" presetID="53" presetClass="entr" presetSubtype="16"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500" fill="hold"/>
                                        <p:tgtEl>
                                          <p:spTgt spid="37"/>
                                        </p:tgtEl>
                                        <p:attrNameLst>
                                          <p:attrName>ppt_w</p:attrName>
                                        </p:attrNameLst>
                                      </p:cBhvr>
                                      <p:tavLst>
                                        <p:tav tm="0">
                                          <p:val>
                                            <p:fltVal val="0"/>
                                          </p:val>
                                        </p:tav>
                                        <p:tav tm="100000">
                                          <p:val>
                                            <p:strVal val="#ppt_w"/>
                                          </p:val>
                                        </p:tav>
                                      </p:tavLst>
                                    </p:anim>
                                    <p:anim calcmode="lin" valueType="num">
                                      <p:cBhvr>
                                        <p:cTn id="78" dur="500" fill="hold"/>
                                        <p:tgtEl>
                                          <p:spTgt spid="37"/>
                                        </p:tgtEl>
                                        <p:attrNameLst>
                                          <p:attrName>ppt_h</p:attrName>
                                        </p:attrNameLst>
                                      </p:cBhvr>
                                      <p:tavLst>
                                        <p:tav tm="0">
                                          <p:val>
                                            <p:fltVal val="0"/>
                                          </p:val>
                                        </p:tav>
                                        <p:tav tm="100000">
                                          <p:val>
                                            <p:strVal val="#ppt_h"/>
                                          </p:val>
                                        </p:tav>
                                      </p:tavLst>
                                    </p:anim>
                                    <p:animEffect transition="in" filter="fade">
                                      <p:cBhvr>
                                        <p:cTn id="79" dur="500"/>
                                        <p:tgtEl>
                                          <p:spTgt spid="3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animEffect transition="in" filter="fade">
                                      <p:cBhvr>
                                        <p:cTn id="84" dur="500"/>
                                        <p:tgtEl>
                                          <p:spTgt spid="3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p:cTn id="87" dur="500" fill="hold"/>
                                        <p:tgtEl>
                                          <p:spTgt spid="39"/>
                                        </p:tgtEl>
                                        <p:attrNameLst>
                                          <p:attrName>ppt_w</p:attrName>
                                        </p:attrNameLst>
                                      </p:cBhvr>
                                      <p:tavLst>
                                        <p:tav tm="0">
                                          <p:val>
                                            <p:fltVal val="0"/>
                                          </p:val>
                                        </p:tav>
                                        <p:tav tm="100000">
                                          <p:val>
                                            <p:strVal val="#ppt_w"/>
                                          </p:val>
                                        </p:tav>
                                      </p:tavLst>
                                    </p:anim>
                                    <p:anim calcmode="lin" valueType="num">
                                      <p:cBhvr>
                                        <p:cTn id="88" dur="500" fill="hold"/>
                                        <p:tgtEl>
                                          <p:spTgt spid="39"/>
                                        </p:tgtEl>
                                        <p:attrNameLst>
                                          <p:attrName>ppt_h</p:attrName>
                                        </p:attrNameLst>
                                      </p:cBhvr>
                                      <p:tavLst>
                                        <p:tav tm="0">
                                          <p:val>
                                            <p:fltVal val="0"/>
                                          </p:val>
                                        </p:tav>
                                        <p:tav tm="100000">
                                          <p:val>
                                            <p:strVal val="#ppt_h"/>
                                          </p:val>
                                        </p:tav>
                                      </p:tavLst>
                                    </p:anim>
                                    <p:animEffect transition="in" filter="fade">
                                      <p:cBhvr>
                                        <p:cTn id="89" dur="500"/>
                                        <p:tgtEl>
                                          <p:spTgt spid="3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p:cTn id="92" dur="500" fill="hold"/>
                                        <p:tgtEl>
                                          <p:spTgt spid="40"/>
                                        </p:tgtEl>
                                        <p:attrNameLst>
                                          <p:attrName>ppt_w</p:attrName>
                                        </p:attrNameLst>
                                      </p:cBhvr>
                                      <p:tavLst>
                                        <p:tav tm="0">
                                          <p:val>
                                            <p:fltVal val="0"/>
                                          </p:val>
                                        </p:tav>
                                        <p:tav tm="100000">
                                          <p:val>
                                            <p:strVal val="#ppt_w"/>
                                          </p:val>
                                        </p:tav>
                                      </p:tavLst>
                                    </p:anim>
                                    <p:anim calcmode="lin" valueType="num">
                                      <p:cBhvr>
                                        <p:cTn id="93" dur="500" fill="hold"/>
                                        <p:tgtEl>
                                          <p:spTgt spid="40"/>
                                        </p:tgtEl>
                                        <p:attrNameLst>
                                          <p:attrName>ppt_h</p:attrName>
                                        </p:attrNameLst>
                                      </p:cBhvr>
                                      <p:tavLst>
                                        <p:tav tm="0">
                                          <p:val>
                                            <p:fltVal val="0"/>
                                          </p:val>
                                        </p:tav>
                                        <p:tav tm="100000">
                                          <p:val>
                                            <p:strVal val="#ppt_h"/>
                                          </p:val>
                                        </p:tav>
                                      </p:tavLst>
                                    </p:anim>
                                    <p:animEffect transition="in" filter="fade">
                                      <p:cBhvr>
                                        <p:cTn id="94" dur="500"/>
                                        <p:tgtEl>
                                          <p:spTgt spid="4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wipe(left)">
                                      <p:cBhvr>
                                        <p:cTn id="99" dur="500"/>
                                        <p:tgtEl>
                                          <p:spTgt spid="4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left)">
                                      <p:cBhvr>
                                        <p:cTn id="104" dur="500"/>
                                        <p:tgtEl>
                                          <p:spTgt spid="44"/>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left)">
                                      <p:cBhvr>
                                        <p:cTn id="107" dur="500"/>
                                        <p:tgtEl>
                                          <p:spTgt spid="45"/>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wipe(left)">
                                      <p:cBhvr>
                                        <p:cTn id="110" dur="500"/>
                                        <p:tgtEl>
                                          <p:spTgt spid="46"/>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wipe(left)">
                                      <p:cBhvr>
                                        <p:cTn id="1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5" grpId="0" animBg="1"/>
      <p:bldP spid="46" grpId="0" animBg="1"/>
      <p:bldP spid="10" grpId="0" animBg="1"/>
      <p:bldP spid="22" grpId="0" animBg="1"/>
      <p:bldP spid="23" grpId="0" animBg="1"/>
      <p:bldP spid="32" grpId="0" animBg="1"/>
      <p:bldP spid="33" grpId="0" animBg="1"/>
      <p:bldP spid="34" grpId="0" animBg="1"/>
      <p:bldP spid="38" grpId="0" animBg="1"/>
      <p:bldP spid="39" grpId="0" animBg="1"/>
      <p:bldP spid="40" grpId="0" animBg="1"/>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3363433" y="728701"/>
            <a:ext cx="2743200" cy="606087"/>
          </a:xfrm>
          <a:custGeom>
            <a:avLst/>
            <a:gdLst>
              <a:gd name="connsiteX0" fmla="*/ 0 w 2743200"/>
              <a:gd name="connsiteY0" fmla="*/ 584822 h 606087"/>
              <a:gd name="connsiteX1" fmla="*/ 1350334 w 2743200"/>
              <a:gd name="connsiteY1" fmla="*/ 31 h 606087"/>
              <a:gd name="connsiteX2" fmla="*/ 2743200 w 2743200"/>
              <a:gd name="connsiteY2" fmla="*/ 606087 h 606087"/>
            </a:gdLst>
            <a:ahLst/>
            <a:cxnLst>
              <a:cxn ang="0">
                <a:pos x="connsiteX0" y="connsiteY0"/>
              </a:cxn>
              <a:cxn ang="0">
                <a:pos x="connsiteX1" y="connsiteY1"/>
              </a:cxn>
              <a:cxn ang="0">
                <a:pos x="connsiteX2" y="connsiteY2"/>
              </a:cxn>
            </a:cxnLst>
            <a:rect l="l" t="t" r="r" b="b"/>
            <a:pathLst>
              <a:path w="2743200" h="606087">
                <a:moveTo>
                  <a:pt x="0" y="584822"/>
                </a:moveTo>
                <a:cubicBezTo>
                  <a:pt x="446567" y="290654"/>
                  <a:pt x="893134" y="-3513"/>
                  <a:pt x="1350334" y="31"/>
                </a:cubicBezTo>
                <a:cubicBezTo>
                  <a:pt x="1807534" y="3575"/>
                  <a:pt x="2275367" y="304831"/>
                  <a:pt x="2743200" y="606087"/>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2544726" y="2355512"/>
            <a:ext cx="2870790" cy="659592"/>
          </a:xfrm>
          <a:custGeom>
            <a:avLst/>
            <a:gdLst>
              <a:gd name="connsiteX0" fmla="*/ 0 w 2870790"/>
              <a:gd name="connsiteY0" fmla="*/ 0 h 659592"/>
              <a:gd name="connsiteX1" fmla="*/ 1467293 w 2870790"/>
              <a:gd name="connsiteY1" fmla="*/ 659219 h 659592"/>
              <a:gd name="connsiteX2" fmla="*/ 2870790 w 2870790"/>
              <a:gd name="connsiteY2" fmla="*/ 74428 h 659592"/>
            </a:gdLst>
            <a:ahLst/>
            <a:cxnLst>
              <a:cxn ang="0">
                <a:pos x="connsiteX0" y="connsiteY0"/>
              </a:cxn>
              <a:cxn ang="0">
                <a:pos x="connsiteX1" y="connsiteY1"/>
              </a:cxn>
              <a:cxn ang="0">
                <a:pos x="connsiteX2" y="connsiteY2"/>
              </a:cxn>
            </a:cxnLst>
            <a:rect l="l" t="t" r="r" b="b"/>
            <a:pathLst>
              <a:path w="2870790" h="659592">
                <a:moveTo>
                  <a:pt x="0" y="0"/>
                </a:moveTo>
                <a:cubicBezTo>
                  <a:pt x="494414" y="323407"/>
                  <a:pt x="988828" y="646814"/>
                  <a:pt x="1467293" y="659219"/>
                </a:cubicBezTo>
                <a:cubicBezTo>
                  <a:pt x="1945758" y="671624"/>
                  <a:pt x="2408274" y="373026"/>
                  <a:pt x="2870790" y="74428"/>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990753" y="2334248"/>
            <a:ext cx="4338084" cy="967563"/>
          </a:xfrm>
          <a:custGeom>
            <a:avLst/>
            <a:gdLst>
              <a:gd name="connsiteX0" fmla="*/ 0 w 4338084"/>
              <a:gd name="connsiteY0" fmla="*/ 0 h 967563"/>
              <a:gd name="connsiteX1" fmla="*/ 2200940 w 4338084"/>
              <a:gd name="connsiteY1" fmla="*/ 967563 h 967563"/>
              <a:gd name="connsiteX2" fmla="*/ 4338084 w 4338084"/>
              <a:gd name="connsiteY2" fmla="*/ 0 h 967563"/>
            </a:gdLst>
            <a:ahLst/>
            <a:cxnLst>
              <a:cxn ang="0">
                <a:pos x="connsiteX0" y="connsiteY0"/>
              </a:cxn>
              <a:cxn ang="0">
                <a:pos x="connsiteX1" y="connsiteY1"/>
              </a:cxn>
              <a:cxn ang="0">
                <a:pos x="connsiteX2" y="connsiteY2"/>
              </a:cxn>
            </a:cxnLst>
            <a:rect l="l" t="t" r="r" b="b"/>
            <a:pathLst>
              <a:path w="4338084" h="967563">
                <a:moveTo>
                  <a:pt x="0" y="0"/>
                </a:moveTo>
                <a:cubicBezTo>
                  <a:pt x="738963" y="483781"/>
                  <a:pt x="1477926" y="967563"/>
                  <a:pt x="2200940" y="967563"/>
                </a:cubicBezTo>
                <a:cubicBezTo>
                  <a:pt x="2923954" y="967563"/>
                  <a:pt x="3631019" y="483781"/>
                  <a:pt x="4338084"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6914708" y="2312982"/>
            <a:ext cx="2870791" cy="776232"/>
          </a:xfrm>
          <a:custGeom>
            <a:avLst/>
            <a:gdLst>
              <a:gd name="connsiteX0" fmla="*/ 0 w 2870791"/>
              <a:gd name="connsiteY0" fmla="*/ 31898 h 776232"/>
              <a:gd name="connsiteX1" fmla="*/ 1456660 w 2870791"/>
              <a:gd name="connsiteY1" fmla="*/ 776177 h 776232"/>
              <a:gd name="connsiteX2" fmla="*/ 2870791 w 2870791"/>
              <a:gd name="connsiteY2" fmla="*/ 0 h 776232"/>
            </a:gdLst>
            <a:ahLst/>
            <a:cxnLst>
              <a:cxn ang="0">
                <a:pos x="connsiteX0" y="connsiteY0"/>
              </a:cxn>
              <a:cxn ang="0">
                <a:pos x="connsiteX1" y="connsiteY1"/>
              </a:cxn>
              <a:cxn ang="0">
                <a:pos x="connsiteX2" y="connsiteY2"/>
              </a:cxn>
            </a:cxnLst>
            <a:rect l="l" t="t" r="r" b="b"/>
            <a:pathLst>
              <a:path w="2870791" h="776232">
                <a:moveTo>
                  <a:pt x="0" y="31898"/>
                </a:moveTo>
                <a:cubicBezTo>
                  <a:pt x="489097" y="406695"/>
                  <a:pt x="978195" y="781493"/>
                  <a:pt x="1456660" y="776177"/>
                </a:cubicBezTo>
                <a:cubicBezTo>
                  <a:pt x="1935125" y="770861"/>
                  <a:pt x="2402958" y="385430"/>
                  <a:pt x="2870791"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flipV="1">
            <a:off x="2556752" y="1399559"/>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291124" y="1399559"/>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571140" y="2334932"/>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0" name="Oval 9"/>
          <p:cNvSpPr>
            <a:spLocks noChangeArrowheads="1"/>
          </p:cNvSpPr>
          <p:nvPr/>
        </p:nvSpPr>
        <p:spPr bwMode="auto">
          <a:xfrm>
            <a:off x="3121960" y="12513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13" name="AutoShape 5"/>
          <p:cNvSpPr>
            <a:spLocks noChangeArrowheads="1"/>
          </p:cNvSpPr>
          <p:nvPr/>
        </p:nvSpPr>
        <p:spPr bwMode="auto">
          <a:xfrm>
            <a:off x="1811524" y="3465005"/>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err="1">
                <a:solidFill>
                  <a:srgbClr val="0000CC"/>
                </a:solidFill>
                <a:latin typeface="Book Antiqua" pitchFamily="18" charset="0"/>
                <a:sym typeface="Symbol"/>
              </a:rPr>
              <a:t>Satisfiable</a:t>
            </a:r>
            <a:r>
              <a:rPr lang="en-US" sz="2200" dirty="0">
                <a:solidFill>
                  <a:srgbClr val="0000CC"/>
                </a:solidFill>
                <a:latin typeface="Book Antiqua" pitchFamily="18" charset="0"/>
                <a:sym typeface="Symbol"/>
              </a:rPr>
              <a:t> </a:t>
            </a:r>
            <a:r>
              <a:rPr lang="en-US" sz="2200" dirty="0">
                <a:latin typeface="Book Antiqua" pitchFamily="18" charset="0"/>
                <a:sym typeface="Symbol"/>
              </a:rPr>
              <a:t>  an </a:t>
            </a:r>
            <a:r>
              <a:rPr lang="en-US" sz="2200" dirty="0">
                <a:solidFill>
                  <a:srgbClr val="0000CC"/>
                </a:solidFill>
                <a:latin typeface="Book Antiqua" pitchFamily="18" charset="0"/>
                <a:sym typeface="Symbol"/>
              </a:rPr>
              <a:t>independent set</a:t>
            </a:r>
            <a:endParaRPr lang="en-US" sz="2200" baseline="-25000" dirty="0">
              <a:solidFill>
                <a:srgbClr val="0000CC"/>
              </a:solidFill>
              <a:latin typeface="Garamond"/>
            </a:endParaRPr>
          </a:p>
        </p:txBody>
      </p:sp>
      <p:sp>
        <p:nvSpPr>
          <p:cNvPr id="22" name="Oval 21"/>
          <p:cNvSpPr>
            <a:spLocks noChangeArrowheads="1"/>
          </p:cNvSpPr>
          <p:nvPr/>
        </p:nvSpPr>
        <p:spPr bwMode="auto">
          <a:xfrm>
            <a:off x="2387588" y="21514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23" name="Oval 22"/>
          <p:cNvSpPr>
            <a:spLocks noChangeArrowheads="1"/>
          </p:cNvSpPr>
          <p:nvPr/>
        </p:nvSpPr>
        <p:spPr bwMode="auto">
          <a:xfrm>
            <a:off x="3827748"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cxnSp>
        <p:nvCxnSpPr>
          <p:cNvPr id="29" name="Straight Connector 28"/>
          <p:cNvCxnSpPr/>
          <p:nvPr/>
        </p:nvCxnSpPr>
        <p:spPr>
          <a:xfrm flipV="1">
            <a:off x="545878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19315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473172" y="2349224"/>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rrowheads="1"/>
          </p:cNvSpPr>
          <p:nvPr/>
        </p:nvSpPr>
        <p:spPr bwMode="auto">
          <a:xfrm>
            <a:off x="602399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33" name="Oval 32"/>
          <p:cNvSpPr>
            <a:spLocks noChangeArrowheads="1"/>
          </p:cNvSpPr>
          <p:nvPr/>
        </p:nvSpPr>
        <p:spPr bwMode="auto">
          <a:xfrm>
            <a:off x="528962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4" name="Oval 33"/>
          <p:cNvSpPr>
            <a:spLocks noChangeArrowheads="1"/>
          </p:cNvSpPr>
          <p:nvPr/>
        </p:nvSpPr>
        <p:spPr bwMode="auto">
          <a:xfrm>
            <a:off x="672978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cxnSp>
        <p:nvCxnSpPr>
          <p:cNvPr id="35" name="Straight Connector 34"/>
          <p:cNvCxnSpPr/>
          <p:nvPr/>
        </p:nvCxnSpPr>
        <p:spPr>
          <a:xfrm flipV="1">
            <a:off x="833910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07347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353492" y="2349224"/>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a:off x="890431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9" name="Oval 38"/>
          <p:cNvSpPr>
            <a:spLocks noChangeArrowheads="1"/>
          </p:cNvSpPr>
          <p:nvPr/>
        </p:nvSpPr>
        <p:spPr bwMode="auto">
          <a:xfrm>
            <a:off x="816994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sp>
        <p:nvSpPr>
          <p:cNvPr id="40" name="Oval 39"/>
          <p:cNvSpPr>
            <a:spLocks noChangeArrowheads="1"/>
          </p:cNvSpPr>
          <p:nvPr/>
        </p:nvSpPr>
        <p:spPr bwMode="auto">
          <a:xfrm>
            <a:off x="961010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grpSp>
        <p:nvGrpSpPr>
          <p:cNvPr id="41" name="Group 40"/>
          <p:cNvGrpSpPr/>
          <p:nvPr/>
        </p:nvGrpSpPr>
        <p:grpSpPr>
          <a:xfrm>
            <a:off x="2318864" y="4581129"/>
            <a:ext cx="7557557" cy="630943"/>
            <a:chOff x="3348245" y="1158451"/>
            <a:chExt cx="5670084" cy="492453"/>
          </a:xfrm>
        </p:grpSpPr>
        <p:sp>
          <p:nvSpPr>
            <p:cNvPr id="43" name="Oval 4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47" name="TextBox 46"/>
            <p:cNvSpPr txBox="1"/>
            <p:nvPr/>
          </p:nvSpPr>
          <p:spPr>
            <a:xfrm>
              <a:off x="3457592" y="1158451"/>
              <a:ext cx="5560737" cy="492453"/>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If the instance of 3-SAT is </a:t>
              </a:r>
              <a:r>
                <a:rPr lang="en-US" sz="1700" dirty="0" err="1">
                  <a:solidFill>
                    <a:srgbClr val="0000CC"/>
                  </a:solidFill>
                  <a:latin typeface="Book Antiqua" pitchFamily="18" charset="0"/>
                </a:rPr>
                <a:t>satisfiable</a:t>
              </a:r>
              <a:r>
                <a:rPr lang="en-US" sz="1700" dirty="0">
                  <a:latin typeface="Book Antiqua" pitchFamily="18" charset="0"/>
                </a:rPr>
                <a:t>, then </a:t>
              </a:r>
              <a:r>
                <a:rPr lang="en-US" sz="1700" dirty="0">
                  <a:solidFill>
                    <a:srgbClr val="0000CC"/>
                  </a:solidFill>
                  <a:latin typeface="Book Antiqua" pitchFamily="18" charset="0"/>
                </a:rPr>
                <a:t>each triangle </a:t>
              </a:r>
              <a:r>
                <a:rPr lang="en-US" sz="1700" dirty="0">
                  <a:latin typeface="Book Antiqua" pitchFamily="18" charset="0"/>
                </a:rPr>
                <a:t>in our graph </a:t>
              </a:r>
              <a:r>
                <a:rPr lang="en-US" sz="1700" dirty="0">
                  <a:solidFill>
                    <a:srgbClr val="0000CC"/>
                  </a:solidFill>
                  <a:latin typeface="Book Antiqua" pitchFamily="18" charset="0"/>
                </a:rPr>
                <a:t>contains</a:t>
              </a:r>
              <a:r>
                <a:rPr lang="en-US" sz="1700" dirty="0">
                  <a:latin typeface="Book Antiqua" pitchFamily="18" charset="0"/>
                </a:rPr>
                <a:t> </a:t>
              </a:r>
              <a:r>
                <a:rPr lang="en-US" sz="1700" dirty="0">
                  <a:solidFill>
                    <a:srgbClr val="FF0000"/>
                  </a:solidFill>
                  <a:latin typeface="Book Antiqua" pitchFamily="18" charset="0"/>
                </a:rPr>
                <a:t>at least one node </a:t>
              </a:r>
              <a:r>
                <a:rPr lang="en-US" sz="1700" dirty="0">
                  <a:latin typeface="Book Antiqua" pitchFamily="18" charset="0"/>
                </a:rPr>
                <a:t>which </a:t>
              </a:r>
              <a:r>
                <a:rPr lang="en-US" sz="1700" dirty="0">
                  <a:solidFill>
                    <a:srgbClr val="0000CC"/>
                  </a:solidFill>
                  <a:latin typeface="Book Antiqua" pitchFamily="18" charset="0"/>
                </a:rPr>
                <a:t>evaluates to 1</a:t>
              </a:r>
            </a:p>
          </p:txBody>
        </p:sp>
      </p:grpSp>
      <p:grpSp>
        <p:nvGrpSpPr>
          <p:cNvPr id="48" name="Group 47"/>
          <p:cNvGrpSpPr/>
          <p:nvPr/>
        </p:nvGrpSpPr>
        <p:grpSpPr>
          <a:xfrm>
            <a:off x="2344489" y="5409222"/>
            <a:ext cx="7531931" cy="1138774"/>
            <a:chOff x="3348245" y="1158451"/>
            <a:chExt cx="5650858" cy="888816"/>
          </a:xfrm>
        </p:grpSpPr>
        <p:sp>
          <p:nvSpPr>
            <p:cNvPr id="49" name="Oval 4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50" name="TextBox 49"/>
            <p:cNvSpPr txBox="1"/>
            <p:nvPr/>
          </p:nvSpPr>
          <p:spPr>
            <a:xfrm>
              <a:off x="3457592" y="1158451"/>
              <a:ext cx="5541511" cy="888816"/>
            </a:xfrm>
            <a:prstGeom prst="rect">
              <a:avLst/>
            </a:prstGeom>
            <a:noFill/>
          </p:spPr>
          <p:txBody>
            <a:bodyPr wrap="square" rtlCol="0">
              <a:spAutoFit/>
            </a:bodyPr>
            <a:lstStyle/>
            <a:p>
              <a:r>
                <a:rPr lang="en-US" sz="1700" dirty="0">
                  <a:latin typeface="Book Antiqua" pitchFamily="18" charset="0"/>
                </a:rPr>
                <a:t>Let </a:t>
              </a:r>
              <a:r>
                <a:rPr lang="en-US" sz="1700" i="1" dirty="0">
                  <a:latin typeface="Book Antiqua" pitchFamily="18" charset="0"/>
                </a:rPr>
                <a:t>S</a:t>
              </a:r>
              <a:r>
                <a:rPr lang="en-US" sz="1700" dirty="0">
                  <a:latin typeface="Book Antiqua" pitchFamily="18" charset="0"/>
                </a:rPr>
                <a:t> be a set consisting of </a:t>
              </a:r>
              <a:r>
                <a:rPr lang="en-US" sz="1700" dirty="0">
                  <a:solidFill>
                    <a:srgbClr val="FF0000"/>
                  </a:solidFill>
                  <a:latin typeface="Book Antiqua" pitchFamily="18" charset="0"/>
                </a:rPr>
                <a:t>one such node from each triangle</a:t>
              </a:r>
              <a:r>
                <a:rPr lang="en-US" sz="1700" dirty="0">
                  <a:latin typeface="Book Antiqua" pitchFamily="18" charset="0"/>
                </a:rPr>
                <a:t>. Then S is an </a:t>
              </a:r>
              <a:r>
                <a:rPr lang="en-US" sz="1700" dirty="0">
                  <a:solidFill>
                    <a:srgbClr val="0000CC"/>
                  </a:solidFill>
                  <a:latin typeface="Book Antiqua" pitchFamily="18" charset="0"/>
                </a:rPr>
                <a:t>independent set</a:t>
              </a:r>
              <a:r>
                <a:rPr lang="en-US" sz="1700" dirty="0">
                  <a:latin typeface="Book Antiqua" pitchFamily="18" charset="0"/>
                </a:rPr>
                <a:t>. Because, if </a:t>
              </a:r>
              <a:r>
                <a:rPr lang="en-US" sz="1700" i="1" dirty="0">
                  <a:latin typeface="Book Antiqua" pitchFamily="18" charset="0"/>
                </a:rPr>
                <a:t>S</a:t>
              </a:r>
              <a:r>
                <a:rPr lang="en-US" sz="1700" dirty="0">
                  <a:latin typeface="Book Antiqua" pitchFamily="18" charset="0"/>
                </a:rPr>
                <a:t> contains two adjacent vertices then both of them cannot be 1. So </a:t>
              </a:r>
              <a:r>
                <a:rPr lang="en-US" sz="1700" dirty="0">
                  <a:solidFill>
                    <a:srgbClr val="FF0000"/>
                  </a:solidFill>
                  <a:latin typeface="Book Antiqua" pitchFamily="18" charset="0"/>
                </a:rPr>
                <a:t>there is no pair of vertices having a common edge </a:t>
              </a:r>
              <a:r>
                <a:rPr lang="en-US" sz="1700" dirty="0">
                  <a:latin typeface="Book Antiqua" pitchFamily="18" charset="0"/>
                </a:rPr>
                <a:t>in </a:t>
              </a:r>
              <a:r>
                <a:rPr lang="en-US" sz="1700" i="1" dirty="0">
                  <a:latin typeface="Book Antiqua" pitchFamily="18" charset="0"/>
                </a:rPr>
                <a:t>S. </a:t>
              </a:r>
            </a:p>
          </p:txBody>
        </p:sp>
      </p:grpSp>
      <p:sp>
        <p:nvSpPr>
          <p:cNvPr id="51" name="Freeform 50"/>
          <p:cNvSpPr/>
          <p:nvPr/>
        </p:nvSpPr>
        <p:spPr>
          <a:xfrm>
            <a:off x="5553741" y="836712"/>
            <a:ext cx="3498111" cy="1454286"/>
          </a:xfrm>
          <a:custGeom>
            <a:avLst/>
            <a:gdLst>
              <a:gd name="connsiteX0" fmla="*/ 0 w 3498111"/>
              <a:gd name="connsiteY0" fmla="*/ 1454286 h 1454286"/>
              <a:gd name="connsiteX1" fmla="*/ 1988288 w 3498111"/>
              <a:gd name="connsiteY1" fmla="*/ 50788 h 1454286"/>
              <a:gd name="connsiteX2" fmla="*/ 3498111 w 3498111"/>
              <a:gd name="connsiteY2" fmla="*/ 444193 h 1454286"/>
            </a:gdLst>
            <a:ahLst/>
            <a:cxnLst>
              <a:cxn ang="0">
                <a:pos x="connsiteX0" y="connsiteY0"/>
              </a:cxn>
              <a:cxn ang="0">
                <a:pos x="connsiteX1" y="connsiteY1"/>
              </a:cxn>
              <a:cxn ang="0">
                <a:pos x="connsiteX2" y="connsiteY2"/>
              </a:cxn>
            </a:cxnLst>
            <a:rect l="l" t="t" r="r" b="b"/>
            <a:pathLst>
              <a:path w="3498111" h="1454286">
                <a:moveTo>
                  <a:pt x="0" y="1454286"/>
                </a:moveTo>
                <a:cubicBezTo>
                  <a:pt x="702635" y="836711"/>
                  <a:pt x="1405270" y="219137"/>
                  <a:pt x="1988288" y="50788"/>
                </a:cubicBezTo>
                <a:cubicBezTo>
                  <a:pt x="2571306" y="-117561"/>
                  <a:pt x="3034708" y="163316"/>
                  <a:pt x="3498111" y="444193"/>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6975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up)">
                                      <p:cBhvr>
                                        <p:cTn id="8" dur="500"/>
                                        <p:tgtEl>
                                          <p:spTgt spid="41"/>
                                        </p:tgtEl>
                                      </p:cBhvr>
                                    </p:animEffect>
                                  </p:childTnLst>
                                </p:cTn>
                              </p:par>
                              <p:par>
                                <p:cTn id="9" presetID="1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p:tgtEl>
                                          <p:spTgt spid="48"/>
                                        </p:tgtEl>
                                        <p:attrNameLst>
                                          <p:attrName>ppt_y</p:attrName>
                                        </p:attrNameLst>
                                      </p:cBhvr>
                                      <p:tavLst>
                                        <p:tav tm="0">
                                          <p:val>
                                            <p:strVal val="#ppt_y+#ppt_h*1.125000"/>
                                          </p:val>
                                        </p:tav>
                                        <p:tav tm="100000">
                                          <p:val>
                                            <p:strVal val="#ppt_y"/>
                                          </p:val>
                                        </p:tav>
                                      </p:tavLst>
                                    </p:anim>
                                    <p:animEffect transition="in" filter="wipe(up)">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3363433" y="728701"/>
            <a:ext cx="2743200" cy="606087"/>
          </a:xfrm>
          <a:custGeom>
            <a:avLst/>
            <a:gdLst>
              <a:gd name="connsiteX0" fmla="*/ 0 w 2743200"/>
              <a:gd name="connsiteY0" fmla="*/ 584822 h 606087"/>
              <a:gd name="connsiteX1" fmla="*/ 1350334 w 2743200"/>
              <a:gd name="connsiteY1" fmla="*/ 31 h 606087"/>
              <a:gd name="connsiteX2" fmla="*/ 2743200 w 2743200"/>
              <a:gd name="connsiteY2" fmla="*/ 606087 h 606087"/>
            </a:gdLst>
            <a:ahLst/>
            <a:cxnLst>
              <a:cxn ang="0">
                <a:pos x="connsiteX0" y="connsiteY0"/>
              </a:cxn>
              <a:cxn ang="0">
                <a:pos x="connsiteX1" y="connsiteY1"/>
              </a:cxn>
              <a:cxn ang="0">
                <a:pos x="connsiteX2" y="connsiteY2"/>
              </a:cxn>
            </a:cxnLst>
            <a:rect l="l" t="t" r="r" b="b"/>
            <a:pathLst>
              <a:path w="2743200" h="606087">
                <a:moveTo>
                  <a:pt x="0" y="584822"/>
                </a:moveTo>
                <a:cubicBezTo>
                  <a:pt x="446567" y="290654"/>
                  <a:pt x="893134" y="-3513"/>
                  <a:pt x="1350334" y="31"/>
                </a:cubicBezTo>
                <a:cubicBezTo>
                  <a:pt x="1807534" y="3575"/>
                  <a:pt x="2275367" y="304831"/>
                  <a:pt x="2743200" y="606087"/>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2544726" y="2355512"/>
            <a:ext cx="2870790" cy="659592"/>
          </a:xfrm>
          <a:custGeom>
            <a:avLst/>
            <a:gdLst>
              <a:gd name="connsiteX0" fmla="*/ 0 w 2870790"/>
              <a:gd name="connsiteY0" fmla="*/ 0 h 659592"/>
              <a:gd name="connsiteX1" fmla="*/ 1467293 w 2870790"/>
              <a:gd name="connsiteY1" fmla="*/ 659219 h 659592"/>
              <a:gd name="connsiteX2" fmla="*/ 2870790 w 2870790"/>
              <a:gd name="connsiteY2" fmla="*/ 74428 h 659592"/>
            </a:gdLst>
            <a:ahLst/>
            <a:cxnLst>
              <a:cxn ang="0">
                <a:pos x="connsiteX0" y="connsiteY0"/>
              </a:cxn>
              <a:cxn ang="0">
                <a:pos x="connsiteX1" y="connsiteY1"/>
              </a:cxn>
              <a:cxn ang="0">
                <a:pos x="connsiteX2" y="connsiteY2"/>
              </a:cxn>
            </a:cxnLst>
            <a:rect l="l" t="t" r="r" b="b"/>
            <a:pathLst>
              <a:path w="2870790" h="659592">
                <a:moveTo>
                  <a:pt x="0" y="0"/>
                </a:moveTo>
                <a:cubicBezTo>
                  <a:pt x="494414" y="323407"/>
                  <a:pt x="988828" y="646814"/>
                  <a:pt x="1467293" y="659219"/>
                </a:cubicBezTo>
                <a:cubicBezTo>
                  <a:pt x="1945758" y="671624"/>
                  <a:pt x="2408274" y="373026"/>
                  <a:pt x="2870790" y="74428"/>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990753" y="2334248"/>
            <a:ext cx="4338084" cy="967563"/>
          </a:xfrm>
          <a:custGeom>
            <a:avLst/>
            <a:gdLst>
              <a:gd name="connsiteX0" fmla="*/ 0 w 4338084"/>
              <a:gd name="connsiteY0" fmla="*/ 0 h 967563"/>
              <a:gd name="connsiteX1" fmla="*/ 2200940 w 4338084"/>
              <a:gd name="connsiteY1" fmla="*/ 967563 h 967563"/>
              <a:gd name="connsiteX2" fmla="*/ 4338084 w 4338084"/>
              <a:gd name="connsiteY2" fmla="*/ 0 h 967563"/>
            </a:gdLst>
            <a:ahLst/>
            <a:cxnLst>
              <a:cxn ang="0">
                <a:pos x="connsiteX0" y="connsiteY0"/>
              </a:cxn>
              <a:cxn ang="0">
                <a:pos x="connsiteX1" y="connsiteY1"/>
              </a:cxn>
              <a:cxn ang="0">
                <a:pos x="connsiteX2" y="connsiteY2"/>
              </a:cxn>
            </a:cxnLst>
            <a:rect l="l" t="t" r="r" b="b"/>
            <a:pathLst>
              <a:path w="4338084" h="967563">
                <a:moveTo>
                  <a:pt x="0" y="0"/>
                </a:moveTo>
                <a:cubicBezTo>
                  <a:pt x="738963" y="483781"/>
                  <a:pt x="1477926" y="967563"/>
                  <a:pt x="2200940" y="967563"/>
                </a:cubicBezTo>
                <a:cubicBezTo>
                  <a:pt x="2923954" y="967563"/>
                  <a:pt x="3631019" y="483781"/>
                  <a:pt x="4338084"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6914708" y="2312982"/>
            <a:ext cx="2870791" cy="776232"/>
          </a:xfrm>
          <a:custGeom>
            <a:avLst/>
            <a:gdLst>
              <a:gd name="connsiteX0" fmla="*/ 0 w 2870791"/>
              <a:gd name="connsiteY0" fmla="*/ 31898 h 776232"/>
              <a:gd name="connsiteX1" fmla="*/ 1456660 w 2870791"/>
              <a:gd name="connsiteY1" fmla="*/ 776177 h 776232"/>
              <a:gd name="connsiteX2" fmla="*/ 2870791 w 2870791"/>
              <a:gd name="connsiteY2" fmla="*/ 0 h 776232"/>
            </a:gdLst>
            <a:ahLst/>
            <a:cxnLst>
              <a:cxn ang="0">
                <a:pos x="connsiteX0" y="connsiteY0"/>
              </a:cxn>
              <a:cxn ang="0">
                <a:pos x="connsiteX1" y="connsiteY1"/>
              </a:cxn>
              <a:cxn ang="0">
                <a:pos x="connsiteX2" y="connsiteY2"/>
              </a:cxn>
            </a:cxnLst>
            <a:rect l="l" t="t" r="r" b="b"/>
            <a:pathLst>
              <a:path w="2870791" h="776232">
                <a:moveTo>
                  <a:pt x="0" y="31898"/>
                </a:moveTo>
                <a:cubicBezTo>
                  <a:pt x="489097" y="406695"/>
                  <a:pt x="978195" y="781493"/>
                  <a:pt x="1456660" y="776177"/>
                </a:cubicBezTo>
                <a:cubicBezTo>
                  <a:pt x="1935125" y="770861"/>
                  <a:pt x="2402958" y="385430"/>
                  <a:pt x="2870791"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flipV="1">
            <a:off x="2556752" y="1399559"/>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291124" y="1399559"/>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571140" y="2334932"/>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0" name="Oval 9"/>
          <p:cNvSpPr>
            <a:spLocks noChangeArrowheads="1"/>
          </p:cNvSpPr>
          <p:nvPr/>
        </p:nvSpPr>
        <p:spPr bwMode="auto">
          <a:xfrm>
            <a:off x="3121960" y="12513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13" name="AutoShape 5"/>
          <p:cNvSpPr>
            <a:spLocks noChangeArrowheads="1"/>
          </p:cNvSpPr>
          <p:nvPr/>
        </p:nvSpPr>
        <p:spPr bwMode="auto">
          <a:xfrm>
            <a:off x="1811524" y="3465005"/>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 an </a:t>
            </a:r>
            <a:r>
              <a:rPr lang="en-US" sz="2200" dirty="0">
                <a:solidFill>
                  <a:srgbClr val="0000CC"/>
                </a:solidFill>
                <a:latin typeface="Book Antiqua" pitchFamily="18" charset="0"/>
                <a:sym typeface="Symbol"/>
              </a:rPr>
              <a:t>independent set</a:t>
            </a:r>
            <a:r>
              <a:rPr lang="en-US" sz="2200" dirty="0">
                <a:latin typeface="Book Antiqua" pitchFamily="18" charset="0"/>
                <a:sym typeface="Symbol"/>
              </a:rPr>
              <a:t> of size </a:t>
            </a:r>
            <a:r>
              <a:rPr lang="en-US" sz="2200" i="1" dirty="0">
                <a:latin typeface="Book Antiqua" pitchFamily="18" charset="0"/>
                <a:sym typeface="Symbol"/>
              </a:rPr>
              <a:t>k</a:t>
            </a:r>
            <a:r>
              <a:rPr lang="en-US" sz="2200" dirty="0">
                <a:latin typeface="Book Antiqua" pitchFamily="18" charset="0"/>
                <a:sym typeface="Symbol"/>
              </a:rPr>
              <a:t>  </a:t>
            </a:r>
            <a:r>
              <a:rPr lang="en-US" sz="2200" dirty="0" err="1">
                <a:solidFill>
                  <a:srgbClr val="0000CC"/>
                </a:solidFill>
                <a:latin typeface="Book Antiqua" pitchFamily="18" charset="0"/>
                <a:sym typeface="Symbol"/>
              </a:rPr>
              <a:t>Satisfiable</a:t>
            </a:r>
            <a:r>
              <a:rPr lang="en-US" sz="2200" dirty="0">
                <a:solidFill>
                  <a:srgbClr val="0000CC"/>
                </a:solidFill>
                <a:latin typeface="Book Antiqua" pitchFamily="18" charset="0"/>
                <a:sym typeface="Symbol"/>
              </a:rPr>
              <a:t> </a:t>
            </a:r>
            <a:endParaRPr lang="en-US" sz="2200" baseline="-25000" dirty="0">
              <a:solidFill>
                <a:srgbClr val="0000CC"/>
              </a:solidFill>
              <a:latin typeface="Garamond"/>
            </a:endParaRPr>
          </a:p>
        </p:txBody>
      </p:sp>
      <p:sp>
        <p:nvSpPr>
          <p:cNvPr id="22" name="Oval 21"/>
          <p:cNvSpPr>
            <a:spLocks noChangeArrowheads="1"/>
          </p:cNvSpPr>
          <p:nvPr/>
        </p:nvSpPr>
        <p:spPr bwMode="auto">
          <a:xfrm>
            <a:off x="2387588" y="21514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23" name="Oval 22"/>
          <p:cNvSpPr>
            <a:spLocks noChangeArrowheads="1"/>
          </p:cNvSpPr>
          <p:nvPr/>
        </p:nvSpPr>
        <p:spPr bwMode="auto">
          <a:xfrm>
            <a:off x="3827748"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cxnSp>
        <p:nvCxnSpPr>
          <p:cNvPr id="29" name="Straight Connector 28"/>
          <p:cNvCxnSpPr/>
          <p:nvPr/>
        </p:nvCxnSpPr>
        <p:spPr>
          <a:xfrm flipV="1">
            <a:off x="545878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19315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473172" y="2349224"/>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rrowheads="1"/>
          </p:cNvSpPr>
          <p:nvPr/>
        </p:nvSpPr>
        <p:spPr bwMode="auto">
          <a:xfrm>
            <a:off x="602399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33" name="Oval 32"/>
          <p:cNvSpPr>
            <a:spLocks noChangeArrowheads="1"/>
          </p:cNvSpPr>
          <p:nvPr/>
        </p:nvSpPr>
        <p:spPr bwMode="auto">
          <a:xfrm>
            <a:off x="528962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4" name="Oval 33"/>
          <p:cNvSpPr>
            <a:spLocks noChangeArrowheads="1"/>
          </p:cNvSpPr>
          <p:nvPr/>
        </p:nvSpPr>
        <p:spPr bwMode="auto">
          <a:xfrm>
            <a:off x="672978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cxnSp>
        <p:nvCxnSpPr>
          <p:cNvPr id="35" name="Straight Connector 34"/>
          <p:cNvCxnSpPr/>
          <p:nvPr/>
        </p:nvCxnSpPr>
        <p:spPr>
          <a:xfrm flipV="1">
            <a:off x="833910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07347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353492" y="2349224"/>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a:off x="890431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9" name="Oval 38"/>
          <p:cNvSpPr>
            <a:spLocks noChangeArrowheads="1"/>
          </p:cNvSpPr>
          <p:nvPr/>
        </p:nvSpPr>
        <p:spPr bwMode="auto">
          <a:xfrm>
            <a:off x="816994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sp>
        <p:nvSpPr>
          <p:cNvPr id="40" name="Oval 39"/>
          <p:cNvSpPr>
            <a:spLocks noChangeArrowheads="1"/>
          </p:cNvSpPr>
          <p:nvPr/>
        </p:nvSpPr>
        <p:spPr bwMode="auto">
          <a:xfrm>
            <a:off x="961010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grpSp>
        <p:nvGrpSpPr>
          <p:cNvPr id="41" name="Group 40"/>
          <p:cNvGrpSpPr/>
          <p:nvPr/>
        </p:nvGrpSpPr>
        <p:grpSpPr>
          <a:xfrm>
            <a:off x="2318864" y="4365104"/>
            <a:ext cx="7557557" cy="892552"/>
            <a:chOff x="3348245" y="1158451"/>
            <a:chExt cx="5670084" cy="696640"/>
          </a:xfrm>
        </p:grpSpPr>
        <p:sp>
          <p:nvSpPr>
            <p:cNvPr id="43" name="Oval 4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47" name="TextBox 46"/>
            <p:cNvSpPr txBox="1"/>
            <p:nvPr/>
          </p:nvSpPr>
          <p:spPr>
            <a:xfrm>
              <a:off x="3457592" y="1158451"/>
              <a:ext cx="5560737" cy="696640"/>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First, we claim that |S| = </a:t>
              </a:r>
              <a:r>
                <a:rPr lang="en-US" sz="1700" i="1" dirty="0">
                  <a:latin typeface="Book Antiqua" pitchFamily="18" charset="0"/>
                </a:rPr>
                <a:t>k </a:t>
              </a:r>
              <a:r>
                <a:rPr lang="en-US" sz="1700" dirty="0">
                  <a:latin typeface="Book Antiqua" pitchFamily="18" charset="0"/>
                </a:rPr>
                <a:t>(</a:t>
              </a:r>
              <a:r>
                <a:rPr lang="en-US" sz="1700" dirty="0">
                  <a:solidFill>
                    <a:srgbClr val="FF0000"/>
                  </a:solidFill>
                  <a:latin typeface="Book Antiqua" pitchFamily="18" charset="0"/>
                </a:rPr>
                <a:t>exactly</a:t>
              </a:r>
              <a:r>
                <a:rPr lang="en-US" sz="1700" dirty="0">
                  <a:solidFill>
                    <a:srgbClr val="0000CC"/>
                  </a:solidFill>
                  <a:latin typeface="Book Antiqua" pitchFamily="18" charset="0"/>
                </a:rPr>
                <a:t> k and it contains </a:t>
              </a:r>
              <a:r>
                <a:rPr lang="en-US" sz="1700" dirty="0">
                  <a:solidFill>
                    <a:srgbClr val="FF0000"/>
                  </a:solidFill>
                  <a:latin typeface="Book Antiqua" pitchFamily="18" charset="0"/>
                </a:rPr>
                <a:t>exactly one node </a:t>
              </a:r>
              <a:r>
                <a:rPr lang="en-US" sz="1700" dirty="0">
                  <a:solidFill>
                    <a:srgbClr val="0000CC"/>
                  </a:solidFill>
                  <a:latin typeface="Book Antiqua" pitchFamily="18" charset="0"/>
                </a:rPr>
                <a:t>from each clause</a:t>
              </a:r>
              <a:r>
                <a:rPr lang="en-US" sz="1700" dirty="0">
                  <a:latin typeface="Book Antiqua" pitchFamily="18" charset="0"/>
                </a:rPr>
                <a:t>). This is true because if you pick </a:t>
              </a:r>
              <a:r>
                <a:rPr lang="en-US" sz="1700" dirty="0">
                  <a:solidFill>
                    <a:srgbClr val="0000CC"/>
                  </a:solidFill>
                  <a:latin typeface="Book Antiqua" pitchFamily="18" charset="0"/>
                </a:rPr>
                <a:t>more than a two nodes</a:t>
              </a:r>
              <a:r>
                <a:rPr lang="en-US" sz="1700" dirty="0">
                  <a:latin typeface="Book Antiqua" pitchFamily="18" charset="0"/>
                </a:rPr>
                <a:t> from a triangle, it will </a:t>
              </a:r>
              <a:r>
                <a:rPr lang="en-US" sz="1700" dirty="0">
                  <a:solidFill>
                    <a:srgbClr val="FF0000"/>
                  </a:solidFill>
                  <a:latin typeface="Book Antiqua" pitchFamily="18" charset="0"/>
                </a:rPr>
                <a:t>not be an independent set.</a:t>
              </a:r>
              <a:endParaRPr lang="en-US" sz="1700" i="1" dirty="0">
                <a:solidFill>
                  <a:srgbClr val="FF0000"/>
                </a:solidFill>
                <a:latin typeface="Book Antiqua" pitchFamily="18" charset="0"/>
              </a:endParaRPr>
            </a:p>
          </p:txBody>
        </p:sp>
      </p:grpSp>
      <p:grpSp>
        <p:nvGrpSpPr>
          <p:cNvPr id="48" name="Group 47"/>
          <p:cNvGrpSpPr/>
          <p:nvPr/>
        </p:nvGrpSpPr>
        <p:grpSpPr>
          <a:xfrm>
            <a:off x="2344489" y="5409222"/>
            <a:ext cx="7531931" cy="615553"/>
            <a:chOff x="3348245" y="1158451"/>
            <a:chExt cx="5650858" cy="480441"/>
          </a:xfrm>
        </p:grpSpPr>
        <p:sp>
          <p:nvSpPr>
            <p:cNvPr id="49" name="Oval 4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50" name="TextBox 49"/>
            <p:cNvSpPr txBox="1"/>
            <p:nvPr/>
          </p:nvSpPr>
          <p:spPr>
            <a:xfrm>
              <a:off x="3457592" y="1158451"/>
              <a:ext cx="5541511" cy="480441"/>
            </a:xfrm>
            <a:prstGeom prst="rect">
              <a:avLst/>
            </a:prstGeom>
            <a:noFill/>
          </p:spPr>
          <p:txBody>
            <a:bodyPr wrap="square" rtlCol="0">
              <a:spAutoFit/>
            </a:bodyPr>
            <a:lstStyle/>
            <a:p>
              <a:r>
                <a:rPr lang="en-US" sz="1700" dirty="0">
                  <a:latin typeface="Book Antiqua" pitchFamily="18" charset="0"/>
                </a:rPr>
                <a:t>Next, we prove that </a:t>
              </a:r>
              <a:r>
                <a:rPr lang="en-US" sz="1700" dirty="0">
                  <a:solidFill>
                    <a:srgbClr val="0000CC"/>
                  </a:solidFill>
                  <a:latin typeface="Book Antiqua" pitchFamily="18" charset="0"/>
                </a:rPr>
                <a:t>we can assign values (0/1) </a:t>
              </a:r>
              <a:r>
                <a:rPr lang="en-US" sz="1700" dirty="0">
                  <a:latin typeface="Book Antiqua" pitchFamily="18" charset="0"/>
                </a:rPr>
                <a:t>to the variables in the instance of 3-SAT problem </a:t>
              </a:r>
              <a:r>
                <a:rPr lang="en-US" sz="1700" dirty="0">
                  <a:solidFill>
                    <a:srgbClr val="0000CC"/>
                  </a:solidFill>
                  <a:latin typeface="Book Antiqua" pitchFamily="18" charset="0"/>
                </a:rPr>
                <a:t>so that it evaluates to 1</a:t>
              </a:r>
              <a:endParaRPr lang="en-US" sz="1700" i="1" dirty="0">
                <a:solidFill>
                  <a:srgbClr val="0000CC"/>
                </a:solidFill>
                <a:latin typeface="Book Antiqua" pitchFamily="18" charset="0"/>
              </a:endParaRPr>
            </a:p>
          </p:txBody>
        </p:sp>
      </p:grpSp>
      <p:sp>
        <p:nvSpPr>
          <p:cNvPr id="51" name="Freeform 50"/>
          <p:cNvSpPr/>
          <p:nvPr/>
        </p:nvSpPr>
        <p:spPr>
          <a:xfrm>
            <a:off x="5553741" y="836712"/>
            <a:ext cx="3498111" cy="1454286"/>
          </a:xfrm>
          <a:custGeom>
            <a:avLst/>
            <a:gdLst>
              <a:gd name="connsiteX0" fmla="*/ 0 w 3498111"/>
              <a:gd name="connsiteY0" fmla="*/ 1454286 h 1454286"/>
              <a:gd name="connsiteX1" fmla="*/ 1988288 w 3498111"/>
              <a:gd name="connsiteY1" fmla="*/ 50788 h 1454286"/>
              <a:gd name="connsiteX2" fmla="*/ 3498111 w 3498111"/>
              <a:gd name="connsiteY2" fmla="*/ 444193 h 1454286"/>
            </a:gdLst>
            <a:ahLst/>
            <a:cxnLst>
              <a:cxn ang="0">
                <a:pos x="connsiteX0" y="connsiteY0"/>
              </a:cxn>
              <a:cxn ang="0">
                <a:pos x="connsiteX1" y="connsiteY1"/>
              </a:cxn>
              <a:cxn ang="0">
                <a:pos x="connsiteX2" y="connsiteY2"/>
              </a:cxn>
            </a:cxnLst>
            <a:rect l="l" t="t" r="r" b="b"/>
            <a:pathLst>
              <a:path w="3498111" h="1454286">
                <a:moveTo>
                  <a:pt x="0" y="1454286"/>
                </a:moveTo>
                <a:cubicBezTo>
                  <a:pt x="702635" y="836711"/>
                  <a:pt x="1405270" y="219137"/>
                  <a:pt x="1988288" y="50788"/>
                </a:cubicBezTo>
                <a:cubicBezTo>
                  <a:pt x="2571306" y="-117561"/>
                  <a:pt x="3034708" y="163316"/>
                  <a:pt x="3498111" y="444193"/>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3543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up)">
                                      <p:cBhvr>
                                        <p:cTn id="8" dur="500"/>
                                        <p:tgtEl>
                                          <p:spTgt spid="41"/>
                                        </p:tgtEl>
                                      </p:cBhvr>
                                    </p:animEffect>
                                  </p:childTnLst>
                                </p:cTn>
                              </p:par>
                              <p:par>
                                <p:cTn id="9" presetID="1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p:tgtEl>
                                          <p:spTgt spid="48"/>
                                        </p:tgtEl>
                                        <p:attrNameLst>
                                          <p:attrName>ppt_y</p:attrName>
                                        </p:attrNameLst>
                                      </p:cBhvr>
                                      <p:tavLst>
                                        <p:tav tm="0">
                                          <p:val>
                                            <p:strVal val="#ppt_y+#ppt_h*1.125000"/>
                                          </p:val>
                                        </p:tav>
                                        <p:tav tm="100000">
                                          <p:val>
                                            <p:strVal val="#ppt_y"/>
                                          </p:val>
                                        </p:tav>
                                      </p:tavLst>
                                    </p:anim>
                                    <p:animEffect transition="in" filter="wipe(up)">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3363433" y="728701"/>
            <a:ext cx="2743200" cy="606087"/>
          </a:xfrm>
          <a:custGeom>
            <a:avLst/>
            <a:gdLst>
              <a:gd name="connsiteX0" fmla="*/ 0 w 2743200"/>
              <a:gd name="connsiteY0" fmla="*/ 584822 h 606087"/>
              <a:gd name="connsiteX1" fmla="*/ 1350334 w 2743200"/>
              <a:gd name="connsiteY1" fmla="*/ 31 h 606087"/>
              <a:gd name="connsiteX2" fmla="*/ 2743200 w 2743200"/>
              <a:gd name="connsiteY2" fmla="*/ 606087 h 606087"/>
            </a:gdLst>
            <a:ahLst/>
            <a:cxnLst>
              <a:cxn ang="0">
                <a:pos x="connsiteX0" y="connsiteY0"/>
              </a:cxn>
              <a:cxn ang="0">
                <a:pos x="connsiteX1" y="connsiteY1"/>
              </a:cxn>
              <a:cxn ang="0">
                <a:pos x="connsiteX2" y="connsiteY2"/>
              </a:cxn>
            </a:cxnLst>
            <a:rect l="l" t="t" r="r" b="b"/>
            <a:pathLst>
              <a:path w="2743200" h="606087">
                <a:moveTo>
                  <a:pt x="0" y="584822"/>
                </a:moveTo>
                <a:cubicBezTo>
                  <a:pt x="446567" y="290654"/>
                  <a:pt x="893134" y="-3513"/>
                  <a:pt x="1350334" y="31"/>
                </a:cubicBezTo>
                <a:cubicBezTo>
                  <a:pt x="1807534" y="3575"/>
                  <a:pt x="2275367" y="304831"/>
                  <a:pt x="2743200" y="606087"/>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2544726" y="2355512"/>
            <a:ext cx="2870790" cy="659592"/>
          </a:xfrm>
          <a:custGeom>
            <a:avLst/>
            <a:gdLst>
              <a:gd name="connsiteX0" fmla="*/ 0 w 2870790"/>
              <a:gd name="connsiteY0" fmla="*/ 0 h 659592"/>
              <a:gd name="connsiteX1" fmla="*/ 1467293 w 2870790"/>
              <a:gd name="connsiteY1" fmla="*/ 659219 h 659592"/>
              <a:gd name="connsiteX2" fmla="*/ 2870790 w 2870790"/>
              <a:gd name="connsiteY2" fmla="*/ 74428 h 659592"/>
            </a:gdLst>
            <a:ahLst/>
            <a:cxnLst>
              <a:cxn ang="0">
                <a:pos x="connsiteX0" y="connsiteY0"/>
              </a:cxn>
              <a:cxn ang="0">
                <a:pos x="connsiteX1" y="connsiteY1"/>
              </a:cxn>
              <a:cxn ang="0">
                <a:pos x="connsiteX2" y="connsiteY2"/>
              </a:cxn>
            </a:cxnLst>
            <a:rect l="l" t="t" r="r" b="b"/>
            <a:pathLst>
              <a:path w="2870790" h="659592">
                <a:moveTo>
                  <a:pt x="0" y="0"/>
                </a:moveTo>
                <a:cubicBezTo>
                  <a:pt x="494414" y="323407"/>
                  <a:pt x="988828" y="646814"/>
                  <a:pt x="1467293" y="659219"/>
                </a:cubicBezTo>
                <a:cubicBezTo>
                  <a:pt x="1945758" y="671624"/>
                  <a:pt x="2408274" y="373026"/>
                  <a:pt x="2870790" y="74428"/>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3990753" y="2334248"/>
            <a:ext cx="4338084" cy="967563"/>
          </a:xfrm>
          <a:custGeom>
            <a:avLst/>
            <a:gdLst>
              <a:gd name="connsiteX0" fmla="*/ 0 w 4338084"/>
              <a:gd name="connsiteY0" fmla="*/ 0 h 967563"/>
              <a:gd name="connsiteX1" fmla="*/ 2200940 w 4338084"/>
              <a:gd name="connsiteY1" fmla="*/ 967563 h 967563"/>
              <a:gd name="connsiteX2" fmla="*/ 4338084 w 4338084"/>
              <a:gd name="connsiteY2" fmla="*/ 0 h 967563"/>
            </a:gdLst>
            <a:ahLst/>
            <a:cxnLst>
              <a:cxn ang="0">
                <a:pos x="connsiteX0" y="connsiteY0"/>
              </a:cxn>
              <a:cxn ang="0">
                <a:pos x="connsiteX1" y="connsiteY1"/>
              </a:cxn>
              <a:cxn ang="0">
                <a:pos x="connsiteX2" y="connsiteY2"/>
              </a:cxn>
            </a:cxnLst>
            <a:rect l="l" t="t" r="r" b="b"/>
            <a:pathLst>
              <a:path w="4338084" h="967563">
                <a:moveTo>
                  <a:pt x="0" y="0"/>
                </a:moveTo>
                <a:cubicBezTo>
                  <a:pt x="738963" y="483781"/>
                  <a:pt x="1477926" y="967563"/>
                  <a:pt x="2200940" y="967563"/>
                </a:cubicBezTo>
                <a:cubicBezTo>
                  <a:pt x="2923954" y="967563"/>
                  <a:pt x="3631019" y="483781"/>
                  <a:pt x="4338084"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6914708" y="2312982"/>
            <a:ext cx="2870791" cy="776232"/>
          </a:xfrm>
          <a:custGeom>
            <a:avLst/>
            <a:gdLst>
              <a:gd name="connsiteX0" fmla="*/ 0 w 2870791"/>
              <a:gd name="connsiteY0" fmla="*/ 31898 h 776232"/>
              <a:gd name="connsiteX1" fmla="*/ 1456660 w 2870791"/>
              <a:gd name="connsiteY1" fmla="*/ 776177 h 776232"/>
              <a:gd name="connsiteX2" fmla="*/ 2870791 w 2870791"/>
              <a:gd name="connsiteY2" fmla="*/ 0 h 776232"/>
            </a:gdLst>
            <a:ahLst/>
            <a:cxnLst>
              <a:cxn ang="0">
                <a:pos x="connsiteX0" y="connsiteY0"/>
              </a:cxn>
              <a:cxn ang="0">
                <a:pos x="connsiteX1" y="connsiteY1"/>
              </a:cxn>
              <a:cxn ang="0">
                <a:pos x="connsiteX2" y="connsiteY2"/>
              </a:cxn>
            </a:cxnLst>
            <a:rect l="l" t="t" r="r" b="b"/>
            <a:pathLst>
              <a:path w="2870791" h="776232">
                <a:moveTo>
                  <a:pt x="0" y="31898"/>
                </a:moveTo>
                <a:cubicBezTo>
                  <a:pt x="489097" y="406695"/>
                  <a:pt x="978195" y="781493"/>
                  <a:pt x="1456660" y="776177"/>
                </a:cubicBezTo>
                <a:cubicBezTo>
                  <a:pt x="1935125" y="770861"/>
                  <a:pt x="2402958" y="385430"/>
                  <a:pt x="2870791"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flipV="1">
            <a:off x="2556752" y="1399559"/>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291124" y="1399559"/>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571140" y="2334932"/>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0" name="Oval 9"/>
          <p:cNvSpPr>
            <a:spLocks noChangeArrowheads="1"/>
          </p:cNvSpPr>
          <p:nvPr/>
        </p:nvSpPr>
        <p:spPr bwMode="auto">
          <a:xfrm>
            <a:off x="3121960" y="12513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13" name="AutoShape 5"/>
          <p:cNvSpPr>
            <a:spLocks noChangeArrowheads="1"/>
          </p:cNvSpPr>
          <p:nvPr/>
        </p:nvSpPr>
        <p:spPr bwMode="auto">
          <a:xfrm>
            <a:off x="1811524" y="3465005"/>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 an independent set of size </a:t>
            </a:r>
            <a:r>
              <a:rPr lang="en-US" sz="2200" i="1" dirty="0">
                <a:latin typeface="Book Antiqua" pitchFamily="18" charset="0"/>
                <a:sym typeface="Symbol"/>
              </a:rPr>
              <a:t>k</a:t>
            </a:r>
            <a:r>
              <a:rPr lang="en-US" sz="2200" dirty="0">
                <a:latin typeface="Book Antiqua" pitchFamily="18" charset="0"/>
                <a:sym typeface="Symbol"/>
              </a:rPr>
              <a:t>  </a:t>
            </a:r>
            <a:r>
              <a:rPr lang="en-US" sz="2200" dirty="0" err="1">
                <a:latin typeface="Book Antiqua" pitchFamily="18" charset="0"/>
                <a:sym typeface="Symbol"/>
              </a:rPr>
              <a:t>Satisfiable</a:t>
            </a:r>
            <a:r>
              <a:rPr lang="en-US" sz="2200" dirty="0">
                <a:latin typeface="Book Antiqua" pitchFamily="18" charset="0"/>
                <a:sym typeface="Symbol"/>
              </a:rPr>
              <a:t> </a:t>
            </a:r>
            <a:endParaRPr lang="en-US" sz="2200" baseline="-25000" dirty="0">
              <a:latin typeface="Garamond"/>
            </a:endParaRPr>
          </a:p>
        </p:txBody>
      </p:sp>
      <p:sp>
        <p:nvSpPr>
          <p:cNvPr id="22" name="Oval 21"/>
          <p:cNvSpPr>
            <a:spLocks noChangeArrowheads="1"/>
          </p:cNvSpPr>
          <p:nvPr/>
        </p:nvSpPr>
        <p:spPr bwMode="auto">
          <a:xfrm>
            <a:off x="2387588" y="21514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23" name="Oval 22"/>
          <p:cNvSpPr>
            <a:spLocks noChangeArrowheads="1"/>
          </p:cNvSpPr>
          <p:nvPr/>
        </p:nvSpPr>
        <p:spPr bwMode="auto">
          <a:xfrm>
            <a:off x="3827748"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cxnSp>
        <p:nvCxnSpPr>
          <p:cNvPr id="29" name="Straight Connector 28"/>
          <p:cNvCxnSpPr/>
          <p:nvPr/>
        </p:nvCxnSpPr>
        <p:spPr>
          <a:xfrm flipV="1">
            <a:off x="545878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19315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473172" y="2349224"/>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rrowheads="1"/>
          </p:cNvSpPr>
          <p:nvPr/>
        </p:nvSpPr>
        <p:spPr bwMode="auto">
          <a:xfrm>
            <a:off x="602399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33" name="Oval 32"/>
          <p:cNvSpPr>
            <a:spLocks noChangeArrowheads="1"/>
          </p:cNvSpPr>
          <p:nvPr/>
        </p:nvSpPr>
        <p:spPr bwMode="auto">
          <a:xfrm>
            <a:off x="528962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4" name="Oval 33"/>
          <p:cNvSpPr>
            <a:spLocks noChangeArrowheads="1"/>
          </p:cNvSpPr>
          <p:nvPr/>
        </p:nvSpPr>
        <p:spPr bwMode="auto">
          <a:xfrm>
            <a:off x="672978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cxnSp>
        <p:nvCxnSpPr>
          <p:cNvPr id="35" name="Straight Connector 34"/>
          <p:cNvCxnSpPr/>
          <p:nvPr/>
        </p:nvCxnSpPr>
        <p:spPr>
          <a:xfrm flipV="1">
            <a:off x="833910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07347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353492" y="2349224"/>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a:off x="890431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9" name="Oval 38"/>
          <p:cNvSpPr>
            <a:spLocks noChangeArrowheads="1"/>
          </p:cNvSpPr>
          <p:nvPr/>
        </p:nvSpPr>
        <p:spPr bwMode="auto">
          <a:xfrm>
            <a:off x="816994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sp>
        <p:nvSpPr>
          <p:cNvPr id="40" name="Oval 39"/>
          <p:cNvSpPr>
            <a:spLocks noChangeArrowheads="1"/>
          </p:cNvSpPr>
          <p:nvPr/>
        </p:nvSpPr>
        <p:spPr bwMode="auto">
          <a:xfrm>
            <a:off x="961010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grpSp>
        <p:nvGrpSpPr>
          <p:cNvPr id="41" name="Group 40"/>
          <p:cNvGrpSpPr/>
          <p:nvPr/>
        </p:nvGrpSpPr>
        <p:grpSpPr>
          <a:xfrm>
            <a:off x="2318864" y="4365104"/>
            <a:ext cx="7557557" cy="369332"/>
            <a:chOff x="3348245" y="1158451"/>
            <a:chExt cx="5670084" cy="288265"/>
          </a:xfrm>
        </p:grpSpPr>
        <p:sp>
          <p:nvSpPr>
            <p:cNvPr id="43" name="Oval 4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47" name="TextBox 46"/>
            <p:cNvSpPr txBox="1"/>
            <p:nvPr/>
          </p:nvSpPr>
          <p:spPr>
            <a:xfrm>
              <a:off x="3457592" y="1158451"/>
              <a:ext cx="5560737"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If x</a:t>
              </a:r>
              <a:r>
                <a:rPr lang="en-US" sz="1700" baseline="-25000" dirty="0">
                  <a:latin typeface="Book Antiqua" pitchFamily="18" charset="0"/>
                </a:rPr>
                <a:t>i</a:t>
              </a:r>
              <a:r>
                <a:rPr lang="en-US" sz="1700" dirty="0">
                  <a:latin typeface="Book Antiqua" pitchFamily="18" charset="0"/>
                </a:rPr>
                <a:t> is present in the independent set (IS), x</a:t>
              </a:r>
              <a:r>
                <a:rPr lang="en-US" sz="1700" baseline="-25000" dirty="0">
                  <a:latin typeface="Book Antiqua" pitchFamily="18" charset="0"/>
                </a:rPr>
                <a:t>i</a:t>
              </a:r>
              <a:r>
                <a:rPr lang="en-US" sz="1700" dirty="0">
                  <a:latin typeface="Book Antiqua" pitchFamily="18" charset="0"/>
                </a:rPr>
                <a:t> = 1</a:t>
              </a:r>
              <a:endParaRPr lang="en-US" sz="1700" i="1" dirty="0">
                <a:solidFill>
                  <a:srgbClr val="0000CC"/>
                </a:solidFill>
                <a:latin typeface="Book Antiqua" pitchFamily="18" charset="0"/>
              </a:endParaRPr>
            </a:p>
          </p:txBody>
        </p:sp>
      </p:grpSp>
      <p:grpSp>
        <p:nvGrpSpPr>
          <p:cNvPr id="48" name="Group 47"/>
          <p:cNvGrpSpPr/>
          <p:nvPr/>
        </p:nvGrpSpPr>
        <p:grpSpPr>
          <a:xfrm>
            <a:off x="2315581" y="5121188"/>
            <a:ext cx="7531931" cy="353944"/>
            <a:chOff x="3348245" y="1158451"/>
            <a:chExt cx="5650858" cy="276254"/>
          </a:xfrm>
        </p:grpSpPr>
        <p:sp>
          <p:nvSpPr>
            <p:cNvPr id="49" name="Oval 4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50" name="TextBox 49"/>
            <p:cNvSpPr txBox="1"/>
            <p:nvPr/>
          </p:nvSpPr>
          <p:spPr>
            <a:xfrm>
              <a:off x="3457592" y="1158451"/>
              <a:ext cx="5541511" cy="276254"/>
            </a:xfrm>
            <a:prstGeom prst="rect">
              <a:avLst/>
            </a:prstGeom>
            <a:noFill/>
          </p:spPr>
          <p:txBody>
            <a:bodyPr wrap="square" rtlCol="0">
              <a:spAutoFit/>
            </a:bodyPr>
            <a:lstStyle/>
            <a:p>
              <a:r>
                <a:rPr lang="en-US" sz="1700" dirty="0">
                  <a:latin typeface="Book Antiqua" pitchFamily="18" charset="0"/>
                </a:rPr>
                <a:t>  If both </a:t>
              </a:r>
              <a:r>
                <a:rPr lang="en-US" sz="1700" dirty="0" err="1">
                  <a:latin typeface="Book Antiqua" pitchFamily="18" charset="0"/>
                </a:rPr>
                <a:t>x’</a:t>
              </a:r>
              <a:r>
                <a:rPr lang="en-US" sz="1700" baseline="-25000" dirty="0" err="1">
                  <a:latin typeface="Book Antiqua" pitchFamily="18" charset="0"/>
                </a:rPr>
                <a:t>i</a:t>
              </a:r>
              <a:r>
                <a:rPr lang="en-US" sz="1700" dirty="0">
                  <a:latin typeface="Book Antiqua" pitchFamily="18" charset="0"/>
                </a:rPr>
                <a:t> and x</a:t>
              </a:r>
              <a:r>
                <a:rPr lang="en-US" sz="1700" baseline="-25000" dirty="0">
                  <a:latin typeface="Book Antiqua" pitchFamily="18" charset="0"/>
                </a:rPr>
                <a:t>i</a:t>
              </a:r>
              <a:r>
                <a:rPr lang="en-US" sz="1700" dirty="0">
                  <a:latin typeface="Book Antiqua" pitchFamily="18" charset="0"/>
                </a:rPr>
                <a:t> are absent, assign any value to x</a:t>
              </a:r>
              <a:r>
                <a:rPr lang="en-US" sz="1700" baseline="-25000" dirty="0">
                  <a:latin typeface="Book Antiqua" pitchFamily="18" charset="0"/>
                </a:rPr>
                <a:t>i </a:t>
              </a:r>
              <a:r>
                <a:rPr lang="en-US" sz="1700" dirty="0">
                  <a:latin typeface="Book Antiqua" pitchFamily="18" charset="0"/>
                </a:rPr>
                <a:t>(doesn’t matter)</a:t>
              </a:r>
              <a:endParaRPr lang="en-US" sz="1700" i="1" dirty="0">
                <a:latin typeface="Book Antiqua" pitchFamily="18" charset="0"/>
              </a:endParaRPr>
            </a:p>
          </p:txBody>
        </p:sp>
      </p:grpSp>
      <p:grpSp>
        <p:nvGrpSpPr>
          <p:cNvPr id="51" name="Group 50"/>
          <p:cNvGrpSpPr/>
          <p:nvPr/>
        </p:nvGrpSpPr>
        <p:grpSpPr>
          <a:xfrm>
            <a:off x="2315581" y="4751856"/>
            <a:ext cx="7557557" cy="369332"/>
            <a:chOff x="3348245" y="1158451"/>
            <a:chExt cx="5670084" cy="288265"/>
          </a:xfrm>
        </p:grpSpPr>
        <p:sp>
          <p:nvSpPr>
            <p:cNvPr id="52" name="Oval 51"/>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53" name="TextBox 52"/>
            <p:cNvSpPr txBox="1"/>
            <p:nvPr/>
          </p:nvSpPr>
          <p:spPr>
            <a:xfrm>
              <a:off x="3457592" y="1158451"/>
              <a:ext cx="5560737"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If </a:t>
              </a:r>
              <a:r>
                <a:rPr lang="en-US" sz="1700" dirty="0" err="1">
                  <a:latin typeface="Book Antiqua" pitchFamily="18" charset="0"/>
                </a:rPr>
                <a:t>x’</a:t>
              </a:r>
              <a:r>
                <a:rPr lang="en-US" sz="1700" baseline="-25000" dirty="0" err="1">
                  <a:latin typeface="Book Antiqua" pitchFamily="18" charset="0"/>
                </a:rPr>
                <a:t>i</a:t>
              </a:r>
              <a:r>
                <a:rPr lang="en-US" sz="1700" dirty="0">
                  <a:latin typeface="Book Antiqua" pitchFamily="18" charset="0"/>
                </a:rPr>
                <a:t> is present in the independent set (IS), x</a:t>
              </a:r>
              <a:r>
                <a:rPr lang="en-US" sz="1700" baseline="-25000" dirty="0">
                  <a:latin typeface="Book Antiqua" pitchFamily="18" charset="0"/>
                </a:rPr>
                <a:t>i</a:t>
              </a:r>
              <a:r>
                <a:rPr lang="en-US" sz="1700" dirty="0">
                  <a:latin typeface="Book Antiqua" pitchFamily="18" charset="0"/>
                </a:rPr>
                <a:t> = 0</a:t>
              </a:r>
              <a:endParaRPr lang="en-US" sz="1700" i="1" dirty="0">
                <a:solidFill>
                  <a:srgbClr val="0000CC"/>
                </a:solidFill>
                <a:latin typeface="Book Antiqua" pitchFamily="18" charset="0"/>
              </a:endParaRPr>
            </a:p>
          </p:txBody>
        </p:sp>
      </p:grpSp>
      <p:grpSp>
        <p:nvGrpSpPr>
          <p:cNvPr id="54" name="Group 53"/>
          <p:cNvGrpSpPr/>
          <p:nvPr/>
        </p:nvGrpSpPr>
        <p:grpSpPr>
          <a:xfrm>
            <a:off x="2315581" y="5739354"/>
            <a:ext cx="7531931" cy="615553"/>
            <a:chOff x="3348245" y="1158451"/>
            <a:chExt cx="5650858" cy="480440"/>
          </a:xfrm>
        </p:grpSpPr>
        <p:sp>
          <p:nvSpPr>
            <p:cNvPr id="55" name="Oval 54"/>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56" name="TextBox 55"/>
            <p:cNvSpPr txBox="1"/>
            <p:nvPr/>
          </p:nvSpPr>
          <p:spPr>
            <a:xfrm>
              <a:off x="3457592" y="1158451"/>
              <a:ext cx="5541511" cy="480440"/>
            </a:xfrm>
            <a:prstGeom prst="rect">
              <a:avLst/>
            </a:prstGeom>
            <a:noFill/>
          </p:spPr>
          <p:txBody>
            <a:bodyPr wrap="square" rtlCol="0">
              <a:spAutoFit/>
            </a:bodyPr>
            <a:lstStyle/>
            <a:p>
              <a:r>
                <a:rPr lang="en-US" sz="1700" dirty="0">
                  <a:latin typeface="Book Antiqua" pitchFamily="18" charset="0"/>
                </a:rPr>
                <a:t>In this example, {x, p, z’} is an IS.</a:t>
              </a:r>
            </a:p>
            <a:p>
              <a:r>
                <a:rPr lang="en-US" sz="1700" dirty="0">
                  <a:latin typeface="Book Antiqua" pitchFamily="18" charset="0"/>
                </a:rPr>
                <a:t>x = 1, p = 1, z = 0 will satisfy the formula</a:t>
              </a:r>
            </a:p>
          </p:txBody>
        </p:sp>
      </p:grpSp>
      <p:sp>
        <p:nvSpPr>
          <p:cNvPr id="2" name="Oval 1"/>
          <p:cNvSpPr/>
          <p:nvPr/>
        </p:nvSpPr>
        <p:spPr>
          <a:xfrm>
            <a:off x="3030095" y="1161749"/>
            <a:ext cx="522058" cy="51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636060" y="2083328"/>
            <a:ext cx="522058" cy="51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8076220" y="2083328"/>
            <a:ext cx="522058" cy="51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5553741" y="836712"/>
            <a:ext cx="3498111" cy="1454286"/>
          </a:xfrm>
          <a:custGeom>
            <a:avLst/>
            <a:gdLst>
              <a:gd name="connsiteX0" fmla="*/ 0 w 3498111"/>
              <a:gd name="connsiteY0" fmla="*/ 1454286 h 1454286"/>
              <a:gd name="connsiteX1" fmla="*/ 1988288 w 3498111"/>
              <a:gd name="connsiteY1" fmla="*/ 50788 h 1454286"/>
              <a:gd name="connsiteX2" fmla="*/ 3498111 w 3498111"/>
              <a:gd name="connsiteY2" fmla="*/ 444193 h 1454286"/>
            </a:gdLst>
            <a:ahLst/>
            <a:cxnLst>
              <a:cxn ang="0">
                <a:pos x="connsiteX0" y="connsiteY0"/>
              </a:cxn>
              <a:cxn ang="0">
                <a:pos x="connsiteX1" y="connsiteY1"/>
              </a:cxn>
              <a:cxn ang="0">
                <a:pos x="connsiteX2" y="connsiteY2"/>
              </a:cxn>
            </a:cxnLst>
            <a:rect l="l" t="t" r="r" b="b"/>
            <a:pathLst>
              <a:path w="3498111" h="1454286">
                <a:moveTo>
                  <a:pt x="0" y="1454286"/>
                </a:moveTo>
                <a:cubicBezTo>
                  <a:pt x="702635" y="836711"/>
                  <a:pt x="1405270" y="219137"/>
                  <a:pt x="1988288" y="50788"/>
                </a:cubicBezTo>
                <a:cubicBezTo>
                  <a:pt x="2571306" y="-117561"/>
                  <a:pt x="3034708" y="163316"/>
                  <a:pt x="3498111" y="444193"/>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754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p:tgtEl>
                                          <p:spTgt spid="54"/>
                                        </p:tgtEl>
                                        <p:attrNameLst>
                                          <p:attrName>ppt_y</p:attrName>
                                        </p:attrNameLst>
                                      </p:cBhvr>
                                      <p:tavLst>
                                        <p:tav tm="0">
                                          <p:val>
                                            <p:strVal val="#ppt_y+#ppt_h*1.125000"/>
                                          </p:val>
                                        </p:tav>
                                        <p:tav tm="100000">
                                          <p:val>
                                            <p:strVal val="#ppt_y"/>
                                          </p:val>
                                        </p:tav>
                                      </p:tavLst>
                                    </p:anim>
                                    <p:animEffect transition="in" filter="wipe(up)">
                                      <p:cBhvr>
                                        <p:cTn id="8" dur="500"/>
                                        <p:tgtEl>
                                          <p:spTgt spid="54"/>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 calcmode="lin" valueType="num">
                                      <p:cBhvr>
                                        <p:cTn id="22" dur="500" fill="hold"/>
                                        <p:tgtEl>
                                          <p:spTgt spid="58"/>
                                        </p:tgtEl>
                                        <p:attrNameLst>
                                          <p:attrName>ppt_w</p:attrName>
                                        </p:attrNameLst>
                                      </p:cBhvr>
                                      <p:tavLst>
                                        <p:tav tm="0">
                                          <p:val>
                                            <p:fltVal val="0"/>
                                          </p:val>
                                        </p:tav>
                                        <p:tav tm="100000">
                                          <p:val>
                                            <p:strVal val="#ppt_w"/>
                                          </p:val>
                                        </p:tav>
                                      </p:tavLst>
                                    </p:anim>
                                    <p:anim calcmode="lin" valueType="num">
                                      <p:cBhvr>
                                        <p:cTn id="23" dur="500" fill="hold"/>
                                        <p:tgtEl>
                                          <p:spTgt spid="58"/>
                                        </p:tgtEl>
                                        <p:attrNameLst>
                                          <p:attrName>ppt_h</p:attrName>
                                        </p:attrNameLst>
                                      </p:cBhvr>
                                      <p:tavLst>
                                        <p:tav tm="0">
                                          <p:val>
                                            <p:fltVal val="0"/>
                                          </p:val>
                                        </p:tav>
                                        <p:tav tm="100000">
                                          <p:val>
                                            <p:strVal val="#ppt_h"/>
                                          </p:val>
                                        </p:tav>
                                      </p:tavLst>
                                    </p:anim>
                                    <p:animEffect transition="in" filter="fade">
                                      <p:cBhvr>
                                        <p:cTn id="2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7" grpId="0" animBg="1"/>
      <p:bldP spid="5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 to Set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1847528" y="4628458"/>
            <a:ext cx="8518412" cy="135682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set U of n elements, a collection of S</a:t>
            </a:r>
            <a:r>
              <a:rPr lang="en-US" sz="2200" baseline="-25000" dirty="0">
                <a:latin typeface="Book Antiqua" pitchFamily="18" charset="0"/>
              </a:rPr>
              <a:t>1</a:t>
            </a:r>
            <a:r>
              <a:rPr lang="en-US" sz="2200" dirty="0">
                <a:latin typeface="Book Antiqua" pitchFamily="18" charset="0"/>
              </a:rPr>
              <a:t>, S</a:t>
            </a:r>
            <a:r>
              <a:rPr lang="en-US" sz="2200" baseline="-25000" dirty="0">
                <a:latin typeface="Book Antiqua" pitchFamily="18" charset="0"/>
              </a:rPr>
              <a:t>2</a:t>
            </a:r>
            <a:r>
              <a:rPr lang="en-US" sz="2200" dirty="0">
                <a:latin typeface="Book Antiqua" pitchFamily="18" charset="0"/>
              </a:rPr>
              <a:t>, …, </a:t>
            </a:r>
            <a:r>
              <a:rPr lang="en-US" sz="2200" dirty="0" err="1">
                <a:latin typeface="Book Antiqua" pitchFamily="18" charset="0"/>
              </a:rPr>
              <a:t>S</a:t>
            </a:r>
            <a:r>
              <a:rPr lang="en-US" sz="2200" baseline="-25000" dirty="0" err="1">
                <a:latin typeface="Book Antiqua" pitchFamily="18" charset="0"/>
              </a:rPr>
              <a:t>m</a:t>
            </a:r>
            <a:r>
              <a:rPr lang="en-US" sz="2200" dirty="0">
                <a:latin typeface="Book Antiqua" pitchFamily="18" charset="0"/>
              </a:rPr>
              <a:t> </a:t>
            </a:r>
          </a:p>
          <a:p>
            <a:pPr algn="ctr"/>
            <a:r>
              <a:rPr lang="en-US" sz="2200" dirty="0">
                <a:latin typeface="Book Antiqua" pitchFamily="18" charset="0"/>
              </a:rPr>
              <a:t>of subsets of U,  is there a collection of </a:t>
            </a:r>
          </a:p>
          <a:p>
            <a:pPr algn="ctr"/>
            <a:r>
              <a:rPr lang="en-US" sz="2200" b="1" dirty="0">
                <a:latin typeface="Book Antiqua" pitchFamily="18" charset="0"/>
              </a:rPr>
              <a:t>at most </a:t>
            </a:r>
            <a:r>
              <a:rPr lang="en-US" sz="2200" dirty="0">
                <a:latin typeface="Book Antiqua" pitchFamily="18" charset="0"/>
              </a:rPr>
              <a:t>k of these subsets whose union equals U?</a:t>
            </a:r>
            <a:endParaRPr lang="en-US" sz="2200" dirty="0">
              <a:latin typeface="Garamond"/>
            </a:endParaRPr>
          </a:p>
        </p:txBody>
      </p:sp>
      <p:sp>
        <p:nvSpPr>
          <p:cNvPr id="12" name="TextBox 11"/>
          <p:cNvSpPr txBox="1"/>
          <p:nvPr/>
        </p:nvSpPr>
        <p:spPr>
          <a:xfrm>
            <a:off x="2279576" y="4329101"/>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Set Cover</a:t>
            </a:r>
            <a:endParaRPr lang="en-US" sz="1500" b="1" dirty="0">
              <a:solidFill>
                <a:schemeClr val="bg1"/>
              </a:solidFill>
              <a:latin typeface="Book Antiqua" pitchFamily="18" charset="0"/>
            </a:endParaRPr>
          </a:p>
        </p:txBody>
      </p:sp>
      <p:sp>
        <p:nvSpPr>
          <p:cNvPr id="7" name="AutoShape 5"/>
          <p:cNvSpPr>
            <a:spLocks noChangeArrowheads="1"/>
          </p:cNvSpPr>
          <p:nvPr/>
        </p:nvSpPr>
        <p:spPr bwMode="auto">
          <a:xfrm>
            <a:off x="1847528" y="1318412"/>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a:r>
            <a:r>
              <a:rPr lang="en-US" sz="2200" b="1" dirty="0">
                <a:latin typeface="Book Antiqua" pitchFamily="18" charset="0"/>
              </a:rPr>
              <a:t>at most </a:t>
            </a:r>
            <a:r>
              <a:rPr lang="en-US" sz="2200" dirty="0">
                <a:latin typeface="Book Antiqua" pitchFamily="18" charset="0"/>
              </a:rPr>
              <a:t>k?</a:t>
            </a:r>
            <a:endParaRPr lang="en-US" sz="2200" dirty="0">
              <a:latin typeface="Garamond"/>
            </a:endParaRPr>
          </a:p>
        </p:txBody>
      </p:sp>
      <p:sp>
        <p:nvSpPr>
          <p:cNvPr id="8" name="TextBox 7"/>
          <p:cNvSpPr txBox="1"/>
          <p:nvPr/>
        </p:nvSpPr>
        <p:spPr>
          <a:xfrm>
            <a:off x="2301044" y="1017894"/>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2" name="Down Arrow 1"/>
          <p:cNvSpPr/>
          <p:nvPr/>
        </p:nvSpPr>
        <p:spPr>
          <a:xfrm>
            <a:off x="5951984" y="3034117"/>
            <a:ext cx="468052" cy="864096"/>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343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 to Set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35" name="Group 34"/>
          <p:cNvGrpSpPr/>
          <p:nvPr/>
        </p:nvGrpSpPr>
        <p:grpSpPr>
          <a:xfrm>
            <a:off x="1919536" y="4125269"/>
            <a:ext cx="8568952" cy="400110"/>
            <a:chOff x="3290836" y="1158618"/>
            <a:chExt cx="6428887" cy="312286"/>
          </a:xfrm>
        </p:grpSpPr>
        <p:sp>
          <p:nvSpPr>
            <p:cNvPr id="36" name="Oval 3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37" name="TextBox 36"/>
            <p:cNvSpPr txBox="1"/>
            <p:nvPr/>
          </p:nvSpPr>
          <p:spPr>
            <a:xfrm>
              <a:off x="3442248" y="1158618"/>
              <a:ext cx="6277475" cy="312286"/>
            </a:xfrm>
            <a:prstGeom prst="rect">
              <a:avLst/>
            </a:prstGeom>
            <a:noFill/>
          </p:spPr>
          <p:txBody>
            <a:bodyPr wrap="square" rtlCol="0">
              <a:spAutoFit/>
            </a:bodyPr>
            <a:lstStyle/>
            <a:p>
              <a:r>
                <a:rPr lang="en-US" sz="2000" dirty="0">
                  <a:latin typeface="Book Antiqua" pitchFamily="18" charset="0"/>
                </a:rPr>
                <a:t>U = E (the set of edges)</a:t>
              </a:r>
              <a:endParaRPr lang="en-US" sz="2000" dirty="0">
                <a:latin typeface="Georgia" pitchFamily="18" charset="0"/>
              </a:endParaRPr>
            </a:p>
          </p:txBody>
        </p:sp>
      </p:grpSp>
      <p:grpSp>
        <p:nvGrpSpPr>
          <p:cNvPr id="38" name="Group 37"/>
          <p:cNvGrpSpPr/>
          <p:nvPr/>
        </p:nvGrpSpPr>
        <p:grpSpPr>
          <a:xfrm>
            <a:off x="1919536" y="4593322"/>
            <a:ext cx="8568952" cy="707886"/>
            <a:chOff x="3290836" y="1158618"/>
            <a:chExt cx="6428887" cy="552505"/>
          </a:xfrm>
        </p:grpSpPr>
        <p:sp>
          <p:nvSpPr>
            <p:cNvPr id="39" name="Oval 3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40" name="TextBox 39"/>
            <p:cNvSpPr txBox="1"/>
            <p:nvPr/>
          </p:nvSpPr>
          <p:spPr>
            <a:xfrm>
              <a:off x="3442248" y="1158618"/>
              <a:ext cx="6277475" cy="552505"/>
            </a:xfrm>
            <a:prstGeom prst="rect">
              <a:avLst/>
            </a:prstGeom>
            <a:noFill/>
          </p:spPr>
          <p:txBody>
            <a:bodyPr wrap="square" rtlCol="0">
              <a:spAutoFit/>
            </a:bodyPr>
            <a:lstStyle/>
            <a:p>
              <a:r>
                <a:rPr lang="en-US" sz="2000" dirty="0">
                  <a:latin typeface="Book Antiqua" pitchFamily="18" charset="0"/>
                </a:rPr>
                <a:t>For each vertex </a:t>
              </a:r>
              <a:r>
                <a:rPr lang="en-US" sz="2000" dirty="0" err="1">
                  <a:latin typeface="Book Antiqua" pitchFamily="18" charset="0"/>
                </a:rPr>
                <a:t>u</a:t>
              </a:r>
              <a:r>
                <a:rPr lang="en-US" sz="2000" baseline="-25000" dirty="0" err="1">
                  <a:latin typeface="Book Antiqua" pitchFamily="18" charset="0"/>
                </a:rPr>
                <a:t>i</a:t>
              </a:r>
              <a:r>
                <a:rPr lang="en-US" sz="2000" dirty="0">
                  <a:latin typeface="Book Antiqua" pitchFamily="18" charset="0"/>
                </a:rPr>
                <a:t>, create a subset S</a:t>
              </a:r>
              <a:r>
                <a:rPr lang="en-US" sz="2000" baseline="-25000" dirty="0">
                  <a:latin typeface="Book Antiqua" pitchFamily="18" charset="0"/>
                </a:rPr>
                <a:t>i</a:t>
              </a:r>
              <a:r>
                <a:rPr lang="en-US" sz="2000" dirty="0">
                  <a:latin typeface="Book Antiqua" pitchFamily="18" charset="0"/>
                </a:rPr>
                <a:t> such that S</a:t>
              </a:r>
              <a:r>
                <a:rPr lang="en-US" sz="2000" baseline="-25000" dirty="0">
                  <a:latin typeface="Book Antiqua" pitchFamily="18" charset="0"/>
                </a:rPr>
                <a:t>i</a:t>
              </a:r>
              <a:r>
                <a:rPr lang="en-US" sz="2000" dirty="0">
                  <a:latin typeface="Book Antiqua" pitchFamily="18" charset="0"/>
                </a:rPr>
                <a:t> contains all the edges incident to </a:t>
              </a:r>
              <a:r>
                <a:rPr lang="en-US" sz="2000" dirty="0" err="1">
                  <a:latin typeface="Book Antiqua" pitchFamily="18" charset="0"/>
                </a:rPr>
                <a:t>u</a:t>
              </a:r>
              <a:r>
                <a:rPr lang="en-US" sz="2000" baseline="-25000" dirty="0" err="1">
                  <a:latin typeface="Book Antiqua" pitchFamily="18" charset="0"/>
                </a:rPr>
                <a:t>i</a:t>
              </a:r>
              <a:endParaRPr lang="en-US" sz="2000" baseline="-25000" dirty="0">
                <a:solidFill>
                  <a:srgbClr val="0000CC"/>
                </a:solidFill>
                <a:latin typeface="Georgia" pitchFamily="18" charset="0"/>
              </a:endParaRPr>
            </a:p>
          </p:txBody>
        </p:sp>
      </p:grpSp>
      <p:sp>
        <p:nvSpPr>
          <p:cNvPr id="42" name="TextBox 41"/>
          <p:cNvSpPr txBox="1"/>
          <p:nvPr/>
        </p:nvSpPr>
        <p:spPr>
          <a:xfrm>
            <a:off x="6960097" y="796640"/>
            <a:ext cx="2926045" cy="2308324"/>
          </a:xfrm>
          <a:prstGeom prst="rect">
            <a:avLst/>
          </a:prstGeom>
          <a:solidFill>
            <a:schemeClr val="accent1">
              <a:lumMod val="50000"/>
            </a:schemeClr>
          </a:solidFill>
          <a:effectLst>
            <a:outerShdw blurRad="50800" dist="38100" dir="2700000" sx="102000" sy="102000" algn="tl" rotWithShape="0">
              <a:prstClr val="black">
                <a:alpha val="40000"/>
              </a:prstClr>
            </a:outerShdw>
          </a:effectLst>
        </p:spPr>
        <p:txBody>
          <a:bodyPr wrap="square" rtlCol="0">
            <a:spAutoFit/>
          </a:bodyPr>
          <a:lstStyle/>
          <a:p>
            <a:r>
              <a:rPr lang="en-US" b="1" dirty="0">
                <a:solidFill>
                  <a:srgbClr val="FF0000"/>
                </a:solidFill>
                <a:latin typeface="Garamond" pitchFamily="18" charset="0"/>
              </a:rPr>
              <a:t>U = {1, 2, 3, 4, 5, 6, 7, 8}</a:t>
            </a:r>
          </a:p>
          <a:p>
            <a:r>
              <a:rPr lang="en-US" dirty="0">
                <a:solidFill>
                  <a:schemeClr val="bg1"/>
                </a:solidFill>
                <a:latin typeface="Garamond" pitchFamily="18" charset="0"/>
              </a:rPr>
              <a:t>S</a:t>
            </a:r>
            <a:r>
              <a:rPr lang="en-US" baseline="-25000" dirty="0">
                <a:solidFill>
                  <a:schemeClr val="bg1"/>
                </a:solidFill>
                <a:latin typeface="Garamond" pitchFamily="18" charset="0"/>
              </a:rPr>
              <a:t>1</a:t>
            </a:r>
            <a:r>
              <a:rPr lang="en-US" dirty="0">
                <a:solidFill>
                  <a:schemeClr val="bg1"/>
                </a:solidFill>
                <a:latin typeface="Garamond" pitchFamily="18" charset="0"/>
              </a:rPr>
              <a:t> = {1, 2, 3}</a:t>
            </a:r>
          </a:p>
          <a:p>
            <a:r>
              <a:rPr lang="en-US" dirty="0">
                <a:solidFill>
                  <a:schemeClr val="bg1"/>
                </a:solidFill>
                <a:latin typeface="Garamond" pitchFamily="18" charset="0"/>
              </a:rPr>
              <a:t>S</a:t>
            </a:r>
            <a:r>
              <a:rPr lang="en-US" baseline="-25000" dirty="0">
                <a:solidFill>
                  <a:schemeClr val="bg1"/>
                </a:solidFill>
                <a:latin typeface="Garamond" pitchFamily="18" charset="0"/>
              </a:rPr>
              <a:t>2</a:t>
            </a:r>
            <a:r>
              <a:rPr lang="en-US" dirty="0">
                <a:solidFill>
                  <a:schemeClr val="bg1"/>
                </a:solidFill>
                <a:latin typeface="Garamond" pitchFamily="18" charset="0"/>
              </a:rPr>
              <a:t> = {1, 4}</a:t>
            </a:r>
          </a:p>
          <a:p>
            <a:r>
              <a:rPr lang="en-US" dirty="0">
                <a:solidFill>
                  <a:schemeClr val="bg1"/>
                </a:solidFill>
                <a:latin typeface="Garamond" pitchFamily="18" charset="0"/>
              </a:rPr>
              <a:t>S</a:t>
            </a:r>
            <a:r>
              <a:rPr lang="en-US" baseline="-25000" dirty="0">
                <a:solidFill>
                  <a:schemeClr val="bg1"/>
                </a:solidFill>
                <a:latin typeface="Garamond" pitchFamily="18" charset="0"/>
              </a:rPr>
              <a:t>3</a:t>
            </a:r>
            <a:r>
              <a:rPr lang="en-US" dirty="0">
                <a:solidFill>
                  <a:schemeClr val="bg1"/>
                </a:solidFill>
                <a:latin typeface="Garamond" pitchFamily="18" charset="0"/>
              </a:rPr>
              <a:t> = {3, 6}</a:t>
            </a:r>
          </a:p>
          <a:p>
            <a:r>
              <a:rPr lang="en-US" dirty="0">
                <a:solidFill>
                  <a:schemeClr val="bg1"/>
                </a:solidFill>
                <a:latin typeface="Garamond" pitchFamily="18" charset="0"/>
              </a:rPr>
              <a:t>S</a:t>
            </a:r>
            <a:r>
              <a:rPr lang="en-US" baseline="-25000" dirty="0">
                <a:solidFill>
                  <a:schemeClr val="bg1"/>
                </a:solidFill>
                <a:latin typeface="Garamond" pitchFamily="18" charset="0"/>
              </a:rPr>
              <a:t>4</a:t>
            </a:r>
            <a:r>
              <a:rPr lang="en-US" dirty="0">
                <a:solidFill>
                  <a:schemeClr val="bg1"/>
                </a:solidFill>
                <a:latin typeface="Garamond" pitchFamily="18" charset="0"/>
              </a:rPr>
              <a:t> = {4, 5, 6,7}</a:t>
            </a:r>
          </a:p>
          <a:p>
            <a:r>
              <a:rPr lang="en-US" dirty="0">
                <a:solidFill>
                  <a:schemeClr val="bg1"/>
                </a:solidFill>
                <a:latin typeface="Garamond" pitchFamily="18" charset="0"/>
              </a:rPr>
              <a:t>S</a:t>
            </a:r>
            <a:r>
              <a:rPr lang="en-US" baseline="-25000" dirty="0">
                <a:solidFill>
                  <a:schemeClr val="bg1"/>
                </a:solidFill>
                <a:latin typeface="Garamond" pitchFamily="18" charset="0"/>
              </a:rPr>
              <a:t>5</a:t>
            </a:r>
            <a:r>
              <a:rPr lang="en-US" dirty="0">
                <a:solidFill>
                  <a:schemeClr val="bg1"/>
                </a:solidFill>
                <a:latin typeface="Garamond" pitchFamily="18" charset="0"/>
              </a:rPr>
              <a:t> = {2, 5}</a:t>
            </a:r>
          </a:p>
          <a:p>
            <a:r>
              <a:rPr lang="en-US" dirty="0">
                <a:solidFill>
                  <a:schemeClr val="bg1"/>
                </a:solidFill>
                <a:latin typeface="Garamond" pitchFamily="18" charset="0"/>
              </a:rPr>
              <a:t>S</a:t>
            </a:r>
            <a:r>
              <a:rPr lang="en-US" baseline="-25000" dirty="0">
                <a:solidFill>
                  <a:schemeClr val="bg1"/>
                </a:solidFill>
                <a:latin typeface="Garamond" pitchFamily="18" charset="0"/>
              </a:rPr>
              <a:t>6</a:t>
            </a:r>
            <a:r>
              <a:rPr lang="en-US" dirty="0">
                <a:solidFill>
                  <a:schemeClr val="bg1"/>
                </a:solidFill>
                <a:latin typeface="Garamond" pitchFamily="18" charset="0"/>
              </a:rPr>
              <a:t> = {7, 8}</a:t>
            </a:r>
          </a:p>
          <a:p>
            <a:r>
              <a:rPr lang="en-US" dirty="0">
                <a:solidFill>
                  <a:schemeClr val="bg1"/>
                </a:solidFill>
                <a:latin typeface="Garamond" pitchFamily="18" charset="0"/>
              </a:rPr>
              <a:t>S</a:t>
            </a:r>
            <a:r>
              <a:rPr lang="en-US" baseline="-25000" dirty="0">
                <a:solidFill>
                  <a:schemeClr val="bg1"/>
                </a:solidFill>
                <a:latin typeface="Garamond" pitchFamily="18" charset="0"/>
              </a:rPr>
              <a:t>7</a:t>
            </a:r>
            <a:r>
              <a:rPr lang="en-US" dirty="0">
                <a:solidFill>
                  <a:schemeClr val="bg1"/>
                </a:solidFill>
                <a:latin typeface="Garamond" pitchFamily="18" charset="0"/>
              </a:rPr>
              <a:t> = {8}</a:t>
            </a:r>
          </a:p>
        </p:txBody>
      </p:sp>
      <p:cxnSp>
        <p:nvCxnSpPr>
          <p:cNvPr id="26" name="Straight Connector 25"/>
          <p:cNvCxnSpPr>
            <a:endCxn id="51" idx="3"/>
          </p:cNvCxnSpPr>
          <p:nvPr/>
        </p:nvCxnSpPr>
        <p:spPr>
          <a:xfrm flipV="1">
            <a:off x="4140929" y="1152592"/>
            <a:ext cx="578751" cy="62904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45" idx="3"/>
          </p:cNvCxnSpPr>
          <p:nvPr/>
        </p:nvCxnSpPr>
        <p:spPr>
          <a:xfrm flipV="1">
            <a:off x="1980689" y="1166884"/>
            <a:ext cx="924499" cy="61475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64860" y="1756490"/>
            <a:ext cx="1095948" cy="78123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013950" y="1792495"/>
            <a:ext cx="1033259"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3028240" y="1036412"/>
            <a:ext cx="1112688" cy="720078"/>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060808" y="1792496"/>
            <a:ext cx="1080120" cy="67321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995078" y="1756490"/>
            <a:ext cx="1065731" cy="1800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5" name="Oval 44"/>
          <p:cNvSpPr>
            <a:spLocks noChangeArrowheads="1"/>
          </p:cNvSpPr>
          <p:nvPr/>
        </p:nvSpPr>
        <p:spPr bwMode="auto">
          <a:xfrm>
            <a:off x="2855640" y="87810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2</a:t>
            </a:r>
          </a:p>
        </p:txBody>
      </p:sp>
      <p:sp>
        <p:nvSpPr>
          <p:cNvPr id="46" name="Oval 45"/>
          <p:cNvSpPr>
            <a:spLocks noChangeArrowheads="1"/>
          </p:cNvSpPr>
          <p:nvPr/>
        </p:nvSpPr>
        <p:spPr bwMode="auto">
          <a:xfrm>
            <a:off x="1811524" y="159508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1</a:t>
            </a:r>
          </a:p>
        </p:txBody>
      </p:sp>
      <p:sp>
        <p:nvSpPr>
          <p:cNvPr id="47" name="Oval 46"/>
          <p:cNvSpPr>
            <a:spLocks noChangeArrowheads="1"/>
          </p:cNvSpPr>
          <p:nvPr/>
        </p:nvSpPr>
        <p:spPr bwMode="auto">
          <a:xfrm>
            <a:off x="2891644" y="1609381"/>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5</a:t>
            </a:r>
          </a:p>
        </p:txBody>
      </p:sp>
      <p:sp>
        <p:nvSpPr>
          <p:cNvPr id="48" name="Oval 47"/>
          <p:cNvSpPr>
            <a:spLocks noChangeArrowheads="1"/>
          </p:cNvSpPr>
          <p:nvPr/>
        </p:nvSpPr>
        <p:spPr bwMode="auto">
          <a:xfrm>
            <a:off x="2869932" y="229655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3</a:t>
            </a:r>
          </a:p>
        </p:txBody>
      </p:sp>
      <p:sp>
        <p:nvSpPr>
          <p:cNvPr id="49" name="Oval 48"/>
          <p:cNvSpPr>
            <a:spLocks noChangeArrowheads="1"/>
          </p:cNvSpPr>
          <p:nvPr/>
        </p:nvSpPr>
        <p:spPr bwMode="auto">
          <a:xfrm>
            <a:off x="3971764" y="161247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4</a:t>
            </a:r>
          </a:p>
        </p:txBody>
      </p:sp>
      <p:cxnSp>
        <p:nvCxnSpPr>
          <p:cNvPr id="50" name="Straight Connector 49"/>
          <p:cNvCxnSpPr/>
          <p:nvPr/>
        </p:nvCxnSpPr>
        <p:spPr>
          <a:xfrm flipH="1" flipV="1">
            <a:off x="4853588" y="1072414"/>
            <a:ext cx="705788" cy="684076"/>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Oval 50"/>
          <p:cNvSpPr>
            <a:spLocks noChangeArrowheads="1"/>
          </p:cNvSpPr>
          <p:nvPr/>
        </p:nvSpPr>
        <p:spPr bwMode="auto">
          <a:xfrm>
            <a:off x="4670132" y="86381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6</a:t>
            </a:r>
          </a:p>
        </p:txBody>
      </p:sp>
      <p:sp>
        <p:nvSpPr>
          <p:cNvPr id="52" name="Oval 51"/>
          <p:cNvSpPr>
            <a:spLocks noChangeArrowheads="1"/>
          </p:cNvSpPr>
          <p:nvPr/>
        </p:nvSpPr>
        <p:spPr bwMode="auto">
          <a:xfrm>
            <a:off x="5390212" y="159818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7</a:t>
            </a:r>
          </a:p>
        </p:txBody>
      </p:sp>
      <p:sp>
        <p:nvSpPr>
          <p:cNvPr id="2" name="TextBox 1"/>
          <p:cNvSpPr txBox="1"/>
          <p:nvPr/>
        </p:nvSpPr>
        <p:spPr>
          <a:xfrm>
            <a:off x="2305032" y="1110226"/>
            <a:ext cx="406592" cy="338554"/>
          </a:xfrm>
          <a:prstGeom prst="rect">
            <a:avLst/>
          </a:prstGeom>
          <a:noFill/>
        </p:spPr>
        <p:txBody>
          <a:bodyPr wrap="square" rtlCol="0">
            <a:spAutoFit/>
          </a:bodyPr>
          <a:lstStyle/>
          <a:p>
            <a:r>
              <a:rPr lang="en-US" sz="1600" b="1" dirty="0"/>
              <a:t>1</a:t>
            </a:r>
          </a:p>
        </p:txBody>
      </p:sp>
      <p:sp>
        <p:nvSpPr>
          <p:cNvPr id="30" name="TextBox 29"/>
          <p:cNvSpPr txBox="1"/>
          <p:nvPr/>
        </p:nvSpPr>
        <p:spPr>
          <a:xfrm>
            <a:off x="2485052" y="1758298"/>
            <a:ext cx="406592" cy="338554"/>
          </a:xfrm>
          <a:prstGeom prst="rect">
            <a:avLst/>
          </a:prstGeom>
          <a:noFill/>
        </p:spPr>
        <p:txBody>
          <a:bodyPr wrap="square" rtlCol="0">
            <a:spAutoFit/>
          </a:bodyPr>
          <a:lstStyle/>
          <a:p>
            <a:r>
              <a:rPr lang="en-US" sz="1600" b="1" dirty="0"/>
              <a:t>2</a:t>
            </a:r>
          </a:p>
        </p:txBody>
      </p:sp>
      <p:sp>
        <p:nvSpPr>
          <p:cNvPr id="32" name="TextBox 31"/>
          <p:cNvSpPr txBox="1"/>
          <p:nvPr/>
        </p:nvSpPr>
        <p:spPr>
          <a:xfrm>
            <a:off x="2269028" y="2118338"/>
            <a:ext cx="406592" cy="338554"/>
          </a:xfrm>
          <a:prstGeom prst="rect">
            <a:avLst/>
          </a:prstGeom>
          <a:noFill/>
        </p:spPr>
        <p:txBody>
          <a:bodyPr wrap="square" rtlCol="0">
            <a:spAutoFit/>
          </a:bodyPr>
          <a:lstStyle/>
          <a:p>
            <a:r>
              <a:rPr lang="en-US" sz="1600" b="1" dirty="0"/>
              <a:t>3</a:t>
            </a:r>
          </a:p>
        </p:txBody>
      </p:sp>
      <p:sp>
        <p:nvSpPr>
          <p:cNvPr id="33" name="TextBox 32"/>
          <p:cNvSpPr txBox="1"/>
          <p:nvPr/>
        </p:nvSpPr>
        <p:spPr>
          <a:xfrm>
            <a:off x="3323692" y="1326250"/>
            <a:ext cx="406592" cy="338554"/>
          </a:xfrm>
          <a:prstGeom prst="rect">
            <a:avLst/>
          </a:prstGeom>
          <a:noFill/>
        </p:spPr>
        <p:txBody>
          <a:bodyPr wrap="square" rtlCol="0">
            <a:spAutoFit/>
          </a:bodyPr>
          <a:lstStyle/>
          <a:p>
            <a:r>
              <a:rPr lang="en-US" sz="1600" b="1" dirty="0"/>
              <a:t>4</a:t>
            </a:r>
          </a:p>
        </p:txBody>
      </p:sp>
      <p:sp>
        <p:nvSpPr>
          <p:cNvPr id="34" name="TextBox 33"/>
          <p:cNvSpPr txBox="1"/>
          <p:nvPr/>
        </p:nvSpPr>
        <p:spPr>
          <a:xfrm>
            <a:off x="3323692" y="1794302"/>
            <a:ext cx="406592" cy="338554"/>
          </a:xfrm>
          <a:prstGeom prst="rect">
            <a:avLst/>
          </a:prstGeom>
          <a:noFill/>
        </p:spPr>
        <p:txBody>
          <a:bodyPr wrap="square" rtlCol="0">
            <a:spAutoFit/>
          </a:bodyPr>
          <a:lstStyle/>
          <a:p>
            <a:r>
              <a:rPr lang="en-US" sz="1600" b="1" dirty="0"/>
              <a:t>5</a:t>
            </a:r>
          </a:p>
        </p:txBody>
      </p:sp>
      <p:sp>
        <p:nvSpPr>
          <p:cNvPr id="53" name="TextBox 52"/>
          <p:cNvSpPr txBox="1"/>
          <p:nvPr/>
        </p:nvSpPr>
        <p:spPr>
          <a:xfrm>
            <a:off x="3421156" y="2154342"/>
            <a:ext cx="406592" cy="338554"/>
          </a:xfrm>
          <a:prstGeom prst="rect">
            <a:avLst/>
          </a:prstGeom>
          <a:noFill/>
        </p:spPr>
        <p:txBody>
          <a:bodyPr wrap="square" rtlCol="0">
            <a:spAutoFit/>
          </a:bodyPr>
          <a:lstStyle/>
          <a:p>
            <a:r>
              <a:rPr lang="en-US" sz="1600" b="1" dirty="0"/>
              <a:t>6</a:t>
            </a:r>
          </a:p>
        </p:txBody>
      </p:sp>
      <p:sp>
        <p:nvSpPr>
          <p:cNvPr id="54" name="TextBox 53"/>
          <p:cNvSpPr txBox="1"/>
          <p:nvPr/>
        </p:nvSpPr>
        <p:spPr>
          <a:xfrm>
            <a:off x="4213244" y="1124744"/>
            <a:ext cx="406592" cy="338554"/>
          </a:xfrm>
          <a:prstGeom prst="rect">
            <a:avLst/>
          </a:prstGeom>
          <a:noFill/>
        </p:spPr>
        <p:txBody>
          <a:bodyPr wrap="square" rtlCol="0">
            <a:spAutoFit/>
          </a:bodyPr>
          <a:lstStyle/>
          <a:p>
            <a:r>
              <a:rPr lang="en-US" sz="1600" b="1" dirty="0"/>
              <a:t>7</a:t>
            </a:r>
          </a:p>
        </p:txBody>
      </p:sp>
      <p:sp>
        <p:nvSpPr>
          <p:cNvPr id="55" name="TextBox 54"/>
          <p:cNvSpPr txBox="1"/>
          <p:nvPr/>
        </p:nvSpPr>
        <p:spPr>
          <a:xfrm>
            <a:off x="5231904" y="1124744"/>
            <a:ext cx="406592" cy="338554"/>
          </a:xfrm>
          <a:prstGeom prst="rect">
            <a:avLst/>
          </a:prstGeom>
          <a:noFill/>
        </p:spPr>
        <p:txBody>
          <a:bodyPr wrap="square" rtlCol="0">
            <a:spAutoFit/>
          </a:bodyPr>
          <a:lstStyle/>
          <a:p>
            <a:r>
              <a:rPr lang="en-US" sz="1600" b="1" dirty="0"/>
              <a:t>8</a:t>
            </a:r>
          </a:p>
        </p:txBody>
      </p:sp>
    </p:spTree>
    <p:extLst>
      <p:ext uri="{BB962C8B-B14F-4D97-AF65-F5344CB8AC3E}">
        <p14:creationId xmlns:p14="http://schemas.microsoft.com/office/powerpoint/2010/main" val="63174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 to Set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27" name="AutoShape 5"/>
          <p:cNvSpPr>
            <a:spLocks noChangeArrowheads="1"/>
          </p:cNvSpPr>
          <p:nvPr/>
        </p:nvSpPr>
        <p:spPr bwMode="auto">
          <a:xfrm>
            <a:off x="1811524" y="3284985"/>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 a </a:t>
            </a:r>
            <a:r>
              <a:rPr lang="en-US" sz="2200" dirty="0">
                <a:solidFill>
                  <a:srgbClr val="0000CC"/>
                </a:solidFill>
                <a:latin typeface="Book Antiqua" pitchFamily="18" charset="0"/>
                <a:sym typeface="Symbol"/>
              </a:rPr>
              <a:t>set cover</a:t>
            </a:r>
            <a:r>
              <a:rPr lang="en-US" sz="2200" dirty="0">
                <a:latin typeface="Book Antiqua" pitchFamily="18" charset="0"/>
                <a:sym typeface="Symbol"/>
              </a:rPr>
              <a:t> of size at most </a:t>
            </a:r>
            <a:r>
              <a:rPr lang="en-US" sz="2200" i="1" dirty="0">
                <a:latin typeface="Book Antiqua" pitchFamily="18" charset="0"/>
                <a:sym typeface="Symbol"/>
              </a:rPr>
              <a:t>k</a:t>
            </a:r>
            <a:r>
              <a:rPr lang="en-US" sz="2200" dirty="0">
                <a:latin typeface="Book Antiqua" pitchFamily="18" charset="0"/>
                <a:sym typeface="Symbol"/>
              </a:rPr>
              <a:t>   a </a:t>
            </a:r>
            <a:r>
              <a:rPr lang="en-US" sz="2200" dirty="0">
                <a:solidFill>
                  <a:srgbClr val="0000CC"/>
                </a:solidFill>
                <a:latin typeface="Book Antiqua" pitchFamily="18" charset="0"/>
                <a:sym typeface="Symbol"/>
              </a:rPr>
              <a:t>vertex cover</a:t>
            </a:r>
            <a:r>
              <a:rPr lang="en-US" sz="2200" dirty="0">
                <a:latin typeface="Book Antiqua" pitchFamily="18" charset="0"/>
                <a:sym typeface="Symbol"/>
              </a:rPr>
              <a:t> of size at most </a:t>
            </a:r>
            <a:r>
              <a:rPr lang="en-US" sz="2200" i="1" dirty="0">
                <a:latin typeface="Book Antiqua" pitchFamily="18" charset="0"/>
                <a:sym typeface="Symbol"/>
              </a:rPr>
              <a:t>k</a:t>
            </a:r>
            <a:endParaRPr lang="en-US" sz="2200" baseline="-25000" dirty="0">
              <a:solidFill>
                <a:srgbClr val="0000CC"/>
              </a:solidFill>
              <a:latin typeface="Garamond"/>
            </a:endParaRPr>
          </a:p>
        </p:txBody>
      </p:sp>
      <p:grpSp>
        <p:nvGrpSpPr>
          <p:cNvPr id="30" name="Group 29"/>
          <p:cNvGrpSpPr/>
          <p:nvPr/>
        </p:nvGrpSpPr>
        <p:grpSpPr>
          <a:xfrm>
            <a:off x="1651248" y="4293098"/>
            <a:ext cx="8678688" cy="1077218"/>
            <a:chOff x="3348245" y="1158451"/>
            <a:chExt cx="5670084" cy="761840"/>
          </a:xfrm>
        </p:grpSpPr>
        <p:sp>
          <p:nvSpPr>
            <p:cNvPr id="32" name="Oval 31"/>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33" name="TextBox 32"/>
            <p:cNvSpPr txBox="1"/>
            <p:nvPr/>
          </p:nvSpPr>
          <p:spPr>
            <a:xfrm>
              <a:off x="3457592" y="1158451"/>
              <a:ext cx="5560737" cy="761840"/>
            </a:xfrm>
            <a:prstGeom prst="rect">
              <a:avLst/>
            </a:prstGeom>
            <a:noFill/>
          </p:spPr>
          <p:txBody>
            <a:bodyPr wrap="square" rtlCol="0">
              <a:spAutoFit/>
            </a:bodyPr>
            <a:lstStyle/>
            <a:p>
              <a:r>
                <a:rPr lang="en-US" sz="2400" dirty="0">
                  <a:latin typeface="Georgia" pitchFamily="18" charset="0"/>
                </a:rPr>
                <a:t> </a:t>
              </a:r>
              <a:r>
                <a:rPr lang="en-US" sz="2000" dirty="0">
                  <a:latin typeface="Book Antiqua" pitchFamily="18" charset="0"/>
                </a:rPr>
                <a:t> If S</a:t>
              </a:r>
              <a:r>
                <a:rPr lang="en-US" sz="2000" baseline="-25000" dirty="0">
                  <a:latin typeface="Book Antiqua" pitchFamily="18" charset="0"/>
                </a:rPr>
                <a:t>1</a:t>
              </a:r>
              <a:r>
                <a:rPr lang="en-US" sz="2000" dirty="0">
                  <a:latin typeface="Book Antiqua" pitchFamily="18" charset="0"/>
                </a:rPr>
                <a:t>, S</a:t>
              </a:r>
              <a:r>
                <a:rPr lang="en-US" sz="2000" baseline="-25000" dirty="0">
                  <a:latin typeface="Book Antiqua" pitchFamily="18" charset="0"/>
                </a:rPr>
                <a:t>2</a:t>
              </a:r>
              <a:r>
                <a:rPr lang="en-US" sz="2000" dirty="0">
                  <a:latin typeface="Book Antiqua" pitchFamily="18" charset="0"/>
                </a:rPr>
                <a:t>, …, </a:t>
              </a:r>
              <a:r>
                <a:rPr lang="en-US" sz="2000" dirty="0" err="1">
                  <a:latin typeface="Book Antiqua" pitchFamily="18" charset="0"/>
                </a:rPr>
                <a:t>S</a:t>
              </a:r>
              <a:r>
                <a:rPr lang="en-US" sz="2000" baseline="-25000" dirty="0" err="1">
                  <a:latin typeface="Book Antiqua" pitchFamily="18" charset="0"/>
                </a:rPr>
                <a:t>l</a:t>
              </a:r>
              <a:r>
                <a:rPr lang="en-US" sz="2000" baseline="-25000" dirty="0">
                  <a:latin typeface="Book Antiqua" pitchFamily="18" charset="0"/>
                </a:rPr>
                <a:t> </a:t>
              </a:r>
              <a:r>
                <a:rPr lang="en-US" sz="2000" dirty="0">
                  <a:latin typeface="Book Antiqua" pitchFamily="18" charset="0"/>
                </a:rPr>
                <a:t>;  l &lt;= k  is a set cover of U, then every edge in G is  incident to one of the vertices in corresponding to the subsets S</a:t>
              </a:r>
              <a:r>
                <a:rPr lang="en-US" sz="2000" baseline="-25000" dirty="0">
                  <a:latin typeface="Book Antiqua" pitchFamily="18" charset="0"/>
                </a:rPr>
                <a:t>1</a:t>
              </a:r>
              <a:r>
                <a:rPr lang="en-US" sz="2000" dirty="0">
                  <a:latin typeface="Book Antiqua" pitchFamily="18" charset="0"/>
                </a:rPr>
                <a:t>, S</a:t>
              </a:r>
              <a:r>
                <a:rPr lang="en-US" sz="2000" baseline="-25000" dirty="0">
                  <a:latin typeface="Book Antiqua" pitchFamily="18" charset="0"/>
                </a:rPr>
                <a:t>2</a:t>
              </a:r>
              <a:r>
                <a:rPr lang="en-US" sz="2000" dirty="0">
                  <a:latin typeface="Book Antiqua" pitchFamily="18" charset="0"/>
                </a:rPr>
                <a:t>, …, S</a:t>
              </a:r>
              <a:r>
                <a:rPr lang="en-US" sz="2000" baseline="-25000" dirty="0">
                  <a:latin typeface="Book Antiqua" pitchFamily="18" charset="0"/>
                </a:rPr>
                <a:t>l</a:t>
              </a:r>
              <a:r>
                <a:rPr lang="en-US" sz="2000" dirty="0">
                  <a:latin typeface="Book Antiqua" pitchFamily="18" charset="0"/>
                </a:rPr>
                <a:t>. Therefore, there is a vertex cover of size l &lt;= k.</a:t>
              </a:r>
              <a:endParaRPr lang="en-US" sz="2000" i="1" dirty="0">
                <a:solidFill>
                  <a:srgbClr val="0000CC"/>
                </a:solidFill>
                <a:latin typeface="Book Antiqua" pitchFamily="18" charset="0"/>
              </a:endParaRPr>
            </a:p>
          </p:txBody>
        </p:sp>
      </p:grpSp>
      <p:cxnSp>
        <p:nvCxnSpPr>
          <p:cNvPr id="24" name="Straight Connector 23"/>
          <p:cNvCxnSpPr>
            <a:endCxn id="57" idx="3"/>
          </p:cNvCxnSpPr>
          <p:nvPr/>
        </p:nvCxnSpPr>
        <p:spPr>
          <a:xfrm flipV="1">
            <a:off x="4140929" y="1152592"/>
            <a:ext cx="578751" cy="62904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40" idx="3"/>
          </p:cNvCxnSpPr>
          <p:nvPr/>
        </p:nvCxnSpPr>
        <p:spPr>
          <a:xfrm flipV="1">
            <a:off x="1980689" y="1166884"/>
            <a:ext cx="924499" cy="61475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64860" y="1756490"/>
            <a:ext cx="1095948" cy="78123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013950" y="1792495"/>
            <a:ext cx="1033259"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3028240" y="1036412"/>
            <a:ext cx="1112688" cy="720078"/>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060808" y="1792496"/>
            <a:ext cx="1080120" cy="67321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995078" y="1756490"/>
            <a:ext cx="1065731" cy="1800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Oval 39"/>
          <p:cNvSpPr>
            <a:spLocks noChangeArrowheads="1"/>
          </p:cNvSpPr>
          <p:nvPr/>
        </p:nvSpPr>
        <p:spPr bwMode="auto">
          <a:xfrm>
            <a:off x="2855640" y="87810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2</a:t>
            </a:r>
          </a:p>
        </p:txBody>
      </p:sp>
      <p:sp>
        <p:nvSpPr>
          <p:cNvPr id="42" name="Oval 41"/>
          <p:cNvSpPr>
            <a:spLocks noChangeArrowheads="1"/>
          </p:cNvSpPr>
          <p:nvPr/>
        </p:nvSpPr>
        <p:spPr bwMode="auto">
          <a:xfrm>
            <a:off x="1811524" y="159508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1</a:t>
            </a:r>
          </a:p>
        </p:txBody>
      </p:sp>
      <p:sp>
        <p:nvSpPr>
          <p:cNvPr id="50" name="Oval 49"/>
          <p:cNvSpPr>
            <a:spLocks noChangeArrowheads="1"/>
          </p:cNvSpPr>
          <p:nvPr/>
        </p:nvSpPr>
        <p:spPr bwMode="auto">
          <a:xfrm>
            <a:off x="2891644" y="1609381"/>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5</a:t>
            </a:r>
          </a:p>
        </p:txBody>
      </p:sp>
      <p:sp>
        <p:nvSpPr>
          <p:cNvPr id="52" name="Oval 51"/>
          <p:cNvSpPr>
            <a:spLocks noChangeArrowheads="1"/>
          </p:cNvSpPr>
          <p:nvPr/>
        </p:nvSpPr>
        <p:spPr bwMode="auto">
          <a:xfrm>
            <a:off x="2869932" y="229655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3</a:t>
            </a:r>
          </a:p>
        </p:txBody>
      </p:sp>
      <p:sp>
        <p:nvSpPr>
          <p:cNvPr id="55" name="Oval 54"/>
          <p:cNvSpPr>
            <a:spLocks noChangeArrowheads="1"/>
          </p:cNvSpPr>
          <p:nvPr/>
        </p:nvSpPr>
        <p:spPr bwMode="auto">
          <a:xfrm>
            <a:off x="3971764" y="161247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4</a:t>
            </a:r>
          </a:p>
        </p:txBody>
      </p:sp>
      <p:cxnSp>
        <p:nvCxnSpPr>
          <p:cNvPr id="56" name="Straight Connector 55"/>
          <p:cNvCxnSpPr/>
          <p:nvPr/>
        </p:nvCxnSpPr>
        <p:spPr>
          <a:xfrm flipH="1" flipV="1">
            <a:off x="4853588" y="1072414"/>
            <a:ext cx="705788" cy="684076"/>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a:spLocks noChangeArrowheads="1"/>
          </p:cNvSpPr>
          <p:nvPr/>
        </p:nvSpPr>
        <p:spPr bwMode="auto">
          <a:xfrm>
            <a:off x="4670132" y="86381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6</a:t>
            </a:r>
          </a:p>
        </p:txBody>
      </p:sp>
      <p:sp>
        <p:nvSpPr>
          <p:cNvPr id="58" name="Oval 57"/>
          <p:cNvSpPr>
            <a:spLocks noChangeArrowheads="1"/>
          </p:cNvSpPr>
          <p:nvPr/>
        </p:nvSpPr>
        <p:spPr bwMode="auto">
          <a:xfrm>
            <a:off x="5390212" y="159818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7</a:t>
            </a:r>
          </a:p>
        </p:txBody>
      </p:sp>
      <p:sp>
        <p:nvSpPr>
          <p:cNvPr id="59" name="TextBox 58"/>
          <p:cNvSpPr txBox="1"/>
          <p:nvPr/>
        </p:nvSpPr>
        <p:spPr>
          <a:xfrm>
            <a:off x="2305032" y="1110226"/>
            <a:ext cx="406592" cy="338554"/>
          </a:xfrm>
          <a:prstGeom prst="rect">
            <a:avLst/>
          </a:prstGeom>
          <a:noFill/>
        </p:spPr>
        <p:txBody>
          <a:bodyPr wrap="square" rtlCol="0">
            <a:spAutoFit/>
          </a:bodyPr>
          <a:lstStyle/>
          <a:p>
            <a:r>
              <a:rPr lang="en-US" sz="1600" b="1" dirty="0"/>
              <a:t>1</a:t>
            </a:r>
          </a:p>
        </p:txBody>
      </p:sp>
      <p:sp>
        <p:nvSpPr>
          <p:cNvPr id="60" name="TextBox 59"/>
          <p:cNvSpPr txBox="1"/>
          <p:nvPr/>
        </p:nvSpPr>
        <p:spPr>
          <a:xfrm>
            <a:off x="2485052" y="1758298"/>
            <a:ext cx="406592" cy="338554"/>
          </a:xfrm>
          <a:prstGeom prst="rect">
            <a:avLst/>
          </a:prstGeom>
          <a:noFill/>
        </p:spPr>
        <p:txBody>
          <a:bodyPr wrap="square" rtlCol="0">
            <a:spAutoFit/>
          </a:bodyPr>
          <a:lstStyle/>
          <a:p>
            <a:r>
              <a:rPr lang="en-US" sz="1600" b="1" dirty="0"/>
              <a:t>2</a:t>
            </a:r>
          </a:p>
        </p:txBody>
      </p:sp>
      <p:sp>
        <p:nvSpPr>
          <p:cNvPr id="61" name="TextBox 60"/>
          <p:cNvSpPr txBox="1"/>
          <p:nvPr/>
        </p:nvSpPr>
        <p:spPr>
          <a:xfrm>
            <a:off x="2269028" y="2118338"/>
            <a:ext cx="406592" cy="338554"/>
          </a:xfrm>
          <a:prstGeom prst="rect">
            <a:avLst/>
          </a:prstGeom>
          <a:noFill/>
        </p:spPr>
        <p:txBody>
          <a:bodyPr wrap="square" rtlCol="0">
            <a:spAutoFit/>
          </a:bodyPr>
          <a:lstStyle/>
          <a:p>
            <a:r>
              <a:rPr lang="en-US" sz="1600" b="1" dirty="0"/>
              <a:t>3</a:t>
            </a:r>
          </a:p>
        </p:txBody>
      </p:sp>
      <p:sp>
        <p:nvSpPr>
          <p:cNvPr id="62" name="TextBox 61"/>
          <p:cNvSpPr txBox="1"/>
          <p:nvPr/>
        </p:nvSpPr>
        <p:spPr>
          <a:xfrm>
            <a:off x="3323692" y="1326250"/>
            <a:ext cx="406592" cy="338554"/>
          </a:xfrm>
          <a:prstGeom prst="rect">
            <a:avLst/>
          </a:prstGeom>
          <a:noFill/>
        </p:spPr>
        <p:txBody>
          <a:bodyPr wrap="square" rtlCol="0">
            <a:spAutoFit/>
          </a:bodyPr>
          <a:lstStyle/>
          <a:p>
            <a:r>
              <a:rPr lang="en-US" sz="1600" b="1" dirty="0"/>
              <a:t>4</a:t>
            </a:r>
          </a:p>
        </p:txBody>
      </p:sp>
      <p:sp>
        <p:nvSpPr>
          <p:cNvPr id="63" name="TextBox 62"/>
          <p:cNvSpPr txBox="1"/>
          <p:nvPr/>
        </p:nvSpPr>
        <p:spPr>
          <a:xfrm>
            <a:off x="3323692" y="1794302"/>
            <a:ext cx="406592" cy="338554"/>
          </a:xfrm>
          <a:prstGeom prst="rect">
            <a:avLst/>
          </a:prstGeom>
          <a:noFill/>
        </p:spPr>
        <p:txBody>
          <a:bodyPr wrap="square" rtlCol="0">
            <a:spAutoFit/>
          </a:bodyPr>
          <a:lstStyle/>
          <a:p>
            <a:r>
              <a:rPr lang="en-US" sz="1600" b="1" dirty="0"/>
              <a:t>5</a:t>
            </a:r>
          </a:p>
        </p:txBody>
      </p:sp>
      <p:sp>
        <p:nvSpPr>
          <p:cNvPr id="64" name="TextBox 63"/>
          <p:cNvSpPr txBox="1"/>
          <p:nvPr/>
        </p:nvSpPr>
        <p:spPr>
          <a:xfrm>
            <a:off x="3421156" y="2154342"/>
            <a:ext cx="406592" cy="338554"/>
          </a:xfrm>
          <a:prstGeom prst="rect">
            <a:avLst/>
          </a:prstGeom>
          <a:noFill/>
        </p:spPr>
        <p:txBody>
          <a:bodyPr wrap="square" rtlCol="0">
            <a:spAutoFit/>
          </a:bodyPr>
          <a:lstStyle/>
          <a:p>
            <a:r>
              <a:rPr lang="en-US" sz="1600" b="1" dirty="0"/>
              <a:t>6</a:t>
            </a:r>
          </a:p>
        </p:txBody>
      </p:sp>
      <p:sp>
        <p:nvSpPr>
          <p:cNvPr id="65" name="TextBox 64"/>
          <p:cNvSpPr txBox="1"/>
          <p:nvPr/>
        </p:nvSpPr>
        <p:spPr>
          <a:xfrm>
            <a:off x="4213244" y="1124744"/>
            <a:ext cx="406592" cy="338554"/>
          </a:xfrm>
          <a:prstGeom prst="rect">
            <a:avLst/>
          </a:prstGeom>
          <a:noFill/>
        </p:spPr>
        <p:txBody>
          <a:bodyPr wrap="square" rtlCol="0">
            <a:spAutoFit/>
          </a:bodyPr>
          <a:lstStyle/>
          <a:p>
            <a:r>
              <a:rPr lang="en-US" sz="1600" b="1" dirty="0"/>
              <a:t>7</a:t>
            </a:r>
          </a:p>
        </p:txBody>
      </p:sp>
      <p:sp>
        <p:nvSpPr>
          <p:cNvPr id="66" name="TextBox 65"/>
          <p:cNvSpPr txBox="1"/>
          <p:nvPr/>
        </p:nvSpPr>
        <p:spPr>
          <a:xfrm>
            <a:off x="5231904" y="1124744"/>
            <a:ext cx="406592" cy="338554"/>
          </a:xfrm>
          <a:prstGeom prst="rect">
            <a:avLst/>
          </a:prstGeom>
          <a:noFill/>
        </p:spPr>
        <p:txBody>
          <a:bodyPr wrap="square" rtlCol="0">
            <a:spAutoFit/>
          </a:bodyPr>
          <a:lstStyle/>
          <a:p>
            <a:r>
              <a:rPr lang="en-US" sz="1600" b="1" dirty="0"/>
              <a:t>8</a:t>
            </a:r>
          </a:p>
        </p:txBody>
      </p:sp>
      <p:sp>
        <p:nvSpPr>
          <p:cNvPr id="67" name="TextBox 66"/>
          <p:cNvSpPr txBox="1"/>
          <p:nvPr/>
        </p:nvSpPr>
        <p:spPr>
          <a:xfrm>
            <a:off x="6960097" y="796640"/>
            <a:ext cx="2926045" cy="2308324"/>
          </a:xfrm>
          <a:prstGeom prst="rect">
            <a:avLst/>
          </a:prstGeom>
          <a:solidFill>
            <a:schemeClr val="accent1">
              <a:lumMod val="50000"/>
            </a:schemeClr>
          </a:solidFill>
          <a:effectLst>
            <a:outerShdw blurRad="50800" dist="38100" dir="2700000" sx="102000" sy="102000" algn="tl" rotWithShape="0">
              <a:prstClr val="black">
                <a:alpha val="40000"/>
              </a:prstClr>
            </a:outerShdw>
          </a:effectLst>
        </p:spPr>
        <p:txBody>
          <a:bodyPr wrap="square" rtlCol="0">
            <a:spAutoFit/>
          </a:bodyPr>
          <a:lstStyle/>
          <a:p>
            <a:r>
              <a:rPr lang="en-US" b="1" dirty="0">
                <a:solidFill>
                  <a:srgbClr val="FF0000"/>
                </a:solidFill>
                <a:latin typeface="Garamond" pitchFamily="18" charset="0"/>
              </a:rPr>
              <a:t>U = {1, 2, 3, 4, 5, 6, 7, 8}</a:t>
            </a:r>
          </a:p>
          <a:p>
            <a:r>
              <a:rPr lang="en-US" dirty="0">
                <a:solidFill>
                  <a:schemeClr val="bg1"/>
                </a:solidFill>
                <a:latin typeface="Garamond" pitchFamily="18" charset="0"/>
              </a:rPr>
              <a:t>S</a:t>
            </a:r>
            <a:r>
              <a:rPr lang="en-US" baseline="-25000" dirty="0">
                <a:solidFill>
                  <a:schemeClr val="bg1"/>
                </a:solidFill>
                <a:latin typeface="Garamond" pitchFamily="18" charset="0"/>
              </a:rPr>
              <a:t>1</a:t>
            </a:r>
            <a:r>
              <a:rPr lang="en-US" dirty="0">
                <a:solidFill>
                  <a:schemeClr val="bg1"/>
                </a:solidFill>
                <a:latin typeface="Garamond" pitchFamily="18" charset="0"/>
              </a:rPr>
              <a:t> = {1, 2, 3}</a:t>
            </a:r>
          </a:p>
          <a:p>
            <a:r>
              <a:rPr lang="en-US" dirty="0">
                <a:solidFill>
                  <a:schemeClr val="bg1"/>
                </a:solidFill>
                <a:latin typeface="Garamond" pitchFamily="18" charset="0"/>
              </a:rPr>
              <a:t>S</a:t>
            </a:r>
            <a:r>
              <a:rPr lang="en-US" baseline="-25000" dirty="0">
                <a:solidFill>
                  <a:schemeClr val="bg1"/>
                </a:solidFill>
                <a:latin typeface="Garamond" pitchFamily="18" charset="0"/>
              </a:rPr>
              <a:t>2</a:t>
            </a:r>
            <a:r>
              <a:rPr lang="en-US" dirty="0">
                <a:solidFill>
                  <a:schemeClr val="bg1"/>
                </a:solidFill>
                <a:latin typeface="Garamond" pitchFamily="18" charset="0"/>
              </a:rPr>
              <a:t> = {1, 4}</a:t>
            </a:r>
          </a:p>
          <a:p>
            <a:r>
              <a:rPr lang="en-US" dirty="0">
                <a:solidFill>
                  <a:schemeClr val="bg1"/>
                </a:solidFill>
                <a:latin typeface="Garamond" pitchFamily="18" charset="0"/>
              </a:rPr>
              <a:t>S</a:t>
            </a:r>
            <a:r>
              <a:rPr lang="en-US" baseline="-25000" dirty="0">
                <a:solidFill>
                  <a:schemeClr val="bg1"/>
                </a:solidFill>
                <a:latin typeface="Garamond" pitchFamily="18" charset="0"/>
              </a:rPr>
              <a:t>3</a:t>
            </a:r>
            <a:r>
              <a:rPr lang="en-US" dirty="0">
                <a:solidFill>
                  <a:schemeClr val="bg1"/>
                </a:solidFill>
                <a:latin typeface="Garamond" pitchFamily="18" charset="0"/>
              </a:rPr>
              <a:t> = {3, 6}</a:t>
            </a:r>
          </a:p>
          <a:p>
            <a:r>
              <a:rPr lang="en-US" dirty="0">
                <a:solidFill>
                  <a:schemeClr val="bg1"/>
                </a:solidFill>
                <a:latin typeface="Garamond" pitchFamily="18" charset="0"/>
              </a:rPr>
              <a:t>S</a:t>
            </a:r>
            <a:r>
              <a:rPr lang="en-US" baseline="-25000" dirty="0">
                <a:solidFill>
                  <a:schemeClr val="bg1"/>
                </a:solidFill>
                <a:latin typeface="Garamond" pitchFamily="18" charset="0"/>
              </a:rPr>
              <a:t>4</a:t>
            </a:r>
            <a:r>
              <a:rPr lang="en-US" dirty="0">
                <a:solidFill>
                  <a:schemeClr val="bg1"/>
                </a:solidFill>
                <a:latin typeface="Garamond" pitchFamily="18" charset="0"/>
              </a:rPr>
              <a:t> = {4, 5, 6,7}</a:t>
            </a:r>
          </a:p>
          <a:p>
            <a:r>
              <a:rPr lang="en-US" dirty="0">
                <a:solidFill>
                  <a:schemeClr val="bg1"/>
                </a:solidFill>
                <a:latin typeface="Garamond" pitchFamily="18" charset="0"/>
              </a:rPr>
              <a:t>S</a:t>
            </a:r>
            <a:r>
              <a:rPr lang="en-US" baseline="-25000" dirty="0">
                <a:solidFill>
                  <a:schemeClr val="bg1"/>
                </a:solidFill>
                <a:latin typeface="Garamond" pitchFamily="18" charset="0"/>
              </a:rPr>
              <a:t>5</a:t>
            </a:r>
            <a:r>
              <a:rPr lang="en-US" dirty="0">
                <a:solidFill>
                  <a:schemeClr val="bg1"/>
                </a:solidFill>
                <a:latin typeface="Garamond" pitchFamily="18" charset="0"/>
              </a:rPr>
              <a:t> = {2, 5}</a:t>
            </a:r>
          </a:p>
          <a:p>
            <a:r>
              <a:rPr lang="en-US" dirty="0">
                <a:solidFill>
                  <a:schemeClr val="bg1"/>
                </a:solidFill>
                <a:latin typeface="Garamond" pitchFamily="18" charset="0"/>
              </a:rPr>
              <a:t>S</a:t>
            </a:r>
            <a:r>
              <a:rPr lang="en-US" baseline="-25000" dirty="0">
                <a:solidFill>
                  <a:schemeClr val="bg1"/>
                </a:solidFill>
                <a:latin typeface="Garamond" pitchFamily="18" charset="0"/>
              </a:rPr>
              <a:t>6</a:t>
            </a:r>
            <a:r>
              <a:rPr lang="en-US" dirty="0">
                <a:solidFill>
                  <a:schemeClr val="bg1"/>
                </a:solidFill>
                <a:latin typeface="Garamond" pitchFamily="18" charset="0"/>
              </a:rPr>
              <a:t> = {7, 8}</a:t>
            </a:r>
          </a:p>
          <a:p>
            <a:r>
              <a:rPr lang="en-US" dirty="0">
                <a:solidFill>
                  <a:schemeClr val="bg1"/>
                </a:solidFill>
                <a:latin typeface="Garamond" pitchFamily="18" charset="0"/>
              </a:rPr>
              <a:t>S</a:t>
            </a:r>
            <a:r>
              <a:rPr lang="en-US" baseline="-25000" dirty="0">
                <a:solidFill>
                  <a:schemeClr val="bg1"/>
                </a:solidFill>
                <a:latin typeface="Garamond" pitchFamily="18" charset="0"/>
              </a:rPr>
              <a:t>7</a:t>
            </a:r>
            <a:r>
              <a:rPr lang="en-US" dirty="0">
                <a:solidFill>
                  <a:schemeClr val="bg1"/>
                </a:solidFill>
                <a:latin typeface="Garamond" pitchFamily="18" charset="0"/>
              </a:rPr>
              <a:t> = {8}</a:t>
            </a:r>
          </a:p>
        </p:txBody>
      </p:sp>
    </p:spTree>
    <p:extLst>
      <p:ext uri="{BB962C8B-B14F-4D97-AF65-F5344CB8AC3E}">
        <p14:creationId xmlns:p14="http://schemas.microsoft.com/office/powerpoint/2010/main" val="270926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ppt_y</p:attrName>
                                        </p:attrNameLst>
                                      </p:cBhvr>
                                      <p:tavLst>
                                        <p:tav tm="0">
                                          <p:val>
                                            <p:strVal val="#ppt_y+#ppt_h*1.125000"/>
                                          </p:val>
                                        </p:tav>
                                        <p:tav tm="100000">
                                          <p:val>
                                            <p:strVal val="#ppt_y"/>
                                          </p:val>
                                        </p:tav>
                                      </p:tavLst>
                                    </p:anim>
                                    <p:animEffect transition="in" filter="wipe(up)">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 to Set Cover</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2" name="TextBox 41"/>
          <p:cNvSpPr txBox="1"/>
          <p:nvPr/>
        </p:nvSpPr>
        <p:spPr>
          <a:xfrm>
            <a:off x="6960097" y="796640"/>
            <a:ext cx="2926045" cy="2308324"/>
          </a:xfrm>
          <a:prstGeom prst="rect">
            <a:avLst/>
          </a:prstGeom>
          <a:solidFill>
            <a:schemeClr val="accent1">
              <a:lumMod val="50000"/>
            </a:schemeClr>
          </a:solidFill>
          <a:effectLst>
            <a:outerShdw blurRad="50800" dist="38100" dir="2700000" sx="102000" sy="102000" algn="tl" rotWithShape="0">
              <a:prstClr val="black">
                <a:alpha val="40000"/>
              </a:prstClr>
            </a:outerShdw>
          </a:effectLst>
        </p:spPr>
        <p:txBody>
          <a:bodyPr wrap="square" rtlCol="0">
            <a:spAutoFit/>
          </a:bodyPr>
          <a:lstStyle/>
          <a:p>
            <a:r>
              <a:rPr lang="en-US" b="1" dirty="0">
                <a:solidFill>
                  <a:srgbClr val="FF0000"/>
                </a:solidFill>
                <a:latin typeface="Garamond" pitchFamily="18" charset="0"/>
              </a:rPr>
              <a:t>U = {1, 2, 3, 4, 5, 6, 7, 8}</a:t>
            </a:r>
          </a:p>
          <a:p>
            <a:r>
              <a:rPr lang="en-US" dirty="0">
                <a:solidFill>
                  <a:schemeClr val="bg1"/>
                </a:solidFill>
                <a:latin typeface="Garamond" pitchFamily="18" charset="0"/>
              </a:rPr>
              <a:t>S</a:t>
            </a:r>
            <a:r>
              <a:rPr lang="en-US" baseline="-25000" dirty="0">
                <a:solidFill>
                  <a:schemeClr val="bg1"/>
                </a:solidFill>
                <a:latin typeface="Garamond" pitchFamily="18" charset="0"/>
              </a:rPr>
              <a:t>1</a:t>
            </a:r>
            <a:r>
              <a:rPr lang="en-US" dirty="0">
                <a:solidFill>
                  <a:schemeClr val="bg1"/>
                </a:solidFill>
                <a:latin typeface="Garamond" pitchFamily="18" charset="0"/>
              </a:rPr>
              <a:t> = {1, 2, 3}</a:t>
            </a:r>
          </a:p>
          <a:p>
            <a:r>
              <a:rPr lang="en-US" dirty="0">
                <a:solidFill>
                  <a:schemeClr val="bg1"/>
                </a:solidFill>
                <a:latin typeface="Garamond" pitchFamily="18" charset="0"/>
              </a:rPr>
              <a:t>S</a:t>
            </a:r>
            <a:r>
              <a:rPr lang="en-US" baseline="-25000" dirty="0">
                <a:solidFill>
                  <a:schemeClr val="bg1"/>
                </a:solidFill>
                <a:latin typeface="Garamond" pitchFamily="18" charset="0"/>
              </a:rPr>
              <a:t>2</a:t>
            </a:r>
            <a:r>
              <a:rPr lang="en-US" dirty="0">
                <a:solidFill>
                  <a:schemeClr val="bg1"/>
                </a:solidFill>
                <a:latin typeface="Garamond" pitchFamily="18" charset="0"/>
              </a:rPr>
              <a:t> = {1, 4}</a:t>
            </a:r>
          </a:p>
          <a:p>
            <a:r>
              <a:rPr lang="en-US" dirty="0">
                <a:solidFill>
                  <a:schemeClr val="bg1"/>
                </a:solidFill>
                <a:latin typeface="Garamond" pitchFamily="18" charset="0"/>
              </a:rPr>
              <a:t>S</a:t>
            </a:r>
            <a:r>
              <a:rPr lang="en-US" baseline="-25000" dirty="0">
                <a:solidFill>
                  <a:schemeClr val="bg1"/>
                </a:solidFill>
                <a:latin typeface="Garamond" pitchFamily="18" charset="0"/>
              </a:rPr>
              <a:t>3</a:t>
            </a:r>
            <a:r>
              <a:rPr lang="en-US" dirty="0">
                <a:solidFill>
                  <a:schemeClr val="bg1"/>
                </a:solidFill>
                <a:latin typeface="Garamond" pitchFamily="18" charset="0"/>
              </a:rPr>
              <a:t> = {3, 6}</a:t>
            </a:r>
          </a:p>
          <a:p>
            <a:r>
              <a:rPr lang="en-US" dirty="0">
                <a:solidFill>
                  <a:schemeClr val="bg1"/>
                </a:solidFill>
                <a:latin typeface="Garamond" pitchFamily="18" charset="0"/>
              </a:rPr>
              <a:t>S</a:t>
            </a:r>
            <a:r>
              <a:rPr lang="en-US" baseline="-25000" dirty="0">
                <a:solidFill>
                  <a:schemeClr val="bg1"/>
                </a:solidFill>
                <a:latin typeface="Garamond" pitchFamily="18" charset="0"/>
              </a:rPr>
              <a:t>4</a:t>
            </a:r>
            <a:r>
              <a:rPr lang="en-US" dirty="0">
                <a:solidFill>
                  <a:schemeClr val="bg1"/>
                </a:solidFill>
                <a:latin typeface="Garamond" pitchFamily="18" charset="0"/>
              </a:rPr>
              <a:t> = {4, 5, 6,7}</a:t>
            </a:r>
          </a:p>
          <a:p>
            <a:r>
              <a:rPr lang="en-US" dirty="0">
                <a:solidFill>
                  <a:schemeClr val="bg1"/>
                </a:solidFill>
                <a:latin typeface="Garamond" pitchFamily="18" charset="0"/>
              </a:rPr>
              <a:t>S</a:t>
            </a:r>
            <a:r>
              <a:rPr lang="en-US" baseline="-25000" dirty="0">
                <a:solidFill>
                  <a:schemeClr val="bg1"/>
                </a:solidFill>
                <a:latin typeface="Garamond" pitchFamily="18" charset="0"/>
              </a:rPr>
              <a:t>5</a:t>
            </a:r>
            <a:r>
              <a:rPr lang="en-US" dirty="0">
                <a:solidFill>
                  <a:schemeClr val="bg1"/>
                </a:solidFill>
                <a:latin typeface="Garamond" pitchFamily="18" charset="0"/>
              </a:rPr>
              <a:t> = {2, 5}</a:t>
            </a:r>
          </a:p>
          <a:p>
            <a:r>
              <a:rPr lang="en-US" dirty="0">
                <a:solidFill>
                  <a:schemeClr val="bg1"/>
                </a:solidFill>
                <a:latin typeface="Garamond" pitchFamily="18" charset="0"/>
              </a:rPr>
              <a:t>S</a:t>
            </a:r>
            <a:r>
              <a:rPr lang="en-US" baseline="-25000" dirty="0">
                <a:solidFill>
                  <a:schemeClr val="bg1"/>
                </a:solidFill>
                <a:latin typeface="Garamond" pitchFamily="18" charset="0"/>
              </a:rPr>
              <a:t>6</a:t>
            </a:r>
            <a:r>
              <a:rPr lang="en-US" dirty="0">
                <a:solidFill>
                  <a:schemeClr val="bg1"/>
                </a:solidFill>
                <a:latin typeface="Garamond" pitchFamily="18" charset="0"/>
              </a:rPr>
              <a:t> = {7, 8}</a:t>
            </a:r>
          </a:p>
          <a:p>
            <a:r>
              <a:rPr lang="en-US" dirty="0">
                <a:solidFill>
                  <a:schemeClr val="bg1"/>
                </a:solidFill>
                <a:latin typeface="Garamond" pitchFamily="18" charset="0"/>
              </a:rPr>
              <a:t>S</a:t>
            </a:r>
            <a:r>
              <a:rPr lang="en-US" baseline="-25000" dirty="0">
                <a:solidFill>
                  <a:schemeClr val="bg1"/>
                </a:solidFill>
                <a:latin typeface="Garamond" pitchFamily="18" charset="0"/>
              </a:rPr>
              <a:t>7</a:t>
            </a:r>
            <a:r>
              <a:rPr lang="en-US" dirty="0">
                <a:solidFill>
                  <a:schemeClr val="bg1"/>
                </a:solidFill>
                <a:latin typeface="Garamond" pitchFamily="18" charset="0"/>
              </a:rPr>
              <a:t> = {8}</a:t>
            </a:r>
          </a:p>
        </p:txBody>
      </p:sp>
      <p:sp>
        <p:nvSpPr>
          <p:cNvPr id="27" name="AutoShape 5"/>
          <p:cNvSpPr>
            <a:spLocks noChangeArrowheads="1"/>
          </p:cNvSpPr>
          <p:nvPr/>
        </p:nvSpPr>
        <p:spPr bwMode="auto">
          <a:xfrm>
            <a:off x="1811524" y="3284985"/>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 a </a:t>
            </a:r>
            <a:r>
              <a:rPr lang="en-US" sz="2200" dirty="0">
                <a:solidFill>
                  <a:srgbClr val="0000CC"/>
                </a:solidFill>
                <a:latin typeface="Book Antiqua" pitchFamily="18" charset="0"/>
                <a:sym typeface="Symbol"/>
              </a:rPr>
              <a:t>vertex cover </a:t>
            </a:r>
            <a:r>
              <a:rPr lang="en-US" sz="2200" dirty="0">
                <a:latin typeface="Book Antiqua" pitchFamily="18" charset="0"/>
                <a:sym typeface="Symbol"/>
              </a:rPr>
              <a:t>of size </a:t>
            </a:r>
            <a:r>
              <a:rPr lang="en-US" sz="2200" i="1" dirty="0">
                <a:latin typeface="Book Antiqua" pitchFamily="18" charset="0"/>
                <a:sym typeface="Symbol"/>
              </a:rPr>
              <a:t>k</a:t>
            </a:r>
            <a:r>
              <a:rPr lang="en-US" sz="2200" dirty="0">
                <a:latin typeface="Book Antiqua" pitchFamily="18" charset="0"/>
                <a:sym typeface="Symbol"/>
              </a:rPr>
              <a:t>   a </a:t>
            </a:r>
            <a:r>
              <a:rPr lang="en-US" sz="2200" dirty="0">
                <a:solidFill>
                  <a:srgbClr val="0000CC"/>
                </a:solidFill>
                <a:latin typeface="Book Antiqua" pitchFamily="18" charset="0"/>
                <a:sym typeface="Symbol"/>
              </a:rPr>
              <a:t>set cover</a:t>
            </a:r>
            <a:r>
              <a:rPr lang="en-US" sz="2200" dirty="0">
                <a:latin typeface="Book Antiqua" pitchFamily="18" charset="0"/>
                <a:sym typeface="Symbol"/>
              </a:rPr>
              <a:t> of size </a:t>
            </a:r>
            <a:r>
              <a:rPr lang="en-US" sz="2200" i="1" dirty="0">
                <a:latin typeface="Book Antiqua" pitchFamily="18" charset="0"/>
                <a:sym typeface="Symbol"/>
              </a:rPr>
              <a:t>k</a:t>
            </a:r>
            <a:endParaRPr lang="en-US" sz="2200" baseline="-25000" dirty="0">
              <a:solidFill>
                <a:srgbClr val="0000CC"/>
              </a:solidFill>
              <a:latin typeface="Garamond"/>
            </a:endParaRPr>
          </a:p>
        </p:txBody>
      </p:sp>
      <p:grpSp>
        <p:nvGrpSpPr>
          <p:cNvPr id="34" name="Group 33"/>
          <p:cNvGrpSpPr/>
          <p:nvPr/>
        </p:nvGrpSpPr>
        <p:grpSpPr>
          <a:xfrm>
            <a:off x="1429306" y="4329104"/>
            <a:ext cx="8780014" cy="1261884"/>
            <a:chOff x="3348245" y="1158451"/>
            <a:chExt cx="5670084" cy="984903"/>
          </a:xfrm>
        </p:grpSpPr>
        <p:sp>
          <p:nvSpPr>
            <p:cNvPr id="53" name="Oval 5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dirty="0"/>
            </a:p>
          </p:txBody>
        </p:sp>
        <p:sp>
          <p:nvSpPr>
            <p:cNvPr id="54" name="TextBox 53"/>
            <p:cNvSpPr txBox="1"/>
            <p:nvPr/>
          </p:nvSpPr>
          <p:spPr>
            <a:xfrm>
              <a:off x="3457592" y="1158451"/>
              <a:ext cx="5560737" cy="984903"/>
            </a:xfrm>
            <a:prstGeom prst="rect">
              <a:avLst/>
            </a:prstGeom>
            <a:noFill/>
          </p:spPr>
          <p:txBody>
            <a:bodyPr wrap="square" rtlCol="0">
              <a:spAutoFit/>
            </a:bodyPr>
            <a:lstStyle/>
            <a:p>
              <a:r>
                <a:rPr lang="en-US" sz="2800" dirty="0">
                  <a:latin typeface="Georgia" pitchFamily="18" charset="0"/>
                </a:rPr>
                <a:t> </a:t>
              </a:r>
              <a:r>
                <a:rPr lang="en-US" sz="2400" dirty="0">
                  <a:latin typeface="Book Antiqua" pitchFamily="18" charset="0"/>
                </a:rPr>
                <a:t> If {u</a:t>
              </a:r>
              <a:r>
                <a:rPr lang="en-US" sz="2400" baseline="-25000" dirty="0">
                  <a:latin typeface="Book Antiqua" pitchFamily="18" charset="0"/>
                </a:rPr>
                <a:t>1</a:t>
              </a:r>
              <a:r>
                <a:rPr lang="en-US" sz="2400" dirty="0">
                  <a:latin typeface="Book Antiqua" pitchFamily="18" charset="0"/>
                </a:rPr>
                <a:t>, u</a:t>
              </a:r>
              <a:r>
                <a:rPr lang="en-US" sz="2400" baseline="-25000" dirty="0">
                  <a:latin typeface="Book Antiqua" pitchFamily="18" charset="0"/>
                </a:rPr>
                <a:t>2</a:t>
              </a:r>
              <a:r>
                <a:rPr lang="en-US" sz="2400" dirty="0">
                  <a:latin typeface="Book Antiqua" pitchFamily="18" charset="0"/>
                </a:rPr>
                <a:t>, …, </a:t>
              </a:r>
              <a:r>
                <a:rPr lang="en-US" sz="2400" dirty="0" err="1">
                  <a:latin typeface="Book Antiqua" pitchFamily="18" charset="0"/>
                </a:rPr>
                <a:t>u</a:t>
              </a:r>
              <a:r>
                <a:rPr lang="en-US" sz="2400" baseline="-25000" dirty="0" err="1">
                  <a:latin typeface="Book Antiqua" pitchFamily="18" charset="0"/>
                </a:rPr>
                <a:t>k</a:t>
              </a:r>
              <a:r>
                <a:rPr lang="en-US" sz="2400" dirty="0">
                  <a:latin typeface="Book Antiqua" pitchFamily="18" charset="0"/>
                </a:rPr>
                <a:t>}</a:t>
              </a:r>
              <a:r>
                <a:rPr lang="en-US" sz="2400" baseline="-25000" dirty="0">
                  <a:latin typeface="Book Antiqua" pitchFamily="18" charset="0"/>
                </a:rPr>
                <a:t> </a:t>
              </a:r>
              <a:r>
                <a:rPr lang="en-US" sz="2400" dirty="0">
                  <a:latin typeface="Book Antiqua" pitchFamily="18" charset="0"/>
                </a:rPr>
                <a:t>is a vertex cover in G, then by construction, </a:t>
              </a:r>
            </a:p>
            <a:p>
              <a:r>
                <a:rPr lang="en-US" sz="2400" dirty="0">
                  <a:latin typeface="Book Antiqua" pitchFamily="18" charset="0"/>
                </a:rPr>
                <a:t>  S</a:t>
              </a:r>
              <a:r>
                <a:rPr lang="en-US" sz="2400" baseline="-25000" dirty="0">
                  <a:latin typeface="Book Antiqua" pitchFamily="18" charset="0"/>
                </a:rPr>
                <a:t>1 </a:t>
              </a:r>
              <a:r>
                <a:rPr lang="en-US" sz="2400" dirty="0">
                  <a:latin typeface="Book Antiqua" pitchFamily="18" charset="0"/>
                  <a:sym typeface="Symbol"/>
                </a:rPr>
                <a:t></a:t>
              </a:r>
              <a:r>
                <a:rPr lang="en-US" sz="2400" dirty="0">
                  <a:latin typeface="Book Antiqua" pitchFamily="18" charset="0"/>
                </a:rPr>
                <a:t> S</a:t>
              </a:r>
              <a:r>
                <a:rPr lang="en-US" sz="2400" baseline="-25000" dirty="0">
                  <a:latin typeface="Book Antiqua" pitchFamily="18" charset="0"/>
                </a:rPr>
                <a:t>2</a:t>
              </a:r>
              <a:r>
                <a:rPr lang="en-US" sz="2400" dirty="0">
                  <a:latin typeface="Book Antiqua" pitchFamily="18" charset="0"/>
                </a:rPr>
                <a:t> </a:t>
              </a:r>
              <a:r>
                <a:rPr lang="en-US" sz="2400" dirty="0">
                  <a:latin typeface="Book Antiqua" pitchFamily="18" charset="0"/>
                  <a:sym typeface="Symbol"/>
                </a:rPr>
                <a:t></a:t>
              </a:r>
              <a:r>
                <a:rPr lang="en-US" sz="2400" dirty="0">
                  <a:latin typeface="Book Antiqua" pitchFamily="18" charset="0"/>
                </a:rPr>
                <a:t> … </a:t>
              </a:r>
              <a:r>
                <a:rPr lang="en-US" sz="2400" dirty="0">
                  <a:latin typeface="Book Antiqua" pitchFamily="18" charset="0"/>
                  <a:sym typeface="Symbol"/>
                </a:rPr>
                <a:t> </a:t>
              </a:r>
              <a:r>
                <a:rPr lang="en-US" sz="2400" dirty="0" err="1">
                  <a:latin typeface="Book Antiqua" pitchFamily="18" charset="0"/>
                </a:rPr>
                <a:t>S</a:t>
              </a:r>
              <a:r>
                <a:rPr lang="en-US" sz="2400" baseline="-25000" dirty="0" err="1">
                  <a:latin typeface="Book Antiqua" pitchFamily="18" charset="0"/>
                </a:rPr>
                <a:t>k</a:t>
              </a:r>
              <a:r>
                <a:rPr lang="en-US" sz="2400" dirty="0">
                  <a:latin typeface="Book Antiqua" pitchFamily="18" charset="0"/>
                </a:rPr>
                <a:t> = U (since U is the set of all edges). </a:t>
              </a:r>
              <a:endParaRPr lang="en-US" sz="2400" i="1" dirty="0">
                <a:solidFill>
                  <a:srgbClr val="0000CC"/>
                </a:solidFill>
                <a:latin typeface="Book Antiqua" pitchFamily="18" charset="0"/>
              </a:endParaRPr>
            </a:p>
          </p:txBody>
        </p:sp>
      </p:grpSp>
      <p:cxnSp>
        <p:nvCxnSpPr>
          <p:cNvPr id="22" name="Straight Connector 21"/>
          <p:cNvCxnSpPr>
            <a:endCxn id="50" idx="3"/>
          </p:cNvCxnSpPr>
          <p:nvPr/>
        </p:nvCxnSpPr>
        <p:spPr>
          <a:xfrm flipV="1">
            <a:off x="4140929" y="1152592"/>
            <a:ext cx="578751" cy="62904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5" idx="3"/>
          </p:cNvCxnSpPr>
          <p:nvPr/>
        </p:nvCxnSpPr>
        <p:spPr>
          <a:xfrm flipV="1">
            <a:off x="1980689" y="1166884"/>
            <a:ext cx="924499" cy="61475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64860" y="1756490"/>
            <a:ext cx="1095948" cy="78123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013950" y="1792495"/>
            <a:ext cx="1033259"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3028240" y="1036412"/>
            <a:ext cx="1112688" cy="720078"/>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060808" y="1792496"/>
            <a:ext cx="1080120" cy="67321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995078" y="1756490"/>
            <a:ext cx="1065731" cy="1800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a:spLocks noChangeArrowheads="1"/>
          </p:cNvSpPr>
          <p:nvPr/>
        </p:nvSpPr>
        <p:spPr bwMode="auto">
          <a:xfrm>
            <a:off x="2855640" y="87810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2</a:t>
            </a:r>
          </a:p>
        </p:txBody>
      </p:sp>
      <p:sp>
        <p:nvSpPr>
          <p:cNvPr id="36" name="Oval 35"/>
          <p:cNvSpPr>
            <a:spLocks noChangeArrowheads="1"/>
          </p:cNvSpPr>
          <p:nvPr/>
        </p:nvSpPr>
        <p:spPr bwMode="auto">
          <a:xfrm>
            <a:off x="1811524" y="159508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1</a:t>
            </a:r>
          </a:p>
        </p:txBody>
      </p:sp>
      <p:sp>
        <p:nvSpPr>
          <p:cNvPr id="37" name="Oval 36"/>
          <p:cNvSpPr>
            <a:spLocks noChangeArrowheads="1"/>
          </p:cNvSpPr>
          <p:nvPr/>
        </p:nvSpPr>
        <p:spPr bwMode="auto">
          <a:xfrm>
            <a:off x="2891644" y="1609381"/>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5</a:t>
            </a:r>
          </a:p>
        </p:txBody>
      </p:sp>
      <p:sp>
        <p:nvSpPr>
          <p:cNvPr id="38" name="Oval 37"/>
          <p:cNvSpPr>
            <a:spLocks noChangeArrowheads="1"/>
          </p:cNvSpPr>
          <p:nvPr/>
        </p:nvSpPr>
        <p:spPr bwMode="auto">
          <a:xfrm>
            <a:off x="2869932" y="229655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3</a:t>
            </a:r>
          </a:p>
        </p:txBody>
      </p:sp>
      <p:sp>
        <p:nvSpPr>
          <p:cNvPr id="39" name="Oval 38"/>
          <p:cNvSpPr>
            <a:spLocks noChangeArrowheads="1"/>
          </p:cNvSpPr>
          <p:nvPr/>
        </p:nvSpPr>
        <p:spPr bwMode="auto">
          <a:xfrm>
            <a:off x="3971764" y="161247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4</a:t>
            </a:r>
          </a:p>
        </p:txBody>
      </p:sp>
      <p:cxnSp>
        <p:nvCxnSpPr>
          <p:cNvPr id="40" name="Straight Connector 39"/>
          <p:cNvCxnSpPr/>
          <p:nvPr/>
        </p:nvCxnSpPr>
        <p:spPr>
          <a:xfrm flipH="1" flipV="1">
            <a:off x="4853588" y="1072414"/>
            <a:ext cx="705788" cy="684076"/>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a:spLocks noChangeArrowheads="1"/>
          </p:cNvSpPr>
          <p:nvPr/>
        </p:nvSpPr>
        <p:spPr bwMode="auto">
          <a:xfrm>
            <a:off x="4670132" y="86381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6</a:t>
            </a:r>
          </a:p>
        </p:txBody>
      </p:sp>
      <p:sp>
        <p:nvSpPr>
          <p:cNvPr id="52" name="Oval 51"/>
          <p:cNvSpPr>
            <a:spLocks noChangeArrowheads="1"/>
          </p:cNvSpPr>
          <p:nvPr/>
        </p:nvSpPr>
        <p:spPr bwMode="auto">
          <a:xfrm>
            <a:off x="5390212" y="159818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7</a:t>
            </a:r>
          </a:p>
        </p:txBody>
      </p:sp>
      <p:sp>
        <p:nvSpPr>
          <p:cNvPr id="55" name="TextBox 54"/>
          <p:cNvSpPr txBox="1"/>
          <p:nvPr/>
        </p:nvSpPr>
        <p:spPr>
          <a:xfrm>
            <a:off x="2305032" y="1110226"/>
            <a:ext cx="406592" cy="338554"/>
          </a:xfrm>
          <a:prstGeom prst="rect">
            <a:avLst/>
          </a:prstGeom>
          <a:noFill/>
        </p:spPr>
        <p:txBody>
          <a:bodyPr wrap="square" rtlCol="0">
            <a:spAutoFit/>
          </a:bodyPr>
          <a:lstStyle/>
          <a:p>
            <a:r>
              <a:rPr lang="en-US" sz="1600" b="1" dirty="0"/>
              <a:t>1</a:t>
            </a:r>
          </a:p>
        </p:txBody>
      </p:sp>
      <p:sp>
        <p:nvSpPr>
          <p:cNvPr id="56" name="TextBox 55"/>
          <p:cNvSpPr txBox="1"/>
          <p:nvPr/>
        </p:nvSpPr>
        <p:spPr>
          <a:xfrm>
            <a:off x="2485052" y="1758298"/>
            <a:ext cx="406592" cy="338554"/>
          </a:xfrm>
          <a:prstGeom prst="rect">
            <a:avLst/>
          </a:prstGeom>
          <a:noFill/>
        </p:spPr>
        <p:txBody>
          <a:bodyPr wrap="square" rtlCol="0">
            <a:spAutoFit/>
          </a:bodyPr>
          <a:lstStyle/>
          <a:p>
            <a:r>
              <a:rPr lang="en-US" sz="1600" b="1" dirty="0"/>
              <a:t>2</a:t>
            </a:r>
          </a:p>
        </p:txBody>
      </p:sp>
      <p:sp>
        <p:nvSpPr>
          <p:cNvPr id="57" name="TextBox 56"/>
          <p:cNvSpPr txBox="1"/>
          <p:nvPr/>
        </p:nvSpPr>
        <p:spPr>
          <a:xfrm>
            <a:off x="2269028" y="2118338"/>
            <a:ext cx="406592" cy="338554"/>
          </a:xfrm>
          <a:prstGeom prst="rect">
            <a:avLst/>
          </a:prstGeom>
          <a:noFill/>
        </p:spPr>
        <p:txBody>
          <a:bodyPr wrap="square" rtlCol="0">
            <a:spAutoFit/>
          </a:bodyPr>
          <a:lstStyle/>
          <a:p>
            <a:r>
              <a:rPr lang="en-US" sz="1600" b="1" dirty="0"/>
              <a:t>3</a:t>
            </a:r>
          </a:p>
        </p:txBody>
      </p:sp>
      <p:sp>
        <p:nvSpPr>
          <p:cNvPr id="58" name="TextBox 57"/>
          <p:cNvSpPr txBox="1"/>
          <p:nvPr/>
        </p:nvSpPr>
        <p:spPr>
          <a:xfrm>
            <a:off x="3323692" y="1326250"/>
            <a:ext cx="406592" cy="338554"/>
          </a:xfrm>
          <a:prstGeom prst="rect">
            <a:avLst/>
          </a:prstGeom>
          <a:noFill/>
        </p:spPr>
        <p:txBody>
          <a:bodyPr wrap="square" rtlCol="0">
            <a:spAutoFit/>
          </a:bodyPr>
          <a:lstStyle/>
          <a:p>
            <a:r>
              <a:rPr lang="en-US" sz="1600" b="1" dirty="0"/>
              <a:t>4</a:t>
            </a:r>
          </a:p>
        </p:txBody>
      </p:sp>
      <p:sp>
        <p:nvSpPr>
          <p:cNvPr id="59" name="TextBox 58"/>
          <p:cNvSpPr txBox="1"/>
          <p:nvPr/>
        </p:nvSpPr>
        <p:spPr>
          <a:xfrm>
            <a:off x="3323692" y="1794302"/>
            <a:ext cx="406592" cy="338554"/>
          </a:xfrm>
          <a:prstGeom prst="rect">
            <a:avLst/>
          </a:prstGeom>
          <a:noFill/>
        </p:spPr>
        <p:txBody>
          <a:bodyPr wrap="square" rtlCol="0">
            <a:spAutoFit/>
          </a:bodyPr>
          <a:lstStyle/>
          <a:p>
            <a:r>
              <a:rPr lang="en-US" sz="1600" b="1" dirty="0"/>
              <a:t>5</a:t>
            </a:r>
          </a:p>
        </p:txBody>
      </p:sp>
      <p:sp>
        <p:nvSpPr>
          <p:cNvPr id="60" name="TextBox 59"/>
          <p:cNvSpPr txBox="1"/>
          <p:nvPr/>
        </p:nvSpPr>
        <p:spPr>
          <a:xfrm>
            <a:off x="3421156" y="2154342"/>
            <a:ext cx="406592" cy="338554"/>
          </a:xfrm>
          <a:prstGeom prst="rect">
            <a:avLst/>
          </a:prstGeom>
          <a:noFill/>
        </p:spPr>
        <p:txBody>
          <a:bodyPr wrap="square" rtlCol="0">
            <a:spAutoFit/>
          </a:bodyPr>
          <a:lstStyle/>
          <a:p>
            <a:r>
              <a:rPr lang="en-US" sz="1600" b="1" dirty="0"/>
              <a:t>6</a:t>
            </a:r>
          </a:p>
        </p:txBody>
      </p:sp>
      <p:sp>
        <p:nvSpPr>
          <p:cNvPr id="61" name="TextBox 60"/>
          <p:cNvSpPr txBox="1"/>
          <p:nvPr/>
        </p:nvSpPr>
        <p:spPr>
          <a:xfrm>
            <a:off x="4213244" y="1124744"/>
            <a:ext cx="406592" cy="338554"/>
          </a:xfrm>
          <a:prstGeom prst="rect">
            <a:avLst/>
          </a:prstGeom>
          <a:noFill/>
        </p:spPr>
        <p:txBody>
          <a:bodyPr wrap="square" rtlCol="0">
            <a:spAutoFit/>
          </a:bodyPr>
          <a:lstStyle/>
          <a:p>
            <a:r>
              <a:rPr lang="en-US" sz="1600" b="1" dirty="0"/>
              <a:t>7</a:t>
            </a:r>
          </a:p>
        </p:txBody>
      </p:sp>
      <p:sp>
        <p:nvSpPr>
          <p:cNvPr id="62" name="TextBox 61"/>
          <p:cNvSpPr txBox="1"/>
          <p:nvPr/>
        </p:nvSpPr>
        <p:spPr>
          <a:xfrm>
            <a:off x="5231904" y="1124744"/>
            <a:ext cx="406592" cy="338554"/>
          </a:xfrm>
          <a:prstGeom prst="rect">
            <a:avLst/>
          </a:prstGeom>
          <a:noFill/>
        </p:spPr>
        <p:txBody>
          <a:bodyPr wrap="square" rtlCol="0">
            <a:spAutoFit/>
          </a:bodyPr>
          <a:lstStyle/>
          <a:p>
            <a:r>
              <a:rPr lang="en-US" sz="1600" b="1" dirty="0"/>
              <a:t>8</a:t>
            </a:r>
          </a:p>
        </p:txBody>
      </p:sp>
    </p:spTree>
    <p:extLst>
      <p:ext uri="{BB962C8B-B14F-4D97-AF65-F5344CB8AC3E}">
        <p14:creationId xmlns:p14="http://schemas.microsoft.com/office/powerpoint/2010/main" val="98079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ppt_y</p:attrName>
                                        </p:attrNameLst>
                                      </p:cBhvr>
                                      <p:tavLst>
                                        <p:tav tm="0">
                                          <p:val>
                                            <p:strVal val="#ppt_y+#ppt_h*1.125000"/>
                                          </p:val>
                                        </p:tav>
                                        <p:tav tm="100000">
                                          <p:val>
                                            <p:strVal val="#ppt_y"/>
                                          </p:val>
                                        </p:tav>
                                      </p:tavLst>
                                    </p:anim>
                                    <p:animEffect transition="in" filter="wipe(up)">
                                      <p:cBhvr>
                                        <p:cTn id="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Reduction</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27" name="AutoShape 5"/>
          <p:cNvSpPr>
            <a:spLocks noChangeArrowheads="1"/>
          </p:cNvSpPr>
          <p:nvPr/>
        </p:nvSpPr>
        <p:spPr bwMode="auto">
          <a:xfrm>
            <a:off x="1826060" y="2996953"/>
            <a:ext cx="8518412" cy="1236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You should reduce the known NP-complete problem </a:t>
            </a:r>
          </a:p>
          <a:p>
            <a:pPr algn="ctr"/>
            <a:r>
              <a:rPr lang="en-US" sz="2200" dirty="0">
                <a:latin typeface="Book Antiqua" pitchFamily="18" charset="0"/>
                <a:sym typeface="Symbol"/>
              </a:rPr>
              <a:t>to the problem you are trying to prove NP-complete. </a:t>
            </a:r>
          </a:p>
          <a:p>
            <a:pPr algn="ctr"/>
            <a:r>
              <a:rPr lang="en-US" sz="2200" dirty="0">
                <a:latin typeface="Book Antiqua" pitchFamily="18" charset="0"/>
                <a:sym typeface="Symbol"/>
              </a:rPr>
              <a:t>You will </a:t>
            </a:r>
            <a:r>
              <a:rPr lang="en-US" sz="2200" u="sng" dirty="0">
                <a:solidFill>
                  <a:srgbClr val="FF0000"/>
                </a:solidFill>
                <a:latin typeface="Book Antiqua" pitchFamily="18" charset="0"/>
                <a:sym typeface="Symbol"/>
              </a:rPr>
              <a:t>mistakenly do the opposite </a:t>
            </a:r>
            <a:r>
              <a:rPr lang="en-US" sz="2200" dirty="0">
                <a:latin typeface="Book Antiqua" pitchFamily="18" charset="0"/>
                <a:sym typeface="Symbol"/>
              </a:rPr>
              <a:t>sometimes!</a:t>
            </a:r>
          </a:p>
        </p:txBody>
      </p:sp>
      <p:sp>
        <p:nvSpPr>
          <p:cNvPr id="22" name="TextBox 21"/>
          <p:cNvSpPr txBox="1"/>
          <p:nvPr/>
        </p:nvSpPr>
        <p:spPr>
          <a:xfrm>
            <a:off x="2294112" y="2672917"/>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Warning</a:t>
            </a:r>
            <a:endParaRPr lang="en-US" sz="1500" b="1" dirty="0">
              <a:solidFill>
                <a:schemeClr val="bg1"/>
              </a:solidFill>
              <a:latin typeface="Book Antiqua" pitchFamily="18" charset="0"/>
            </a:endParaRPr>
          </a:p>
        </p:txBody>
      </p:sp>
    </p:spTree>
    <p:extLst>
      <p:ext uri="{BB962C8B-B14F-4D97-AF65-F5344CB8AC3E}">
        <p14:creationId xmlns:p14="http://schemas.microsoft.com/office/powerpoint/2010/main" val="7809461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7552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HAM cycle to TSP</a:t>
            </a:r>
          </a:p>
        </p:txBody>
      </p:sp>
      <p:sp>
        <p:nvSpPr>
          <p:cNvPr id="5" name="Line 5"/>
          <p:cNvSpPr>
            <a:spLocks noChangeShapeType="1"/>
          </p:cNvSpPr>
          <p:nvPr/>
        </p:nvSpPr>
        <p:spPr bwMode="auto">
          <a:xfrm>
            <a:off x="1898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2" name="TextBox 1"/>
          <p:cNvSpPr txBox="1"/>
          <p:nvPr/>
        </p:nvSpPr>
        <p:spPr>
          <a:xfrm>
            <a:off x="2027549" y="1016732"/>
            <a:ext cx="7518785" cy="2862322"/>
          </a:xfrm>
          <a:prstGeom prst="rect">
            <a:avLst/>
          </a:prstGeom>
          <a:noFill/>
        </p:spPr>
        <p:txBody>
          <a:bodyPr wrap="square" rtlCol="0">
            <a:spAutoFit/>
          </a:bodyPr>
          <a:lstStyle/>
          <a:p>
            <a:r>
              <a:rPr lang="en-US" dirty="0">
                <a:latin typeface="Times New Roman" pitchFamily="18" charset="0"/>
                <a:cs typeface="Times New Roman" pitchFamily="18" charset="0"/>
              </a:rPr>
              <a:t>HAM CYCLE -&gt; TSP</a:t>
            </a:r>
          </a:p>
          <a:p>
            <a:r>
              <a:rPr lang="en-US" dirty="0">
                <a:latin typeface="Times New Roman" pitchFamily="18" charset="0"/>
                <a:cs typeface="Times New Roman" pitchFamily="18" charset="0"/>
              </a:rPr>
              <a:t>TSP -&gt; HAM CYCLE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We want to solve HAM CYCLE by using TSP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There is a TSP =&gt; There is a HAM CYCLE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There is a HAM CYCLE =&gt; There is a TSP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Do not forget to prove that TSP is in NP</a:t>
            </a:r>
          </a:p>
        </p:txBody>
      </p:sp>
    </p:spTree>
    <p:extLst>
      <p:ext uri="{BB962C8B-B14F-4D97-AF65-F5344CB8AC3E}">
        <p14:creationId xmlns:p14="http://schemas.microsoft.com/office/powerpoint/2010/main" val="401300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BB1E-762B-2134-E68A-236B8FDB7AC0}"/>
              </a:ext>
            </a:extLst>
          </p:cNvPr>
          <p:cNvSpPr>
            <a:spLocks noGrp="1"/>
          </p:cNvSpPr>
          <p:nvPr>
            <p:ph type="title"/>
          </p:nvPr>
        </p:nvSpPr>
        <p:spPr/>
        <p:txBody>
          <a:bodyPr/>
          <a:lstStyle/>
          <a:p>
            <a:pPr algn="ctr"/>
            <a:r>
              <a:rPr lang="en-US" b="1" dirty="0">
                <a:solidFill>
                  <a:srgbClr val="0070C0"/>
                </a:solidFill>
              </a:rPr>
              <a:t>Computational Complexity</a:t>
            </a:r>
          </a:p>
        </p:txBody>
      </p:sp>
      <p:sp>
        <p:nvSpPr>
          <p:cNvPr id="3" name="Content Placeholder 2">
            <a:extLst>
              <a:ext uri="{FF2B5EF4-FFF2-40B4-BE49-F238E27FC236}">
                <a16:creationId xmlns:a16="http://schemas.microsoft.com/office/drawing/2014/main" id="{31578644-2BBB-BA0B-DA7E-56B00FBE119F}"/>
              </a:ext>
            </a:extLst>
          </p:cNvPr>
          <p:cNvSpPr>
            <a:spLocks noGrp="1"/>
          </p:cNvSpPr>
          <p:nvPr>
            <p:ph idx="1"/>
          </p:nvPr>
        </p:nvSpPr>
        <p:spPr/>
        <p:txBody>
          <a:bodyPr/>
          <a:lstStyle/>
          <a:p>
            <a:r>
              <a:rPr lang="en-US" dirty="0"/>
              <a:t>It is really hard to prove that there is </a:t>
            </a:r>
            <a:r>
              <a:rPr lang="en-US" dirty="0">
                <a:solidFill>
                  <a:srgbClr val="FF0000"/>
                </a:solidFill>
              </a:rPr>
              <a:t>no efficient algorithm </a:t>
            </a:r>
            <a:r>
              <a:rPr lang="en-US" dirty="0"/>
              <a:t>for a particular problem.</a:t>
            </a:r>
          </a:p>
          <a:p>
            <a:r>
              <a:rPr lang="en-US" dirty="0"/>
              <a:t>What to do?</a:t>
            </a:r>
          </a:p>
          <a:p>
            <a:pPr lvl="1"/>
            <a:r>
              <a:rPr lang="en-US" dirty="0"/>
              <a:t>Show that the problem is as hard as many other problems that have been worked on by a host of brilliant scientists over a very long time, yet there is no efficient solutions.</a:t>
            </a:r>
          </a:p>
          <a:p>
            <a:r>
              <a:rPr lang="en-US" dirty="0"/>
              <a:t>A fundamental aspect of complexity theory is categorizing problems into various equivalence classes.</a:t>
            </a:r>
          </a:p>
          <a:p>
            <a:pPr lvl="1"/>
            <a:r>
              <a:rPr lang="en-US" dirty="0"/>
              <a:t>Comparing </a:t>
            </a:r>
            <a:r>
              <a:rPr lang="en-US" dirty="0">
                <a:solidFill>
                  <a:srgbClr val="FF0000"/>
                </a:solidFill>
              </a:rPr>
              <a:t>relative difficulty</a:t>
            </a:r>
            <a:r>
              <a:rPr lang="en-US" dirty="0"/>
              <a:t> of different problems</a:t>
            </a:r>
          </a:p>
          <a:p>
            <a:endParaRPr lang="en-US" dirty="0"/>
          </a:p>
          <a:p>
            <a:endParaRPr lang="en-US" dirty="0"/>
          </a:p>
        </p:txBody>
      </p:sp>
    </p:spTree>
    <p:extLst>
      <p:ext uri="{BB962C8B-B14F-4D97-AF65-F5344CB8AC3E}">
        <p14:creationId xmlns:p14="http://schemas.microsoft.com/office/powerpoint/2010/main" val="125151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A8F3-1CFC-62DA-FCCC-A25C5FCAAEE7}"/>
              </a:ext>
            </a:extLst>
          </p:cNvPr>
          <p:cNvSpPr>
            <a:spLocks noGrp="1"/>
          </p:cNvSpPr>
          <p:nvPr>
            <p:ph type="title"/>
          </p:nvPr>
        </p:nvSpPr>
        <p:spPr/>
        <p:txBody>
          <a:bodyPr/>
          <a:lstStyle/>
          <a:p>
            <a:pPr algn="ctr"/>
            <a:r>
              <a:rPr lang="en-US" b="1" dirty="0">
                <a:solidFill>
                  <a:srgbClr val="0070C0"/>
                </a:solidFill>
              </a:rPr>
              <a:t>Computational Complexity (contd.)</a:t>
            </a:r>
            <a:endParaRPr lang="en-US" dirty="0"/>
          </a:p>
        </p:txBody>
      </p:sp>
      <p:sp>
        <p:nvSpPr>
          <p:cNvPr id="3" name="Content Placeholder 2">
            <a:extLst>
              <a:ext uri="{FF2B5EF4-FFF2-40B4-BE49-F238E27FC236}">
                <a16:creationId xmlns:a16="http://schemas.microsoft.com/office/drawing/2014/main" id="{52379C0D-193B-E0B1-9D40-343E4652ED00}"/>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474CAF86-8C7F-9D33-8834-E9493FC00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930" y="2412505"/>
            <a:ext cx="4604708" cy="212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7E85EC1C-FC5B-380B-9899-1CFB99687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122" y="2412505"/>
            <a:ext cx="385480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40EE92C-D663-B26C-9400-CA8EAB293718}"/>
              </a:ext>
            </a:extLst>
          </p:cNvPr>
          <p:cNvSpPr txBox="1"/>
          <p:nvPr/>
        </p:nvSpPr>
        <p:spPr>
          <a:xfrm>
            <a:off x="1527930" y="4860776"/>
            <a:ext cx="4448226" cy="369332"/>
          </a:xfrm>
          <a:prstGeom prst="rect">
            <a:avLst/>
          </a:prstGeom>
          <a:noFill/>
        </p:spPr>
        <p:txBody>
          <a:bodyPr wrap="square" rtlCol="0">
            <a:spAutoFit/>
          </a:bodyPr>
          <a:lstStyle/>
          <a:p>
            <a:r>
              <a:rPr lang="en-US" dirty="0">
                <a:latin typeface="Garamond" pitchFamily="18" charset="0"/>
              </a:rPr>
              <a:t>I cannot solve it efficiently </a:t>
            </a:r>
            <a:r>
              <a:rPr lang="en-US" dirty="0">
                <a:solidFill>
                  <a:srgbClr val="FF0000"/>
                </a:solidFill>
                <a:latin typeface="Garamond" pitchFamily="18" charset="0"/>
              </a:rPr>
              <a:t>because</a:t>
            </a:r>
            <a:r>
              <a:rPr lang="en-US" dirty="0">
                <a:latin typeface="Garamond" pitchFamily="18" charset="0"/>
              </a:rPr>
              <a:t> I am </a:t>
            </a:r>
            <a:r>
              <a:rPr lang="en-US" dirty="0">
                <a:solidFill>
                  <a:srgbClr val="FF0000"/>
                </a:solidFill>
                <a:latin typeface="Garamond" pitchFamily="18" charset="0"/>
              </a:rPr>
              <a:t>dumb</a:t>
            </a:r>
            <a:r>
              <a:rPr lang="en-US" dirty="0">
                <a:latin typeface="Garamond" pitchFamily="18" charset="0"/>
              </a:rPr>
              <a:t>!</a:t>
            </a:r>
          </a:p>
        </p:txBody>
      </p:sp>
      <p:sp>
        <p:nvSpPr>
          <p:cNvPr id="7" name="TextBox 6">
            <a:extLst>
              <a:ext uri="{FF2B5EF4-FFF2-40B4-BE49-F238E27FC236}">
                <a16:creationId xmlns:a16="http://schemas.microsoft.com/office/drawing/2014/main" id="{C3D8FED7-1154-68D0-909D-3155FB6B0545}"/>
              </a:ext>
            </a:extLst>
          </p:cNvPr>
          <p:cNvSpPr txBox="1"/>
          <p:nvPr/>
        </p:nvSpPr>
        <p:spPr>
          <a:xfrm>
            <a:off x="7108550" y="4860776"/>
            <a:ext cx="3004332" cy="646331"/>
          </a:xfrm>
          <a:prstGeom prst="rect">
            <a:avLst/>
          </a:prstGeom>
          <a:noFill/>
        </p:spPr>
        <p:txBody>
          <a:bodyPr wrap="square" rtlCol="0">
            <a:spAutoFit/>
          </a:bodyPr>
          <a:lstStyle/>
          <a:p>
            <a:pPr algn="ctr"/>
            <a:r>
              <a:rPr lang="en-US" dirty="0">
                <a:latin typeface="Garamond" pitchFamily="18" charset="0"/>
              </a:rPr>
              <a:t>I cannot find an efficient solution </a:t>
            </a:r>
            <a:r>
              <a:rPr lang="en-US" dirty="0">
                <a:solidFill>
                  <a:srgbClr val="0000CC"/>
                </a:solidFill>
                <a:latin typeface="Garamond" pitchFamily="18" charset="0"/>
              </a:rPr>
              <a:t>because</a:t>
            </a:r>
            <a:r>
              <a:rPr lang="en-US" dirty="0">
                <a:latin typeface="Garamond" pitchFamily="18" charset="0"/>
              </a:rPr>
              <a:t> there </a:t>
            </a:r>
            <a:r>
              <a:rPr lang="en-US" dirty="0">
                <a:solidFill>
                  <a:srgbClr val="FF0000"/>
                </a:solidFill>
                <a:latin typeface="Garamond" pitchFamily="18" charset="0"/>
              </a:rPr>
              <a:t>isn’t any</a:t>
            </a:r>
            <a:r>
              <a:rPr lang="en-US" dirty="0">
                <a:latin typeface="Garamond" pitchFamily="18" charset="0"/>
              </a:rPr>
              <a:t>!</a:t>
            </a:r>
          </a:p>
        </p:txBody>
      </p:sp>
      <p:sp>
        <p:nvSpPr>
          <p:cNvPr id="8" name="TextBox 7">
            <a:extLst>
              <a:ext uri="{FF2B5EF4-FFF2-40B4-BE49-F238E27FC236}">
                <a16:creationId xmlns:a16="http://schemas.microsoft.com/office/drawing/2014/main" id="{72C4A465-9641-A565-2FA8-F14CC3D92A49}"/>
              </a:ext>
            </a:extLst>
          </p:cNvPr>
          <p:cNvSpPr txBox="1"/>
          <p:nvPr/>
        </p:nvSpPr>
        <p:spPr>
          <a:xfrm>
            <a:off x="359532" y="6567155"/>
            <a:ext cx="5616624" cy="246221"/>
          </a:xfrm>
          <a:prstGeom prst="rect">
            <a:avLst/>
          </a:prstGeom>
          <a:noFill/>
        </p:spPr>
        <p:txBody>
          <a:bodyPr wrap="square" rtlCol="0">
            <a:spAutoFit/>
          </a:bodyPr>
          <a:lstStyle/>
          <a:p>
            <a:r>
              <a:rPr lang="en-US" sz="1000" dirty="0">
                <a:latin typeface="Garamond" pitchFamily="18" charset="0"/>
              </a:rPr>
              <a:t>Image credit: “Computers and Intractability” by </a:t>
            </a:r>
            <a:r>
              <a:rPr lang="en-US" sz="1000" dirty="0" err="1">
                <a:latin typeface="Garamond" pitchFamily="18" charset="0"/>
              </a:rPr>
              <a:t>Garey</a:t>
            </a:r>
            <a:r>
              <a:rPr lang="en-US" sz="1000" dirty="0">
                <a:latin typeface="Garamond" pitchFamily="18" charset="0"/>
              </a:rPr>
              <a:t> and Johnson</a:t>
            </a:r>
          </a:p>
        </p:txBody>
      </p:sp>
    </p:spTree>
    <p:extLst>
      <p:ext uri="{BB962C8B-B14F-4D97-AF65-F5344CB8AC3E}">
        <p14:creationId xmlns:p14="http://schemas.microsoft.com/office/powerpoint/2010/main" val="244371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089A-B6A0-D9F4-B8A4-EF603EA286FF}"/>
              </a:ext>
            </a:extLst>
          </p:cNvPr>
          <p:cNvSpPr>
            <a:spLocks noGrp="1"/>
          </p:cNvSpPr>
          <p:nvPr>
            <p:ph type="title"/>
          </p:nvPr>
        </p:nvSpPr>
        <p:spPr/>
        <p:txBody>
          <a:bodyPr/>
          <a:lstStyle/>
          <a:p>
            <a:pPr algn="ctr"/>
            <a:r>
              <a:rPr lang="en-US" b="1" dirty="0">
                <a:solidFill>
                  <a:srgbClr val="0070C0"/>
                </a:solidFill>
              </a:rPr>
              <a:t>Class P</a:t>
            </a:r>
          </a:p>
        </p:txBody>
      </p:sp>
      <p:sp>
        <p:nvSpPr>
          <p:cNvPr id="3" name="Content Placeholder 2">
            <a:extLst>
              <a:ext uri="{FF2B5EF4-FFF2-40B4-BE49-F238E27FC236}">
                <a16:creationId xmlns:a16="http://schemas.microsoft.com/office/drawing/2014/main" id="{F9CD1839-2A4C-1549-34EB-D8FDD6085BBF}"/>
              </a:ext>
            </a:extLst>
          </p:cNvPr>
          <p:cNvSpPr>
            <a:spLocks noGrp="1"/>
          </p:cNvSpPr>
          <p:nvPr>
            <p:ph idx="1"/>
          </p:nvPr>
        </p:nvSpPr>
        <p:spPr/>
        <p:txBody>
          <a:bodyPr/>
          <a:lstStyle/>
          <a:p>
            <a:r>
              <a:rPr lang="en-US" dirty="0"/>
              <a:t>The class P consists of those problems that are solvable in polynomial time.</a:t>
            </a:r>
          </a:p>
          <a:p>
            <a:r>
              <a:rPr lang="en-US" dirty="0"/>
              <a:t>More specifically, they are problems that can be solved in time O(</a:t>
            </a:r>
            <a:r>
              <a:rPr lang="en-US" dirty="0" err="1"/>
              <a:t>n</a:t>
            </a:r>
            <a:r>
              <a:rPr lang="en-US" baseline="30000" dirty="0" err="1"/>
              <a:t>k</a:t>
            </a:r>
            <a:r>
              <a:rPr lang="en-US" dirty="0"/>
              <a:t>) for some constant k, where n is the size of the input to the problem. </a:t>
            </a:r>
          </a:p>
        </p:txBody>
      </p:sp>
    </p:spTree>
    <p:extLst>
      <p:ext uri="{BB962C8B-B14F-4D97-AF65-F5344CB8AC3E}">
        <p14:creationId xmlns:p14="http://schemas.microsoft.com/office/powerpoint/2010/main" val="3787802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12196</TotalTime>
  <Words>5178</Words>
  <Application>Microsoft Office PowerPoint</Application>
  <PresentationFormat>Widescreen</PresentationFormat>
  <Paragraphs>600</Paragraphs>
  <Slides>69</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Arial</vt:lpstr>
      <vt:lpstr>Book Antiqua</vt:lpstr>
      <vt:lpstr>Calibri</vt:lpstr>
      <vt:lpstr>Calibri Light</vt:lpstr>
      <vt:lpstr>Cambria Math</vt:lpstr>
      <vt:lpstr>Garamond</vt:lpstr>
      <vt:lpstr>Georgia</vt:lpstr>
      <vt:lpstr>Times New Roman</vt:lpstr>
      <vt:lpstr>Verdana</vt:lpstr>
      <vt:lpstr>Wingdings 3</vt:lpstr>
      <vt:lpstr>Office Theme</vt:lpstr>
      <vt:lpstr>Computational Complexity</vt:lpstr>
      <vt:lpstr>Introduction</vt:lpstr>
      <vt:lpstr>“NP-complete” problems</vt:lpstr>
      <vt:lpstr>Comparison Between Similar Problems</vt:lpstr>
      <vt:lpstr>Comparison Between Similar Problems (contd.)</vt:lpstr>
      <vt:lpstr>Comparison Between Similar Problems (contd.)</vt:lpstr>
      <vt:lpstr>Computational Complexity</vt:lpstr>
      <vt:lpstr>Computational Complexity (contd.)</vt:lpstr>
      <vt:lpstr>Class P</vt:lpstr>
      <vt:lpstr>Class NP</vt:lpstr>
      <vt:lpstr>P vs NP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NP and co-NP Example</vt:lpstr>
      <vt:lpstr>NP and co-NP Example (contd.)</vt:lpstr>
      <vt:lpstr>NP and co-NP Example (contd.)</vt:lpstr>
      <vt:lpstr>Integer Factorization</vt:lpstr>
      <vt:lpstr>Integer Factorization (contd.)</vt:lpstr>
      <vt:lpstr>PowerPoint Presentation</vt:lpstr>
      <vt:lpstr>PowerPoint Presentation</vt:lpstr>
      <vt:lpstr>PowerPoint Presentation</vt:lpstr>
      <vt:lpstr>Class NP-hard</vt:lpstr>
      <vt:lpstr>PowerPoint Presentation</vt:lpstr>
      <vt:lpstr>Class NP-complete</vt:lpstr>
      <vt:lpstr>PowerPoint Presentation</vt:lpstr>
      <vt:lpstr>NP-complete Problems</vt:lpstr>
      <vt:lpstr>PowerPoint Presentation</vt:lpstr>
      <vt:lpstr>Three Key Concepts</vt:lpstr>
      <vt:lpstr>Decision Problems vs. Optimization Problems</vt:lpstr>
      <vt:lpstr>Decision Problems vs. Optimization Problems (contd.)</vt:lpstr>
      <vt:lpstr>Decision Problems vs. Optimization Problems (contd.)</vt:lpstr>
      <vt:lpstr>Reductions</vt:lpstr>
      <vt:lpstr>Reductions (contd.)</vt:lpstr>
      <vt:lpstr>Reductions (contd.)</vt:lpstr>
      <vt:lpstr>Reductions (contd.)</vt:lpstr>
      <vt:lpstr>PowerPoint Presentation</vt:lpstr>
      <vt:lpstr>A First NP-complete Problem</vt:lpstr>
      <vt:lpstr>PowerPoint Presentation</vt:lpstr>
      <vt:lpstr>PowerPoint Presentation</vt:lpstr>
      <vt:lpstr>PowerPoint Presentation</vt:lpstr>
      <vt:lpstr>PowerPoint Presentation</vt:lpstr>
      <vt:lpstr>PowerPoint Presentation</vt:lpstr>
      <vt:lpstr>Independent Set: Optimization vs Decision</vt:lpstr>
      <vt:lpstr>PowerPoint Presentation</vt:lpstr>
      <vt:lpstr>PowerPoint Presentation</vt:lpstr>
      <vt:lpstr>PowerPoint Presentation</vt:lpstr>
      <vt:lpstr>PowerPoint Presentation</vt:lpstr>
      <vt:lpstr>PowerPoint Presentation</vt:lpstr>
      <vt:lpstr>Relationship between Independent Set and Vertex Cover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Complexity</dc:title>
  <dc:creator>Preetom Saha Arko</dc:creator>
  <cp:lastModifiedBy>Preetom Saha Arko</cp:lastModifiedBy>
  <cp:revision>94</cp:revision>
  <dcterms:created xsi:type="dcterms:W3CDTF">2022-07-30T05:00:44Z</dcterms:created>
  <dcterms:modified xsi:type="dcterms:W3CDTF">2022-08-18T16:29:35Z</dcterms:modified>
</cp:coreProperties>
</file>