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9" r:id="rId12"/>
    <p:sldId id="266" r:id="rId13"/>
    <p:sldId id="267" r:id="rId14"/>
    <p:sldId id="268" r:id="rId15"/>
    <p:sldId id="269" r:id="rId16"/>
    <p:sldId id="270" r:id="rId17"/>
    <p:sldId id="271" r:id="rId18"/>
    <p:sldId id="288"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93" r:id="rId32"/>
    <p:sldId id="285" r:id="rId33"/>
    <p:sldId id="287" r:id="rId34"/>
    <p:sldId id="286" r:id="rId35"/>
    <p:sldId id="290" r:id="rId36"/>
    <p:sldId id="291" r:id="rId37"/>
    <p:sldId id="295" r:id="rId38"/>
    <p:sldId id="296" r:id="rId39"/>
    <p:sldId id="297" r:id="rId40"/>
    <p:sldId id="298" r:id="rId41"/>
    <p:sldId id="299" r:id="rId42"/>
    <p:sldId id="315" r:id="rId43"/>
    <p:sldId id="301" r:id="rId44"/>
    <p:sldId id="302" r:id="rId45"/>
    <p:sldId id="303" r:id="rId46"/>
    <p:sldId id="304" r:id="rId47"/>
    <p:sldId id="306" r:id="rId48"/>
    <p:sldId id="305" r:id="rId49"/>
    <p:sldId id="308" r:id="rId50"/>
    <p:sldId id="309" r:id="rId51"/>
    <p:sldId id="307" r:id="rId52"/>
    <p:sldId id="310" r:id="rId53"/>
    <p:sldId id="311" r:id="rId54"/>
    <p:sldId id="312" r:id="rId55"/>
    <p:sldId id="313" r:id="rId56"/>
    <p:sldId id="314" r:id="rId57"/>
    <p:sldId id="29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F6D7-F4AF-FDDB-822B-C4271E750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85C1EC-BC9E-E3AD-D689-EF064A1C0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15709E-2210-4AEC-2445-747A601FAD58}"/>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5" name="Footer Placeholder 4">
            <a:extLst>
              <a:ext uri="{FF2B5EF4-FFF2-40B4-BE49-F238E27FC236}">
                <a16:creationId xmlns:a16="http://schemas.microsoft.com/office/drawing/2014/main" id="{F4FF1997-3BE1-39C2-CC6C-236B5CFB9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1431E-53C2-E81B-78CF-C8B52BFCA2D6}"/>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58694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4C50-E8E8-3EFE-E45F-54B7B4923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8DA4DC-5462-66C6-214C-624F57B29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80695-8672-5595-1E65-BA2DCBE0414B}"/>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5" name="Footer Placeholder 4">
            <a:extLst>
              <a:ext uri="{FF2B5EF4-FFF2-40B4-BE49-F238E27FC236}">
                <a16:creationId xmlns:a16="http://schemas.microsoft.com/office/drawing/2014/main" id="{A0EC9469-9370-2E30-ABB4-EE6E6E8BA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F8FDE-A075-5353-C147-8F51E1884365}"/>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297382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B0A71-7E85-CF23-6A71-5E7F38AB2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D9A0A-BD0C-7E04-4801-BB062D6C59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A4FFA-66C9-DBE6-16A5-6B34F5DAE8C6}"/>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5" name="Footer Placeholder 4">
            <a:extLst>
              <a:ext uri="{FF2B5EF4-FFF2-40B4-BE49-F238E27FC236}">
                <a16:creationId xmlns:a16="http://schemas.microsoft.com/office/drawing/2014/main" id="{EADF72B7-2EBF-5119-BC70-92022265E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1E703-670B-2285-45E6-56EF069920E3}"/>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97033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A51D-461F-5009-C03B-D8678FBE1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DC82A-3CEC-88EF-5B22-CEA553EDF5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5785E-EB68-F310-642E-BC6F0C7E8E0E}"/>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5" name="Footer Placeholder 4">
            <a:extLst>
              <a:ext uri="{FF2B5EF4-FFF2-40B4-BE49-F238E27FC236}">
                <a16:creationId xmlns:a16="http://schemas.microsoft.com/office/drawing/2014/main" id="{900F86F5-CCED-D36C-C8FF-832944DFB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2ACB9-43BE-DE32-647F-5DC7C31F3325}"/>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366346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B71B-C409-9883-13CD-128140059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F94568-0047-FFB5-C3E1-F44D2CC29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F27D96-7B69-B068-E958-96616062B033}"/>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5" name="Footer Placeholder 4">
            <a:extLst>
              <a:ext uri="{FF2B5EF4-FFF2-40B4-BE49-F238E27FC236}">
                <a16:creationId xmlns:a16="http://schemas.microsoft.com/office/drawing/2014/main" id="{448F2E0C-7646-26EC-C89F-0AE8495A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856BC-C6AE-647C-0387-89155BE3EA7B}"/>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424017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DEB7-1D52-0933-86A6-F674C8DA6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A2BEE-DA58-D79D-1F7D-08CB0F538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B6357-2A77-5839-461F-A6D7B4BAA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C3B7C-FBAB-86F4-BD00-ED9CFDA7CA11}"/>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6" name="Footer Placeholder 5">
            <a:extLst>
              <a:ext uri="{FF2B5EF4-FFF2-40B4-BE49-F238E27FC236}">
                <a16:creationId xmlns:a16="http://schemas.microsoft.com/office/drawing/2014/main" id="{7DB8D2CA-3BD1-7FE0-5DB3-D6C8B4228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E7C42-93DE-05BD-C8D6-6EA684B2D266}"/>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274475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096E-F2FE-875E-17F5-581BEC8F2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2DDBD5-D191-B594-21B6-77E75D1AB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147C0-0110-1B41-4D1C-A504B2D69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DCBEB6-EF76-E8C3-3AEC-3A1EBE71C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057FE-3682-EC37-EA8C-FAFEC6B6C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DF067-D7E3-0B3D-E90A-56E437C8B1F9}"/>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8" name="Footer Placeholder 7">
            <a:extLst>
              <a:ext uri="{FF2B5EF4-FFF2-40B4-BE49-F238E27FC236}">
                <a16:creationId xmlns:a16="http://schemas.microsoft.com/office/drawing/2014/main" id="{FD0DEB69-7AE2-754D-3B11-BD1C180614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C4FA2-A59A-AC28-D186-75F395153404}"/>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211113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1346-1041-2F26-269C-51456B7308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6E924-00C6-868A-0721-4B2129B98B9C}"/>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4" name="Footer Placeholder 3">
            <a:extLst>
              <a:ext uri="{FF2B5EF4-FFF2-40B4-BE49-F238E27FC236}">
                <a16:creationId xmlns:a16="http://schemas.microsoft.com/office/drawing/2014/main" id="{7E3C1EF7-7382-33E1-15D1-78DC10F59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DA5E94-4F6C-6015-7B2B-F5645CB9DEEE}"/>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189666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155BD5-AE90-A0A7-9AA6-4877A2F66BDC}"/>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3" name="Footer Placeholder 2">
            <a:extLst>
              <a:ext uri="{FF2B5EF4-FFF2-40B4-BE49-F238E27FC236}">
                <a16:creationId xmlns:a16="http://schemas.microsoft.com/office/drawing/2014/main" id="{63A0A6B1-4795-8306-B05B-958664CEF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414130-873F-139D-DC05-40604CE72740}"/>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32595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2317-1697-5E62-C367-797D6FF48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724C64-F0DE-3935-DB15-CBFF95B23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A7F9D5-6B99-BB36-32C2-B6DCC95B8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D628F-C0C6-644D-8367-09F8EED82A76}"/>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6" name="Footer Placeholder 5">
            <a:extLst>
              <a:ext uri="{FF2B5EF4-FFF2-40B4-BE49-F238E27FC236}">
                <a16:creationId xmlns:a16="http://schemas.microsoft.com/office/drawing/2014/main" id="{735F1B0B-40B7-117B-B869-CA12BD3FD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EAD58-E79D-F85B-ABFB-D8E1282EE357}"/>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242181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4222-F335-DFAC-8998-AEC8844CF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F7577A-4E7C-0FD0-3E0D-DEBBB21C5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6B80E5-C236-A164-9ECA-8741A0978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C3739-E2D7-01BC-4D79-A9B6C1D303CA}"/>
              </a:ext>
            </a:extLst>
          </p:cNvPr>
          <p:cNvSpPr>
            <a:spLocks noGrp="1"/>
          </p:cNvSpPr>
          <p:nvPr>
            <p:ph type="dt" sz="half" idx="10"/>
          </p:nvPr>
        </p:nvSpPr>
        <p:spPr/>
        <p:txBody>
          <a:bodyPr/>
          <a:lstStyle/>
          <a:p>
            <a:fld id="{A8C3D9ED-661F-4456-9A7B-8B7000FC3238}" type="datetimeFigureOut">
              <a:rPr lang="en-US" smtClean="0"/>
              <a:t>8/21/2022</a:t>
            </a:fld>
            <a:endParaRPr lang="en-US"/>
          </a:p>
        </p:txBody>
      </p:sp>
      <p:sp>
        <p:nvSpPr>
          <p:cNvPr id="6" name="Footer Placeholder 5">
            <a:extLst>
              <a:ext uri="{FF2B5EF4-FFF2-40B4-BE49-F238E27FC236}">
                <a16:creationId xmlns:a16="http://schemas.microsoft.com/office/drawing/2014/main" id="{8C154DB1-7F1E-09D6-D4FE-E362DE8BF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14C95-8E67-4F2B-40EC-7BB1DE1C8C43}"/>
              </a:ext>
            </a:extLst>
          </p:cNvPr>
          <p:cNvSpPr>
            <a:spLocks noGrp="1"/>
          </p:cNvSpPr>
          <p:nvPr>
            <p:ph type="sldNum" sz="quarter" idx="12"/>
          </p:nvPr>
        </p:nvSpPr>
        <p:spPr/>
        <p:txBody>
          <a:bodyPr/>
          <a:lstStyle/>
          <a:p>
            <a:fld id="{97FC0265-8E81-4DA0-AD84-64CB817CE1FC}" type="slidenum">
              <a:rPr lang="en-US" smtClean="0"/>
              <a:t>‹#›</a:t>
            </a:fld>
            <a:endParaRPr lang="en-US"/>
          </a:p>
        </p:txBody>
      </p:sp>
    </p:spTree>
    <p:extLst>
      <p:ext uri="{BB962C8B-B14F-4D97-AF65-F5344CB8AC3E}">
        <p14:creationId xmlns:p14="http://schemas.microsoft.com/office/powerpoint/2010/main" val="228648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F6B5B-52CF-B35C-1679-0698768BF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88D82-E173-4F92-4AD3-DAAD9576C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E0FE8-D0FF-8795-82E0-8D3D4CAA6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3D9ED-661F-4456-9A7B-8B7000FC3238}" type="datetimeFigureOut">
              <a:rPr lang="en-US" smtClean="0"/>
              <a:t>8/21/2022</a:t>
            </a:fld>
            <a:endParaRPr lang="en-US"/>
          </a:p>
        </p:txBody>
      </p:sp>
      <p:sp>
        <p:nvSpPr>
          <p:cNvPr id="5" name="Footer Placeholder 4">
            <a:extLst>
              <a:ext uri="{FF2B5EF4-FFF2-40B4-BE49-F238E27FC236}">
                <a16:creationId xmlns:a16="http://schemas.microsoft.com/office/drawing/2014/main" id="{2699F72B-3E06-7827-7500-EE270F8F2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A6247-54AB-F582-52C6-07613679D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C0265-8E81-4DA0-AD84-64CB817CE1FC}" type="slidenum">
              <a:rPr lang="en-US" smtClean="0"/>
              <a:t>‹#›</a:t>
            </a:fld>
            <a:endParaRPr lang="en-US"/>
          </a:p>
        </p:txBody>
      </p:sp>
    </p:spTree>
    <p:extLst>
      <p:ext uri="{BB962C8B-B14F-4D97-AF65-F5344CB8AC3E}">
        <p14:creationId xmlns:p14="http://schemas.microsoft.com/office/powerpoint/2010/main" val="11369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urses.cs.duke.edu/spring19/compsci330/lecture21scribe.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eople.ksp.sk/~kuko/gnarley-trees/Fibonacci.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l.acm.org/doi/pdf/10.1145/50087.50096" TargetMode="External"/><Relationship Id="rId2" Type="http://schemas.openxmlformats.org/officeDocument/2006/relationships/hyperlink" Target="https://dl.acm.org/doi/pdf/10.1145/28869.28874"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people.ksp.sk/~kuko/gnarley-trees/Fibonacci.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B2DD-19CD-1F4E-52C2-60FEEF46D3D3}"/>
              </a:ext>
            </a:extLst>
          </p:cNvPr>
          <p:cNvSpPr>
            <a:spLocks noGrp="1"/>
          </p:cNvSpPr>
          <p:nvPr>
            <p:ph type="ctrTitle"/>
          </p:nvPr>
        </p:nvSpPr>
        <p:spPr/>
        <p:txBody>
          <a:bodyPr/>
          <a:lstStyle/>
          <a:p>
            <a:r>
              <a:rPr lang="en-US" b="1" dirty="0">
                <a:solidFill>
                  <a:srgbClr val="0070C0"/>
                </a:solidFill>
              </a:rPr>
              <a:t>Fibonacci Heap</a:t>
            </a:r>
          </a:p>
        </p:txBody>
      </p:sp>
      <p:sp>
        <p:nvSpPr>
          <p:cNvPr id="3" name="Subtitle 2">
            <a:extLst>
              <a:ext uri="{FF2B5EF4-FFF2-40B4-BE49-F238E27FC236}">
                <a16:creationId xmlns:a16="http://schemas.microsoft.com/office/drawing/2014/main" id="{071AD9DF-5352-A96A-CDDA-C8C866B0A574}"/>
              </a:ext>
            </a:extLst>
          </p:cNvPr>
          <p:cNvSpPr>
            <a:spLocks noGrp="1"/>
          </p:cNvSpPr>
          <p:nvPr>
            <p:ph type="subTitle" idx="1"/>
          </p:nvPr>
        </p:nvSpPr>
        <p:spPr>
          <a:xfrm>
            <a:off x="1524000" y="3602038"/>
            <a:ext cx="9144000" cy="1777830"/>
          </a:xfrm>
        </p:spPr>
        <p:txBody>
          <a:bodyPr>
            <a:normAutofit lnSpcReduction="10000"/>
          </a:bodyPr>
          <a:lstStyle/>
          <a:p>
            <a:r>
              <a:rPr lang="en-US" dirty="0"/>
              <a:t>Ref: CLRS 2</a:t>
            </a:r>
            <a:r>
              <a:rPr lang="en-US" baseline="30000" dirty="0"/>
              <a:t>nd</a:t>
            </a:r>
            <a:r>
              <a:rPr lang="en-US" dirty="0"/>
              <a:t> edition and 3</a:t>
            </a:r>
            <a:r>
              <a:rPr lang="en-US" baseline="30000" dirty="0"/>
              <a:t>rd</a:t>
            </a:r>
            <a:r>
              <a:rPr lang="en-US" dirty="0"/>
              <a:t> edition</a:t>
            </a:r>
          </a:p>
          <a:p>
            <a:endParaRPr lang="en-US" dirty="0"/>
          </a:p>
          <a:p>
            <a:r>
              <a:rPr lang="en-US" dirty="0"/>
              <a:t>Prepared by</a:t>
            </a:r>
          </a:p>
          <a:p>
            <a:r>
              <a:rPr lang="en-US" dirty="0"/>
              <a:t>Preetom Saha Arko</a:t>
            </a:r>
          </a:p>
        </p:txBody>
      </p:sp>
    </p:spTree>
    <p:extLst>
      <p:ext uri="{BB962C8B-B14F-4D97-AF65-F5344CB8AC3E}">
        <p14:creationId xmlns:p14="http://schemas.microsoft.com/office/powerpoint/2010/main" val="137460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B505-52D0-6E06-88A0-DBD52E8713BD}"/>
              </a:ext>
            </a:extLst>
          </p:cNvPr>
          <p:cNvSpPr>
            <a:spLocks noGrp="1"/>
          </p:cNvSpPr>
          <p:nvPr>
            <p:ph type="title"/>
          </p:nvPr>
        </p:nvSpPr>
        <p:spPr/>
        <p:txBody>
          <a:bodyPr/>
          <a:lstStyle/>
          <a:p>
            <a:pPr algn="ctr"/>
            <a:r>
              <a:rPr lang="en-US" b="1" dirty="0">
                <a:solidFill>
                  <a:srgbClr val="0070C0"/>
                </a:solidFill>
              </a:rPr>
              <a:t>Amortized Analysis</a:t>
            </a:r>
          </a:p>
        </p:txBody>
      </p:sp>
      <p:sp>
        <p:nvSpPr>
          <p:cNvPr id="3" name="Content Placeholder 2">
            <a:extLst>
              <a:ext uri="{FF2B5EF4-FFF2-40B4-BE49-F238E27FC236}">
                <a16:creationId xmlns:a16="http://schemas.microsoft.com/office/drawing/2014/main" id="{E84A21BA-69AB-2B4E-36FB-E6B3237DD31B}"/>
              </a:ext>
            </a:extLst>
          </p:cNvPr>
          <p:cNvSpPr>
            <a:spLocks noGrp="1"/>
          </p:cNvSpPr>
          <p:nvPr>
            <p:ph idx="1"/>
          </p:nvPr>
        </p:nvSpPr>
        <p:spPr/>
        <p:txBody>
          <a:bodyPr>
            <a:normAutofit/>
          </a:bodyPr>
          <a:lstStyle/>
          <a:p>
            <a:r>
              <a:rPr lang="en-US" dirty="0"/>
              <a:t>In an amortized analysis, the time required to perform a sequence of data-structure operations is averaged over all the operations performed. </a:t>
            </a:r>
          </a:p>
          <a:p>
            <a:r>
              <a:rPr lang="en-US" dirty="0"/>
              <a:t>Amortized analysis can be used to show that the average cost of an operation is small, if one averages over a sequence of operations, even though a single operation within the sequence might be expensive. </a:t>
            </a:r>
          </a:p>
          <a:p>
            <a:r>
              <a:rPr lang="en-US" dirty="0"/>
              <a:t>Amortized analysis differs from average-case analysis in that probability is not involved; an amortized analysis guarantees the </a:t>
            </a:r>
            <a:r>
              <a:rPr lang="en-US" u="sng" dirty="0"/>
              <a:t>average performance of each operation in the worst case</a:t>
            </a:r>
            <a:r>
              <a:rPr lang="en-US" dirty="0"/>
              <a:t>.</a:t>
            </a:r>
          </a:p>
        </p:txBody>
      </p:sp>
    </p:spTree>
    <p:extLst>
      <p:ext uri="{BB962C8B-B14F-4D97-AF65-F5344CB8AC3E}">
        <p14:creationId xmlns:p14="http://schemas.microsoft.com/office/powerpoint/2010/main" val="115803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27AE-A2A5-1D12-D4C7-AA11397652A1}"/>
              </a:ext>
            </a:extLst>
          </p:cNvPr>
          <p:cNvSpPr>
            <a:spLocks noGrp="1"/>
          </p:cNvSpPr>
          <p:nvPr>
            <p:ph type="title"/>
          </p:nvPr>
        </p:nvSpPr>
        <p:spPr/>
        <p:txBody>
          <a:bodyPr/>
          <a:lstStyle/>
          <a:p>
            <a:pPr algn="ctr"/>
            <a:r>
              <a:rPr lang="en-US" b="1" dirty="0">
                <a:solidFill>
                  <a:srgbClr val="0070C0"/>
                </a:solidFill>
              </a:rPr>
              <a:t>Three Methods of Amortized Analysis</a:t>
            </a:r>
          </a:p>
        </p:txBody>
      </p:sp>
      <p:sp>
        <p:nvSpPr>
          <p:cNvPr id="3" name="Content Placeholder 2">
            <a:extLst>
              <a:ext uri="{FF2B5EF4-FFF2-40B4-BE49-F238E27FC236}">
                <a16:creationId xmlns:a16="http://schemas.microsoft.com/office/drawing/2014/main" id="{6F9BC1B9-D9F4-DEA7-F65D-CBFD804E3DF3}"/>
              </a:ext>
            </a:extLst>
          </p:cNvPr>
          <p:cNvSpPr>
            <a:spLocks noGrp="1"/>
          </p:cNvSpPr>
          <p:nvPr>
            <p:ph idx="1"/>
          </p:nvPr>
        </p:nvSpPr>
        <p:spPr/>
        <p:txBody>
          <a:bodyPr/>
          <a:lstStyle/>
          <a:p>
            <a:r>
              <a:rPr lang="en-US" dirty="0"/>
              <a:t>Aggregate Method</a:t>
            </a:r>
          </a:p>
          <a:p>
            <a:r>
              <a:rPr lang="en-US" dirty="0"/>
              <a:t>Accounting Method</a:t>
            </a:r>
          </a:p>
          <a:p>
            <a:r>
              <a:rPr lang="en-US" dirty="0"/>
              <a:t>Potential Method</a:t>
            </a:r>
          </a:p>
        </p:txBody>
      </p:sp>
    </p:spTree>
    <p:extLst>
      <p:ext uri="{BB962C8B-B14F-4D97-AF65-F5344CB8AC3E}">
        <p14:creationId xmlns:p14="http://schemas.microsoft.com/office/powerpoint/2010/main" val="320498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CC0B-B851-7F1A-5432-A55AE62188FB}"/>
              </a:ext>
            </a:extLst>
          </p:cNvPr>
          <p:cNvSpPr>
            <a:spLocks noGrp="1"/>
          </p:cNvSpPr>
          <p:nvPr>
            <p:ph type="title"/>
          </p:nvPr>
        </p:nvSpPr>
        <p:spPr/>
        <p:txBody>
          <a:bodyPr/>
          <a:lstStyle/>
          <a:p>
            <a:pPr algn="ctr"/>
            <a:r>
              <a:rPr lang="en-US" b="1" dirty="0">
                <a:solidFill>
                  <a:srgbClr val="0070C0"/>
                </a:solidFill>
              </a:rPr>
              <a:t>Potential Method of Amortized Analysis</a:t>
            </a:r>
          </a:p>
        </p:txBody>
      </p:sp>
      <p:sp>
        <p:nvSpPr>
          <p:cNvPr id="3" name="Content Placeholder 2">
            <a:extLst>
              <a:ext uri="{FF2B5EF4-FFF2-40B4-BE49-F238E27FC236}">
                <a16:creationId xmlns:a16="http://schemas.microsoft.com/office/drawing/2014/main" id="{48CE956B-817D-CB96-94B3-B5B088239307}"/>
              </a:ext>
            </a:extLst>
          </p:cNvPr>
          <p:cNvSpPr>
            <a:spLocks noGrp="1"/>
          </p:cNvSpPr>
          <p:nvPr>
            <p:ph idx="1"/>
          </p:nvPr>
        </p:nvSpPr>
        <p:spPr/>
        <p:txBody>
          <a:bodyPr/>
          <a:lstStyle/>
          <a:p>
            <a:r>
              <a:rPr lang="en-US" dirty="0"/>
              <a:t>The potential method of amortized analysis represents the prepaid work as “potential energy,” or just “potential,” that can be released to pay for future operations. </a:t>
            </a:r>
          </a:p>
          <a:p>
            <a:r>
              <a:rPr lang="en-US" dirty="0"/>
              <a:t>The potential is associated with the data structure as a whole rather than with specific objects within the data structure.</a:t>
            </a:r>
          </a:p>
        </p:txBody>
      </p:sp>
    </p:spTree>
    <p:extLst>
      <p:ext uri="{BB962C8B-B14F-4D97-AF65-F5344CB8AC3E}">
        <p14:creationId xmlns:p14="http://schemas.microsoft.com/office/powerpoint/2010/main" val="168870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0520-EBBD-4AB1-40FE-408CE2A76C4B}"/>
              </a:ext>
            </a:extLst>
          </p:cNvPr>
          <p:cNvSpPr>
            <a:spLocks noGrp="1"/>
          </p:cNvSpPr>
          <p:nvPr>
            <p:ph type="title"/>
          </p:nvPr>
        </p:nvSpPr>
        <p:spPr/>
        <p:txBody>
          <a:bodyPr>
            <a:normAutofit/>
          </a:bodyPr>
          <a:lstStyle/>
          <a:p>
            <a:pPr algn="ctr"/>
            <a:r>
              <a:rPr lang="en-US" sz="4200" b="1" dirty="0">
                <a:solidFill>
                  <a:srgbClr val="0070C0"/>
                </a:solidFill>
              </a:rPr>
              <a:t>Potential Method of Amortized Analysis (contd.)</a:t>
            </a:r>
            <a:endParaRPr lang="en-US"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194F5D-A1F0-8364-BD29-1A3A5E8E5268}"/>
                  </a:ext>
                </a:extLst>
              </p:cNvPr>
              <p:cNvSpPr>
                <a:spLocks noGrp="1"/>
              </p:cNvSpPr>
              <p:nvPr>
                <p:ph idx="1"/>
              </p:nvPr>
            </p:nvSpPr>
            <p:spPr>
              <a:xfrm>
                <a:off x="838200" y="1825625"/>
                <a:ext cx="10515600" cy="4667250"/>
              </a:xfrm>
            </p:spPr>
            <p:txBody>
              <a:bodyPr>
                <a:normAutofit fontScale="92500" lnSpcReduction="10000"/>
              </a:bodyPr>
              <a:lstStyle/>
              <a:p>
                <a:r>
                  <a:rPr lang="en-US" dirty="0"/>
                  <a:t>We start with an initial data structure D</a:t>
                </a:r>
                <a:r>
                  <a:rPr lang="en-US" baseline="-25000" dirty="0"/>
                  <a:t>0</a:t>
                </a:r>
                <a:r>
                  <a:rPr lang="en-US" dirty="0"/>
                  <a:t> on which n operations are performed. </a:t>
                </a:r>
              </a:p>
              <a:p>
                <a:r>
                  <a:rPr lang="en-US" dirty="0"/>
                  <a:t>For each </a:t>
                </a:r>
                <a:r>
                  <a:rPr lang="en-US" dirty="0" err="1"/>
                  <a:t>i</a:t>
                </a:r>
                <a:r>
                  <a:rPr lang="en-US" dirty="0"/>
                  <a:t> = 1, 2, . . . , n, we let c</a:t>
                </a:r>
                <a:r>
                  <a:rPr lang="en-US" baseline="-25000" dirty="0"/>
                  <a:t>i</a:t>
                </a:r>
                <a:r>
                  <a:rPr lang="en-US" dirty="0"/>
                  <a:t> be the actual cost of the </a:t>
                </a:r>
                <a:r>
                  <a:rPr lang="en-US" dirty="0" err="1"/>
                  <a:t>i</a:t>
                </a:r>
                <a:r>
                  <a:rPr lang="en-US" baseline="30000" dirty="0" err="1"/>
                  <a:t>th</a:t>
                </a:r>
                <a:r>
                  <a:rPr lang="en-US" dirty="0"/>
                  <a:t> operation and D</a:t>
                </a:r>
                <a:r>
                  <a:rPr lang="en-US" baseline="-25000" dirty="0"/>
                  <a:t>i</a:t>
                </a:r>
                <a:r>
                  <a:rPr lang="en-US" dirty="0"/>
                  <a:t> be the data structure that results after applying the </a:t>
                </a:r>
                <a:r>
                  <a:rPr lang="en-US" dirty="0" err="1"/>
                  <a:t>i</a:t>
                </a:r>
                <a:r>
                  <a:rPr lang="en-US" baseline="30000" dirty="0" err="1"/>
                  <a:t>th</a:t>
                </a:r>
                <a:r>
                  <a:rPr lang="en-US" dirty="0"/>
                  <a:t> operation to data structure D</a:t>
                </a:r>
                <a:r>
                  <a:rPr lang="en-US" baseline="-25000" dirty="0"/>
                  <a:t>i−1</a:t>
                </a:r>
                <a:r>
                  <a:rPr lang="en-US" dirty="0"/>
                  <a:t>. </a:t>
                </a:r>
              </a:p>
              <a:p>
                <a:r>
                  <a:rPr lang="en-US" dirty="0"/>
                  <a:t>A potential function </a:t>
                </a:r>
                <a:r>
                  <a:rPr lang="el-GR" dirty="0"/>
                  <a:t>φ</a:t>
                </a:r>
                <a:r>
                  <a:rPr lang="en-US" dirty="0"/>
                  <a:t> maps each data structure D</a:t>
                </a:r>
                <a:r>
                  <a:rPr lang="en-US" baseline="-25000" dirty="0"/>
                  <a:t>i</a:t>
                </a:r>
                <a:r>
                  <a:rPr lang="en-US" dirty="0"/>
                  <a:t> to a real number </a:t>
                </a:r>
                <a:r>
                  <a:rPr lang="el-GR" dirty="0"/>
                  <a:t>φ</a:t>
                </a:r>
                <a:r>
                  <a:rPr lang="en-US" dirty="0"/>
                  <a:t>(D</a:t>
                </a:r>
                <a:r>
                  <a:rPr lang="en-US" baseline="-25000" dirty="0"/>
                  <a:t>i</a:t>
                </a:r>
                <a:r>
                  <a:rPr lang="en-US" dirty="0"/>
                  <a:t>), which is the potential associated with data structure D</a:t>
                </a:r>
                <a:r>
                  <a:rPr lang="en-US" baseline="-25000" dirty="0"/>
                  <a:t>i</a:t>
                </a:r>
                <a:r>
                  <a:rPr lang="en-US" dirty="0"/>
                  <a:t>. </a:t>
                </a:r>
              </a:p>
              <a:p>
                <a:r>
                  <a:rPr lang="en-US" dirty="0"/>
                  <a:t>The amortized cost </a:t>
                </a:r>
                <a14:m>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𝑐</m:t>
                        </m:r>
                        <m:r>
                          <a:rPr lang="en-US" i="1" baseline="-25000" dirty="0" smtClean="0">
                            <a:latin typeface="Cambria Math" panose="02040503050406030204" pitchFamily="18" charset="0"/>
                          </a:rPr>
                          <m:t>𝑖</m:t>
                        </m:r>
                      </m:e>
                    </m:acc>
                  </m:oMath>
                </a14:m>
                <a:r>
                  <a:rPr lang="en-US" dirty="0"/>
                  <a:t> of the </a:t>
                </a:r>
                <a:r>
                  <a:rPr lang="en-US" dirty="0" err="1"/>
                  <a:t>i</a:t>
                </a:r>
                <a:r>
                  <a:rPr lang="en-US" baseline="30000" dirty="0" err="1"/>
                  <a:t>th</a:t>
                </a:r>
                <a:r>
                  <a:rPr lang="en-US" dirty="0"/>
                  <a:t> operation with respect to potential function </a:t>
                </a:r>
                <a:r>
                  <a:rPr lang="el-GR" dirty="0"/>
                  <a:t>φ</a:t>
                </a:r>
                <a:r>
                  <a:rPr lang="en-US" dirty="0"/>
                  <a:t> is defined by</a:t>
                </a:r>
              </a:p>
              <a:p>
                <a:pPr marL="0" indent="0">
                  <a:buNone/>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𝑐</m:t>
                        </m:r>
                        <m:r>
                          <a:rPr lang="en-US" i="1" baseline="-25000" dirty="0" smtClean="0">
                            <a:latin typeface="Cambria Math" panose="02040503050406030204" pitchFamily="18" charset="0"/>
                          </a:rPr>
                          <m:t>𝑖</m:t>
                        </m:r>
                      </m:e>
                    </m:acc>
                  </m:oMath>
                </a14:m>
                <a:r>
                  <a:rPr lang="it-IT" dirty="0"/>
                  <a:t> = c</a:t>
                </a:r>
                <a:r>
                  <a:rPr lang="it-IT" baseline="-25000" dirty="0"/>
                  <a:t>i</a:t>
                </a:r>
                <a:r>
                  <a:rPr lang="it-IT" dirty="0"/>
                  <a:t> + </a:t>
                </a:r>
                <a:r>
                  <a:rPr lang="el-GR" dirty="0"/>
                  <a:t>φ</a:t>
                </a:r>
                <a:r>
                  <a:rPr lang="en-US" dirty="0"/>
                  <a:t>(D</a:t>
                </a:r>
                <a:r>
                  <a:rPr lang="en-US" baseline="-25000" dirty="0"/>
                  <a:t>i</a:t>
                </a:r>
                <a:r>
                  <a:rPr lang="en-US" dirty="0"/>
                  <a:t>) </a:t>
                </a:r>
                <a:r>
                  <a:rPr lang="it-IT" dirty="0"/>
                  <a:t>− </a:t>
                </a:r>
                <a:r>
                  <a:rPr lang="el-GR" dirty="0"/>
                  <a:t>φ</a:t>
                </a:r>
                <a:r>
                  <a:rPr lang="it-IT" dirty="0"/>
                  <a:t>(</a:t>
                </a:r>
                <a:r>
                  <a:rPr lang="en-US" dirty="0"/>
                  <a:t>D</a:t>
                </a:r>
                <a:r>
                  <a:rPr lang="en-US" baseline="-25000" dirty="0"/>
                  <a:t>i−1</a:t>
                </a:r>
                <a:r>
                  <a:rPr lang="it-IT" dirty="0"/>
                  <a:t>)</a:t>
                </a:r>
              </a:p>
              <a:p>
                <a:r>
                  <a:rPr lang="en-US" dirty="0"/>
                  <a:t>The amortized cost of each operation is therefore its actual cost plus the increase in potential due to the operation. </a:t>
                </a:r>
              </a:p>
            </p:txBody>
          </p:sp>
        </mc:Choice>
        <mc:Fallback xmlns="">
          <p:sp>
            <p:nvSpPr>
              <p:cNvPr id="3" name="Content Placeholder 2">
                <a:extLst>
                  <a:ext uri="{FF2B5EF4-FFF2-40B4-BE49-F238E27FC236}">
                    <a16:creationId xmlns:a16="http://schemas.microsoft.com/office/drawing/2014/main" id="{23194F5D-A1F0-8364-BD29-1A3A5E8E526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928" t="-2611" r="-1043" b="-653"/>
                </a:stretch>
              </a:blipFill>
            </p:spPr>
            <p:txBody>
              <a:bodyPr/>
              <a:lstStyle/>
              <a:p>
                <a:r>
                  <a:rPr lang="en-US">
                    <a:noFill/>
                  </a:rPr>
                  <a:t> </a:t>
                </a:r>
              </a:p>
            </p:txBody>
          </p:sp>
        </mc:Fallback>
      </mc:AlternateContent>
    </p:spTree>
    <p:extLst>
      <p:ext uri="{BB962C8B-B14F-4D97-AF65-F5344CB8AC3E}">
        <p14:creationId xmlns:p14="http://schemas.microsoft.com/office/powerpoint/2010/main" val="399514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5015-9F26-4773-73D6-D0A208A84949}"/>
              </a:ext>
            </a:extLst>
          </p:cNvPr>
          <p:cNvSpPr>
            <a:spLocks noGrp="1"/>
          </p:cNvSpPr>
          <p:nvPr>
            <p:ph type="title"/>
          </p:nvPr>
        </p:nvSpPr>
        <p:spPr/>
        <p:txBody>
          <a:bodyPr>
            <a:normAutofit/>
          </a:bodyPr>
          <a:lstStyle/>
          <a:p>
            <a:pPr algn="ctr"/>
            <a:r>
              <a:rPr lang="en-US" sz="4200" b="1" dirty="0">
                <a:solidFill>
                  <a:srgbClr val="0070C0"/>
                </a:solidFill>
              </a:rPr>
              <a:t>Potential Method of Amortized Analysis (contd.)</a:t>
            </a:r>
            <a:endParaRPr lang="en-US"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11F734-D940-52A7-DA68-F34EC95E4EF8}"/>
                  </a:ext>
                </a:extLst>
              </p:cNvPr>
              <p:cNvSpPr>
                <a:spLocks noGrp="1"/>
              </p:cNvSpPr>
              <p:nvPr>
                <p:ph idx="1"/>
              </p:nvPr>
            </p:nvSpPr>
            <p:spPr/>
            <p:txBody>
              <a:bodyPr/>
              <a:lstStyle/>
              <a:p>
                <a:r>
                  <a:rPr lang="en-US" dirty="0"/>
                  <a:t>The total amortized cost of the n operations is</a:t>
                </a:r>
              </a:p>
              <a:p>
                <a:endParaRPr lang="en-US" dirty="0"/>
              </a:p>
              <a:p>
                <a:endParaRPr lang="en-US" dirty="0"/>
              </a:p>
              <a:p>
                <a:endParaRPr lang="en-US" dirty="0"/>
              </a:p>
              <a:p>
                <a:endParaRPr lang="en-US" dirty="0"/>
              </a:p>
              <a:p>
                <a:r>
                  <a:rPr lang="en-US" dirty="0"/>
                  <a:t>If we can define a potential function </a:t>
                </a:r>
                <a:r>
                  <a:rPr lang="el-GR" dirty="0"/>
                  <a:t>φ</a:t>
                </a:r>
                <a:r>
                  <a:rPr lang="en-US" dirty="0"/>
                  <a:t> so that </a:t>
                </a:r>
                <a:r>
                  <a:rPr lang="el-GR" dirty="0"/>
                  <a:t>φ</a:t>
                </a:r>
                <a:r>
                  <a:rPr lang="en-US" dirty="0"/>
                  <a:t>(</a:t>
                </a:r>
                <a:r>
                  <a:rPr lang="en-US" dirty="0" err="1"/>
                  <a:t>D</a:t>
                </a:r>
                <a:r>
                  <a:rPr lang="en-US" baseline="-25000" dirty="0" err="1"/>
                  <a:t>n</a:t>
                </a:r>
                <a:r>
                  <a:rPr lang="en-US" dirty="0"/>
                  <a:t>) ≥ </a:t>
                </a:r>
                <a:r>
                  <a:rPr lang="el-GR" dirty="0"/>
                  <a:t>φ</a:t>
                </a:r>
                <a:r>
                  <a:rPr lang="en-US" dirty="0"/>
                  <a:t>(D</a:t>
                </a:r>
                <a:r>
                  <a:rPr lang="en-US" baseline="-25000" dirty="0"/>
                  <a:t>0</a:t>
                </a:r>
                <a:r>
                  <a:rPr lang="en-US" dirty="0"/>
                  <a:t>), then the total amortized cost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𝑐</m:t>
                            </m:r>
                            <m:r>
                              <a:rPr lang="en-US" i="1" baseline="-25000" dirty="0" smtClean="0">
                                <a:latin typeface="Cambria Math" panose="02040503050406030204" pitchFamily="18" charset="0"/>
                              </a:rPr>
                              <m:t>𝑖</m:t>
                            </m:r>
                          </m:e>
                        </m:acc>
                      </m:e>
                    </m:nary>
                  </m:oMath>
                </a14:m>
                <a:r>
                  <a:rPr lang="en-US" dirty="0"/>
                  <a:t> is an upper bound on the total actual cost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m:rPr>
                            <m:nor/>
                          </m:rPr>
                          <a:rPr lang="en-US" dirty="0" smtClean="0"/>
                          <m:t>c</m:t>
                        </m:r>
                        <m:r>
                          <m:rPr>
                            <m:nor/>
                          </m:rPr>
                          <a:rPr lang="en-US" baseline="-25000" dirty="0" smtClean="0"/>
                          <m:t>i</m:t>
                        </m:r>
                      </m:e>
                    </m:nary>
                  </m:oMath>
                </a14:m>
                <a:r>
                  <a:rPr lang="en-US" dirty="0"/>
                  <a:t>. </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511F734-D940-52A7-DA68-F34EC95E4EF8}"/>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D0970BB-0C79-6617-297F-D2E69248CD4D}"/>
              </a:ext>
            </a:extLst>
          </p:cNvPr>
          <p:cNvPicPr>
            <a:picLocks noChangeAspect="1"/>
          </p:cNvPicPr>
          <p:nvPr/>
        </p:nvPicPr>
        <p:blipFill>
          <a:blip r:embed="rId3"/>
          <a:stretch>
            <a:fillRect/>
          </a:stretch>
        </p:blipFill>
        <p:spPr>
          <a:xfrm>
            <a:off x="3905250" y="2581275"/>
            <a:ext cx="4381500" cy="1695450"/>
          </a:xfrm>
          <a:prstGeom prst="rect">
            <a:avLst/>
          </a:prstGeom>
        </p:spPr>
      </p:pic>
    </p:spTree>
    <p:extLst>
      <p:ext uri="{BB962C8B-B14F-4D97-AF65-F5344CB8AC3E}">
        <p14:creationId xmlns:p14="http://schemas.microsoft.com/office/powerpoint/2010/main" val="115812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5C45-0C00-754A-A7C3-E0C64276BB41}"/>
              </a:ext>
            </a:extLst>
          </p:cNvPr>
          <p:cNvSpPr>
            <a:spLocks noGrp="1"/>
          </p:cNvSpPr>
          <p:nvPr>
            <p:ph type="title"/>
          </p:nvPr>
        </p:nvSpPr>
        <p:spPr/>
        <p:txBody>
          <a:bodyPr>
            <a:normAutofit/>
          </a:bodyPr>
          <a:lstStyle/>
          <a:p>
            <a:pPr algn="ctr"/>
            <a:r>
              <a:rPr lang="en-US" sz="4200" b="1" dirty="0">
                <a:solidFill>
                  <a:srgbClr val="0070C0"/>
                </a:solidFill>
              </a:rPr>
              <a:t>Potential Method of Amortized Analysis (contd.)</a:t>
            </a:r>
            <a:endParaRPr lang="en-US" sz="4200" dirty="0"/>
          </a:p>
        </p:txBody>
      </p:sp>
      <p:sp>
        <p:nvSpPr>
          <p:cNvPr id="3" name="Content Placeholder 2">
            <a:extLst>
              <a:ext uri="{FF2B5EF4-FFF2-40B4-BE49-F238E27FC236}">
                <a16:creationId xmlns:a16="http://schemas.microsoft.com/office/drawing/2014/main" id="{FA0C5937-3F34-4E3C-6A3D-900D2C2658E4}"/>
              </a:ext>
            </a:extLst>
          </p:cNvPr>
          <p:cNvSpPr>
            <a:spLocks noGrp="1"/>
          </p:cNvSpPr>
          <p:nvPr>
            <p:ph idx="1"/>
          </p:nvPr>
        </p:nvSpPr>
        <p:spPr/>
        <p:txBody>
          <a:bodyPr>
            <a:normAutofit/>
          </a:bodyPr>
          <a:lstStyle/>
          <a:p>
            <a:r>
              <a:rPr lang="en-US" dirty="0"/>
              <a:t>In practice, we do not always know how many operations might be performed. Therefore, if we require that </a:t>
            </a:r>
            <a:r>
              <a:rPr lang="el-GR" dirty="0"/>
              <a:t>φ</a:t>
            </a:r>
            <a:r>
              <a:rPr lang="en-US" dirty="0"/>
              <a:t>(D</a:t>
            </a:r>
            <a:r>
              <a:rPr lang="en-US" baseline="-25000" dirty="0"/>
              <a:t>i</a:t>
            </a:r>
            <a:r>
              <a:rPr lang="en-US" dirty="0"/>
              <a:t>) ≥ </a:t>
            </a:r>
            <a:r>
              <a:rPr lang="el-GR" dirty="0"/>
              <a:t>φ</a:t>
            </a:r>
            <a:r>
              <a:rPr lang="en-US" dirty="0"/>
              <a:t>(D</a:t>
            </a:r>
            <a:r>
              <a:rPr lang="en-US" baseline="-25000" dirty="0"/>
              <a:t>0</a:t>
            </a:r>
            <a:r>
              <a:rPr lang="en-US" dirty="0"/>
              <a:t>) for all </a:t>
            </a:r>
            <a:r>
              <a:rPr lang="en-US" dirty="0" err="1"/>
              <a:t>i</a:t>
            </a:r>
            <a:r>
              <a:rPr lang="en-US" dirty="0"/>
              <a:t>, then we guarantee that we pay in advance. </a:t>
            </a:r>
          </a:p>
          <a:p>
            <a:r>
              <a:rPr lang="en-US" dirty="0"/>
              <a:t>It is often convenient to define </a:t>
            </a:r>
            <a:r>
              <a:rPr lang="el-GR" dirty="0"/>
              <a:t>φ</a:t>
            </a:r>
            <a:r>
              <a:rPr lang="en-US" dirty="0"/>
              <a:t>(D</a:t>
            </a:r>
            <a:r>
              <a:rPr lang="en-US" baseline="-25000" dirty="0"/>
              <a:t>0</a:t>
            </a:r>
            <a:r>
              <a:rPr lang="en-US" dirty="0"/>
              <a:t>) to be 0 and then to show that </a:t>
            </a:r>
            <a:r>
              <a:rPr lang="el-GR" dirty="0"/>
              <a:t>φ</a:t>
            </a:r>
            <a:r>
              <a:rPr lang="en-US" dirty="0"/>
              <a:t>(D</a:t>
            </a:r>
            <a:r>
              <a:rPr lang="en-US" baseline="-25000" dirty="0"/>
              <a:t>i</a:t>
            </a:r>
            <a:r>
              <a:rPr lang="en-US" dirty="0"/>
              <a:t>) ≥ 0 for all </a:t>
            </a:r>
            <a:r>
              <a:rPr lang="en-US" dirty="0" err="1"/>
              <a:t>i</a:t>
            </a:r>
            <a:r>
              <a:rPr lang="en-US" dirty="0"/>
              <a:t>.</a:t>
            </a:r>
          </a:p>
        </p:txBody>
      </p:sp>
    </p:spTree>
    <p:extLst>
      <p:ext uri="{BB962C8B-B14F-4D97-AF65-F5344CB8AC3E}">
        <p14:creationId xmlns:p14="http://schemas.microsoft.com/office/powerpoint/2010/main" val="281228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490E-2CDF-0733-35EC-413EEAD1B8B0}"/>
              </a:ext>
            </a:extLst>
          </p:cNvPr>
          <p:cNvSpPr>
            <a:spLocks noGrp="1"/>
          </p:cNvSpPr>
          <p:nvPr>
            <p:ph type="title"/>
          </p:nvPr>
        </p:nvSpPr>
        <p:spPr/>
        <p:txBody>
          <a:bodyPr>
            <a:normAutofit/>
          </a:bodyPr>
          <a:lstStyle/>
          <a:p>
            <a:pPr algn="ctr"/>
            <a:r>
              <a:rPr lang="en-US" sz="4200" b="1" dirty="0">
                <a:solidFill>
                  <a:srgbClr val="0070C0"/>
                </a:solidFill>
              </a:rPr>
              <a:t>Potential Method of Amortized Analysis (contd.)</a:t>
            </a:r>
            <a:endParaRPr lang="en-US"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3B07B3-C190-1257-ECD0-7E27840F024C}"/>
                  </a:ext>
                </a:extLst>
              </p:cNvPr>
              <p:cNvSpPr>
                <a:spLocks noGrp="1"/>
              </p:cNvSpPr>
              <p:nvPr>
                <p:ph idx="1"/>
              </p:nvPr>
            </p:nvSpPr>
            <p:spPr/>
            <p:txBody>
              <a:bodyPr/>
              <a:lstStyle/>
              <a:p>
                <a:r>
                  <a:rPr lang="en-US" dirty="0"/>
                  <a:t>Intuitively, if the potential difference </a:t>
                </a:r>
                <a:r>
                  <a:rPr lang="el-GR" dirty="0"/>
                  <a:t>φ</a:t>
                </a:r>
                <a:r>
                  <a:rPr lang="en-US" dirty="0"/>
                  <a:t>(D</a:t>
                </a:r>
                <a:r>
                  <a:rPr lang="en-US" baseline="-25000" dirty="0"/>
                  <a:t>i</a:t>
                </a:r>
                <a:r>
                  <a:rPr lang="en-US" dirty="0"/>
                  <a:t>) </a:t>
                </a:r>
                <a:r>
                  <a:rPr lang="it-IT" dirty="0"/>
                  <a:t>− </a:t>
                </a:r>
                <a:r>
                  <a:rPr lang="el-GR" dirty="0"/>
                  <a:t>φ</a:t>
                </a:r>
                <a:r>
                  <a:rPr lang="it-IT" dirty="0"/>
                  <a:t>(</a:t>
                </a:r>
                <a:r>
                  <a:rPr lang="en-US" dirty="0"/>
                  <a:t>D</a:t>
                </a:r>
                <a:r>
                  <a:rPr lang="en-US" baseline="-25000" dirty="0"/>
                  <a:t>i−1</a:t>
                </a:r>
                <a:r>
                  <a:rPr lang="it-IT" dirty="0"/>
                  <a:t>) </a:t>
                </a:r>
                <a:r>
                  <a:rPr lang="en-US" dirty="0"/>
                  <a:t>of the </a:t>
                </a:r>
                <a:r>
                  <a:rPr lang="en-US" dirty="0" err="1"/>
                  <a:t>i</a:t>
                </a:r>
                <a:r>
                  <a:rPr lang="en-US" baseline="30000" dirty="0" err="1"/>
                  <a:t>th</a:t>
                </a:r>
                <a:r>
                  <a:rPr lang="en-US" dirty="0"/>
                  <a:t> operation is positive, then the amortized cost </a:t>
                </a:r>
                <a14:m>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𝑐</m:t>
                        </m:r>
                        <m:r>
                          <a:rPr lang="en-US" i="1" baseline="-25000" dirty="0" smtClean="0">
                            <a:latin typeface="Cambria Math" panose="02040503050406030204" pitchFamily="18" charset="0"/>
                          </a:rPr>
                          <m:t>𝑖</m:t>
                        </m:r>
                      </m:e>
                    </m:acc>
                    <m:r>
                      <a:rPr lang="en-US" i="1" baseline="-25000" dirty="0" smtClean="0">
                        <a:latin typeface="Cambria Math" panose="02040503050406030204" pitchFamily="18" charset="0"/>
                      </a:rPr>
                      <m:t> </m:t>
                    </m:r>
                  </m:oMath>
                </a14:m>
                <a:r>
                  <a:rPr lang="en-US" dirty="0"/>
                  <a:t>represents an overcharge to the </a:t>
                </a:r>
                <a:r>
                  <a:rPr lang="en-US" dirty="0" err="1"/>
                  <a:t>i</a:t>
                </a:r>
                <a:r>
                  <a:rPr lang="en-US" baseline="30000" dirty="0" err="1"/>
                  <a:t>th</a:t>
                </a:r>
                <a:r>
                  <a:rPr lang="en-US" dirty="0"/>
                  <a:t> operation, and the potential of the data structure increases. </a:t>
                </a:r>
              </a:p>
              <a:p>
                <a:r>
                  <a:rPr lang="en-US" dirty="0"/>
                  <a:t>If the potential difference is negative, then the amortized cost represents an undercharge to the </a:t>
                </a:r>
                <a:r>
                  <a:rPr lang="en-US" dirty="0" err="1"/>
                  <a:t>i</a:t>
                </a:r>
                <a:r>
                  <a:rPr lang="en-US" baseline="30000" dirty="0" err="1"/>
                  <a:t>th</a:t>
                </a:r>
                <a:r>
                  <a:rPr lang="en-US" dirty="0"/>
                  <a:t> operation, and the actual cost of the operation is paid by the decrease in the potential.</a:t>
                </a:r>
              </a:p>
            </p:txBody>
          </p:sp>
        </mc:Choice>
        <mc:Fallback xmlns="">
          <p:sp>
            <p:nvSpPr>
              <p:cNvPr id="3" name="Content Placeholder 2">
                <a:extLst>
                  <a:ext uri="{FF2B5EF4-FFF2-40B4-BE49-F238E27FC236}">
                    <a16:creationId xmlns:a16="http://schemas.microsoft.com/office/drawing/2014/main" id="{3C3B07B3-C190-1257-ECD0-7E27840F024C}"/>
                  </a:ext>
                </a:extLst>
              </p:cNvPr>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239321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6CD4-325F-8CA0-31F6-21A7751C577E}"/>
              </a:ext>
            </a:extLst>
          </p:cNvPr>
          <p:cNvSpPr>
            <a:spLocks noGrp="1"/>
          </p:cNvSpPr>
          <p:nvPr>
            <p:ph type="title"/>
          </p:nvPr>
        </p:nvSpPr>
        <p:spPr/>
        <p:txBody>
          <a:bodyPr>
            <a:normAutofit/>
          </a:bodyPr>
          <a:lstStyle/>
          <a:p>
            <a:pPr algn="ctr"/>
            <a:r>
              <a:rPr lang="en-US" sz="4200" b="1" dirty="0">
                <a:solidFill>
                  <a:srgbClr val="0070C0"/>
                </a:solidFill>
              </a:rPr>
              <a:t>Potential Method of Amortized Analysis (contd.)</a:t>
            </a:r>
            <a:endParaRPr lang="en-US" sz="4200" dirty="0"/>
          </a:p>
        </p:txBody>
      </p:sp>
      <p:sp>
        <p:nvSpPr>
          <p:cNvPr id="3" name="Content Placeholder 2">
            <a:extLst>
              <a:ext uri="{FF2B5EF4-FFF2-40B4-BE49-F238E27FC236}">
                <a16:creationId xmlns:a16="http://schemas.microsoft.com/office/drawing/2014/main" id="{96A0E28B-1F96-E6D3-75B9-CD0AE56C3740}"/>
              </a:ext>
            </a:extLst>
          </p:cNvPr>
          <p:cNvSpPr>
            <a:spLocks noGrp="1"/>
          </p:cNvSpPr>
          <p:nvPr>
            <p:ph idx="1"/>
          </p:nvPr>
        </p:nvSpPr>
        <p:spPr/>
        <p:txBody>
          <a:bodyPr/>
          <a:lstStyle/>
          <a:p>
            <a:r>
              <a:rPr lang="en-US" dirty="0"/>
              <a:t>The amortized costs depend on the choice of the potential function </a:t>
            </a:r>
            <a:r>
              <a:rPr lang="el-GR" dirty="0"/>
              <a:t>φ</a:t>
            </a:r>
            <a:r>
              <a:rPr lang="en-US" dirty="0"/>
              <a:t>. </a:t>
            </a:r>
          </a:p>
          <a:p>
            <a:r>
              <a:rPr lang="en-US" dirty="0"/>
              <a:t>Different potential functions may yield different amortized costs yet still be upper bounds on the actual costs. </a:t>
            </a:r>
          </a:p>
          <a:p>
            <a:r>
              <a:rPr lang="en-US" dirty="0"/>
              <a:t>There are often trade-offs that can be made in choosing a potential function; the best potential function to use depends on the desired time bounds.</a:t>
            </a:r>
          </a:p>
        </p:txBody>
      </p:sp>
    </p:spTree>
    <p:extLst>
      <p:ext uri="{BB962C8B-B14F-4D97-AF65-F5344CB8AC3E}">
        <p14:creationId xmlns:p14="http://schemas.microsoft.com/office/powerpoint/2010/main" val="376223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B0D2-A442-0692-8079-92058A526DEC}"/>
              </a:ext>
            </a:extLst>
          </p:cNvPr>
          <p:cNvSpPr>
            <a:spLocks noGrp="1"/>
          </p:cNvSpPr>
          <p:nvPr>
            <p:ph type="title"/>
          </p:nvPr>
        </p:nvSpPr>
        <p:spPr/>
        <p:txBody>
          <a:bodyPr/>
          <a:lstStyle/>
          <a:p>
            <a:pPr algn="ctr"/>
            <a:r>
              <a:rPr lang="en-US" b="1" dirty="0">
                <a:solidFill>
                  <a:srgbClr val="0070C0"/>
                </a:solidFill>
              </a:rPr>
              <a:t>Amortized Runtime Analysis for Insertion to Dynamic Array</a:t>
            </a:r>
          </a:p>
        </p:txBody>
      </p:sp>
      <p:sp>
        <p:nvSpPr>
          <p:cNvPr id="3" name="Content Placeholder 2">
            <a:extLst>
              <a:ext uri="{FF2B5EF4-FFF2-40B4-BE49-F238E27FC236}">
                <a16:creationId xmlns:a16="http://schemas.microsoft.com/office/drawing/2014/main" id="{49E7AA00-6B9E-70C6-878B-E88DDBECF4E7}"/>
              </a:ext>
            </a:extLst>
          </p:cNvPr>
          <p:cNvSpPr>
            <a:spLocks noGrp="1"/>
          </p:cNvSpPr>
          <p:nvPr>
            <p:ph idx="1"/>
          </p:nvPr>
        </p:nvSpPr>
        <p:spPr/>
        <p:txBody>
          <a:bodyPr/>
          <a:lstStyle/>
          <a:p>
            <a:pPr marL="0" indent="0">
              <a:buNone/>
            </a:pPr>
            <a:r>
              <a:rPr lang="en-US" dirty="0">
                <a:hlinkClick r:id="rId2"/>
              </a:rPr>
              <a:t>https://courses.cs.duke.edu/spring19/compsci330/lecture21scribe.pdf</a:t>
            </a:r>
            <a:r>
              <a:rPr lang="en-US" dirty="0"/>
              <a:t> </a:t>
            </a:r>
          </a:p>
          <a:p>
            <a:pPr marL="0" indent="0">
              <a:buNone/>
            </a:pPr>
            <a:r>
              <a:rPr lang="en-US" dirty="0"/>
              <a:t>Here </a:t>
            </a:r>
            <a:r>
              <a:rPr lang="el-GR" dirty="0"/>
              <a:t>φ</a:t>
            </a:r>
            <a:r>
              <a:rPr lang="en-US" dirty="0"/>
              <a:t>(x</a:t>
            </a:r>
            <a:r>
              <a:rPr lang="en-US" baseline="-25000" dirty="0"/>
              <a:t>i+1</a:t>
            </a:r>
            <a:r>
              <a:rPr lang="en-US" dirty="0"/>
              <a:t>) - </a:t>
            </a:r>
            <a:r>
              <a:rPr lang="el-GR" dirty="0"/>
              <a:t>φ</a:t>
            </a:r>
            <a:r>
              <a:rPr lang="en-US" dirty="0"/>
              <a:t>(x</a:t>
            </a:r>
            <a:r>
              <a:rPr lang="en-US" baseline="-25000" dirty="0"/>
              <a:t>i</a:t>
            </a:r>
            <a:r>
              <a:rPr lang="en-US" dirty="0"/>
              <a:t>) has been used instead of </a:t>
            </a:r>
            <a:r>
              <a:rPr lang="el-GR" dirty="0"/>
              <a:t>φ</a:t>
            </a:r>
            <a:r>
              <a:rPr lang="en-US" dirty="0"/>
              <a:t>(D</a:t>
            </a:r>
            <a:r>
              <a:rPr lang="en-US" baseline="-25000" dirty="0"/>
              <a:t>i</a:t>
            </a:r>
            <a:r>
              <a:rPr lang="en-US" dirty="0"/>
              <a:t>) </a:t>
            </a:r>
            <a:r>
              <a:rPr lang="it-IT" dirty="0"/>
              <a:t>− </a:t>
            </a:r>
            <a:r>
              <a:rPr lang="el-GR" dirty="0"/>
              <a:t>φ</a:t>
            </a:r>
            <a:r>
              <a:rPr lang="it-IT" dirty="0"/>
              <a:t>(</a:t>
            </a:r>
            <a:r>
              <a:rPr lang="en-US" dirty="0"/>
              <a:t>D</a:t>
            </a:r>
            <a:r>
              <a:rPr lang="en-US" baseline="-25000" dirty="0"/>
              <a:t>i−1</a:t>
            </a:r>
            <a:r>
              <a:rPr lang="it-IT" dirty="0"/>
              <a:t>)</a:t>
            </a:r>
            <a:endParaRPr lang="en-US" dirty="0"/>
          </a:p>
          <a:p>
            <a:pPr marL="0" indent="0">
              <a:buNone/>
            </a:pPr>
            <a:r>
              <a:rPr lang="en-US" dirty="0"/>
              <a:t>(In the 2</a:t>
            </a:r>
            <a:r>
              <a:rPr lang="en-US" baseline="30000" dirty="0"/>
              <a:t>nd</a:t>
            </a:r>
            <a:r>
              <a:rPr lang="en-US" dirty="0"/>
              <a:t> table of page 4, capacity for x</a:t>
            </a:r>
            <a:r>
              <a:rPr lang="en-US" baseline="-25000" dirty="0"/>
              <a:t>i+1</a:t>
            </a:r>
            <a:r>
              <a:rPr lang="en-US" dirty="0"/>
              <a:t> should be 2</a:t>
            </a:r>
            <a:r>
              <a:rPr lang="en-US" baseline="30000" dirty="0"/>
              <a:t>k+1 </a:t>
            </a:r>
            <a:r>
              <a:rPr lang="en-US" dirty="0"/>
              <a:t> instead of 2</a:t>
            </a:r>
            <a:r>
              <a:rPr lang="en-US" baseline="30000" dirty="0"/>
              <a:t>k+1</a:t>
            </a:r>
            <a:r>
              <a:rPr lang="en-US" dirty="0"/>
              <a:t>+1)</a:t>
            </a:r>
          </a:p>
          <a:p>
            <a:pPr marL="0" indent="0">
              <a:buNone/>
            </a:pPr>
            <a:r>
              <a:rPr lang="en-US" dirty="0"/>
              <a:t>Observe that </a:t>
            </a:r>
            <a:r>
              <a:rPr lang="el-GR" dirty="0"/>
              <a:t>φ</a:t>
            </a:r>
            <a:r>
              <a:rPr lang="en-US" dirty="0"/>
              <a:t>(x</a:t>
            </a:r>
            <a:r>
              <a:rPr lang="en-US" baseline="-25000" dirty="0"/>
              <a:t>i+1</a:t>
            </a:r>
            <a:r>
              <a:rPr lang="en-US" dirty="0"/>
              <a:t>) - </a:t>
            </a:r>
            <a:r>
              <a:rPr lang="el-GR" dirty="0"/>
              <a:t>φ</a:t>
            </a:r>
            <a:r>
              <a:rPr lang="en-US" dirty="0"/>
              <a:t>(x</a:t>
            </a:r>
            <a:r>
              <a:rPr lang="en-US" baseline="-25000" dirty="0"/>
              <a:t>i</a:t>
            </a:r>
            <a:r>
              <a:rPr lang="en-US" dirty="0"/>
              <a:t>) is positive for simple insertions and negative for costly insertions. Thus the potential stored in simple insertions later compensate for costly insertions.</a:t>
            </a:r>
          </a:p>
        </p:txBody>
      </p:sp>
    </p:spTree>
    <p:extLst>
      <p:ext uri="{BB962C8B-B14F-4D97-AF65-F5344CB8AC3E}">
        <p14:creationId xmlns:p14="http://schemas.microsoft.com/office/powerpoint/2010/main" val="316580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856-72EA-8AC5-FEAA-78B58AF43B8D}"/>
              </a:ext>
            </a:extLst>
          </p:cNvPr>
          <p:cNvSpPr>
            <a:spLocks noGrp="1"/>
          </p:cNvSpPr>
          <p:nvPr>
            <p:ph type="title"/>
          </p:nvPr>
        </p:nvSpPr>
        <p:spPr/>
        <p:txBody>
          <a:bodyPr/>
          <a:lstStyle/>
          <a:p>
            <a:pPr algn="ctr"/>
            <a:r>
              <a:rPr lang="en-US" b="1" dirty="0">
                <a:solidFill>
                  <a:srgbClr val="0070C0"/>
                </a:solidFill>
              </a:rPr>
              <a:t>Potential Function for Fibonacci Heap</a:t>
            </a:r>
          </a:p>
        </p:txBody>
      </p:sp>
      <p:sp>
        <p:nvSpPr>
          <p:cNvPr id="3" name="Content Placeholder 2">
            <a:extLst>
              <a:ext uri="{FF2B5EF4-FFF2-40B4-BE49-F238E27FC236}">
                <a16:creationId xmlns:a16="http://schemas.microsoft.com/office/drawing/2014/main" id="{BD6D5C48-706A-70BC-06D8-746B575CFCE9}"/>
              </a:ext>
            </a:extLst>
          </p:cNvPr>
          <p:cNvSpPr>
            <a:spLocks noGrp="1"/>
          </p:cNvSpPr>
          <p:nvPr>
            <p:ph idx="1"/>
          </p:nvPr>
        </p:nvSpPr>
        <p:spPr>
          <a:xfrm>
            <a:off x="838200" y="1571348"/>
            <a:ext cx="10515600" cy="5086903"/>
          </a:xfrm>
        </p:spPr>
        <p:txBody>
          <a:bodyPr>
            <a:normAutofit fontScale="92500" lnSpcReduction="10000"/>
          </a:bodyPr>
          <a:lstStyle/>
          <a:p>
            <a:r>
              <a:rPr lang="en-US" dirty="0"/>
              <a:t>For a given Fibonacci heap H, we indicate by t(H) the number of trees in the root list of H and by m(H) the number of marked nodes in H.</a:t>
            </a:r>
          </a:p>
          <a:p>
            <a:r>
              <a:rPr lang="en-US" dirty="0"/>
              <a:t>The potential of Fibonacci heap H is then defined by</a:t>
            </a:r>
          </a:p>
          <a:p>
            <a:pPr marL="0" indent="0">
              <a:buNone/>
            </a:pPr>
            <a:r>
              <a:rPr lang="en-US" dirty="0"/>
              <a:t>	</a:t>
            </a:r>
            <a:r>
              <a:rPr lang="el-GR" dirty="0"/>
              <a:t>φ</a:t>
            </a:r>
            <a:r>
              <a:rPr lang="pt-BR" dirty="0"/>
              <a:t>(H) = t(H) + 2m(H) </a:t>
            </a:r>
          </a:p>
          <a:p>
            <a:r>
              <a:rPr lang="en-US" dirty="0"/>
              <a:t>The potential of a set of Fibonacci heaps is the sum of the potentials of its constituent Fibonacci heaps. </a:t>
            </a:r>
          </a:p>
          <a:p>
            <a:r>
              <a:rPr lang="en-US" dirty="0"/>
              <a:t>We assume that a Fibonacci heap application begins with no heaps. </a:t>
            </a:r>
          </a:p>
          <a:p>
            <a:r>
              <a:rPr lang="en-US" dirty="0"/>
              <a:t>The initial potential, therefore, is 0, and the potential is nonnegative at all subsequent times. </a:t>
            </a:r>
          </a:p>
          <a:p>
            <a:pPr lvl="1"/>
            <a:r>
              <a:rPr lang="en-US" dirty="0"/>
              <a:t>So, an upper bound on the total amortized cost is thus an upper bound on the total actual cost for the sequence of operations.</a:t>
            </a:r>
          </a:p>
          <a:p>
            <a:r>
              <a:rPr lang="en-US" dirty="0"/>
              <a:t>The key idea in the mergeable-heap operations on Fibonacci heaps is to delay work as long as possible. </a:t>
            </a:r>
          </a:p>
          <a:p>
            <a:endParaRPr lang="pt-BR" dirty="0"/>
          </a:p>
          <a:p>
            <a:pPr marL="0" indent="0">
              <a:buNone/>
            </a:pPr>
            <a:endParaRPr lang="en-US" dirty="0"/>
          </a:p>
        </p:txBody>
      </p:sp>
    </p:spTree>
    <p:extLst>
      <p:ext uri="{BB962C8B-B14F-4D97-AF65-F5344CB8AC3E}">
        <p14:creationId xmlns:p14="http://schemas.microsoft.com/office/powerpoint/2010/main" val="40366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B3EA-F5A2-B9EF-93D5-841A012E8E9A}"/>
              </a:ext>
            </a:extLst>
          </p:cNvPr>
          <p:cNvSpPr>
            <a:spLocks noGrp="1"/>
          </p:cNvSpPr>
          <p:nvPr>
            <p:ph type="title"/>
          </p:nvPr>
        </p:nvSpPr>
        <p:spPr/>
        <p:txBody>
          <a:bodyPr/>
          <a:lstStyle/>
          <a:p>
            <a:pPr algn="ctr"/>
            <a:r>
              <a:rPr lang="en-US" b="1" dirty="0">
                <a:solidFill>
                  <a:srgbClr val="0070C0"/>
                </a:solidFill>
              </a:rPr>
              <a:t>Comparison of Runtime</a:t>
            </a:r>
          </a:p>
        </p:txBody>
      </p:sp>
      <p:pic>
        <p:nvPicPr>
          <p:cNvPr id="5" name="Content Placeholder 4">
            <a:extLst>
              <a:ext uri="{FF2B5EF4-FFF2-40B4-BE49-F238E27FC236}">
                <a16:creationId xmlns:a16="http://schemas.microsoft.com/office/drawing/2014/main" id="{919BB05F-6E94-4A2E-E56B-B8174A8F271D}"/>
              </a:ext>
            </a:extLst>
          </p:cNvPr>
          <p:cNvPicPr>
            <a:picLocks noGrp="1" noChangeAspect="1"/>
          </p:cNvPicPr>
          <p:nvPr>
            <p:ph idx="1"/>
          </p:nvPr>
        </p:nvPicPr>
        <p:blipFill>
          <a:blip r:embed="rId2"/>
          <a:stretch>
            <a:fillRect/>
          </a:stretch>
        </p:blipFill>
        <p:spPr>
          <a:xfrm>
            <a:off x="3043237" y="2596356"/>
            <a:ext cx="6105525" cy="2809875"/>
          </a:xfrm>
        </p:spPr>
      </p:pic>
      <p:sp>
        <p:nvSpPr>
          <p:cNvPr id="6" name="Rectangle 5">
            <a:extLst>
              <a:ext uri="{FF2B5EF4-FFF2-40B4-BE49-F238E27FC236}">
                <a16:creationId xmlns:a16="http://schemas.microsoft.com/office/drawing/2014/main" id="{2D12F0D5-FAAD-7187-9F6F-EBBC5D0F447F}"/>
              </a:ext>
            </a:extLst>
          </p:cNvPr>
          <p:cNvSpPr/>
          <p:nvPr/>
        </p:nvSpPr>
        <p:spPr>
          <a:xfrm>
            <a:off x="3043237" y="4119239"/>
            <a:ext cx="5790045" cy="3373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325FA9-DE83-EC87-906B-A981F7C3F782}"/>
              </a:ext>
            </a:extLst>
          </p:cNvPr>
          <p:cNvSpPr/>
          <p:nvPr/>
        </p:nvSpPr>
        <p:spPr>
          <a:xfrm>
            <a:off x="3044713" y="5097266"/>
            <a:ext cx="5790045" cy="3373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3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D12A-FF99-46EB-689B-4F748ADA78B2}"/>
              </a:ext>
            </a:extLst>
          </p:cNvPr>
          <p:cNvSpPr>
            <a:spLocks noGrp="1"/>
          </p:cNvSpPr>
          <p:nvPr>
            <p:ph type="title"/>
          </p:nvPr>
        </p:nvSpPr>
        <p:spPr/>
        <p:txBody>
          <a:bodyPr/>
          <a:lstStyle/>
          <a:p>
            <a:pPr algn="ctr"/>
            <a:r>
              <a:rPr lang="en-US" b="1" dirty="0">
                <a:solidFill>
                  <a:srgbClr val="0070C0"/>
                </a:solidFill>
              </a:rPr>
              <a:t>Upper Bound on the Maximum Degree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A0920E-1FA2-6E2F-3B6A-A1D04E3E7606}"/>
                  </a:ext>
                </a:extLst>
              </p:cNvPr>
              <p:cNvSpPr>
                <a:spLocks noGrp="1"/>
              </p:cNvSpPr>
              <p:nvPr>
                <p:ph idx="1"/>
              </p:nvPr>
            </p:nvSpPr>
            <p:spPr/>
            <p:txBody>
              <a:bodyPr/>
              <a:lstStyle/>
              <a:p>
                <a:r>
                  <a:rPr lang="en-US" dirty="0"/>
                  <a:t>The amortized analyses we shall perform assume that there is a known upper bound D(n) on the maximum degree of any node in an n-node Fibonacci heap.</a:t>
                </a:r>
              </a:p>
              <a:p>
                <a:r>
                  <a:rPr lang="en-US" dirty="0"/>
                  <a:t>When only the mergeable-heap operations are supported, D(n) ≤ </a:t>
                </a:r>
                <a14:m>
                  <m:oMath xmlns:m="http://schemas.openxmlformats.org/officeDocument/2006/math">
                    <m:d>
                      <m:dPr>
                        <m:begChr m:val="⌊"/>
                        <m:endChr m:val="⌋"/>
                        <m:ctrlPr>
                          <a:rPr lang="en-US" i="1" smtClean="0">
                            <a:latin typeface="Cambria Math" panose="02040503050406030204" pitchFamily="18" charset="0"/>
                          </a:rPr>
                        </m:ctrlPr>
                      </m:dPr>
                      <m:e>
                        <m:r>
                          <m:rPr>
                            <m:nor/>
                          </m:rPr>
                          <a:rPr lang="en-US" dirty="0" smtClean="0"/>
                          <m:t>lg</m:t>
                        </m:r>
                        <m:r>
                          <m:rPr>
                            <m:nor/>
                          </m:rPr>
                          <a:rPr lang="en-US" dirty="0" smtClean="0"/>
                          <m:t> </m:t>
                        </m:r>
                        <m:r>
                          <m:rPr>
                            <m:nor/>
                          </m:rPr>
                          <a:rPr lang="en-US" dirty="0" smtClean="0"/>
                          <m:t>n</m:t>
                        </m:r>
                      </m:e>
                    </m:d>
                  </m:oMath>
                </a14:m>
                <a:r>
                  <a:rPr lang="en-US" dirty="0"/>
                  <a:t>.</a:t>
                </a:r>
              </a:p>
              <a:p>
                <a:r>
                  <a:rPr lang="en-US" dirty="0"/>
                  <a:t>When we support DECREASE-KEY and DELETE as well, D(n) = O(lg n)</a:t>
                </a:r>
              </a:p>
            </p:txBody>
          </p:sp>
        </mc:Choice>
        <mc:Fallback xmlns="">
          <p:sp>
            <p:nvSpPr>
              <p:cNvPr id="3" name="Content Placeholder 2">
                <a:extLst>
                  <a:ext uri="{FF2B5EF4-FFF2-40B4-BE49-F238E27FC236}">
                    <a16:creationId xmlns:a16="http://schemas.microsoft.com/office/drawing/2014/main" id="{C0A0920E-1FA2-6E2F-3B6A-A1D04E3E760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52388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C5BE-3AE6-CC42-1589-6B7C417364CC}"/>
              </a:ext>
            </a:extLst>
          </p:cNvPr>
          <p:cNvSpPr>
            <a:spLocks noGrp="1"/>
          </p:cNvSpPr>
          <p:nvPr>
            <p:ph type="title"/>
          </p:nvPr>
        </p:nvSpPr>
        <p:spPr/>
        <p:txBody>
          <a:bodyPr/>
          <a:lstStyle/>
          <a:p>
            <a:pPr algn="ctr"/>
            <a:r>
              <a:rPr lang="en-US" b="1" dirty="0">
                <a:solidFill>
                  <a:srgbClr val="0070C0"/>
                </a:solidFill>
              </a:rPr>
              <a:t>Unordered Binomial Tree</a:t>
            </a:r>
          </a:p>
        </p:txBody>
      </p:sp>
      <p:sp>
        <p:nvSpPr>
          <p:cNvPr id="3" name="Content Placeholder 2">
            <a:extLst>
              <a:ext uri="{FF2B5EF4-FFF2-40B4-BE49-F238E27FC236}">
                <a16:creationId xmlns:a16="http://schemas.microsoft.com/office/drawing/2014/main" id="{D1B32EAA-EE13-7512-EEAA-78934C71796D}"/>
              </a:ext>
            </a:extLst>
          </p:cNvPr>
          <p:cNvSpPr>
            <a:spLocks noGrp="1"/>
          </p:cNvSpPr>
          <p:nvPr>
            <p:ph idx="1"/>
          </p:nvPr>
        </p:nvSpPr>
        <p:spPr/>
        <p:txBody>
          <a:bodyPr>
            <a:normAutofit/>
          </a:bodyPr>
          <a:lstStyle/>
          <a:p>
            <a:r>
              <a:rPr lang="en-US" dirty="0"/>
              <a:t>If only these operations—MAKE-HEAP, INSERT, MINIMUM, EXTRACT-MIN, and UNION—are to be supported, each Fibonacci heap is simply a collection of “unordered” binomial trees. </a:t>
            </a:r>
          </a:p>
          <a:p>
            <a:r>
              <a:rPr lang="en-US" dirty="0"/>
              <a:t>An unordered binomial tree is like a binomial tree, and it, too, is defined recursively. </a:t>
            </a:r>
          </a:p>
          <a:p>
            <a:r>
              <a:rPr lang="en-US" dirty="0"/>
              <a:t>The unordered binomial tree U</a:t>
            </a:r>
            <a:r>
              <a:rPr lang="en-US" baseline="-25000" dirty="0"/>
              <a:t>0</a:t>
            </a:r>
            <a:r>
              <a:rPr lang="en-US" dirty="0"/>
              <a:t> consists of a single node, and an unordered binomial tree </a:t>
            </a:r>
            <a:r>
              <a:rPr lang="en-US" dirty="0" err="1"/>
              <a:t>U</a:t>
            </a:r>
            <a:r>
              <a:rPr lang="en-US" baseline="-25000" dirty="0" err="1"/>
              <a:t>k</a:t>
            </a:r>
            <a:r>
              <a:rPr lang="en-US" dirty="0"/>
              <a:t> consists of two unordered binomial trees U</a:t>
            </a:r>
            <a:r>
              <a:rPr lang="en-US" baseline="-25000" dirty="0"/>
              <a:t>k−1</a:t>
            </a:r>
            <a:r>
              <a:rPr lang="en-US" dirty="0"/>
              <a:t> for which the root of one is made into </a:t>
            </a:r>
            <a:r>
              <a:rPr lang="en-US" u="sng" dirty="0"/>
              <a:t>any child</a:t>
            </a:r>
            <a:r>
              <a:rPr lang="en-US" dirty="0"/>
              <a:t> of the root of the other. </a:t>
            </a:r>
          </a:p>
        </p:txBody>
      </p:sp>
    </p:spTree>
    <p:extLst>
      <p:ext uri="{BB962C8B-B14F-4D97-AF65-F5344CB8AC3E}">
        <p14:creationId xmlns:p14="http://schemas.microsoft.com/office/powerpoint/2010/main" val="250168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27A3-E7AC-1C8A-EA2E-69C7898600D0}"/>
              </a:ext>
            </a:extLst>
          </p:cNvPr>
          <p:cNvSpPr>
            <a:spLocks noGrp="1"/>
          </p:cNvSpPr>
          <p:nvPr>
            <p:ph type="title"/>
          </p:nvPr>
        </p:nvSpPr>
        <p:spPr/>
        <p:txBody>
          <a:bodyPr/>
          <a:lstStyle/>
          <a:p>
            <a:pPr algn="ctr"/>
            <a:r>
              <a:rPr lang="en-US" b="1" dirty="0">
                <a:solidFill>
                  <a:srgbClr val="0070C0"/>
                </a:solidFill>
              </a:rPr>
              <a:t>Unordered Binomial Tree (contd.)</a:t>
            </a:r>
            <a:endParaRPr lang="en-US" dirty="0"/>
          </a:p>
        </p:txBody>
      </p:sp>
      <p:sp>
        <p:nvSpPr>
          <p:cNvPr id="3" name="Content Placeholder 2">
            <a:extLst>
              <a:ext uri="{FF2B5EF4-FFF2-40B4-BE49-F238E27FC236}">
                <a16:creationId xmlns:a16="http://schemas.microsoft.com/office/drawing/2014/main" id="{BF296021-4BAD-E131-D665-90D6E5A81B47}"/>
              </a:ext>
            </a:extLst>
          </p:cNvPr>
          <p:cNvSpPr>
            <a:spLocks noGrp="1"/>
          </p:cNvSpPr>
          <p:nvPr>
            <p:ph idx="1"/>
          </p:nvPr>
        </p:nvSpPr>
        <p:spPr/>
        <p:txBody>
          <a:bodyPr/>
          <a:lstStyle/>
          <a:p>
            <a:r>
              <a:rPr lang="en-US" dirty="0"/>
              <a:t>For the unordered binomial tree </a:t>
            </a:r>
            <a:r>
              <a:rPr lang="en-US" dirty="0" err="1"/>
              <a:t>U</a:t>
            </a:r>
            <a:r>
              <a:rPr lang="en-US" baseline="-25000" dirty="0" err="1"/>
              <a:t>k</a:t>
            </a:r>
            <a:r>
              <a:rPr lang="en-US" dirty="0"/>
              <a:t>, the root has degree k, which is greater than that of any other node. The children of the root are roots of subtrees U</a:t>
            </a:r>
            <a:r>
              <a:rPr lang="en-US" baseline="-25000" dirty="0"/>
              <a:t>0</a:t>
            </a:r>
            <a:r>
              <a:rPr lang="en-US" dirty="0"/>
              <a:t>, U</a:t>
            </a:r>
            <a:r>
              <a:rPr lang="en-US" baseline="-25000" dirty="0"/>
              <a:t>1</a:t>
            </a:r>
            <a:r>
              <a:rPr lang="en-US" dirty="0"/>
              <a:t>, . . . , U</a:t>
            </a:r>
            <a:r>
              <a:rPr lang="en-US" baseline="-25000" dirty="0"/>
              <a:t>k−1</a:t>
            </a:r>
            <a:r>
              <a:rPr lang="en-US" dirty="0"/>
              <a:t> in </a:t>
            </a:r>
            <a:r>
              <a:rPr lang="en-US" u="sng" dirty="0"/>
              <a:t>some order</a:t>
            </a:r>
            <a:r>
              <a:rPr lang="en-US" dirty="0"/>
              <a:t>.</a:t>
            </a:r>
          </a:p>
          <a:p>
            <a:r>
              <a:rPr lang="en-US" dirty="0"/>
              <a:t>If an n-node Fibonacci heap is a collection of unordered binomial trees, then D(n) = lg 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17464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96C6-312F-051D-30EB-E83527DCEA91}"/>
              </a:ext>
            </a:extLst>
          </p:cNvPr>
          <p:cNvSpPr>
            <a:spLocks noGrp="1"/>
          </p:cNvSpPr>
          <p:nvPr>
            <p:ph type="title"/>
          </p:nvPr>
        </p:nvSpPr>
        <p:spPr/>
        <p:txBody>
          <a:bodyPr/>
          <a:lstStyle/>
          <a:p>
            <a:pPr algn="ctr"/>
            <a:r>
              <a:rPr lang="en-US" b="1" dirty="0">
                <a:solidFill>
                  <a:srgbClr val="0070C0"/>
                </a:solidFill>
              </a:rPr>
              <a:t>Creating a New Fibonacci Heap</a:t>
            </a:r>
          </a:p>
        </p:txBody>
      </p:sp>
      <p:sp>
        <p:nvSpPr>
          <p:cNvPr id="3" name="Content Placeholder 2">
            <a:extLst>
              <a:ext uri="{FF2B5EF4-FFF2-40B4-BE49-F238E27FC236}">
                <a16:creationId xmlns:a16="http://schemas.microsoft.com/office/drawing/2014/main" id="{120CB0F6-FD21-6B16-921D-A1D11CB2430F}"/>
              </a:ext>
            </a:extLst>
          </p:cNvPr>
          <p:cNvSpPr>
            <a:spLocks noGrp="1"/>
          </p:cNvSpPr>
          <p:nvPr>
            <p:ph idx="1"/>
          </p:nvPr>
        </p:nvSpPr>
        <p:spPr/>
        <p:txBody>
          <a:bodyPr/>
          <a:lstStyle/>
          <a:p>
            <a:r>
              <a:rPr lang="en-US" dirty="0"/>
              <a:t>To make an empty Fibonacci heap, the MAKE-FIB-HEAP procedure allocates and returns the Fibonacci heap object H, where </a:t>
            </a:r>
            <a:r>
              <a:rPr lang="en-US" dirty="0" err="1"/>
              <a:t>H.n</a:t>
            </a:r>
            <a:r>
              <a:rPr lang="en-US" dirty="0"/>
              <a:t> = 0 and </a:t>
            </a:r>
            <a:r>
              <a:rPr lang="en-US" dirty="0" err="1"/>
              <a:t>H.min</a:t>
            </a:r>
            <a:r>
              <a:rPr lang="en-US" dirty="0"/>
              <a:t> = NIL; there are no trees in H. </a:t>
            </a:r>
          </a:p>
          <a:p>
            <a:r>
              <a:rPr lang="en-US" dirty="0"/>
              <a:t>Because t(H) = 0 and m(H) = 0, the potential of the empty Fibonacci heap is </a:t>
            </a:r>
            <a:r>
              <a:rPr lang="el-GR" dirty="0"/>
              <a:t>φ</a:t>
            </a:r>
            <a:r>
              <a:rPr lang="en-US" dirty="0"/>
              <a:t>(H) = 0. </a:t>
            </a:r>
          </a:p>
          <a:p>
            <a:r>
              <a:rPr lang="en-US" dirty="0"/>
              <a:t>The amortized cost of MAKE-FIB-HEAP is thus equal to its O(1) actual cost.</a:t>
            </a:r>
          </a:p>
        </p:txBody>
      </p:sp>
    </p:spTree>
    <p:extLst>
      <p:ext uri="{BB962C8B-B14F-4D97-AF65-F5344CB8AC3E}">
        <p14:creationId xmlns:p14="http://schemas.microsoft.com/office/powerpoint/2010/main" val="610240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A68F-D14E-4C16-9814-E9FD57C9D42B}"/>
              </a:ext>
            </a:extLst>
          </p:cNvPr>
          <p:cNvSpPr>
            <a:spLocks noGrp="1"/>
          </p:cNvSpPr>
          <p:nvPr>
            <p:ph type="title"/>
          </p:nvPr>
        </p:nvSpPr>
        <p:spPr/>
        <p:txBody>
          <a:bodyPr/>
          <a:lstStyle/>
          <a:p>
            <a:pPr algn="ctr"/>
            <a:r>
              <a:rPr lang="en-US" b="1" dirty="0">
                <a:solidFill>
                  <a:srgbClr val="0070C0"/>
                </a:solidFill>
              </a:rPr>
              <a:t>Inserting A Node</a:t>
            </a:r>
          </a:p>
        </p:txBody>
      </p:sp>
      <p:pic>
        <p:nvPicPr>
          <p:cNvPr id="14" name="Content Placeholder 13">
            <a:extLst>
              <a:ext uri="{FF2B5EF4-FFF2-40B4-BE49-F238E27FC236}">
                <a16:creationId xmlns:a16="http://schemas.microsoft.com/office/drawing/2014/main" id="{3E17DF03-8E84-B941-AA76-A916C20152DE}"/>
              </a:ext>
            </a:extLst>
          </p:cNvPr>
          <p:cNvPicPr>
            <a:picLocks noGrp="1" noChangeAspect="1"/>
          </p:cNvPicPr>
          <p:nvPr>
            <p:ph sz="half" idx="1"/>
          </p:nvPr>
        </p:nvPicPr>
        <p:blipFill>
          <a:blip r:embed="rId2"/>
          <a:stretch>
            <a:fillRect/>
          </a:stretch>
        </p:blipFill>
        <p:spPr>
          <a:xfrm>
            <a:off x="838200" y="2097269"/>
            <a:ext cx="5181600" cy="3808049"/>
          </a:xfrm>
        </p:spPr>
      </p:pic>
      <p:pic>
        <p:nvPicPr>
          <p:cNvPr id="22" name="Content Placeholder 21">
            <a:extLst>
              <a:ext uri="{FF2B5EF4-FFF2-40B4-BE49-F238E27FC236}">
                <a16:creationId xmlns:a16="http://schemas.microsoft.com/office/drawing/2014/main" id="{074E8AE9-0DF2-D824-5843-13B1E0B17A61}"/>
              </a:ext>
            </a:extLst>
          </p:cNvPr>
          <p:cNvPicPr>
            <a:picLocks noGrp="1" noChangeAspect="1"/>
          </p:cNvPicPr>
          <p:nvPr>
            <p:ph sz="half" idx="2"/>
          </p:nvPr>
        </p:nvPicPr>
        <p:blipFill>
          <a:blip r:embed="rId3"/>
          <a:stretch>
            <a:fillRect/>
          </a:stretch>
        </p:blipFill>
        <p:spPr>
          <a:xfrm>
            <a:off x="6800850" y="2097269"/>
            <a:ext cx="3924300" cy="1762125"/>
          </a:xfrm>
        </p:spPr>
      </p:pic>
      <p:pic>
        <p:nvPicPr>
          <p:cNvPr id="24" name="Picture 23">
            <a:extLst>
              <a:ext uri="{FF2B5EF4-FFF2-40B4-BE49-F238E27FC236}">
                <a16:creationId xmlns:a16="http://schemas.microsoft.com/office/drawing/2014/main" id="{7EBC23F8-D017-44C0-AF95-28703A67DC76}"/>
              </a:ext>
            </a:extLst>
          </p:cNvPr>
          <p:cNvPicPr>
            <a:picLocks noChangeAspect="1"/>
          </p:cNvPicPr>
          <p:nvPr/>
        </p:nvPicPr>
        <p:blipFill>
          <a:blip r:embed="rId4"/>
          <a:stretch>
            <a:fillRect/>
          </a:stretch>
        </p:blipFill>
        <p:spPr>
          <a:xfrm>
            <a:off x="6720766" y="4007778"/>
            <a:ext cx="4343400" cy="1771650"/>
          </a:xfrm>
          <a:prstGeom prst="rect">
            <a:avLst/>
          </a:prstGeom>
        </p:spPr>
      </p:pic>
    </p:spTree>
    <p:extLst>
      <p:ext uri="{BB962C8B-B14F-4D97-AF65-F5344CB8AC3E}">
        <p14:creationId xmlns:p14="http://schemas.microsoft.com/office/powerpoint/2010/main" val="309034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6FB74F-4D4D-EE75-A226-0DA484FD33C8}"/>
              </a:ext>
            </a:extLst>
          </p:cNvPr>
          <p:cNvSpPr>
            <a:spLocks noGrp="1"/>
          </p:cNvSpPr>
          <p:nvPr>
            <p:ph type="title"/>
          </p:nvPr>
        </p:nvSpPr>
        <p:spPr/>
        <p:txBody>
          <a:bodyPr/>
          <a:lstStyle/>
          <a:p>
            <a:pPr algn="ctr"/>
            <a:r>
              <a:rPr lang="en-US" b="1" dirty="0">
                <a:solidFill>
                  <a:srgbClr val="0070C0"/>
                </a:solidFill>
              </a:rPr>
              <a:t>Inserting A Node (contd.)</a:t>
            </a:r>
            <a:endParaRPr lang="en-US" dirty="0"/>
          </a:p>
        </p:txBody>
      </p:sp>
      <p:sp>
        <p:nvSpPr>
          <p:cNvPr id="6" name="Content Placeholder 5">
            <a:extLst>
              <a:ext uri="{FF2B5EF4-FFF2-40B4-BE49-F238E27FC236}">
                <a16:creationId xmlns:a16="http://schemas.microsoft.com/office/drawing/2014/main" id="{4C645814-F1FF-9E7E-AE46-FC3F1CE7B0E9}"/>
              </a:ext>
            </a:extLst>
          </p:cNvPr>
          <p:cNvSpPr>
            <a:spLocks noGrp="1"/>
          </p:cNvSpPr>
          <p:nvPr>
            <p:ph idx="1"/>
          </p:nvPr>
        </p:nvSpPr>
        <p:spPr/>
        <p:txBody>
          <a:bodyPr>
            <a:normAutofit/>
          </a:bodyPr>
          <a:lstStyle/>
          <a:p>
            <a:r>
              <a:rPr lang="en-US" dirty="0"/>
              <a:t>Unlike the BINOMIAL-HEAP-INSERT procedure, FIB-HEAP-INSERT makes no attempt to consolidate the trees within the Fibonacci heap. </a:t>
            </a:r>
          </a:p>
          <a:p>
            <a:r>
              <a:rPr lang="en-US" dirty="0"/>
              <a:t>If k consecutive FIBHEAP-INSERT operations occur, then k single-node trees are added to the root list.</a:t>
            </a:r>
          </a:p>
          <a:p>
            <a:r>
              <a:rPr lang="en-US" dirty="0"/>
              <a:t>To determine the amortized cost of FIB-HEAP-INSERT, let H be the input Fibonacci heap and H’ be the resulting Fibonacci heap. </a:t>
            </a:r>
          </a:p>
          <a:p>
            <a:r>
              <a:rPr lang="en-US" dirty="0"/>
              <a:t>Then, t(H’) = t(H)+1 and m(H’) = m(H), and the increase in potential is</a:t>
            </a:r>
          </a:p>
          <a:p>
            <a:pPr marL="0" indent="0">
              <a:buNone/>
            </a:pPr>
            <a:r>
              <a:rPr lang="en-US" dirty="0"/>
              <a:t>	((t(H) + 1) + 2m(H)) − (t(H) + 2m(H)) = 1 .</a:t>
            </a:r>
          </a:p>
          <a:p>
            <a:r>
              <a:rPr lang="en-US" dirty="0"/>
              <a:t>Since the actual cost is O(1), the amortized cost is O(1) + 1 = O(1).</a:t>
            </a:r>
          </a:p>
        </p:txBody>
      </p:sp>
    </p:spTree>
    <p:extLst>
      <p:ext uri="{BB962C8B-B14F-4D97-AF65-F5344CB8AC3E}">
        <p14:creationId xmlns:p14="http://schemas.microsoft.com/office/powerpoint/2010/main" val="3806029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7506-4F6C-1C17-472A-B58DEAD27B20}"/>
              </a:ext>
            </a:extLst>
          </p:cNvPr>
          <p:cNvSpPr>
            <a:spLocks noGrp="1"/>
          </p:cNvSpPr>
          <p:nvPr>
            <p:ph type="title"/>
          </p:nvPr>
        </p:nvSpPr>
        <p:spPr/>
        <p:txBody>
          <a:bodyPr/>
          <a:lstStyle/>
          <a:p>
            <a:pPr algn="ctr"/>
            <a:r>
              <a:rPr lang="en-US" b="1" dirty="0">
                <a:solidFill>
                  <a:srgbClr val="0070C0"/>
                </a:solidFill>
              </a:rPr>
              <a:t>Finding the Minimum Node</a:t>
            </a:r>
          </a:p>
        </p:txBody>
      </p:sp>
      <p:sp>
        <p:nvSpPr>
          <p:cNvPr id="3" name="Content Placeholder 2">
            <a:extLst>
              <a:ext uri="{FF2B5EF4-FFF2-40B4-BE49-F238E27FC236}">
                <a16:creationId xmlns:a16="http://schemas.microsoft.com/office/drawing/2014/main" id="{878C7360-EBBE-B479-3A6B-82388B999346}"/>
              </a:ext>
            </a:extLst>
          </p:cNvPr>
          <p:cNvSpPr>
            <a:spLocks noGrp="1"/>
          </p:cNvSpPr>
          <p:nvPr>
            <p:ph idx="1"/>
          </p:nvPr>
        </p:nvSpPr>
        <p:spPr/>
        <p:txBody>
          <a:bodyPr/>
          <a:lstStyle/>
          <a:p>
            <a:r>
              <a:rPr lang="en-US" dirty="0"/>
              <a:t>The minimum node of a Fibonacci heap H is given by the pointer </a:t>
            </a:r>
            <a:r>
              <a:rPr lang="en-US" dirty="0" err="1"/>
              <a:t>H.min</a:t>
            </a:r>
            <a:r>
              <a:rPr lang="en-US" dirty="0"/>
              <a:t>, so we can find the minimum node in O(1) actual time. </a:t>
            </a:r>
          </a:p>
          <a:p>
            <a:r>
              <a:rPr lang="en-US" dirty="0"/>
              <a:t>Because the potential of H does not change, the amortized cost of this operation is equal to its O(1) actual cost.</a:t>
            </a:r>
          </a:p>
        </p:txBody>
      </p:sp>
    </p:spTree>
    <p:extLst>
      <p:ext uri="{BB962C8B-B14F-4D97-AF65-F5344CB8AC3E}">
        <p14:creationId xmlns:p14="http://schemas.microsoft.com/office/powerpoint/2010/main" val="153427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C14E-2930-D5E4-A2A8-1D8032918ED3}"/>
              </a:ext>
            </a:extLst>
          </p:cNvPr>
          <p:cNvSpPr>
            <a:spLocks noGrp="1"/>
          </p:cNvSpPr>
          <p:nvPr>
            <p:ph type="title"/>
          </p:nvPr>
        </p:nvSpPr>
        <p:spPr/>
        <p:txBody>
          <a:bodyPr/>
          <a:lstStyle/>
          <a:p>
            <a:pPr algn="ctr"/>
            <a:r>
              <a:rPr lang="en-US" b="1">
                <a:solidFill>
                  <a:srgbClr val="0070C0"/>
                </a:solidFill>
              </a:rPr>
              <a:t>Uniting Two Fibonacci Heaps</a:t>
            </a:r>
            <a:endParaRPr lang="en-US" b="1" dirty="0">
              <a:solidFill>
                <a:srgbClr val="0070C0"/>
              </a:solidFill>
            </a:endParaRPr>
          </a:p>
        </p:txBody>
      </p:sp>
      <p:sp>
        <p:nvSpPr>
          <p:cNvPr id="3" name="Content Placeholder 2">
            <a:extLst>
              <a:ext uri="{FF2B5EF4-FFF2-40B4-BE49-F238E27FC236}">
                <a16:creationId xmlns:a16="http://schemas.microsoft.com/office/drawing/2014/main" id="{A33DD40A-BB9A-B332-C460-0FB42F044D44}"/>
              </a:ext>
            </a:extLst>
          </p:cNvPr>
          <p:cNvSpPr>
            <a:spLocks noGrp="1"/>
          </p:cNvSpPr>
          <p:nvPr>
            <p:ph idx="1"/>
          </p:nvPr>
        </p:nvSpPr>
        <p:spPr/>
        <p:txBody>
          <a:bodyPr/>
          <a:lstStyle/>
          <a:p>
            <a:r>
              <a:rPr lang="en-US"/>
              <a:t>It simply concatenates the root lists of H</a:t>
            </a:r>
            <a:r>
              <a:rPr lang="en-US" baseline="-25000"/>
              <a:t>1</a:t>
            </a:r>
            <a:r>
              <a:rPr lang="en-US"/>
              <a:t> and H</a:t>
            </a:r>
            <a:r>
              <a:rPr lang="en-US" baseline="-25000"/>
              <a:t>2</a:t>
            </a:r>
            <a:r>
              <a:rPr lang="en-US"/>
              <a:t> and then determines the new minimum node. No consolidation of trees occurs.</a:t>
            </a:r>
          </a:p>
          <a:p>
            <a:endParaRPr lang="en-US" dirty="0"/>
          </a:p>
        </p:txBody>
      </p:sp>
      <p:pic>
        <p:nvPicPr>
          <p:cNvPr id="7" name="Picture 6">
            <a:extLst>
              <a:ext uri="{FF2B5EF4-FFF2-40B4-BE49-F238E27FC236}">
                <a16:creationId xmlns:a16="http://schemas.microsoft.com/office/drawing/2014/main" id="{44C8FD73-7408-6835-817E-BF1BD1892BF0}"/>
              </a:ext>
            </a:extLst>
          </p:cNvPr>
          <p:cNvPicPr>
            <a:picLocks noChangeAspect="1"/>
          </p:cNvPicPr>
          <p:nvPr/>
        </p:nvPicPr>
        <p:blipFill>
          <a:blip r:embed="rId2"/>
          <a:stretch>
            <a:fillRect/>
          </a:stretch>
        </p:blipFill>
        <p:spPr>
          <a:xfrm>
            <a:off x="2481124" y="3258243"/>
            <a:ext cx="7886700" cy="2543175"/>
          </a:xfrm>
          <a:prstGeom prst="rect">
            <a:avLst/>
          </a:prstGeom>
        </p:spPr>
      </p:pic>
    </p:spTree>
    <p:extLst>
      <p:ext uri="{BB962C8B-B14F-4D97-AF65-F5344CB8AC3E}">
        <p14:creationId xmlns:p14="http://schemas.microsoft.com/office/powerpoint/2010/main" val="38912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4E32-DF9E-5502-947C-AAEAF895C62A}"/>
              </a:ext>
            </a:extLst>
          </p:cNvPr>
          <p:cNvSpPr>
            <a:spLocks noGrp="1"/>
          </p:cNvSpPr>
          <p:nvPr>
            <p:ph type="title"/>
          </p:nvPr>
        </p:nvSpPr>
        <p:spPr/>
        <p:txBody>
          <a:bodyPr/>
          <a:lstStyle/>
          <a:p>
            <a:pPr algn="ctr"/>
            <a:r>
              <a:rPr lang="en-US" b="1" dirty="0">
                <a:solidFill>
                  <a:srgbClr val="0070C0"/>
                </a:solidFill>
              </a:rPr>
              <a:t>Amortized Cost of FIB-HEAP-UNION</a:t>
            </a:r>
          </a:p>
        </p:txBody>
      </p:sp>
      <p:sp>
        <p:nvSpPr>
          <p:cNvPr id="3" name="Content Placeholder 2">
            <a:extLst>
              <a:ext uri="{FF2B5EF4-FFF2-40B4-BE49-F238E27FC236}">
                <a16:creationId xmlns:a16="http://schemas.microsoft.com/office/drawing/2014/main" id="{45FA73C9-A0AB-CE82-44A8-0B70FF8E3E91}"/>
              </a:ext>
            </a:extLst>
          </p:cNvPr>
          <p:cNvSpPr>
            <a:spLocks noGrp="1"/>
          </p:cNvSpPr>
          <p:nvPr>
            <p:ph idx="1"/>
          </p:nvPr>
        </p:nvSpPr>
        <p:spPr/>
        <p:txBody>
          <a:bodyPr/>
          <a:lstStyle/>
          <a:p>
            <a:r>
              <a:rPr lang="en-US" dirty="0"/>
              <a:t>The change in potential is</a:t>
            </a:r>
          </a:p>
          <a:p>
            <a:pPr marL="0" indent="0">
              <a:buNone/>
            </a:pPr>
            <a:r>
              <a:rPr lang="en-US" dirty="0"/>
              <a:t>	</a:t>
            </a:r>
            <a:r>
              <a:rPr lang="el-GR" dirty="0"/>
              <a:t>φ</a:t>
            </a:r>
            <a:r>
              <a:rPr lang="en-US" dirty="0"/>
              <a:t>(H) − (</a:t>
            </a:r>
            <a:r>
              <a:rPr lang="el-GR" dirty="0"/>
              <a:t>φ</a:t>
            </a:r>
            <a:r>
              <a:rPr lang="en-US" dirty="0"/>
              <a:t>(H</a:t>
            </a:r>
            <a:r>
              <a:rPr lang="en-US" baseline="-25000" dirty="0"/>
              <a:t>1</a:t>
            </a:r>
            <a:r>
              <a:rPr lang="en-US" dirty="0"/>
              <a:t>) + </a:t>
            </a:r>
            <a:r>
              <a:rPr lang="el-GR" dirty="0"/>
              <a:t>φ</a:t>
            </a:r>
            <a:r>
              <a:rPr lang="en-US" dirty="0"/>
              <a:t>(H</a:t>
            </a:r>
            <a:r>
              <a:rPr lang="en-US" baseline="-25000" dirty="0"/>
              <a:t>2</a:t>
            </a:r>
            <a:r>
              <a:rPr lang="en-US" dirty="0"/>
              <a:t>))</a:t>
            </a:r>
          </a:p>
          <a:p>
            <a:pPr marL="0" indent="0">
              <a:buNone/>
            </a:pPr>
            <a:r>
              <a:rPr lang="en-US" dirty="0"/>
              <a:t>	= (t(H) + 2m(H)) − ((t(H</a:t>
            </a:r>
            <a:r>
              <a:rPr lang="en-US" baseline="-25000" dirty="0"/>
              <a:t>1</a:t>
            </a:r>
            <a:r>
              <a:rPr lang="en-US" dirty="0"/>
              <a:t>) + 2m(H</a:t>
            </a:r>
            <a:r>
              <a:rPr lang="en-US" baseline="-25000" dirty="0"/>
              <a:t>1</a:t>
            </a:r>
            <a:r>
              <a:rPr lang="en-US" dirty="0"/>
              <a:t>)) + (t(H</a:t>
            </a:r>
            <a:r>
              <a:rPr lang="en-US" baseline="-25000" dirty="0"/>
              <a:t>2</a:t>
            </a:r>
            <a:r>
              <a:rPr lang="en-US" dirty="0"/>
              <a:t>) + 2m(H</a:t>
            </a:r>
            <a:r>
              <a:rPr lang="en-US" baseline="-25000" dirty="0"/>
              <a:t>2</a:t>
            </a:r>
            <a:r>
              <a:rPr lang="en-US" dirty="0"/>
              <a:t>)))</a:t>
            </a:r>
          </a:p>
          <a:p>
            <a:pPr marL="0" indent="0">
              <a:buNone/>
            </a:pPr>
            <a:r>
              <a:rPr lang="en-US" dirty="0"/>
              <a:t>	= 0</a:t>
            </a:r>
          </a:p>
          <a:p>
            <a:pPr marL="0" indent="0">
              <a:buNone/>
            </a:pPr>
            <a:r>
              <a:rPr lang="en-US" dirty="0"/>
              <a:t>because t(H) = t(H</a:t>
            </a:r>
            <a:r>
              <a:rPr lang="en-US" baseline="-25000" dirty="0"/>
              <a:t>1</a:t>
            </a:r>
            <a:r>
              <a:rPr lang="en-US" dirty="0"/>
              <a:t>) + t(H</a:t>
            </a:r>
            <a:r>
              <a:rPr lang="en-US" baseline="-25000" dirty="0"/>
              <a:t>2</a:t>
            </a:r>
            <a:r>
              <a:rPr lang="en-US" dirty="0"/>
              <a:t>) and m(H) = m(H</a:t>
            </a:r>
            <a:r>
              <a:rPr lang="en-US" baseline="-25000" dirty="0"/>
              <a:t>1</a:t>
            </a:r>
            <a:r>
              <a:rPr lang="en-US" dirty="0"/>
              <a:t>) + m(H</a:t>
            </a:r>
            <a:r>
              <a:rPr lang="en-US" baseline="-25000" dirty="0"/>
              <a:t>2</a:t>
            </a:r>
            <a:r>
              <a:rPr lang="en-US" dirty="0"/>
              <a:t>). </a:t>
            </a:r>
          </a:p>
          <a:p>
            <a:r>
              <a:rPr lang="en-US" dirty="0"/>
              <a:t>The amortized cost of FIB-HEAP-UNION is therefore equal to its O(1) actual cost.</a:t>
            </a:r>
          </a:p>
        </p:txBody>
      </p:sp>
    </p:spTree>
    <p:extLst>
      <p:ext uri="{BB962C8B-B14F-4D97-AF65-F5344CB8AC3E}">
        <p14:creationId xmlns:p14="http://schemas.microsoft.com/office/powerpoint/2010/main" val="1692719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13CE-58D8-8F6C-2DE5-81B91C76EA3B}"/>
              </a:ext>
            </a:extLst>
          </p:cNvPr>
          <p:cNvSpPr>
            <a:spLocks noGrp="1"/>
          </p:cNvSpPr>
          <p:nvPr>
            <p:ph type="title"/>
          </p:nvPr>
        </p:nvSpPr>
        <p:spPr/>
        <p:txBody>
          <a:bodyPr/>
          <a:lstStyle/>
          <a:p>
            <a:pPr algn="ctr"/>
            <a:r>
              <a:rPr lang="en-US" b="1" dirty="0">
                <a:solidFill>
                  <a:srgbClr val="0070C0"/>
                </a:solidFill>
              </a:rPr>
              <a:t>Extracting the Minimum Node</a:t>
            </a:r>
          </a:p>
        </p:txBody>
      </p:sp>
      <p:sp>
        <p:nvSpPr>
          <p:cNvPr id="3" name="Content Placeholder 2">
            <a:extLst>
              <a:ext uri="{FF2B5EF4-FFF2-40B4-BE49-F238E27FC236}">
                <a16:creationId xmlns:a16="http://schemas.microsoft.com/office/drawing/2014/main" id="{A6370211-9262-A51D-2511-071954408794}"/>
              </a:ext>
            </a:extLst>
          </p:cNvPr>
          <p:cNvSpPr>
            <a:spLocks noGrp="1"/>
          </p:cNvSpPr>
          <p:nvPr>
            <p:ph idx="1"/>
          </p:nvPr>
        </p:nvSpPr>
        <p:spPr>
          <a:xfrm>
            <a:off x="838200" y="1690688"/>
            <a:ext cx="10515600" cy="4486275"/>
          </a:xfrm>
        </p:spPr>
        <p:txBody>
          <a:bodyPr/>
          <a:lstStyle/>
          <a:p>
            <a:r>
              <a:rPr lang="en-US" dirty="0"/>
              <a:t>The delayed work of consolidating trees in the root list finally occurs here.</a:t>
            </a:r>
          </a:p>
        </p:txBody>
      </p:sp>
      <p:pic>
        <p:nvPicPr>
          <p:cNvPr id="7" name="Picture 6">
            <a:extLst>
              <a:ext uri="{FF2B5EF4-FFF2-40B4-BE49-F238E27FC236}">
                <a16:creationId xmlns:a16="http://schemas.microsoft.com/office/drawing/2014/main" id="{B9E00525-DEC0-AFA5-C9BE-B821DC0D09DA}"/>
              </a:ext>
            </a:extLst>
          </p:cNvPr>
          <p:cNvPicPr>
            <a:picLocks noChangeAspect="1"/>
          </p:cNvPicPr>
          <p:nvPr/>
        </p:nvPicPr>
        <p:blipFill>
          <a:blip r:embed="rId2"/>
          <a:stretch>
            <a:fillRect/>
          </a:stretch>
        </p:blipFill>
        <p:spPr>
          <a:xfrm>
            <a:off x="3522261" y="2488430"/>
            <a:ext cx="4591073" cy="4309245"/>
          </a:xfrm>
          <a:prstGeom prst="rect">
            <a:avLst/>
          </a:prstGeom>
        </p:spPr>
      </p:pic>
    </p:spTree>
    <p:extLst>
      <p:ext uri="{BB962C8B-B14F-4D97-AF65-F5344CB8AC3E}">
        <p14:creationId xmlns:p14="http://schemas.microsoft.com/office/powerpoint/2010/main" val="36719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D83B-52C8-E0CE-C9CB-6782885FF471}"/>
              </a:ext>
            </a:extLst>
          </p:cNvPr>
          <p:cNvSpPr>
            <a:spLocks noGrp="1"/>
          </p:cNvSpPr>
          <p:nvPr>
            <p:ph type="title"/>
          </p:nvPr>
        </p:nvSpPr>
        <p:spPr/>
        <p:txBody>
          <a:bodyPr/>
          <a:lstStyle/>
          <a:p>
            <a:pPr algn="ctr"/>
            <a:r>
              <a:rPr lang="en-US" b="1" dirty="0">
                <a:solidFill>
                  <a:srgbClr val="0070C0"/>
                </a:solidFill>
              </a:rPr>
              <a:t>When To Use Fibonacci Heaps</a:t>
            </a:r>
          </a:p>
        </p:txBody>
      </p:sp>
      <p:sp>
        <p:nvSpPr>
          <p:cNvPr id="3" name="Content Placeholder 2">
            <a:extLst>
              <a:ext uri="{FF2B5EF4-FFF2-40B4-BE49-F238E27FC236}">
                <a16:creationId xmlns:a16="http://schemas.microsoft.com/office/drawing/2014/main" id="{75315656-45C7-88A3-962F-1223D0D84FFB}"/>
              </a:ext>
            </a:extLst>
          </p:cNvPr>
          <p:cNvSpPr>
            <a:spLocks noGrp="1"/>
          </p:cNvSpPr>
          <p:nvPr>
            <p:ph idx="1"/>
          </p:nvPr>
        </p:nvSpPr>
        <p:spPr/>
        <p:txBody>
          <a:bodyPr>
            <a:normAutofit fontScale="92500"/>
          </a:bodyPr>
          <a:lstStyle/>
          <a:p>
            <a:r>
              <a:rPr lang="en-US" dirty="0"/>
              <a:t>Fibonacci heaps are especially desirable when the number of EXTRACT-MIN and DELETE operations is small relative to the number of other operations performed. </a:t>
            </a:r>
          </a:p>
          <a:p>
            <a:r>
              <a:rPr lang="en-US" dirty="0"/>
              <a:t>For example, some algorithms for graph problems may call DECREASE-KEY once per edge. For dense graphs, which have many edges, the O(1) amortized time of each call of DECREASE-KEY adds up to a big improvement over the  </a:t>
            </a:r>
            <a:r>
              <a:rPr lang="el-GR" dirty="0"/>
              <a:t>Θ</a:t>
            </a:r>
            <a:r>
              <a:rPr lang="en-US" dirty="0"/>
              <a:t>(lg n) worst-case time of binary or binomial heaps.</a:t>
            </a:r>
          </a:p>
          <a:p>
            <a:r>
              <a:rPr lang="en-US" dirty="0"/>
              <a:t>From a practical point of view, however, the constant factors and programming complexity of Fibonacci heaps make them less desirable than ordinary binary (or k-</a:t>
            </a:r>
            <a:r>
              <a:rPr lang="en-US" dirty="0" err="1"/>
              <a:t>ary</a:t>
            </a:r>
            <a:r>
              <a:rPr lang="en-US" dirty="0"/>
              <a:t>) heaps for most applications. </a:t>
            </a:r>
          </a:p>
          <a:p>
            <a:pPr lvl="1"/>
            <a:r>
              <a:rPr lang="en-US" dirty="0"/>
              <a:t>Thus, Fibonacci heaps are predominantly of theoretical interest.</a:t>
            </a:r>
          </a:p>
        </p:txBody>
      </p:sp>
    </p:spTree>
    <p:extLst>
      <p:ext uri="{BB962C8B-B14F-4D97-AF65-F5344CB8AC3E}">
        <p14:creationId xmlns:p14="http://schemas.microsoft.com/office/powerpoint/2010/main" val="319768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7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FB3E-C85D-8BF0-81B6-00ADADF533F6}"/>
              </a:ext>
            </a:extLst>
          </p:cNvPr>
          <p:cNvSpPr>
            <a:spLocks noGrp="1"/>
          </p:cNvSpPr>
          <p:nvPr>
            <p:ph type="title"/>
          </p:nvPr>
        </p:nvSpPr>
        <p:spPr>
          <a:xfrm>
            <a:off x="231707" y="2512381"/>
            <a:ext cx="2191897" cy="227125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kern="1200" dirty="0">
                <a:solidFill>
                  <a:srgbClr val="FFFFFF"/>
                </a:solidFill>
                <a:latin typeface="+mj-lt"/>
                <a:ea typeface="+mj-ea"/>
                <a:cs typeface="+mj-cs"/>
              </a:rPr>
              <a:t>Extract-Min</a:t>
            </a:r>
          </a:p>
        </p:txBody>
      </p:sp>
      <p:pic>
        <p:nvPicPr>
          <p:cNvPr id="11" name="Picture 10">
            <a:extLst>
              <a:ext uri="{FF2B5EF4-FFF2-40B4-BE49-F238E27FC236}">
                <a16:creationId xmlns:a16="http://schemas.microsoft.com/office/drawing/2014/main" id="{0640AF86-0EDA-D177-4154-27030A8557B1}"/>
              </a:ext>
            </a:extLst>
          </p:cNvPr>
          <p:cNvPicPr>
            <a:picLocks noChangeAspect="1"/>
          </p:cNvPicPr>
          <p:nvPr/>
        </p:nvPicPr>
        <p:blipFill>
          <a:blip r:embed="rId2"/>
          <a:stretch>
            <a:fillRect/>
          </a:stretch>
        </p:blipFill>
        <p:spPr>
          <a:xfrm>
            <a:off x="2534179" y="541538"/>
            <a:ext cx="9657821" cy="5987849"/>
          </a:xfrm>
          <a:prstGeom prst="rect">
            <a:avLst/>
          </a:prstGeom>
        </p:spPr>
      </p:pic>
    </p:spTree>
    <p:extLst>
      <p:ext uri="{BB962C8B-B14F-4D97-AF65-F5344CB8AC3E}">
        <p14:creationId xmlns:p14="http://schemas.microsoft.com/office/powerpoint/2010/main" val="3407110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7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FB3E-C85D-8BF0-81B6-00ADADF533F6}"/>
              </a:ext>
            </a:extLst>
          </p:cNvPr>
          <p:cNvSpPr>
            <a:spLocks noGrp="1"/>
          </p:cNvSpPr>
          <p:nvPr>
            <p:ph type="title"/>
          </p:nvPr>
        </p:nvSpPr>
        <p:spPr>
          <a:xfrm>
            <a:off x="231707" y="2571750"/>
            <a:ext cx="2218530" cy="221188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kern="1200" dirty="0">
                <a:solidFill>
                  <a:srgbClr val="FFFFFF"/>
                </a:solidFill>
                <a:latin typeface="+mj-lt"/>
                <a:ea typeface="+mj-ea"/>
                <a:cs typeface="+mj-cs"/>
              </a:rPr>
              <a:t>Extract-Min (contd.)</a:t>
            </a:r>
          </a:p>
        </p:txBody>
      </p:sp>
      <p:pic>
        <p:nvPicPr>
          <p:cNvPr id="4" name="Picture 3">
            <a:extLst>
              <a:ext uri="{FF2B5EF4-FFF2-40B4-BE49-F238E27FC236}">
                <a16:creationId xmlns:a16="http://schemas.microsoft.com/office/drawing/2014/main" id="{F950493A-6597-ED94-8A2D-14A46CCBFF06}"/>
              </a:ext>
            </a:extLst>
          </p:cNvPr>
          <p:cNvPicPr>
            <a:picLocks noChangeAspect="1"/>
          </p:cNvPicPr>
          <p:nvPr/>
        </p:nvPicPr>
        <p:blipFill>
          <a:blip r:embed="rId2"/>
          <a:stretch>
            <a:fillRect/>
          </a:stretch>
        </p:blipFill>
        <p:spPr>
          <a:xfrm>
            <a:off x="2828925" y="0"/>
            <a:ext cx="9363075" cy="2571750"/>
          </a:xfrm>
          <a:prstGeom prst="rect">
            <a:avLst/>
          </a:prstGeom>
        </p:spPr>
      </p:pic>
      <p:pic>
        <p:nvPicPr>
          <p:cNvPr id="6" name="Picture 5">
            <a:extLst>
              <a:ext uri="{FF2B5EF4-FFF2-40B4-BE49-F238E27FC236}">
                <a16:creationId xmlns:a16="http://schemas.microsoft.com/office/drawing/2014/main" id="{A8388CA2-C1C9-37DD-4668-4D1BC1FE4A5C}"/>
              </a:ext>
            </a:extLst>
          </p:cNvPr>
          <p:cNvPicPr>
            <a:picLocks noChangeAspect="1"/>
          </p:cNvPicPr>
          <p:nvPr/>
        </p:nvPicPr>
        <p:blipFill>
          <a:blip r:embed="rId3"/>
          <a:stretch>
            <a:fillRect/>
          </a:stretch>
        </p:blipFill>
        <p:spPr>
          <a:xfrm>
            <a:off x="2828925" y="2163139"/>
            <a:ext cx="8694291" cy="4647399"/>
          </a:xfrm>
          <a:prstGeom prst="rect">
            <a:avLst/>
          </a:prstGeom>
        </p:spPr>
      </p:pic>
    </p:spTree>
    <p:extLst>
      <p:ext uri="{BB962C8B-B14F-4D97-AF65-F5344CB8AC3E}">
        <p14:creationId xmlns:p14="http://schemas.microsoft.com/office/powerpoint/2010/main" val="389339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7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FB3E-C85D-8BF0-81B6-00ADADF533F6}"/>
              </a:ext>
            </a:extLst>
          </p:cNvPr>
          <p:cNvSpPr>
            <a:spLocks noGrp="1"/>
          </p:cNvSpPr>
          <p:nvPr>
            <p:ph type="title"/>
          </p:nvPr>
        </p:nvSpPr>
        <p:spPr>
          <a:xfrm>
            <a:off x="231707"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rgbClr val="FFFFFF"/>
                </a:solidFill>
              </a:rPr>
              <a:t>Resulting Heap from </a:t>
            </a:r>
            <a:r>
              <a:rPr lang="en-US" sz="2800" b="1" kern="1200" dirty="0">
                <a:solidFill>
                  <a:srgbClr val="FFFFFF"/>
                </a:solidFill>
                <a:latin typeface="+mj-lt"/>
                <a:ea typeface="+mj-ea"/>
                <a:cs typeface="+mj-cs"/>
              </a:rPr>
              <a:t>Extract-Min</a:t>
            </a:r>
          </a:p>
        </p:txBody>
      </p:sp>
      <p:pic>
        <p:nvPicPr>
          <p:cNvPr id="8" name="Picture 7">
            <a:extLst>
              <a:ext uri="{FF2B5EF4-FFF2-40B4-BE49-F238E27FC236}">
                <a16:creationId xmlns:a16="http://schemas.microsoft.com/office/drawing/2014/main" id="{A3134D44-8969-702A-08F5-65438E8812CB}"/>
              </a:ext>
            </a:extLst>
          </p:cNvPr>
          <p:cNvPicPr>
            <a:picLocks noChangeAspect="1"/>
          </p:cNvPicPr>
          <p:nvPr/>
        </p:nvPicPr>
        <p:blipFill>
          <a:blip r:embed="rId2"/>
          <a:stretch>
            <a:fillRect/>
          </a:stretch>
        </p:blipFill>
        <p:spPr>
          <a:xfrm>
            <a:off x="4229146" y="274138"/>
            <a:ext cx="5857149" cy="2116637"/>
          </a:xfrm>
          <a:prstGeom prst="rect">
            <a:avLst/>
          </a:prstGeom>
        </p:spPr>
      </p:pic>
      <p:pic>
        <p:nvPicPr>
          <p:cNvPr id="13" name="Picture 12">
            <a:extLst>
              <a:ext uri="{FF2B5EF4-FFF2-40B4-BE49-F238E27FC236}">
                <a16:creationId xmlns:a16="http://schemas.microsoft.com/office/drawing/2014/main" id="{AB187273-7E34-ABA0-974D-C8928FB318AB}"/>
              </a:ext>
            </a:extLst>
          </p:cNvPr>
          <p:cNvPicPr>
            <a:picLocks noChangeAspect="1"/>
          </p:cNvPicPr>
          <p:nvPr/>
        </p:nvPicPr>
        <p:blipFill>
          <a:blip r:embed="rId3"/>
          <a:stretch>
            <a:fillRect/>
          </a:stretch>
        </p:blipFill>
        <p:spPr>
          <a:xfrm>
            <a:off x="4482912" y="3834434"/>
            <a:ext cx="4976813" cy="2749428"/>
          </a:xfrm>
          <a:prstGeom prst="rect">
            <a:avLst/>
          </a:prstGeom>
        </p:spPr>
      </p:pic>
      <p:sp>
        <p:nvSpPr>
          <p:cNvPr id="14" name="Arrow: Right 13">
            <a:extLst>
              <a:ext uri="{FF2B5EF4-FFF2-40B4-BE49-F238E27FC236}">
                <a16:creationId xmlns:a16="http://schemas.microsoft.com/office/drawing/2014/main" id="{F9DB77F2-6184-0148-DB99-7FD93B615139}"/>
              </a:ext>
            </a:extLst>
          </p:cNvPr>
          <p:cNvSpPr/>
          <p:nvPr/>
        </p:nvSpPr>
        <p:spPr>
          <a:xfrm rot="5400000">
            <a:off x="6980166" y="2878123"/>
            <a:ext cx="805180" cy="619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954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7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FB3E-C85D-8BF0-81B6-00ADADF533F6}"/>
              </a:ext>
            </a:extLst>
          </p:cNvPr>
          <p:cNvSpPr>
            <a:spLocks noGrp="1"/>
          </p:cNvSpPr>
          <p:nvPr>
            <p:ph type="title"/>
          </p:nvPr>
        </p:nvSpPr>
        <p:spPr>
          <a:xfrm>
            <a:off x="231707"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kern="1200" dirty="0">
                <a:solidFill>
                  <a:srgbClr val="FFFFFF"/>
                </a:solidFill>
                <a:latin typeface="+mj-lt"/>
                <a:ea typeface="+mj-ea"/>
                <a:cs typeface="+mj-cs"/>
              </a:rPr>
              <a:t>Consolidate</a:t>
            </a:r>
          </a:p>
        </p:txBody>
      </p:sp>
      <p:pic>
        <p:nvPicPr>
          <p:cNvPr id="7" name="Picture 6">
            <a:extLst>
              <a:ext uri="{FF2B5EF4-FFF2-40B4-BE49-F238E27FC236}">
                <a16:creationId xmlns:a16="http://schemas.microsoft.com/office/drawing/2014/main" id="{DAA272AF-0C2D-C0E7-3E0A-518395CB16A4}"/>
              </a:ext>
            </a:extLst>
          </p:cNvPr>
          <p:cNvPicPr>
            <a:picLocks noChangeAspect="1"/>
          </p:cNvPicPr>
          <p:nvPr/>
        </p:nvPicPr>
        <p:blipFill>
          <a:blip r:embed="rId2"/>
          <a:stretch>
            <a:fillRect/>
          </a:stretch>
        </p:blipFill>
        <p:spPr>
          <a:xfrm>
            <a:off x="4001576" y="0"/>
            <a:ext cx="7172908" cy="6858000"/>
          </a:xfrm>
          <a:prstGeom prst="rect">
            <a:avLst/>
          </a:prstGeom>
        </p:spPr>
      </p:pic>
    </p:spTree>
    <p:extLst>
      <p:ext uri="{BB962C8B-B14F-4D97-AF65-F5344CB8AC3E}">
        <p14:creationId xmlns:p14="http://schemas.microsoft.com/office/powerpoint/2010/main" val="153051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9388-F5CB-342D-9E0F-AC522F935B69}"/>
              </a:ext>
            </a:extLst>
          </p:cNvPr>
          <p:cNvSpPr>
            <a:spLocks noGrp="1"/>
          </p:cNvSpPr>
          <p:nvPr>
            <p:ph type="title"/>
          </p:nvPr>
        </p:nvSpPr>
        <p:spPr/>
        <p:txBody>
          <a:bodyPr/>
          <a:lstStyle/>
          <a:p>
            <a:pPr algn="ctr"/>
            <a:r>
              <a:rPr lang="en-US" b="1" dirty="0">
                <a:solidFill>
                  <a:srgbClr val="0070C0"/>
                </a:solidFill>
              </a:rPr>
              <a:t>FIB-HEAP-LINK</a:t>
            </a:r>
          </a:p>
        </p:txBody>
      </p:sp>
      <p:sp>
        <p:nvSpPr>
          <p:cNvPr id="7" name="Content Placeholder 6">
            <a:extLst>
              <a:ext uri="{FF2B5EF4-FFF2-40B4-BE49-F238E27FC236}">
                <a16:creationId xmlns:a16="http://schemas.microsoft.com/office/drawing/2014/main" id="{ABF61473-8BA7-0A59-561C-020CBFDA8F77}"/>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CDF0EAF-167C-3D87-D11C-5F4C77393642}"/>
              </a:ext>
            </a:extLst>
          </p:cNvPr>
          <p:cNvPicPr>
            <a:picLocks noChangeAspect="1"/>
          </p:cNvPicPr>
          <p:nvPr/>
        </p:nvPicPr>
        <p:blipFill>
          <a:blip r:embed="rId2"/>
          <a:stretch>
            <a:fillRect/>
          </a:stretch>
        </p:blipFill>
        <p:spPr>
          <a:xfrm>
            <a:off x="3600450" y="2747962"/>
            <a:ext cx="4991100" cy="1362075"/>
          </a:xfrm>
          <a:prstGeom prst="rect">
            <a:avLst/>
          </a:prstGeom>
        </p:spPr>
      </p:pic>
    </p:spTree>
    <p:extLst>
      <p:ext uri="{BB962C8B-B14F-4D97-AF65-F5344CB8AC3E}">
        <p14:creationId xmlns:p14="http://schemas.microsoft.com/office/powerpoint/2010/main" val="1446257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B96-AE68-3605-9F94-EE2660F81560}"/>
              </a:ext>
            </a:extLst>
          </p:cNvPr>
          <p:cNvSpPr>
            <a:spLocks noGrp="1"/>
          </p:cNvSpPr>
          <p:nvPr>
            <p:ph type="title"/>
          </p:nvPr>
        </p:nvSpPr>
        <p:spPr/>
        <p:txBody>
          <a:bodyPr/>
          <a:lstStyle/>
          <a:p>
            <a:pPr algn="ctr"/>
            <a:r>
              <a:rPr lang="en-US" b="1" dirty="0">
                <a:solidFill>
                  <a:srgbClr val="0070C0"/>
                </a:solidFill>
              </a:rPr>
              <a:t>Consolidate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F24916-7754-BFB9-B8C3-CE28527300FA}"/>
                  </a:ext>
                </a:extLst>
              </p:cNvPr>
              <p:cNvSpPr>
                <a:spLocks noGrp="1"/>
              </p:cNvSpPr>
              <p:nvPr>
                <p:ph idx="1"/>
              </p:nvPr>
            </p:nvSpPr>
            <p:spPr/>
            <p:txBody>
              <a:bodyPr>
                <a:normAutofit/>
              </a:bodyPr>
              <a:lstStyle/>
              <a:p>
                <a:r>
                  <a:rPr lang="en-US" dirty="0"/>
                  <a:t>Consolidating the root list consists of repeatedly executing the following steps until every root in the root list has a distinct degree value:</a:t>
                </a:r>
              </a:p>
              <a:p>
                <a:pPr marL="0" indent="0">
                  <a:buNone/>
                </a:pPr>
                <a:r>
                  <a:rPr lang="en-US" dirty="0"/>
                  <a:t>1. Find two roots x and y in the root list with the same degree. Without loss of generality, let </a:t>
                </a:r>
                <a:r>
                  <a:rPr lang="en-US" dirty="0" err="1"/>
                  <a:t>x.key</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y</a:t>
                </a:r>
                <a:r>
                  <a:rPr lang="en-US" dirty="0" err="1"/>
                  <a:t>.key</a:t>
                </a:r>
                <a:r>
                  <a:rPr lang="en-US" dirty="0"/>
                  <a:t>.</a:t>
                </a:r>
              </a:p>
              <a:p>
                <a:pPr marL="0" indent="0">
                  <a:buNone/>
                </a:pPr>
                <a:r>
                  <a:rPr lang="en-US" dirty="0"/>
                  <a:t>2. Link y to x: remove y from the root list, and make y a child of x by calling the FIB-HEAP-LINK procedure. This procedure increments the attribute </a:t>
                </a:r>
                <a:r>
                  <a:rPr lang="en-US" dirty="0" err="1"/>
                  <a:t>x.degree</a:t>
                </a:r>
                <a:r>
                  <a:rPr lang="en-US" dirty="0"/>
                  <a:t> and clears the mark on y.</a:t>
                </a:r>
              </a:p>
            </p:txBody>
          </p:sp>
        </mc:Choice>
        <mc:Fallback xmlns="">
          <p:sp>
            <p:nvSpPr>
              <p:cNvPr id="3" name="Content Placeholder 2">
                <a:extLst>
                  <a:ext uri="{FF2B5EF4-FFF2-40B4-BE49-F238E27FC236}">
                    <a16:creationId xmlns:a16="http://schemas.microsoft.com/office/drawing/2014/main" id="{F4F24916-7754-BFB9-B8C3-CE28527300FA}"/>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3384170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7DE2-E8DF-825D-5146-26F6D53ABEF1}"/>
              </a:ext>
            </a:extLst>
          </p:cNvPr>
          <p:cNvSpPr>
            <a:spLocks noGrp="1"/>
          </p:cNvSpPr>
          <p:nvPr>
            <p:ph type="title"/>
          </p:nvPr>
        </p:nvSpPr>
        <p:spPr/>
        <p:txBody>
          <a:bodyPr/>
          <a:lstStyle/>
          <a:p>
            <a:pPr algn="ctr"/>
            <a:r>
              <a:rPr lang="en-US" b="1" dirty="0">
                <a:solidFill>
                  <a:srgbClr val="0070C0"/>
                </a:solidFill>
              </a:rPr>
              <a:t>Auxiliary Array A</a:t>
            </a:r>
          </a:p>
        </p:txBody>
      </p:sp>
      <p:sp>
        <p:nvSpPr>
          <p:cNvPr id="3" name="Content Placeholder 2">
            <a:extLst>
              <a:ext uri="{FF2B5EF4-FFF2-40B4-BE49-F238E27FC236}">
                <a16:creationId xmlns:a16="http://schemas.microsoft.com/office/drawing/2014/main" id="{44766B07-0BCF-91BB-CEA4-51F9E417A083}"/>
              </a:ext>
            </a:extLst>
          </p:cNvPr>
          <p:cNvSpPr>
            <a:spLocks noGrp="1"/>
          </p:cNvSpPr>
          <p:nvPr>
            <p:ph idx="1"/>
          </p:nvPr>
        </p:nvSpPr>
        <p:spPr/>
        <p:txBody>
          <a:bodyPr/>
          <a:lstStyle/>
          <a:p>
            <a:r>
              <a:rPr lang="en-US" dirty="0"/>
              <a:t>The procedure CONSOLIDATE uses an auxiliary array A[0 .. D(</a:t>
            </a:r>
            <a:r>
              <a:rPr lang="en-US" dirty="0" err="1"/>
              <a:t>H.n</a:t>
            </a:r>
            <a:r>
              <a:rPr lang="en-US" dirty="0"/>
              <a:t>)] to keep track of roots according to their degrees. </a:t>
            </a:r>
          </a:p>
          <a:p>
            <a:r>
              <a:rPr lang="en-US" dirty="0"/>
              <a:t>If A[</a:t>
            </a:r>
            <a:r>
              <a:rPr lang="en-US" dirty="0" err="1"/>
              <a:t>i</a:t>
            </a:r>
            <a:r>
              <a:rPr lang="en-US" dirty="0"/>
              <a:t>] = y, then y is currently a root with </a:t>
            </a:r>
            <a:r>
              <a:rPr lang="en-US" dirty="0" err="1"/>
              <a:t>y.degree</a:t>
            </a:r>
            <a:r>
              <a:rPr lang="en-US" dirty="0"/>
              <a:t> = </a:t>
            </a:r>
            <a:r>
              <a:rPr lang="en-US" dirty="0" err="1"/>
              <a:t>i</a:t>
            </a:r>
            <a:r>
              <a:rPr lang="en-US" dirty="0"/>
              <a:t>. </a:t>
            </a:r>
          </a:p>
          <a:p>
            <a:r>
              <a:rPr lang="en-US" dirty="0"/>
              <a:t>Of course, in order to allocate the array, we have to know how to calculate the upper bound D(</a:t>
            </a:r>
            <a:r>
              <a:rPr lang="en-US" dirty="0" err="1"/>
              <a:t>H.n</a:t>
            </a:r>
            <a:r>
              <a:rPr lang="en-US" dirty="0"/>
              <a:t>) on the maximum degree.</a:t>
            </a:r>
          </a:p>
        </p:txBody>
      </p:sp>
    </p:spTree>
    <p:extLst>
      <p:ext uri="{BB962C8B-B14F-4D97-AF65-F5344CB8AC3E}">
        <p14:creationId xmlns:p14="http://schemas.microsoft.com/office/powerpoint/2010/main" val="3125093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B2F8-6781-512B-1A01-244A36415E06}"/>
              </a:ext>
            </a:extLst>
          </p:cNvPr>
          <p:cNvSpPr>
            <a:spLocks noGrp="1"/>
          </p:cNvSpPr>
          <p:nvPr>
            <p:ph type="title"/>
          </p:nvPr>
        </p:nvSpPr>
        <p:spPr/>
        <p:txBody>
          <a:bodyPr/>
          <a:lstStyle/>
          <a:p>
            <a:pPr algn="ctr"/>
            <a:r>
              <a:rPr lang="en-US" b="1" dirty="0">
                <a:solidFill>
                  <a:srgbClr val="0070C0"/>
                </a:solidFill>
              </a:rPr>
              <a:t>Fixing The Trees</a:t>
            </a:r>
          </a:p>
        </p:txBody>
      </p:sp>
      <p:sp>
        <p:nvSpPr>
          <p:cNvPr id="3" name="Content Placeholder 2">
            <a:extLst>
              <a:ext uri="{FF2B5EF4-FFF2-40B4-BE49-F238E27FC236}">
                <a16:creationId xmlns:a16="http://schemas.microsoft.com/office/drawing/2014/main" id="{FA7D8DE9-9E0E-2059-061D-117C4AB7B580}"/>
              </a:ext>
            </a:extLst>
          </p:cNvPr>
          <p:cNvSpPr>
            <a:spLocks noGrp="1"/>
          </p:cNvSpPr>
          <p:nvPr>
            <p:ph idx="1"/>
          </p:nvPr>
        </p:nvSpPr>
        <p:spPr>
          <a:xfrm>
            <a:off x="838200" y="1825625"/>
            <a:ext cx="10515600" cy="4832350"/>
          </a:xfrm>
        </p:spPr>
        <p:txBody>
          <a:bodyPr>
            <a:normAutofit lnSpcReduction="10000"/>
          </a:bodyPr>
          <a:lstStyle/>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dirty="0"/>
              <a:t>When this for loop terminates, at most one root of each degree will remain, and the array A will point to each remaining root.</a:t>
            </a:r>
          </a:p>
          <a:p>
            <a:r>
              <a:rPr lang="en-US" dirty="0"/>
              <a:t>At the start of each iteration of the while loop, d = </a:t>
            </a:r>
            <a:r>
              <a:rPr lang="en-US" dirty="0" err="1"/>
              <a:t>x.degree</a:t>
            </a:r>
            <a:r>
              <a:rPr lang="en-US" dirty="0"/>
              <a:t> .</a:t>
            </a:r>
          </a:p>
        </p:txBody>
      </p:sp>
      <p:pic>
        <p:nvPicPr>
          <p:cNvPr id="7" name="Picture 6">
            <a:extLst>
              <a:ext uri="{FF2B5EF4-FFF2-40B4-BE49-F238E27FC236}">
                <a16:creationId xmlns:a16="http://schemas.microsoft.com/office/drawing/2014/main" id="{65B131FF-3ECC-CA9C-FE62-1F27B5821231}"/>
              </a:ext>
            </a:extLst>
          </p:cNvPr>
          <p:cNvPicPr>
            <a:picLocks noChangeAspect="1"/>
          </p:cNvPicPr>
          <p:nvPr/>
        </p:nvPicPr>
        <p:blipFill>
          <a:blip r:embed="rId2"/>
          <a:stretch>
            <a:fillRect/>
          </a:stretch>
        </p:blipFill>
        <p:spPr>
          <a:xfrm>
            <a:off x="2238375" y="1909762"/>
            <a:ext cx="7715250" cy="3038475"/>
          </a:xfrm>
          <a:prstGeom prst="rect">
            <a:avLst/>
          </a:prstGeom>
        </p:spPr>
      </p:pic>
    </p:spTree>
    <p:extLst>
      <p:ext uri="{BB962C8B-B14F-4D97-AF65-F5344CB8AC3E}">
        <p14:creationId xmlns:p14="http://schemas.microsoft.com/office/powerpoint/2010/main" val="3873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CE5C-853D-FB6F-96C1-5E32F0BEF7FA}"/>
              </a:ext>
            </a:extLst>
          </p:cNvPr>
          <p:cNvSpPr>
            <a:spLocks noGrp="1"/>
          </p:cNvSpPr>
          <p:nvPr>
            <p:ph type="title"/>
          </p:nvPr>
        </p:nvSpPr>
        <p:spPr/>
        <p:txBody>
          <a:bodyPr/>
          <a:lstStyle/>
          <a:p>
            <a:pPr algn="ctr"/>
            <a:r>
              <a:rPr lang="en-US" b="1" dirty="0">
                <a:solidFill>
                  <a:srgbClr val="0070C0"/>
                </a:solidFill>
              </a:rPr>
              <a:t>Setting Up Root List and </a:t>
            </a:r>
            <a:r>
              <a:rPr lang="en-US" b="1" dirty="0" err="1">
                <a:solidFill>
                  <a:srgbClr val="0070C0"/>
                </a:solidFill>
              </a:rPr>
              <a:t>H.min</a:t>
            </a:r>
            <a:endParaRPr lang="en-US" b="1" dirty="0">
              <a:solidFill>
                <a:srgbClr val="0070C0"/>
              </a:solidFill>
            </a:endParaRPr>
          </a:p>
        </p:txBody>
      </p:sp>
      <p:pic>
        <p:nvPicPr>
          <p:cNvPr id="5" name="Content Placeholder 4">
            <a:extLst>
              <a:ext uri="{FF2B5EF4-FFF2-40B4-BE49-F238E27FC236}">
                <a16:creationId xmlns:a16="http://schemas.microsoft.com/office/drawing/2014/main" id="{EFB7B330-22FB-BFD7-D137-EAE251DEAB1D}"/>
              </a:ext>
            </a:extLst>
          </p:cNvPr>
          <p:cNvPicPr>
            <a:picLocks noGrp="1" noChangeAspect="1"/>
          </p:cNvPicPr>
          <p:nvPr>
            <p:ph idx="1"/>
          </p:nvPr>
        </p:nvPicPr>
        <p:blipFill>
          <a:blip r:embed="rId2"/>
          <a:stretch>
            <a:fillRect/>
          </a:stretch>
        </p:blipFill>
        <p:spPr>
          <a:xfrm>
            <a:off x="2876550" y="2758281"/>
            <a:ext cx="6438900" cy="2486025"/>
          </a:xfrm>
        </p:spPr>
      </p:pic>
    </p:spTree>
    <p:extLst>
      <p:ext uri="{BB962C8B-B14F-4D97-AF65-F5344CB8AC3E}">
        <p14:creationId xmlns:p14="http://schemas.microsoft.com/office/powerpoint/2010/main" val="1766201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4697-FF22-E2A2-4294-33590B2261CB}"/>
              </a:ext>
            </a:extLst>
          </p:cNvPr>
          <p:cNvSpPr>
            <a:spLocks noGrp="1"/>
          </p:cNvSpPr>
          <p:nvPr>
            <p:ph type="title"/>
          </p:nvPr>
        </p:nvSpPr>
        <p:spPr/>
        <p:txBody>
          <a:bodyPr/>
          <a:lstStyle/>
          <a:p>
            <a:pPr algn="ctr"/>
            <a:r>
              <a:rPr lang="en-US" b="1" dirty="0">
                <a:solidFill>
                  <a:srgbClr val="0070C0"/>
                </a:solidFill>
              </a:rPr>
              <a:t>Amortized Cost of EXTRACT-MIN</a:t>
            </a:r>
          </a:p>
        </p:txBody>
      </p:sp>
      <p:sp>
        <p:nvSpPr>
          <p:cNvPr id="3" name="Content Placeholder 2">
            <a:extLst>
              <a:ext uri="{FF2B5EF4-FFF2-40B4-BE49-F238E27FC236}">
                <a16:creationId xmlns:a16="http://schemas.microsoft.com/office/drawing/2014/main" id="{F1B6FEF1-66A9-578A-FC53-39734BA8CBCE}"/>
              </a:ext>
            </a:extLst>
          </p:cNvPr>
          <p:cNvSpPr>
            <a:spLocks noGrp="1"/>
          </p:cNvSpPr>
          <p:nvPr>
            <p:ph sz="half" idx="1"/>
          </p:nvPr>
        </p:nvSpPr>
        <p:spPr>
          <a:xfrm>
            <a:off x="838200" y="1825625"/>
            <a:ext cx="4838700" cy="4565650"/>
          </a:xfrm>
        </p:spPr>
        <p:txBody>
          <a:bodyPr>
            <a:normAutofit lnSpcReduction="10000"/>
          </a:bodyPr>
          <a:lstStyle/>
          <a:p>
            <a:r>
              <a:rPr lang="en-US" dirty="0"/>
              <a:t>The amortized cost of extracting the minimum node of an n-node Fibonacci heap is O(D(n)).</a:t>
            </a:r>
          </a:p>
          <a:p>
            <a:r>
              <a:rPr lang="en-US" dirty="0"/>
              <a:t>An O(D(n)) contribution comes from </a:t>
            </a:r>
          </a:p>
          <a:p>
            <a:pPr lvl="1"/>
            <a:r>
              <a:rPr lang="en-US" dirty="0"/>
              <a:t>FIB-HEAP-EXTRACT-MIN processing at most D(n) children of the minimum node</a:t>
            </a:r>
          </a:p>
          <a:p>
            <a:pPr lvl="1"/>
            <a:r>
              <a:rPr lang="en-US" dirty="0"/>
              <a:t>setting all A[</a:t>
            </a:r>
            <a:r>
              <a:rPr lang="en-US" dirty="0" err="1"/>
              <a:t>i</a:t>
            </a:r>
            <a:r>
              <a:rPr lang="en-US" dirty="0"/>
              <a:t>] to NIL at the beginning (CONSOLIDATE)</a:t>
            </a:r>
          </a:p>
          <a:p>
            <a:pPr lvl="1"/>
            <a:r>
              <a:rPr lang="en-US" dirty="0"/>
              <a:t>cleaning up at last (CONSOLIDATE)</a:t>
            </a:r>
          </a:p>
          <a:p>
            <a:pPr lvl="1"/>
            <a:endParaRPr lang="en-US" dirty="0"/>
          </a:p>
        </p:txBody>
      </p:sp>
      <p:pic>
        <p:nvPicPr>
          <p:cNvPr id="6" name="Content Placeholder 5">
            <a:extLst>
              <a:ext uri="{FF2B5EF4-FFF2-40B4-BE49-F238E27FC236}">
                <a16:creationId xmlns:a16="http://schemas.microsoft.com/office/drawing/2014/main" id="{419CD5F6-6583-AC31-C449-D7A9C547B3DF}"/>
              </a:ext>
            </a:extLst>
          </p:cNvPr>
          <p:cNvPicPr>
            <a:picLocks noGrp="1" noChangeAspect="1"/>
          </p:cNvPicPr>
          <p:nvPr>
            <p:ph sz="half" idx="2"/>
          </p:nvPr>
        </p:nvPicPr>
        <p:blipFill>
          <a:blip r:embed="rId2"/>
          <a:stretch>
            <a:fillRect/>
          </a:stretch>
        </p:blipFill>
        <p:spPr>
          <a:xfrm>
            <a:off x="7143750" y="2817466"/>
            <a:ext cx="2686050" cy="657225"/>
          </a:xfrm>
        </p:spPr>
      </p:pic>
      <p:pic>
        <p:nvPicPr>
          <p:cNvPr id="8" name="Picture 7">
            <a:extLst>
              <a:ext uri="{FF2B5EF4-FFF2-40B4-BE49-F238E27FC236}">
                <a16:creationId xmlns:a16="http://schemas.microsoft.com/office/drawing/2014/main" id="{A7EC9228-E979-DB41-B4CC-A5C8147A98A2}"/>
              </a:ext>
            </a:extLst>
          </p:cNvPr>
          <p:cNvPicPr>
            <a:picLocks noChangeAspect="1"/>
          </p:cNvPicPr>
          <p:nvPr/>
        </p:nvPicPr>
        <p:blipFill>
          <a:blip r:embed="rId3"/>
          <a:stretch>
            <a:fillRect/>
          </a:stretch>
        </p:blipFill>
        <p:spPr>
          <a:xfrm>
            <a:off x="5791200" y="3733800"/>
            <a:ext cx="6400800" cy="2476500"/>
          </a:xfrm>
          <a:prstGeom prst="rect">
            <a:avLst/>
          </a:prstGeom>
        </p:spPr>
      </p:pic>
      <p:pic>
        <p:nvPicPr>
          <p:cNvPr id="10" name="Picture 9">
            <a:extLst>
              <a:ext uri="{FF2B5EF4-FFF2-40B4-BE49-F238E27FC236}">
                <a16:creationId xmlns:a16="http://schemas.microsoft.com/office/drawing/2014/main" id="{A7B9CFA2-FC13-31DC-98FE-52130B2BC23C}"/>
              </a:ext>
            </a:extLst>
          </p:cNvPr>
          <p:cNvPicPr>
            <a:picLocks noChangeAspect="1"/>
          </p:cNvPicPr>
          <p:nvPr/>
        </p:nvPicPr>
        <p:blipFill>
          <a:blip r:embed="rId4"/>
          <a:stretch>
            <a:fillRect/>
          </a:stretch>
        </p:blipFill>
        <p:spPr>
          <a:xfrm>
            <a:off x="6867525" y="1754462"/>
            <a:ext cx="3238500" cy="933450"/>
          </a:xfrm>
          <a:prstGeom prst="rect">
            <a:avLst/>
          </a:prstGeom>
        </p:spPr>
      </p:pic>
    </p:spTree>
    <p:extLst>
      <p:ext uri="{BB962C8B-B14F-4D97-AF65-F5344CB8AC3E}">
        <p14:creationId xmlns:p14="http://schemas.microsoft.com/office/powerpoint/2010/main" val="231040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3BF-10FD-E546-78C0-196366F495C9}"/>
              </a:ext>
            </a:extLst>
          </p:cNvPr>
          <p:cNvSpPr>
            <a:spLocks noGrp="1"/>
          </p:cNvSpPr>
          <p:nvPr>
            <p:ph type="title"/>
          </p:nvPr>
        </p:nvSpPr>
        <p:spPr/>
        <p:txBody>
          <a:bodyPr/>
          <a:lstStyle/>
          <a:p>
            <a:pPr algn="ctr"/>
            <a:r>
              <a:rPr lang="en-US" b="1" dirty="0">
                <a:solidFill>
                  <a:srgbClr val="0070C0"/>
                </a:solidFill>
              </a:rPr>
              <a:t>Binomial Heap vs Fibonacci Heap</a:t>
            </a:r>
          </a:p>
        </p:txBody>
      </p:sp>
      <p:sp>
        <p:nvSpPr>
          <p:cNvPr id="3" name="Content Placeholder 2">
            <a:extLst>
              <a:ext uri="{FF2B5EF4-FFF2-40B4-BE49-F238E27FC236}">
                <a16:creationId xmlns:a16="http://schemas.microsoft.com/office/drawing/2014/main" id="{E7731E9C-A0B7-E357-9812-F258459D0B35}"/>
              </a:ext>
            </a:extLst>
          </p:cNvPr>
          <p:cNvSpPr>
            <a:spLocks noGrp="1"/>
          </p:cNvSpPr>
          <p:nvPr>
            <p:ph idx="1"/>
          </p:nvPr>
        </p:nvSpPr>
        <p:spPr>
          <a:xfrm>
            <a:off x="838200" y="1825624"/>
            <a:ext cx="10515600" cy="4566297"/>
          </a:xfrm>
        </p:spPr>
        <p:txBody>
          <a:bodyPr>
            <a:normAutofit/>
          </a:bodyPr>
          <a:lstStyle/>
          <a:p>
            <a:r>
              <a:rPr lang="en-US" dirty="0"/>
              <a:t>Like a binomial heap, a Fibonacci heap is a collection of trees. </a:t>
            </a:r>
          </a:p>
          <a:p>
            <a:r>
              <a:rPr lang="en-US" dirty="0"/>
              <a:t>Fibonacci heaps, in fact, are loosely based on binomial heaps. </a:t>
            </a:r>
          </a:p>
          <a:p>
            <a:pPr lvl="1"/>
            <a:r>
              <a:rPr lang="en-US" dirty="0"/>
              <a:t>If neither DECREASE-KEY nor DELETE is ever invoked on a Fibonacci heap, each tree in the heap is like a binomial tree. </a:t>
            </a:r>
          </a:p>
          <a:p>
            <a:r>
              <a:rPr lang="en-US" dirty="0"/>
              <a:t>Fibonacci heaps have a more relaxed structure than binomial heaps, however, allowing for improved asymptotic time bounds. </a:t>
            </a:r>
          </a:p>
          <a:p>
            <a:r>
              <a:rPr lang="en-US" dirty="0"/>
              <a:t>Work that maintains the structure can be delayed until it is convenient to perform.</a:t>
            </a:r>
          </a:p>
          <a:p>
            <a:r>
              <a:rPr lang="en-US" dirty="0"/>
              <a:t>Like binomial heaps, Fibonacci heaps are not designed to give efficient support to the operation SEARCH.</a:t>
            </a:r>
          </a:p>
        </p:txBody>
      </p:sp>
    </p:spTree>
    <p:extLst>
      <p:ext uri="{BB962C8B-B14F-4D97-AF65-F5344CB8AC3E}">
        <p14:creationId xmlns:p14="http://schemas.microsoft.com/office/powerpoint/2010/main" val="2195754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F2D4-E9AF-CEFD-379B-F62C67D38B06}"/>
              </a:ext>
            </a:extLst>
          </p:cNvPr>
          <p:cNvSpPr>
            <a:spLocks noGrp="1"/>
          </p:cNvSpPr>
          <p:nvPr>
            <p:ph type="title"/>
          </p:nvPr>
        </p:nvSpPr>
        <p:spPr/>
        <p:txBody>
          <a:bodyPr/>
          <a:lstStyle/>
          <a:p>
            <a:pPr algn="ctr"/>
            <a:r>
              <a:rPr lang="en-US" b="1" dirty="0">
                <a:solidFill>
                  <a:srgbClr val="0070C0"/>
                </a:solidFill>
              </a:rPr>
              <a:t>Actual Cost of Extract-Min</a:t>
            </a:r>
          </a:p>
        </p:txBody>
      </p:sp>
      <p:sp>
        <p:nvSpPr>
          <p:cNvPr id="3" name="Content Placeholder 2">
            <a:extLst>
              <a:ext uri="{FF2B5EF4-FFF2-40B4-BE49-F238E27FC236}">
                <a16:creationId xmlns:a16="http://schemas.microsoft.com/office/drawing/2014/main" id="{C9CF33BD-0779-5DC7-1A94-D239FE32E1D8}"/>
              </a:ext>
            </a:extLst>
          </p:cNvPr>
          <p:cNvSpPr>
            <a:spLocks noGrp="1"/>
          </p:cNvSpPr>
          <p:nvPr>
            <p:ph sz="half" idx="1"/>
          </p:nvPr>
        </p:nvSpPr>
        <p:spPr>
          <a:xfrm>
            <a:off x="323295" y="1825625"/>
            <a:ext cx="4630445" cy="4877016"/>
          </a:xfrm>
        </p:spPr>
        <p:txBody>
          <a:bodyPr>
            <a:normAutofit fontScale="92500" lnSpcReduction="10000"/>
          </a:bodyPr>
          <a:lstStyle/>
          <a:p>
            <a:r>
              <a:rPr lang="en-US" dirty="0"/>
              <a:t>The size of the root list upon calling CONSOLIDATE is at most D(n) + t(H) – 1</a:t>
            </a:r>
          </a:p>
          <a:p>
            <a:r>
              <a:rPr lang="en-US" dirty="0"/>
              <a:t>Every time through the while loop, one of the roots is linked to another, and thus the total number of iterations of the while loop over all iterations of the for loop is at most the number of roots in the root list.</a:t>
            </a:r>
          </a:p>
          <a:p>
            <a:r>
              <a:rPr lang="en-US" dirty="0"/>
              <a:t>So the total </a:t>
            </a:r>
            <a:r>
              <a:rPr lang="en-US" u="sng" dirty="0"/>
              <a:t>actual work</a:t>
            </a:r>
            <a:r>
              <a:rPr lang="en-US" dirty="0"/>
              <a:t> in extracting the minimum node is O(D(n) + t(H)).</a:t>
            </a:r>
          </a:p>
        </p:txBody>
      </p:sp>
      <p:pic>
        <p:nvPicPr>
          <p:cNvPr id="6" name="Content Placeholder 5">
            <a:extLst>
              <a:ext uri="{FF2B5EF4-FFF2-40B4-BE49-F238E27FC236}">
                <a16:creationId xmlns:a16="http://schemas.microsoft.com/office/drawing/2014/main" id="{97236FEE-A894-749D-9ADB-8694845B08BF}"/>
              </a:ext>
            </a:extLst>
          </p:cNvPr>
          <p:cNvPicPr>
            <a:picLocks noGrp="1" noChangeAspect="1"/>
          </p:cNvPicPr>
          <p:nvPr>
            <p:ph sz="half" idx="2"/>
          </p:nvPr>
        </p:nvPicPr>
        <p:blipFill>
          <a:blip r:embed="rId2"/>
          <a:stretch>
            <a:fillRect/>
          </a:stretch>
        </p:blipFill>
        <p:spPr>
          <a:xfrm>
            <a:off x="5113539" y="2607505"/>
            <a:ext cx="6939560" cy="3065325"/>
          </a:xfrm>
        </p:spPr>
      </p:pic>
    </p:spTree>
    <p:extLst>
      <p:ext uri="{BB962C8B-B14F-4D97-AF65-F5344CB8AC3E}">
        <p14:creationId xmlns:p14="http://schemas.microsoft.com/office/powerpoint/2010/main" val="3415957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F70587-4F82-4228-0A41-E866C7A4FC8D}"/>
              </a:ext>
            </a:extLst>
          </p:cNvPr>
          <p:cNvSpPr>
            <a:spLocks noGrp="1"/>
          </p:cNvSpPr>
          <p:nvPr>
            <p:ph type="title"/>
          </p:nvPr>
        </p:nvSpPr>
        <p:spPr/>
        <p:txBody>
          <a:bodyPr/>
          <a:lstStyle/>
          <a:p>
            <a:pPr algn="ctr"/>
            <a:r>
              <a:rPr lang="en-US" b="1" dirty="0">
                <a:solidFill>
                  <a:srgbClr val="0070C0"/>
                </a:solidFill>
              </a:rPr>
              <a:t>Amortized Cost of Extract-Min</a:t>
            </a:r>
            <a:endParaRPr lang="en-US" dirty="0"/>
          </a:p>
        </p:txBody>
      </p:sp>
      <p:sp>
        <p:nvSpPr>
          <p:cNvPr id="6" name="Content Placeholder 5">
            <a:extLst>
              <a:ext uri="{FF2B5EF4-FFF2-40B4-BE49-F238E27FC236}">
                <a16:creationId xmlns:a16="http://schemas.microsoft.com/office/drawing/2014/main" id="{DED61BA9-0F44-61D6-3DA9-BFEEB93EAB43}"/>
              </a:ext>
            </a:extLst>
          </p:cNvPr>
          <p:cNvSpPr>
            <a:spLocks noGrp="1"/>
          </p:cNvSpPr>
          <p:nvPr>
            <p:ph idx="1"/>
          </p:nvPr>
        </p:nvSpPr>
        <p:spPr>
          <a:xfrm>
            <a:off x="838200" y="1825625"/>
            <a:ext cx="10515600" cy="4912526"/>
          </a:xfrm>
        </p:spPr>
        <p:txBody>
          <a:bodyPr>
            <a:normAutofit fontScale="92500" lnSpcReduction="10000"/>
          </a:bodyPr>
          <a:lstStyle/>
          <a:p>
            <a:r>
              <a:rPr lang="en-US" dirty="0"/>
              <a:t>The potential before extracting the minimum node is t(H)+2m(H), and the potential afterward is </a:t>
            </a:r>
            <a:r>
              <a:rPr lang="en-US" dirty="0">
                <a:solidFill>
                  <a:srgbClr val="FF0000"/>
                </a:solidFill>
              </a:rPr>
              <a:t>at most</a:t>
            </a:r>
            <a:r>
              <a:rPr lang="en-US" dirty="0"/>
              <a:t> (D(n)+1) + 2m(H), since at most D(n)+1 roots remain and no nodes become marked during the operation. (</a:t>
            </a:r>
            <a:r>
              <a:rPr lang="en-US" u="sng" dirty="0"/>
              <a:t>the number of marked nodes </a:t>
            </a:r>
            <a:r>
              <a:rPr lang="en-US" u="sng" dirty="0">
                <a:solidFill>
                  <a:srgbClr val="FF0000"/>
                </a:solidFill>
              </a:rPr>
              <a:t>may decrease</a:t>
            </a:r>
            <a:r>
              <a:rPr lang="en-US" u="sng" dirty="0"/>
              <a:t> because of FIB-HEAP-LINK operation but won’t increase for sure</a:t>
            </a:r>
            <a:r>
              <a:rPr lang="en-US" dirty="0"/>
              <a:t>)</a:t>
            </a:r>
          </a:p>
          <a:p>
            <a:r>
              <a:rPr lang="en-US" dirty="0"/>
              <a:t>The amortized cost is thus at most</a:t>
            </a:r>
          </a:p>
          <a:p>
            <a:pPr marL="0" indent="0">
              <a:buNone/>
            </a:pPr>
            <a:r>
              <a:rPr lang="en-US" dirty="0"/>
              <a:t>	 O(D(n)+t(H)) + (D(n)+1+2m(H)) – (t(H)+2m(H))</a:t>
            </a:r>
          </a:p>
          <a:p>
            <a:pPr marL="0" indent="0">
              <a:buNone/>
            </a:pPr>
            <a:r>
              <a:rPr lang="en-US" dirty="0"/>
              <a:t>	= O(D(n)) + O(t(H)) - t(H) = O(D(n))</a:t>
            </a:r>
          </a:p>
          <a:p>
            <a:pPr marL="0" indent="0">
              <a:buNone/>
            </a:pPr>
            <a:r>
              <a:rPr lang="en-US" dirty="0"/>
              <a:t>since we can scale up the units of potential to dominate the constant hidden in O(t(H)). </a:t>
            </a:r>
          </a:p>
          <a:p>
            <a:r>
              <a:rPr lang="en-US" dirty="0"/>
              <a:t>Intuitively, the cost of performing each link is paid for by the reduction in potential due to the link’s reducing the number of roots by one. </a:t>
            </a:r>
          </a:p>
        </p:txBody>
      </p:sp>
    </p:spTree>
    <p:extLst>
      <p:ext uri="{BB962C8B-B14F-4D97-AF65-F5344CB8AC3E}">
        <p14:creationId xmlns:p14="http://schemas.microsoft.com/office/powerpoint/2010/main" val="331503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E718-2F2A-6740-745B-94802B3C09C1}"/>
              </a:ext>
            </a:extLst>
          </p:cNvPr>
          <p:cNvSpPr>
            <a:spLocks noGrp="1"/>
          </p:cNvSpPr>
          <p:nvPr>
            <p:ph type="title"/>
          </p:nvPr>
        </p:nvSpPr>
        <p:spPr/>
        <p:txBody>
          <a:bodyPr/>
          <a:lstStyle/>
          <a:p>
            <a:pPr algn="ctr"/>
            <a:r>
              <a:rPr lang="en-US" b="1" dirty="0">
                <a:solidFill>
                  <a:srgbClr val="0070C0"/>
                </a:solidFill>
              </a:rPr>
              <a:t>Some Variation of EXTRACT-MIN</a:t>
            </a:r>
          </a:p>
        </p:txBody>
      </p:sp>
      <p:sp>
        <p:nvSpPr>
          <p:cNvPr id="3" name="Content Placeholder 2">
            <a:extLst>
              <a:ext uri="{FF2B5EF4-FFF2-40B4-BE49-F238E27FC236}">
                <a16:creationId xmlns:a16="http://schemas.microsoft.com/office/drawing/2014/main" id="{C1D3B93B-1682-CBF8-6F11-E42B4493F59A}"/>
              </a:ext>
            </a:extLst>
          </p:cNvPr>
          <p:cNvSpPr>
            <a:spLocks noGrp="1"/>
          </p:cNvSpPr>
          <p:nvPr>
            <p:ph idx="1"/>
          </p:nvPr>
        </p:nvSpPr>
        <p:spPr>
          <a:xfrm>
            <a:off x="838200" y="1825625"/>
            <a:ext cx="10515600" cy="4894772"/>
          </a:xfrm>
        </p:spPr>
        <p:txBody>
          <a:bodyPr/>
          <a:lstStyle/>
          <a:p>
            <a:r>
              <a:rPr lang="en-US" dirty="0"/>
              <a:t>In some implementations of Fibonacci Heap, mark fields of all the children of the extracted min node are cleared when those children are added to the root list. (This happens before CONSOLIDATE)</a:t>
            </a:r>
          </a:p>
          <a:p>
            <a:pPr lvl="1"/>
            <a:r>
              <a:rPr lang="en-US" dirty="0"/>
              <a:t>In that case, the line </a:t>
            </a:r>
          </a:p>
          <a:p>
            <a:pPr marL="457200" lvl="1" indent="0">
              <a:buNone/>
            </a:pPr>
            <a:r>
              <a:rPr lang="en-US" dirty="0" err="1">
                <a:latin typeface="Courier New" panose="02070309020205020404" pitchFamily="49" charset="0"/>
                <a:cs typeface="Courier New" panose="02070309020205020404" pitchFamily="49" charset="0"/>
              </a:rPr>
              <a:t>y.mark</a:t>
            </a:r>
            <a:r>
              <a:rPr lang="en-US" dirty="0">
                <a:latin typeface="Courier New" panose="02070309020205020404" pitchFamily="49" charset="0"/>
                <a:cs typeface="Courier New" panose="02070309020205020404" pitchFamily="49" charset="0"/>
              </a:rPr>
              <a:t>=FALSE</a:t>
            </a:r>
            <a:r>
              <a:rPr lang="en-US" dirty="0"/>
              <a:t> </a:t>
            </a:r>
          </a:p>
          <a:p>
            <a:pPr marL="457200" lvl="1" indent="0">
              <a:buNone/>
            </a:pPr>
            <a:r>
              <a:rPr lang="en-US" dirty="0"/>
              <a:t>in FIB-HEAP-LINK operation can be omitted as FIB-HEAP-LINK will never find any marked node to link. (think, why?)</a:t>
            </a:r>
          </a:p>
          <a:p>
            <a:pPr lvl="1"/>
            <a:r>
              <a:rPr lang="en-US" dirty="0"/>
              <a:t>This approach is similar to the DECREASE-KEY operation.</a:t>
            </a:r>
          </a:p>
          <a:p>
            <a:pPr lvl="1"/>
            <a:r>
              <a:rPr lang="en-US" dirty="0"/>
              <a:t>Many Fibonacci Heap simulators (such as </a:t>
            </a:r>
            <a:r>
              <a:rPr lang="en-US" dirty="0">
                <a:hlinkClick r:id="rId2"/>
              </a:rPr>
              <a:t>https://people.ksp.sk/~kuko/gnarley-trees/Fibonacci.html</a:t>
            </a:r>
            <a:r>
              <a:rPr lang="en-US" dirty="0"/>
              <a:t> ) use this approach. </a:t>
            </a:r>
          </a:p>
        </p:txBody>
      </p:sp>
    </p:spTree>
    <p:extLst>
      <p:ext uri="{BB962C8B-B14F-4D97-AF65-F5344CB8AC3E}">
        <p14:creationId xmlns:p14="http://schemas.microsoft.com/office/powerpoint/2010/main" val="46720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7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FB3E-C85D-8BF0-81B6-00ADADF533F6}"/>
              </a:ext>
            </a:extLst>
          </p:cNvPr>
          <p:cNvSpPr>
            <a:spLocks noGrp="1"/>
          </p:cNvSpPr>
          <p:nvPr>
            <p:ph type="title"/>
          </p:nvPr>
        </p:nvSpPr>
        <p:spPr>
          <a:xfrm>
            <a:off x="231707"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kern="1200" dirty="0">
                <a:solidFill>
                  <a:srgbClr val="FFFFFF"/>
                </a:solidFill>
                <a:latin typeface="+mj-lt"/>
                <a:ea typeface="+mj-ea"/>
                <a:cs typeface="+mj-cs"/>
              </a:rPr>
              <a:t>Decreasing A Key</a:t>
            </a:r>
          </a:p>
        </p:txBody>
      </p:sp>
      <p:pic>
        <p:nvPicPr>
          <p:cNvPr id="4" name="Picture 3">
            <a:extLst>
              <a:ext uri="{FF2B5EF4-FFF2-40B4-BE49-F238E27FC236}">
                <a16:creationId xmlns:a16="http://schemas.microsoft.com/office/drawing/2014/main" id="{6C107A43-F400-8F1D-0903-66F4801F0942}"/>
              </a:ext>
            </a:extLst>
          </p:cNvPr>
          <p:cNvPicPr>
            <a:picLocks noChangeAspect="1"/>
          </p:cNvPicPr>
          <p:nvPr/>
        </p:nvPicPr>
        <p:blipFill>
          <a:blip r:embed="rId2"/>
          <a:stretch>
            <a:fillRect/>
          </a:stretch>
        </p:blipFill>
        <p:spPr>
          <a:xfrm>
            <a:off x="4723331" y="0"/>
            <a:ext cx="5869538" cy="6858000"/>
          </a:xfrm>
          <a:prstGeom prst="rect">
            <a:avLst/>
          </a:prstGeom>
        </p:spPr>
      </p:pic>
    </p:spTree>
    <p:extLst>
      <p:ext uri="{BB962C8B-B14F-4D97-AF65-F5344CB8AC3E}">
        <p14:creationId xmlns:p14="http://schemas.microsoft.com/office/powerpoint/2010/main" val="4211350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419-FF2C-62AF-5D7E-0B7000071C1D}"/>
              </a:ext>
            </a:extLst>
          </p:cNvPr>
          <p:cNvSpPr>
            <a:spLocks noGrp="1"/>
          </p:cNvSpPr>
          <p:nvPr>
            <p:ph type="title"/>
          </p:nvPr>
        </p:nvSpPr>
        <p:spPr/>
        <p:txBody>
          <a:bodyPr/>
          <a:lstStyle/>
          <a:p>
            <a:pPr algn="ctr"/>
            <a:r>
              <a:rPr lang="en-US" b="1" dirty="0">
                <a:solidFill>
                  <a:srgbClr val="0070C0"/>
                </a:solidFill>
              </a:rPr>
              <a:t>CUT and “mark” attribute</a:t>
            </a:r>
          </a:p>
        </p:txBody>
      </p:sp>
      <p:sp>
        <p:nvSpPr>
          <p:cNvPr id="3" name="Content Placeholder 2">
            <a:extLst>
              <a:ext uri="{FF2B5EF4-FFF2-40B4-BE49-F238E27FC236}">
                <a16:creationId xmlns:a16="http://schemas.microsoft.com/office/drawing/2014/main" id="{9C7B55F5-A18E-1C96-78FE-1D2B743AD098}"/>
              </a:ext>
            </a:extLst>
          </p:cNvPr>
          <p:cNvSpPr>
            <a:spLocks noGrp="1"/>
          </p:cNvSpPr>
          <p:nvPr>
            <p:ph idx="1"/>
          </p:nvPr>
        </p:nvSpPr>
        <p:spPr/>
        <p:txBody>
          <a:bodyPr/>
          <a:lstStyle/>
          <a:p>
            <a:r>
              <a:rPr lang="en-US" dirty="0"/>
              <a:t>The CUT procedure “cuts” the link between x and its parent y, making x a root.</a:t>
            </a:r>
          </a:p>
          <a:p>
            <a:r>
              <a:rPr lang="en-US" dirty="0"/>
              <a:t>We use the mark attributes to obtain the desired time bounds. </a:t>
            </a:r>
          </a:p>
          <a:p>
            <a:pPr lvl="1"/>
            <a:r>
              <a:rPr lang="en-US" dirty="0"/>
              <a:t>They record a little piece of the history of each node. </a:t>
            </a:r>
          </a:p>
          <a:p>
            <a:r>
              <a:rPr lang="en-US" b="1" dirty="0" err="1"/>
              <a:t>x.mark</a:t>
            </a:r>
            <a:endParaRPr lang="en-US" b="1" dirty="0"/>
          </a:p>
          <a:p>
            <a:pPr marL="0" indent="0">
              <a:buNone/>
            </a:pPr>
            <a:r>
              <a:rPr lang="en-US" dirty="0"/>
              <a:t>- The </a:t>
            </a:r>
            <a:r>
              <a:rPr lang="en-US" dirty="0" err="1"/>
              <a:t>boolean</a:t>
            </a:r>
            <a:r>
              <a:rPr lang="en-US" dirty="0"/>
              <a:t>-valued field </a:t>
            </a:r>
            <a:r>
              <a:rPr lang="en-US" dirty="0" err="1"/>
              <a:t>x.mark</a:t>
            </a:r>
            <a:r>
              <a:rPr lang="en-US" dirty="0"/>
              <a:t> indicates whether node x has lost a child since the last time x was made the child of another node. </a:t>
            </a:r>
          </a:p>
          <a:p>
            <a:pPr marL="0" indent="0">
              <a:buNone/>
            </a:pPr>
            <a:r>
              <a:rPr lang="en-US" dirty="0"/>
              <a:t>- Newly created nodes are unmarked, and a node x becomes unmarked whenever it is made the child of another node.</a:t>
            </a:r>
          </a:p>
          <a:p>
            <a:endParaRPr lang="en-US" dirty="0"/>
          </a:p>
        </p:txBody>
      </p:sp>
    </p:spTree>
    <p:extLst>
      <p:ext uri="{BB962C8B-B14F-4D97-AF65-F5344CB8AC3E}">
        <p14:creationId xmlns:p14="http://schemas.microsoft.com/office/powerpoint/2010/main" val="3232476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66F1-4D09-54B7-5A23-28E263A18F34}"/>
              </a:ext>
            </a:extLst>
          </p:cNvPr>
          <p:cNvSpPr>
            <a:spLocks noGrp="1"/>
          </p:cNvSpPr>
          <p:nvPr>
            <p:ph type="title"/>
          </p:nvPr>
        </p:nvSpPr>
        <p:spPr/>
        <p:txBody>
          <a:bodyPr/>
          <a:lstStyle/>
          <a:p>
            <a:pPr algn="ctr"/>
            <a:r>
              <a:rPr lang="en-US" b="1" dirty="0">
                <a:solidFill>
                  <a:srgbClr val="0070C0"/>
                </a:solidFill>
              </a:rPr>
              <a:t>mark attribute</a:t>
            </a:r>
          </a:p>
        </p:txBody>
      </p:sp>
      <p:sp>
        <p:nvSpPr>
          <p:cNvPr id="3" name="Content Placeholder 2">
            <a:extLst>
              <a:ext uri="{FF2B5EF4-FFF2-40B4-BE49-F238E27FC236}">
                <a16:creationId xmlns:a16="http://schemas.microsoft.com/office/drawing/2014/main" id="{A3518BE2-E76E-2514-8D2C-DF3A27A6A8F9}"/>
              </a:ext>
            </a:extLst>
          </p:cNvPr>
          <p:cNvSpPr>
            <a:spLocks noGrp="1"/>
          </p:cNvSpPr>
          <p:nvPr>
            <p:ph idx="1"/>
          </p:nvPr>
        </p:nvSpPr>
        <p:spPr/>
        <p:txBody>
          <a:bodyPr/>
          <a:lstStyle/>
          <a:p>
            <a:pPr marL="0" indent="0">
              <a:buNone/>
            </a:pPr>
            <a:r>
              <a:rPr lang="en-US" dirty="0"/>
              <a:t>Suppose that the following events have happened to a node x:</a:t>
            </a:r>
          </a:p>
          <a:p>
            <a:pPr marL="0" indent="0">
              <a:buNone/>
            </a:pPr>
            <a:r>
              <a:rPr lang="en-US" dirty="0"/>
              <a:t>1. at some time, x was a root,</a:t>
            </a:r>
          </a:p>
          <a:p>
            <a:pPr marL="0" indent="0">
              <a:buNone/>
            </a:pPr>
            <a:r>
              <a:rPr lang="en-US" dirty="0"/>
              <a:t>2. then x was linked to (made the child of) another node,</a:t>
            </a:r>
          </a:p>
          <a:p>
            <a:pPr marL="0" indent="0">
              <a:buNone/>
            </a:pPr>
            <a:r>
              <a:rPr lang="en-US" dirty="0"/>
              <a:t>3. then two children of x were removed by cuts.</a:t>
            </a:r>
          </a:p>
          <a:p>
            <a:r>
              <a:rPr lang="en-US" dirty="0"/>
              <a:t>As soon as the second child has been lost, we cut x from its parent, making it a new root. -&gt; clears </a:t>
            </a:r>
            <a:r>
              <a:rPr lang="en-US" dirty="0" err="1"/>
              <a:t>x.mark</a:t>
            </a:r>
            <a:endParaRPr lang="en-US" dirty="0"/>
          </a:p>
        </p:txBody>
      </p:sp>
    </p:spTree>
    <p:extLst>
      <p:ext uri="{BB962C8B-B14F-4D97-AF65-F5344CB8AC3E}">
        <p14:creationId xmlns:p14="http://schemas.microsoft.com/office/powerpoint/2010/main" val="2706974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2B86-75E0-1D15-9A22-DA0F253DA4CF}"/>
              </a:ext>
            </a:extLst>
          </p:cNvPr>
          <p:cNvSpPr>
            <a:spLocks noGrp="1"/>
          </p:cNvSpPr>
          <p:nvPr>
            <p:ph type="title"/>
          </p:nvPr>
        </p:nvSpPr>
        <p:spPr/>
        <p:txBody>
          <a:bodyPr/>
          <a:lstStyle/>
          <a:p>
            <a:pPr algn="ctr"/>
            <a:r>
              <a:rPr lang="en-US" b="1" dirty="0">
                <a:solidFill>
                  <a:srgbClr val="0070C0"/>
                </a:solidFill>
              </a:rPr>
              <a:t>CUT and CASCADING-CUT</a:t>
            </a:r>
          </a:p>
        </p:txBody>
      </p:sp>
      <p:sp>
        <p:nvSpPr>
          <p:cNvPr id="3" name="Content Placeholder 2">
            <a:extLst>
              <a:ext uri="{FF2B5EF4-FFF2-40B4-BE49-F238E27FC236}">
                <a16:creationId xmlns:a16="http://schemas.microsoft.com/office/drawing/2014/main" id="{8A94DA4E-D82D-3C80-E051-39B78296C3BD}"/>
              </a:ext>
            </a:extLst>
          </p:cNvPr>
          <p:cNvSpPr>
            <a:spLocks noGrp="1"/>
          </p:cNvSpPr>
          <p:nvPr>
            <p:ph idx="1"/>
          </p:nvPr>
        </p:nvSpPr>
        <p:spPr/>
        <p:txBody>
          <a:bodyPr>
            <a:normAutofit lnSpcReduction="10000"/>
          </a:bodyPr>
          <a:lstStyle/>
          <a:p>
            <a:r>
              <a:rPr lang="en-US" dirty="0"/>
              <a:t>x might be the second child cut from its parent y since the time that y was linked to another node.</a:t>
            </a:r>
          </a:p>
          <a:p>
            <a:r>
              <a:rPr lang="en-US" dirty="0"/>
              <a:t>Therefore, we attempt to perform a cascading-cut operation on y. </a:t>
            </a:r>
          </a:p>
          <a:p>
            <a:r>
              <a:rPr lang="en-US" dirty="0"/>
              <a:t>If y is a root, then just return.</a:t>
            </a:r>
          </a:p>
          <a:p>
            <a:r>
              <a:rPr lang="en-US" dirty="0"/>
              <a:t>If y is unmarked, the procedure marks it, since its first child has just been cut, and returns. </a:t>
            </a:r>
          </a:p>
          <a:p>
            <a:r>
              <a:rPr lang="en-US" dirty="0"/>
              <a:t>If y is marked, however, it has just lost its second child; y is cut, and CASCADING-CUT calls itself recursively on y’s parent z.</a:t>
            </a:r>
          </a:p>
          <a:p>
            <a:r>
              <a:rPr lang="en-US" dirty="0"/>
              <a:t>The CASCADING-CUT procedure recurses its way up the tree until it finds either a root or an unmarked node.</a:t>
            </a:r>
          </a:p>
        </p:txBody>
      </p:sp>
    </p:spTree>
    <p:extLst>
      <p:ext uri="{BB962C8B-B14F-4D97-AF65-F5344CB8AC3E}">
        <p14:creationId xmlns:p14="http://schemas.microsoft.com/office/powerpoint/2010/main" val="4194534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7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FB3E-C85D-8BF0-81B6-00ADADF533F6}"/>
              </a:ext>
            </a:extLst>
          </p:cNvPr>
          <p:cNvSpPr>
            <a:spLocks noGrp="1"/>
          </p:cNvSpPr>
          <p:nvPr>
            <p:ph type="title"/>
          </p:nvPr>
        </p:nvSpPr>
        <p:spPr>
          <a:xfrm>
            <a:off x="231707" y="2338633"/>
            <a:ext cx="2504885" cy="244500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kern="1200" dirty="0">
                <a:solidFill>
                  <a:srgbClr val="FFFFFF"/>
                </a:solidFill>
                <a:latin typeface="+mj-lt"/>
                <a:ea typeface="+mj-ea"/>
                <a:cs typeface="+mj-cs"/>
              </a:rPr>
              <a:t>Decreasing A Key - Example</a:t>
            </a:r>
          </a:p>
        </p:txBody>
      </p:sp>
      <p:pic>
        <p:nvPicPr>
          <p:cNvPr id="6" name="Content Placeholder 4">
            <a:extLst>
              <a:ext uri="{FF2B5EF4-FFF2-40B4-BE49-F238E27FC236}">
                <a16:creationId xmlns:a16="http://schemas.microsoft.com/office/drawing/2014/main" id="{3BF9E563-C40A-50A0-F4FA-52EE20761F80}"/>
              </a:ext>
            </a:extLst>
          </p:cNvPr>
          <p:cNvPicPr>
            <a:picLocks noGrp="1" noChangeAspect="1"/>
          </p:cNvPicPr>
          <p:nvPr>
            <p:ph idx="1"/>
          </p:nvPr>
        </p:nvPicPr>
        <p:blipFill>
          <a:blip r:embed="rId2"/>
          <a:stretch>
            <a:fillRect/>
          </a:stretch>
        </p:blipFill>
        <p:spPr>
          <a:xfrm>
            <a:off x="2736592" y="31079"/>
            <a:ext cx="9382125" cy="2276475"/>
          </a:xfrm>
        </p:spPr>
      </p:pic>
      <p:sp>
        <p:nvSpPr>
          <p:cNvPr id="7" name="TextBox 6">
            <a:extLst>
              <a:ext uri="{FF2B5EF4-FFF2-40B4-BE49-F238E27FC236}">
                <a16:creationId xmlns:a16="http://schemas.microsoft.com/office/drawing/2014/main" id="{8B6D2DBD-330B-7784-EA5F-D5D326D6B452}"/>
              </a:ext>
            </a:extLst>
          </p:cNvPr>
          <p:cNvSpPr txBox="1">
            <a:spLocks/>
          </p:cNvSpPr>
          <p:nvPr/>
        </p:nvSpPr>
        <p:spPr>
          <a:xfrm>
            <a:off x="4252408" y="1938222"/>
            <a:ext cx="1585242" cy="369332"/>
          </a:xfrm>
          <a:prstGeom prst="rect">
            <a:avLst/>
          </a:prstGeom>
          <a:noFill/>
        </p:spPr>
        <p:txBody>
          <a:bodyPr wrap="none" rtlCol="0">
            <a:spAutoFit/>
          </a:bodyPr>
          <a:lstStyle/>
          <a:p>
            <a:r>
              <a:rPr lang="en-US" dirty="0">
                <a:solidFill>
                  <a:srgbClr val="FF0000"/>
                </a:solidFill>
              </a:rPr>
              <a:t>Decrease to 15</a:t>
            </a:r>
          </a:p>
        </p:txBody>
      </p:sp>
      <p:cxnSp>
        <p:nvCxnSpPr>
          <p:cNvPr id="8" name="Straight Arrow Connector 7">
            <a:extLst>
              <a:ext uri="{FF2B5EF4-FFF2-40B4-BE49-F238E27FC236}">
                <a16:creationId xmlns:a16="http://schemas.microsoft.com/office/drawing/2014/main" id="{32AD9650-8CB0-27D9-2891-0AD3EFC07B51}"/>
              </a:ext>
            </a:extLst>
          </p:cNvPr>
          <p:cNvCxnSpPr>
            <a:cxnSpLocks/>
          </p:cNvCxnSpPr>
          <p:nvPr/>
        </p:nvCxnSpPr>
        <p:spPr>
          <a:xfrm flipH="1" flipV="1">
            <a:off x="3906179" y="1828799"/>
            <a:ext cx="346229" cy="294089"/>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C9BE9C8B-A91E-B901-B684-5B76CCDFC6AA}"/>
              </a:ext>
            </a:extLst>
          </p:cNvPr>
          <p:cNvPicPr>
            <a:picLocks noChangeAspect="1"/>
          </p:cNvPicPr>
          <p:nvPr/>
        </p:nvPicPr>
        <p:blipFill>
          <a:blip r:embed="rId3"/>
          <a:stretch>
            <a:fillRect/>
          </a:stretch>
        </p:blipFill>
        <p:spPr>
          <a:xfrm>
            <a:off x="2828495" y="2894120"/>
            <a:ext cx="9290221" cy="3531744"/>
          </a:xfrm>
          <a:prstGeom prst="rect">
            <a:avLst/>
          </a:prstGeom>
        </p:spPr>
      </p:pic>
      <p:sp>
        <p:nvSpPr>
          <p:cNvPr id="11" name="TextBox 10">
            <a:extLst>
              <a:ext uri="{FF2B5EF4-FFF2-40B4-BE49-F238E27FC236}">
                <a16:creationId xmlns:a16="http://schemas.microsoft.com/office/drawing/2014/main" id="{AC0BCA1D-61A8-4B9F-A3F8-534FCFE79B92}"/>
              </a:ext>
            </a:extLst>
          </p:cNvPr>
          <p:cNvSpPr txBox="1">
            <a:spLocks/>
          </p:cNvSpPr>
          <p:nvPr/>
        </p:nvSpPr>
        <p:spPr>
          <a:xfrm>
            <a:off x="9491722" y="2241545"/>
            <a:ext cx="1468222" cy="369332"/>
          </a:xfrm>
          <a:prstGeom prst="rect">
            <a:avLst/>
          </a:prstGeom>
          <a:noFill/>
        </p:spPr>
        <p:txBody>
          <a:bodyPr wrap="none" rtlCol="0">
            <a:spAutoFit/>
          </a:bodyPr>
          <a:lstStyle/>
          <a:p>
            <a:r>
              <a:rPr lang="en-US" dirty="0">
                <a:solidFill>
                  <a:srgbClr val="FF0000"/>
                </a:solidFill>
              </a:rPr>
              <a:t>Decrease to 5</a:t>
            </a:r>
          </a:p>
        </p:txBody>
      </p:sp>
      <p:cxnSp>
        <p:nvCxnSpPr>
          <p:cNvPr id="13" name="Straight Arrow Connector 12">
            <a:extLst>
              <a:ext uri="{FF2B5EF4-FFF2-40B4-BE49-F238E27FC236}">
                <a16:creationId xmlns:a16="http://schemas.microsoft.com/office/drawing/2014/main" id="{9E3A5C75-FF57-D735-A78B-C7B59850BDD3}"/>
              </a:ext>
            </a:extLst>
          </p:cNvPr>
          <p:cNvCxnSpPr>
            <a:cxnSpLocks/>
          </p:cNvCxnSpPr>
          <p:nvPr/>
        </p:nvCxnSpPr>
        <p:spPr>
          <a:xfrm flipH="1" flipV="1">
            <a:off x="9145493" y="2132122"/>
            <a:ext cx="346229" cy="294089"/>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10654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A8A5-D973-C72F-34B2-23D554796310}"/>
              </a:ext>
            </a:extLst>
          </p:cNvPr>
          <p:cNvSpPr>
            <a:spLocks noGrp="1"/>
          </p:cNvSpPr>
          <p:nvPr>
            <p:ph type="title"/>
          </p:nvPr>
        </p:nvSpPr>
        <p:spPr/>
        <p:txBody>
          <a:bodyPr/>
          <a:lstStyle/>
          <a:p>
            <a:pPr algn="ctr"/>
            <a:r>
              <a:rPr lang="en-US" b="1" dirty="0">
                <a:solidFill>
                  <a:srgbClr val="0070C0"/>
                </a:solidFill>
              </a:rPr>
              <a:t>Amortized Cost Analysis of FIB-HEAP-DECREASE-KEY</a:t>
            </a:r>
          </a:p>
        </p:txBody>
      </p:sp>
      <p:sp>
        <p:nvSpPr>
          <p:cNvPr id="14" name="Content Placeholder 13">
            <a:extLst>
              <a:ext uri="{FF2B5EF4-FFF2-40B4-BE49-F238E27FC236}">
                <a16:creationId xmlns:a16="http://schemas.microsoft.com/office/drawing/2014/main" id="{E08D40C1-9E8A-9B0C-E652-743CBDA8D504}"/>
              </a:ext>
            </a:extLst>
          </p:cNvPr>
          <p:cNvSpPr>
            <a:spLocks noGrp="1"/>
          </p:cNvSpPr>
          <p:nvPr>
            <p:ph idx="1"/>
          </p:nvPr>
        </p:nvSpPr>
        <p:spPr/>
        <p:txBody>
          <a:bodyPr/>
          <a:lstStyle/>
          <a:p>
            <a:r>
              <a:rPr lang="en-US" dirty="0"/>
              <a:t>The FIB-HEAP-DECREASE-KEY procedure takes O(1) time, plus the time to perform the cascading cuts.</a:t>
            </a:r>
          </a:p>
          <a:p>
            <a:r>
              <a:rPr lang="en-US" dirty="0"/>
              <a:t>Suppose that a given invocation of FIB-HEAP-DECREASE-KEY results in c calls of CASCADING-CUT (the call made from FIB-HEAP-DECREASE-KEY followed by c-1 recursive calls of CASCADING-CUT). </a:t>
            </a:r>
          </a:p>
          <a:p>
            <a:r>
              <a:rPr lang="en-US" dirty="0"/>
              <a:t>Each call of CASCADING-CUT takes O(1) time exclusive of recursive calls. </a:t>
            </a:r>
          </a:p>
          <a:p>
            <a:pPr lvl="1"/>
            <a:r>
              <a:rPr lang="en-US" dirty="0"/>
              <a:t>Thus, the </a:t>
            </a:r>
            <a:r>
              <a:rPr lang="en-US" u="sng" dirty="0"/>
              <a:t>actual cost</a:t>
            </a:r>
            <a:r>
              <a:rPr lang="en-US" dirty="0"/>
              <a:t> of FIB-HEAP-DECREASE-KEY, including all recursive calls, is O(c).</a:t>
            </a:r>
          </a:p>
        </p:txBody>
      </p:sp>
    </p:spTree>
    <p:extLst>
      <p:ext uri="{BB962C8B-B14F-4D97-AF65-F5344CB8AC3E}">
        <p14:creationId xmlns:p14="http://schemas.microsoft.com/office/powerpoint/2010/main" val="572069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F4BB-9252-E35F-60AC-6956EDA7F52D}"/>
              </a:ext>
            </a:extLst>
          </p:cNvPr>
          <p:cNvSpPr>
            <a:spLocks noGrp="1"/>
          </p:cNvSpPr>
          <p:nvPr>
            <p:ph type="title"/>
          </p:nvPr>
        </p:nvSpPr>
        <p:spPr/>
        <p:txBody>
          <a:bodyPr/>
          <a:lstStyle/>
          <a:p>
            <a:pPr algn="ctr"/>
            <a:r>
              <a:rPr lang="en-US" b="1" dirty="0">
                <a:solidFill>
                  <a:srgbClr val="0070C0"/>
                </a:solidFill>
              </a:rPr>
              <a:t>Change in Potential</a:t>
            </a:r>
          </a:p>
        </p:txBody>
      </p:sp>
      <p:sp>
        <p:nvSpPr>
          <p:cNvPr id="3" name="Content Placeholder 2">
            <a:extLst>
              <a:ext uri="{FF2B5EF4-FFF2-40B4-BE49-F238E27FC236}">
                <a16:creationId xmlns:a16="http://schemas.microsoft.com/office/drawing/2014/main" id="{62465D73-95F1-C4DF-4FF7-492FDF847A79}"/>
              </a:ext>
            </a:extLst>
          </p:cNvPr>
          <p:cNvSpPr>
            <a:spLocks noGrp="1"/>
          </p:cNvSpPr>
          <p:nvPr>
            <p:ph idx="1"/>
          </p:nvPr>
        </p:nvSpPr>
        <p:spPr/>
        <p:txBody>
          <a:bodyPr>
            <a:normAutofit lnSpcReduction="10000"/>
          </a:bodyPr>
          <a:lstStyle/>
          <a:p>
            <a:r>
              <a:rPr lang="en-US" dirty="0"/>
              <a:t>The call to CUT in FIB-HEAP-DECREASE-KEY creates a new tree rooted at node x and clears x’s mark bit (which may have already been FALSE). </a:t>
            </a:r>
          </a:p>
          <a:p>
            <a:r>
              <a:rPr lang="en-US" dirty="0"/>
              <a:t>Each call of CASCADING-CUT, except for the last one, cuts a marked node and clears the mark bit. </a:t>
            </a:r>
          </a:p>
          <a:p>
            <a:r>
              <a:rPr lang="en-US" dirty="0"/>
              <a:t>Afterward, the Fibonacci heap contains </a:t>
            </a:r>
          </a:p>
          <a:p>
            <a:pPr lvl="1"/>
            <a:r>
              <a:rPr lang="en-US" dirty="0"/>
              <a:t>t(H)+c trees </a:t>
            </a:r>
          </a:p>
          <a:p>
            <a:pPr lvl="2"/>
            <a:r>
              <a:rPr lang="en-US" dirty="0"/>
              <a:t>the original t(H) trees, c-1 trees produced by cascading cuts, and the tree rooted at x</a:t>
            </a:r>
          </a:p>
          <a:p>
            <a:pPr lvl="1"/>
            <a:r>
              <a:rPr lang="en-US" dirty="0"/>
              <a:t>at most m(H)-c+2 marked nodes </a:t>
            </a:r>
          </a:p>
          <a:p>
            <a:pPr lvl="2"/>
            <a:r>
              <a:rPr lang="en-US" dirty="0"/>
              <a:t>c-1 were unmarked by cascading cuts and the last call of CASCADING-CUT may have marked a node.</a:t>
            </a:r>
          </a:p>
        </p:txBody>
      </p:sp>
    </p:spTree>
    <p:extLst>
      <p:ext uri="{BB962C8B-B14F-4D97-AF65-F5344CB8AC3E}">
        <p14:creationId xmlns:p14="http://schemas.microsoft.com/office/powerpoint/2010/main" val="165411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05FE-4B47-10D9-5789-E936DDDD8DAC}"/>
              </a:ext>
            </a:extLst>
          </p:cNvPr>
          <p:cNvSpPr>
            <a:spLocks noGrp="1"/>
          </p:cNvSpPr>
          <p:nvPr>
            <p:ph type="title"/>
          </p:nvPr>
        </p:nvSpPr>
        <p:spPr/>
        <p:txBody>
          <a:bodyPr/>
          <a:lstStyle/>
          <a:p>
            <a:pPr algn="ctr"/>
            <a:r>
              <a:rPr lang="en-US" b="1" dirty="0">
                <a:solidFill>
                  <a:srgbClr val="0070C0"/>
                </a:solidFill>
              </a:rPr>
              <a:t>Fibonacci Heap</a:t>
            </a:r>
          </a:p>
        </p:txBody>
      </p:sp>
      <p:sp>
        <p:nvSpPr>
          <p:cNvPr id="3" name="Content Placeholder 2">
            <a:extLst>
              <a:ext uri="{FF2B5EF4-FFF2-40B4-BE49-F238E27FC236}">
                <a16:creationId xmlns:a16="http://schemas.microsoft.com/office/drawing/2014/main" id="{9B3A4F5B-CA2B-31FD-3038-0C831ECC4933}"/>
              </a:ext>
            </a:extLst>
          </p:cNvPr>
          <p:cNvSpPr>
            <a:spLocks noGrp="1"/>
          </p:cNvSpPr>
          <p:nvPr>
            <p:ph idx="1"/>
          </p:nvPr>
        </p:nvSpPr>
        <p:spPr/>
        <p:txBody>
          <a:bodyPr/>
          <a:lstStyle/>
          <a:p>
            <a:r>
              <a:rPr lang="en-US" dirty="0"/>
              <a:t>Like a binomial heap, a Fibonacci heap is a collection of min-heap-ordered trees.</a:t>
            </a:r>
          </a:p>
          <a:p>
            <a:r>
              <a:rPr lang="en-US" dirty="0"/>
              <a:t>The trees in a Fibonacci heap are </a:t>
            </a:r>
            <a:r>
              <a:rPr lang="en-US" u="sng" dirty="0"/>
              <a:t>not constrained to be binomial trees</a:t>
            </a:r>
            <a:r>
              <a:rPr lang="en-US" dirty="0"/>
              <a:t>, however.</a:t>
            </a:r>
          </a:p>
          <a:p>
            <a:r>
              <a:rPr lang="en-US" dirty="0"/>
              <a:t>Unlike trees within binomial heaps, which are ordered, trees within Fibonacci heaps are </a:t>
            </a:r>
            <a:r>
              <a:rPr lang="en-US" u="sng" dirty="0"/>
              <a:t>rooted but unordered</a:t>
            </a:r>
            <a:r>
              <a:rPr lang="en-US" dirty="0"/>
              <a:t>. </a:t>
            </a:r>
          </a:p>
        </p:txBody>
      </p:sp>
    </p:spTree>
    <p:extLst>
      <p:ext uri="{BB962C8B-B14F-4D97-AF65-F5344CB8AC3E}">
        <p14:creationId xmlns:p14="http://schemas.microsoft.com/office/powerpoint/2010/main" val="434949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211E-AFBD-38CB-D392-B4A01D7AA2E9}"/>
              </a:ext>
            </a:extLst>
          </p:cNvPr>
          <p:cNvSpPr>
            <a:spLocks noGrp="1"/>
          </p:cNvSpPr>
          <p:nvPr>
            <p:ph type="title"/>
          </p:nvPr>
        </p:nvSpPr>
        <p:spPr/>
        <p:txBody>
          <a:bodyPr/>
          <a:lstStyle/>
          <a:p>
            <a:pPr algn="ctr"/>
            <a:r>
              <a:rPr lang="en-US" b="1" dirty="0">
                <a:solidFill>
                  <a:srgbClr val="0070C0"/>
                </a:solidFill>
              </a:rPr>
              <a:t>Amortized Cost of FIB-HEAP-DECREASE-KEY</a:t>
            </a:r>
            <a:endParaRPr lang="en-US" dirty="0"/>
          </a:p>
        </p:txBody>
      </p:sp>
      <p:sp>
        <p:nvSpPr>
          <p:cNvPr id="3" name="Content Placeholder 2">
            <a:extLst>
              <a:ext uri="{FF2B5EF4-FFF2-40B4-BE49-F238E27FC236}">
                <a16:creationId xmlns:a16="http://schemas.microsoft.com/office/drawing/2014/main" id="{59DDFF52-117B-2184-2916-E2266C01D654}"/>
              </a:ext>
            </a:extLst>
          </p:cNvPr>
          <p:cNvSpPr>
            <a:spLocks noGrp="1"/>
          </p:cNvSpPr>
          <p:nvPr>
            <p:ph idx="1"/>
          </p:nvPr>
        </p:nvSpPr>
        <p:spPr>
          <a:xfrm>
            <a:off x="838200" y="1825625"/>
            <a:ext cx="10515600" cy="4814872"/>
          </a:xfrm>
        </p:spPr>
        <p:txBody>
          <a:bodyPr>
            <a:normAutofit lnSpcReduction="10000"/>
          </a:bodyPr>
          <a:lstStyle/>
          <a:p>
            <a:r>
              <a:rPr lang="en-US" dirty="0"/>
              <a:t>The change in potential is therefore at most</a:t>
            </a:r>
          </a:p>
          <a:p>
            <a:pPr marL="0" indent="0">
              <a:buNone/>
            </a:pPr>
            <a:r>
              <a:rPr lang="en-US" dirty="0"/>
              <a:t>	(t(H)+c) + 2(m(H)-c+2) - (</a:t>
            </a:r>
            <a:r>
              <a:rPr lang="pt-BR" dirty="0"/>
              <a:t>t(H) + 2m(H)</a:t>
            </a:r>
            <a:r>
              <a:rPr lang="en-US" dirty="0"/>
              <a:t>) = 4 - c </a:t>
            </a:r>
          </a:p>
          <a:p>
            <a:r>
              <a:rPr lang="en-US" dirty="0"/>
              <a:t>Thus, the amortized cost of FIB-HEAP-DECREASE-KEY is at most</a:t>
            </a:r>
          </a:p>
          <a:p>
            <a:pPr marL="0" indent="0">
              <a:buNone/>
            </a:pPr>
            <a:r>
              <a:rPr lang="en-US" dirty="0"/>
              <a:t>	O(c) + 4 - c = O(1)</a:t>
            </a:r>
          </a:p>
          <a:p>
            <a:pPr marL="0" indent="0">
              <a:buNone/>
            </a:pPr>
            <a:r>
              <a:rPr lang="en-US" dirty="0"/>
              <a:t>since we can scale up the units of potential to dominate the constant hidden in O(c).</a:t>
            </a:r>
          </a:p>
          <a:p>
            <a:r>
              <a:rPr lang="en-US" dirty="0"/>
              <a:t>When a marked node y is cut by a cascading cut, its mark bit is cleared, which reduces the potential by 2. </a:t>
            </a:r>
          </a:p>
          <a:p>
            <a:r>
              <a:rPr lang="en-US" dirty="0"/>
              <a:t>One unit of potential pays for the cut and the clearing of the mark bit, and the other unit compensates for the unit increase in potential due to node y becoming a root. -&gt; that’s why </a:t>
            </a:r>
            <a:r>
              <a:rPr lang="pt-BR" dirty="0"/>
              <a:t>t(H) + 2m(H)</a:t>
            </a:r>
            <a:endParaRPr lang="en-US" dirty="0"/>
          </a:p>
        </p:txBody>
      </p:sp>
    </p:spTree>
    <p:extLst>
      <p:ext uri="{BB962C8B-B14F-4D97-AF65-F5344CB8AC3E}">
        <p14:creationId xmlns:p14="http://schemas.microsoft.com/office/powerpoint/2010/main" val="2659976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0961-576A-CB45-8E99-4F4FC0600847}"/>
              </a:ext>
            </a:extLst>
          </p:cNvPr>
          <p:cNvSpPr>
            <a:spLocks noGrp="1"/>
          </p:cNvSpPr>
          <p:nvPr>
            <p:ph type="title"/>
          </p:nvPr>
        </p:nvSpPr>
        <p:spPr/>
        <p:txBody>
          <a:bodyPr/>
          <a:lstStyle/>
          <a:p>
            <a:pPr algn="ctr"/>
            <a:r>
              <a:rPr lang="en-US" b="1" dirty="0">
                <a:solidFill>
                  <a:srgbClr val="0070C0"/>
                </a:solidFill>
              </a:rPr>
              <a:t>Deleting A Node</a:t>
            </a:r>
          </a:p>
        </p:txBody>
      </p:sp>
      <p:sp>
        <p:nvSpPr>
          <p:cNvPr id="3" name="Content Placeholder 2">
            <a:extLst>
              <a:ext uri="{FF2B5EF4-FFF2-40B4-BE49-F238E27FC236}">
                <a16:creationId xmlns:a16="http://schemas.microsoft.com/office/drawing/2014/main" id="{681001F4-1A45-A224-997E-F031375F15A3}"/>
              </a:ext>
            </a:extLst>
          </p:cNvPr>
          <p:cNvSpPr>
            <a:spLocks noGrp="1"/>
          </p:cNvSpPr>
          <p:nvPr>
            <p:ph idx="1"/>
          </p:nvPr>
        </p:nvSpPr>
        <p:spPr/>
        <p:txBody>
          <a:bodyPr>
            <a:normAutofit/>
          </a:bodyPr>
          <a:lstStyle/>
          <a:p>
            <a:endParaRPr lang="en-US" dirty="0"/>
          </a:p>
          <a:p>
            <a:endParaRPr lang="en-US" dirty="0"/>
          </a:p>
          <a:p>
            <a:endParaRPr lang="en-US" dirty="0"/>
          </a:p>
          <a:p>
            <a:endParaRPr lang="en-US" dirty="0"/>
          </a:p>
          <a:p>
            <a:r>
              <a:rPr lang="en-US" dirty="0"/>
              <a:t>The amortized time of FIB-HEAP-DELETE is the sum of the O(1) amortized time of FIB-HEAP-DECREASE-KEY and the O(D(n)) amortized time of FIB-HEAP-EXTRACT-MIN. </a:t>
            </a:r>
          </a:p>
          <a:p>
            <a:r>
              <a:rPr lang="en-US" dirty="0"/>
              <a:t>Since D(n) = O(lg n), the amortized time of FIB-HEAP-DELETE is O(lg n)</a:t>
            </a:r>
          </a:p>
        </p:txBody>
      </p:sp>
      <p:pic>
        <p:nvPicPr>
          <p:cNvPr id="5" name="Picture 4">
            <a:extLst>
              <a:ext uri="{FF2B5EF4-FFF2-40B4-BE49-F238E27FC236}">
                <a16:creationId xmlns:a16="http://schemas.microsoft.com/office/drawing/2014/main" id="{6D2834DD-F4AB-D1FE-F1C7-60331B329B15}"/>
              </a:ext>
            </a:extLst>
          </p:cNvPr>
          <p:cNvPicPr>
            <a:picLocks noChangeAspect="1"/>
          </p:cNvPicPr>
          <p:nvPr/>
        </p:nvPicPr>
        <p:blipFill>
          <a:blip r:embed="rId2"/>
          <a:stretch>
            <a:fillRect/>
          </a:stretch>
        </p:blipFill>
        <p:spPr>
          <a:xfrm>
            <a:off x="3738562" y="2195512"/>
            <a:ext cx="4714875" cy="1057275"/>
          </a:xfrm>
          <a:prstGeom prst="rect">
            <a:avLst/>
          </a:prstGeom>
        </p:spPr>
      </p:pic>
    </p:spTree>
    <p:extLst>
      <p:ext uri="{BB962C8B-B14F-4D97-AF65-F5344CB8AC3E}">
        <p14:creationId xmlns:p14="http://schemas.microsoft.com/office/powerpoint/2010/main" val="3994628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CB03-A439-7712-A6B0-CCCBAD052DA7}"/>
              </a:ext>
            </a:extLst>
          </p:cNvPr>
          <p:cNvSpPr>
            <a:spLocks noGrp="1"/>
          </p:cNvSpPr>
          <p:nvPr>
            <p:ph type="title"/>
          </p:nvPr>
        </p:nvSpPr>
        <p:spPr/>
        <p:txBody>
          <a:bodyPr/>
          <a:lstStyle/>
          <a:p>
            <a:pPr algn="ctr"/>
            <a:r>
              <a:rPr lang="en-US" b="1" dirty="0">
                <a:solidFill>
                  <a:srgbClr val="0070C0"/>
                </a:solidFill>
              </a:rPr>
              <a:t>Bounding The Maximum Degree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54906-CE56-0344-983C-BD6507BACB82}"/>
                  </a:ext>
                </a:extLst>
              </p:cNvPr>
              <p:cNvSpPr>
                <a:spLocks noGrp="1"/>
              </p:cNvSpPr>
              <p:nvPr>
                <p:ph idx="1"/>
              </p:nvPr>
            </p:nvSpPr>
            <p:spPr/>
            <p:txBody>
              <a:bodyPr/>
              <a:lstStyle/>
              <a:p>
                <a:r>
                  <a:rPr lang="en-US" dirty="0"/>
                  <a:t>We shall show that D(n)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𝑙𝑜𝑔</m:t>
                            </m:r>
                          </m:e>
                          <m:sub>
                            <m:r>
                              <m:rPr>
                                <m:sty m:val="p"/>
                              </m:rPr>
                              <a:rPr lang="el-GR" i="1" dirty="0" smtClean="0">
                                <a:latin typeface="Cambria Math" panose="02040503050406030204" pitchFamily="18" charset="0"/>
                              </a:rPr>
                              <m:t>Φ</m:t>
                            </m:r>
                          </m:sub>
                        </m:sSub>
                        <m:r>
                          <a:rPr lang="en-US" b="0" i="1" dirty="0" smtClean="0">
                            <a:latin typeface="Cambria Math" panose="02040503050406030204" pitchFamily="18" charset="0"/>
                          </a:rPr>
                          <m:t>𝑛</m:t>
                        </m:r>
                      </m:e>
                    </m:d>
                  </m:oMath>
                </a14:m>
                <a:r>
                  <a:rPr lang="en-US" dirty="0"/>
                  <a:t>, where </a:t>
                </a:r>
                <a:r>
                  <a:rPr lang="el-GR" dirty="0"/>
                  <a:t>Φ</a:t>
                </a:r>
                <a:r>
                  <a:rPr lang="en-US" dirty="0"/>
                  <a:t> is the golden ratio.</a:t>
                </a:r>
              </a:p>
              <a:p>
                <a:pPr marL="0" indent="0">
                  <a:buNone/>
                </a:pPr>
                <a:r>
                  <a:rPr lang="en-US" dirty="0"/>
                  <a:t>	</a:t>
                </a:r>
                <a:r>
                  <a:rPr lang="el-GR" dirty="0"/>
                  <a:t>Φ</a:t>
                </a:r>
                <a:r>
                  <a:rPr lang="en-US" dirty="0"/>
                  <a:t> = (1+</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5</m:t>
                        </m:r>
                      </m:e>
                    </m:rad>
                  </m:oMath>
                </a14:m>
                <a:r>
                  <a:rPr lang="en-US" dirty="0"/>
                  <a:t>)/2</a:t>
                </a:r>
              </a:p>
              <a:p>
                <a:r>
                  <a:rPr lang="el-GR" dirty="0"/>
                  <a:t>Φ</a:t>
                </a:r>
                <a:r>
                  <a:rPr lang="en-US" dirty="0"/>
                  <a:t> is the positive root of the equation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oMath>
                </a14:m>
                <a:endParaRPr lang="en-US" dirty="0"/>
              </a:p>
              <a:p>
                <a:r>
                  <a:rPr lang="en-US" dirty="0"/>
                  <a:t>For each node x within a Fibonacci heap, define size(x) to be the number of nodes, including x itself, in the subtree rooted at x.</a:t>
                </a:r>
              </a:p>
              <a:p>
                <a:pPr lvl="1"/>
                <a:r>
                  <a:rPr lang="en-US" dirty="0"/>
                  <a:t>x need not be in the root list- it can be any node at all.</a:t>
                </a:r>
              </a:p>
              <a:p>
                <a:r>
                  <a:rPr lang="en-US" dirty="0"/>
                  <a:t>We shall show that size(x) is exponential in </a:t>
                </a:r>
                <a:r>
                  <a:rPr lang="en-US" dirty="0" err="1"/>
                  <a:t>x.degree</a:t>
                </a:r>
                <a:r>
                  <a:rPr lang="en-US" dirty="0"/>
                  <a:t> . </a:t>
                </a:r>
              </a:p>
            </p:txBody>
          </p:sp>
        </mc:Choice>
        <mc:Fallback xmlns="">
          <p:sp>
            <p:nvSpPr>
              <p:cNvPr id="3" name="Content Placeholder 2">
                <a:extLst>
                  <a:ext uri="{FF2B5EF4-FFF2-40B4-BE49-F238E27FC236}">
                    <a16:creationId xmlns:a16="http://schemas.microsoft.com/office/drawing/2014/main" id="{34E54906-CE56-0344-983C-BD6507BACB8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5289348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CBFB-2BD5-8AF8-7B42-6DF594739270}"/>
              </a:ext>
            </a:extLst>
          </p:cNvPr>
          <p:cNvSpPr>
            <a:spLocks noGrp="1"/>
          </p:cNvSpPr>
          <p:nvPr>
            <p:ph type="title"/>
          </p:nvPr>
        </p:nvSpPr>
        <p:spPr/>
        <p:txBody>
          <a:bodyPr/>
          <a:lstStyle/>
          <a:p>
            <a:pPr algn="ctr"/>
            <a:r>
              <a:rPr lang="en-US" b="1" dirty="0">
                <a:solidFill>
                  <a:srgbClr val="0070C0"/>
                </a:solidFill>
              </a:rPr>
              <a:t>Lower Bound on Degree</a:t>
            </a:r>
          </a:p>
        </p:txBody>
      </p:sp>
      <p:pic>
        <p:nvPicPr>
          <p:cNvPr id="5" name="Content Placeholder 4">
            <a:extLst>
              <a:ext uri="{FF2B5EF4-FFF2-40B4-BE49-F238E27FC236}">
                <a16:creationId xmlns:a16="http://schemas.microsoft.com/office/drawing/2014/main" id="{6AE59139-85D3-0A8C-47D0-CEA63547E5B6}"/>
              </a:ext>
            </a:extLst>
          </p:cNvPr>
          <p:cNvPicPr>
            <a:picLocks noGrp="1" noChangeAspect="1"/>
          </p:cNvPicPr>
          <p:nvPr>
            <p:ph idx="1"/>
          </p:nvPr>
        </p:nvPicPr>
        <p:blipFill>
          <a:blip r:embed="rId2"/>
          <a:stretch>
            <a:fillRect/>
          </a:stretch>
        </p:blipFill>
        <p:spPr>
          <a:xfrm>
            <a:off x="1781175" y="3210719"/>
            <a:ext cx="8629650" cy="1581150"/>
          </a:xfrm>
        </p:spPr>
      </p:pic>
    </p:spTree>
    <p:extLst>
      <p:ext uri="{BB962C8B-B14F-4D97-AF65-F5344CB8AC3E}">
        <p14:creationId xmlns:p14="http://schemas.microsoft.com/office/powerpoint/2010/main" val="656004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65CD-B457-8470-1F5C-2EB299AA0C4D}"/>
              </a:ext>
            </a:extLst>
          </p:cNvPr>
          <p:cNvSpPr>
            <a:spLocks noGrp="1"/>
          </p:cNvSpPr>
          <p:nvPr>
            <p:ph type="title"/>
          </p:nvPr>
        </p:nvSpPr>
        <p:spPr/>
        <p:txBody>
          <a:bodyPr/>
          <a:lstStyle/>
          <a:p>
            <a:pPr algn="ctr"/>
            <a:r>
              <a:rPr lang="en-US" b="1" dirty="0">
                <a:solidFill>
                  <a:srgbClr val="0070C0"/>
                </a:solidFill>
              </a:rPr>
              <a:t>Fibonacci Number</a:t>
            </a:r>
          </a:p>
        </p:txBody>
      </p:sp>
      <p:sp>
        <p:nvSpPr>
          <p:cNvPr id="3" name="Content Placeholder 2">
            <a:extLst>
              <a:ext uri="{FF2B5EF4-FFF2-40B4-BE49-F238E27FC236}">
                <a16:creationId xmlns:a16="http://schemas.microsoft.com/office/drawing/2014/main" id="{5370A969-1486-14AE-0B2D-6105C3ECA019}"/>
              </a:ext>
            </a:extLst>
          </p:cNvPr>
          <p:cNvSpPr>
            <a:spLocks noGrp="1"/>
          </p:cNvSpPr>
          <p:nvPr>
            <p:ph idx="1"/>
          </p:nvPr>
        </p:nvSpPr>
        <p:spPr/>
        <p:txBody>
          <a:bodyPr/>
          <a:lstStyle/>
          <a:p>
            <a:r>
              <a:rPr lang="en-US" dirty="0"/>
              <a:t>for k = 0, 1, 2, … , the kth Fibonacci number is defined by the recurrence</a:t>
            </a:r>
          </a:p>
          <a:p>
            <a:pPr marL="0" indent="0">
              <a:buNone/>
            </a:pPr>
            <a:r>
              <a:rPr lang="en-US" dirty="0"/>
              <a:t>	</a:t>
            </a:r>
          </a:p>
        </p:txBody>
      </p:sp>
      <p:pic>
        <p:nvPicPr>
          <p:cNvPr id="5" name="Picture 4">
            <a:extLst>
              <a:ext uri="{FF2B5EF4-FFF2-40B4-BE49-F238E27FC236}">
                <a16:creationId xmlns:a16="http://schemas.microsoft.com/office/drawing/2014/main" id="{933E221F-714E-9F4E-802C-213659045AD5}"/>
              </a:ext>
            </a:extLst>
          </p:cNvPr>
          <p:cNvPicPr>
            <a:picLocks noChangeAspect="1"/>
          </p:cNvPicPr>
          <p:nvPr/>
        </p:nvPicPr>
        <p:blipFill>
          <a:blip r:embed="rId2"/>
          <a:stretch>
            <a:fillRect/>
          </a:stretch>
        </p:blipFill>
        <p:spPr>
          <a:xfrm>
            <a:off x="4348162" y="2786062"/>
            <a:ext cx="3495675" cy="1285875"/>
          </a:xfrm>
          <a:prstGeom prst="rect">
            <a:avLst/>
          </a:prstGeom>
        </p:spPr>
      </p:pic>
      <p:pic>
        <p:nvPicPr>
          <p:cNvPr id="7" name="Picture 6">
            <a:extLst>
              <a:ext uri="{FF2B5EF4-FFF2-40B4-BE49-F238E27FC236}">
                <a16:creationId xmlns:a16="http://schemas.microsoft.com/office/drawing/2014/main" id="{16C68676-7A6D-FED9-FBAD-D3EA03F01A2B}"/>
              </a:ext>
            </a:extLst>
          </p:cNvPr>
          <p:cNvPicPr>
            <a:picLocks noChangeAspect="1"/>
          </p:cNvPicPr>
          <p:nvPr/>
        </p:nvPicPr>
        <p:blipFill>
          <a:blip r:embed="rId3"/>
          <a:stretch>
            <a:fillRect/>
          </a:stretch>
        </p:blipFill>
        <p:spPr>
          <a:xfrm>
            <a:off x="4852986" y="4433888"/>
            <a:ext cx="2486025" cy="1743075"/>
          </a:xfrm>
          <a:prstGeom prst="rect">
            <a:avLst/>
          </a:prstGeom>
        </p:spPr>
      </p:pic>
    </p:spTree>
    <p:extLst>
      <p:ext uri="{BB962C8B-B14F-4D97-AF65-F5344CB8AC3E}">
        <p14:creationId xmlns:p14="http://schemas.microsoft.com/office/powerpoint/2010/main" val="3092076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4804-F4A9-A97B-70FD-BB8AABCACF78}"/>
              </a:ext>
            </a:extLst>
          </p:cNvPr>
          <p:cNvSpPr>
            <a:spLocks noGrp="1"/>
          </p:cNvSpPr>
          <p:nvPr>
            <p:ph type="title"/>
          </p:nvPr>
        </p:nvSpPr>
        <p:spPr/>
        <p:txBody>
          <a:bodyPr/>
          <a:lstStyle/>
          <a:p>
            <a:pPr algn="ctr"/>
            <a:r>
              <a:rPr lang="en-US" b="1" dirty="0">
                <a:solidFill>
                  <a:srgbClr val="0070C0"/>
                </a:solidFill>
              </a:rPr>
              <a:t>Relationship Between Fibonacci Number and Fibonacci Heap</a:t>
            </a:r>
          </a:p>
        </p:txBody>
      </p:sp>
      <p:pic>
        <p:nvPicPr>
          <p:cNvPr id="5" name="Content Placeholder 4">
            <a:extLst>
              <a:ext uri="{FF2B5EF4-FFF2-40B4-BE49-F238E27FC236}">
                <a16:creationId xmlns:a16="http://schemas.microsoft.com/office/drawing/2014/main" id="{259FE38D-E37E-3474-8DB9-8A7375674299}"/>
              </a:ext>
            </a:extLst>
          </p:cNvPr>
          <p:cNvPicPr>
            <a:picLocks noGrp="1" noChangeAspect="1"/>
          </p:cNvPicPr>
          <p:nvPr>
            <p:ph idx="1"/>
          </p:nvPr>
        </p:nvPicPr>
        <p:blipFill>
          <a:blip r:embed="rId2"/>
          <a:stretch>
            <a:fillRect/>
          </a:stretch>
        </p:blipFill>
        <p:spPr>
          <a:xfrm>
            <a:off x="2095500" y="2086769"/>
            <a:ext cx="8001000" cy="704850"/>
          </a:xfrm>
        </p:spPr>
      </p:pic>
      <p:pic>
        <p:nvPicPr>
          <p:cNvPr id="7" name="Picture 6">
            <a:extLst>
              <a:ext uri="{FF2B5EF4-FFF2-40B4-BE49-F238E27FC236}">
                <a16:creationId xmlns:a16="http://schemas.microsoft.com/office/drawing/2014/main" id="{78E9F86C-D35A-5DDE-F820-1BAD6E2FB7EF}"/>
              </a:ext>
            </a:extLst>
          </p:cNvPr>
          <p:cNvPicPr>
            <a:picLocks noChangeAspect="1"/>
          </p:cNvPicPr>
          <p:nvPr/>
        </p:nvPicPr>
        <p:blipFill>
          <a:blip r:embed="rId3"/>
          <a:stretch>
            <a:fillRect/>
          </a:stretch>
        </p:blipFill>
        <p:spPr>
          <a:xfrm>
            <a:off x="1781175" y="3085307"/>
            <a:ext cx="8629650" cy="1019175"/>
          </a:xfrm>
          <a:prstGeom prst="rect">
            <a:avLst/>
          </a:prstGeom>
        </p:spPr>
      </p:pic>
      <p:sp>
        <p:nvSpPr>
          <p:cNvPr id="8" name="TextBox 7">
            <a:extLst>
              <a:ext uri="{FF2B5EF4-FFF2-40B4-BE49-F238E27FC236}">
                <a16:creationId xmlns:a16="http://schemas.microsoft.com/office/drawing/2014/main" id="{D8B88848-9280-055D-E8B3-4933FE7AA5FE}"/>
              </a:ext>
            </a:extLst>
          </p:cNvPr>
          <p:cNvSpPr txBox="1"/>
          <p:nvPr/>
        </p:nvSpPr>
        <p:spPr>
          <a:xfrm>
            <a:off x="1095375" y="4895850"/>
            <a:ext cx="9804479" cy="830997"/>
          </a:xfrm>
          <a:prstGeom prst="rect">
            <a:avLst/>
          </a:prstGeom>
          <a:noFill/>
        </p:spPr>
        <p:txBody>
          <a:bodyPr wrap="none" rtlCol="0">
            <a:spAutoFit/>
          </a:bodyPr>
          <a:lstStyle/>
          <a:p>
            <a:r>
              <a:rPr lang="en-US" sz="2400" b="1" dirty="0"/>
              <a:t>Corollary 19.5</a:t>
            </a:r>
          </a:p>
          <a:p>
            <a:r>
              <a:rPr lang="en-US" sz="2400" dirty="0"/>
              <a:t>The maximum degree D(n) of any node in an n-node Fibonacci heap is O(lg n)</a:t>
            </a:r>
          </a:p>
        </p:txBody>
      </p:sp>
    </p:spTree>
    <p:extLst>
      <p:ext uri="{BB962C8B-B14F-4D97-AF65-F5344CB8AC3E}">
        <p14:creationId xmlns:p14="http://schemas.microsoft.com/office/powerpoint/2010/main" val="4073596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0B35-CD69-CA7A-B898-1201DD8B352C}"/>
              </a:ext>
            </a:extLst>
          </p:cNvPr>
          <p:cNvSpPr>
            <a:spLocks noGrp="1"/>
          </p:cNvSpPr>
          <p:nvPr>
            <p:ph type="title"/>
          </p:nvPr>
        </p:nvSpPr>
        <p:spPr/>
        <p:txBody>
          <a:bodyPr/>
          <a:lstStyle/>
          <a:p>
            <a:pPr algn="ctr"/>
            <a:r>
              <a:rPr lang="en-US" b="1" dirty="0">
                <a:solidFill>
                  <a:srgbClr val="0070C0"/>
                </a:solidFill>
              </a:rPr>
              <a:t>Fibonacci Heap and Relaxed Heap</a:t>
            </a:r>
          </a:p>
        </p:txBody>
      </p:sp>
      <p:sp>
        <p:nvSpPr>
          <p:cNvPr id="3" name="Content Placeholder 2">
            <a:extLst>
              <a:ext uri="{FF2B5EF4-FFF2-40B4-BE49-F238E27FC236}">
                <a16:creationId xmlns:a16="http://schemas.microsoft.com/office/drawing/2014/main" id="{85DA6B66-1138-4C30-B701-B51B2A44A335}"/>
              </a:ext>
            </a:extLst>
          </p:cNvPr>
          <p:cNvSpPr>
            <a:spLocks noGrp="1"/>
          </p:cNvSpPr>
          <p:nvPr>
            <p:ph idx="1"/>
          </p:nvPr>
        </p:nvSpPr>
        <p:spPr>
          <a:xfrm>
            <a:off x="838200" y="1825625"/>
            <a:ext cx="10515600" cy="4667250"/>
          </a:xfrm>
        </p:spPr>
        <p:txBody>
          <a:bodyPr>
            <a:normAutofit lnSpcReduction="10000"/>
          </a:bodyPr>
          <a:lstStyle/>
          <a:p>
            <a:r>
              <a:rPr lang="en-US" dirty="0">
                <a:hlinkClick r:id="rId2"/>
              </a:rPr>
              <a:t>Original paper on Fibonacci Heap</a:t>
            </a:r>
            <a:r>
              <a:rPr lang="en-US" dirty="0"/>
              <a:t> (</a:t>
            </a:r>
            <a:r>
              <a:rPr lang="en-US" dirty="0" err="1"/>
              <a:t>Fredman</a:t>
            </a:r>
            <a:r>
              <a:rPr lang="en-US" dirty="0"/>
              <a:t> and </a:t>
            </a:r>
            <a:r>
              <a:rPr lang="en-US" dirty="0" err="1"/>
              <a:t>Tarjan</a:t>
            </a:r>
            <a:r>
              <a:rPr lang="en-US" dirty="0"/>
              <a:t>) also describes the application of Fibonacci heaps to the problems of single-source shortest paths, all-pairs shortest paths, weighted bipartite matching, and the minimum-spanning tree problem.</a:t>
            </a:r>
          </a:p>
          <a:p>
            <a:r>
              <a:rPr lang="en-US" dirty="0"/>
              <a:t>Subsequently, Driscoll, </a:t>
            </a:r>
            <a:r>
              <a:rPr lang="en-US" dirty="0" err="1"/>
              <a:t>Gabow</a:t>
            </a:r>
            <a:r>
              <a:rPr lang="en-US" dirty="0"/>
              <a:t>, </a:t>
            </a:r>
            <a:r>
              <a:rPr lang="en-US" dirty="0" err="1"/>
              <a:t>Shrairman</a:t>
            </a:r>
            <a:r>
              <a:rPr lang="en-US" dirty="0"/>
              <a:t>, and </a:t>
            </a:r>
            <a:r>
              <a:rPr lang="en-US" dirty="0" err="1"/>
              <a:t>Tarjan</a:t>
            </a:r>
            <a:r>
              <a:rPr lang="en-US" dirty="0"/>
              <a:t> developed “</a:t>
            </a:r>
            <a:r>
              <a:rPr lang="en-US" dirty="0">
                <a:hlinkClick r:id="rId3"/>
              </a:rPr>
              <a:t>relaxed heaps</a:t>
            </a:r>
            <a:r>
              <a:rPr lang="en-US" dirty="0"/>
              <a:t>” as an alternative to Fibonacci heaps. They devised two varieties of relaxed heaps. </a:t>
            </a:r>
          </a:p>
          <a:p>
            <a:pPr lvl="1"/>
            <a:r>
              <a:rPr lang="en-US" dirty="0"/>
              <a:t>One gives the same amortized time bounds as Fibonacci heaps. </a:t>
            </a:r>
          </a:p>
          <a:p>
            <a:pPr lvl="1"/>
            <a:r>
              <a:rPr lang="en-US" dirty="0"/>
              <a:t>The other allows DECREASE-KEY to run in O(1) worst-case (not amortized) time and EXTRACT-MIN and DELETE to run in O(lg n) worst-case time. </a:t>
            </a:r>
          </a:p>
          <a:p>
            <a:r>
              <a:rPr lang="en-US" dirty="0"/>
              <a:t>Relaxed heaps also have some advantages over Fibonacci heaps in parallel algorithms.</a:t>
            </a:r>
          </a:p>
        </p:txBody>
      </p:sp>
    </p:spTree>
    <p:extLst>
      <p:ext uri="{BB962C8B-B14F-4D97-AF65-F5344CB8AC3E}">
        <p14:creationId xmlns:p14="http://schemas.microsoft.com/office/powerpoint/2010/main" val="1026180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E04B-1A76-1BBD-B490-7C89FD31BD43}"/>
              </a:ext>
            </a:extLst>
          </p:cNvPr>
          <p:cNvSpPr>
            <a:spLocks noGrp="1"/>
          </p:cNvSpPr>
          <p:nvPr>
            <p:ph type="title"/>
          </p:nvPr>
        </p:nvSpPr>
        <p:spPr/>
        <p:txBody>
          <a:bodyPr/>
          <a:lstStyle/>
          <a:p>
            <a:pPr algn="ctr"/>
            <a:r>
              <a:rPr lang="en-US" b="1" dirty="0">
                <a:solidFill>
                  <a:srgbClr val="0070C0"/>
                </a:solidFill>
              </a:rPr>
              <a:t>Fibonacci Heap Visualization Tool</a:t>
            </a:r>
          </a:p>
        </p:txBody>
      </p:sp>
      <p:sp>
        <p:nvSpPr>
          <p:cNvPr id="3" name="Content Placeholder 2">
            <a:extLst>
              <a:ext uri="{FF2B5EF4-FFF2-40B4-BE49-F238E27FC236}">
                <a16:creationId xmlns:a16="http://schemas.microsoft.com/office/drawing/2014/main" id="{FA69F8E7-E4D5-59AC-55BA-B999C8E35330}"/>
              </a:ext>
            </a:extLst>
          </p:cNvPr>
          <p:cNvSpPr>
            <a:spLocks noGrp="1"/>
          </p:cNvSpPr>
          <p:nvPr>
            <p:ph idx="1"/>
          </p:nvPr>
        </p:nvSpPr>
        <p:spPr/>
        <p:txBody>
          <a:bodyPr/>
          <a:lstStyle/>
          <a:p>
            <a:pPr marL="0" indent="0">
              <a:buNone/>
            </a:pPr>
            <a:r>
              <a:rPr lang="en-US" dirty="0">
                <a:hlinkClick r:id="rId2"/>
              </a:rPr>
              <a:t>https://people.ksp.sk/~kuko/gnarley-trees/Fibonacci.html</a:t>
            </a:r>
            <a:r>
              <a:rPr lang="en-US" dirty="0"/>
              <a:t> </a:t>
            </a:r>
          </a:p>
        </p:txBody>
      </p:sp>
    </p:spTree>
    <p:extLst>
      <p:ext uri="{BB962C8B-B14F-4D97-AF65-F5344CB8AC3E}">
        <p14:creationId xmlns:p14="http://schemas.microsoft.com/office/powerpoint/2010/main" val="200412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33E36F-EFE6-4F69-84D0-4FC10DC36E40}"/>
              </a:ext>
            </a:extLst>
          </p:cNvPr>
          <p:cNvSpPr>
            <a:spLocks noGrp="1"/>
          </p:cNvSpPr>
          <p:nvPr>
            <p:ph type="title"/>
          </p:nvPr>
        </p:nvSpPr>
        <p:spPr/>
        <p:txBody>
          <a:bodyPr/>
          <a:lstStyle/>
          <a:p>
            <a:pPr algn="ctr"/>
            <a:r>
              <a:rPr lang="en-US" b="1" dirty="0">
                <a:solidFill>
                  <a:srgbClr val="0070C0"/>
                </a:solidFill>
              </a:rPr>
              <a:t>Fibonacci Heap (contd.)</a:t>
            </a:r>
            <a:endParaRPr lang="en-US" dirty="0"/>
          </a:p>
        </p:txBody>
      </p:sp>
      <p:sp>
        <p:nvSpPr>
          <p:cNvPr id="7" name="Content Placeholder 6">
            <a:extLst>
              <a:ext uri="{FF2B5EF4-FFF2-40B4-BE49-F238E27FC236}">
                <a16:creationId xmlns:a16="http://schemas.microsoft.com/office/drawing/2014/main" id="{CBB033E3-13EA-3A95-BA44-310277FCCB56}"/>
              </a:ext>
            </a:extLst>
          </p:cNvPr>
          <p:cNvSpPr>
            <a:spLocks noGrp="1"/>
          </p:cNvSpPr>
          <p:nvPr>
            <p:ph sz="half" idx="2"/>
          </p:nvPr>
        </p:nvSpPr>
        <p:spPr>
          <a:xfrm>
            <a:off x="6687105" y="1825624"/>
            <a:ext cx="5181600" cy="4584053"/>
          </a:xfrm>
        </p:spPr>
        <p:txBody>
          <a:bodyPr>
            <a:normAutofit fontScale="92500" lnSpcReduction="20000"/>
          </a:bodyPr>
          <a:lstStyle/>
          <a:p>
            <a:r>
              <a:rPr lang="en-US" dirty="0"/>
              <a:t>Each node x contains a pointer </a:t>
            </a:r>
            <a:r>
              <a:rPr lang="en-US" dirty="0" err="1"/>
              <a:t>x.p</a:t>
            </a:r>
            <a:r>
              <a:rPr lang="en-US" dirty="0"/>
              <a:t> to its parent and a pointer </a:t>
            </a:r>
            <a:r>
              <a:rPr lang="en-US" dirty="0" err="1"/>
              <a:t>x.child</a:t>
            </a:r>
            <a:r>
              <a:rPr lang="en-US" dirty="0"/>
              <a:t> to </a:t>
            </a:r>
            <a:r>
              <a:rPr lang="en-US" u="sng" dirty="0"/>
              <a:t>any one of its children</a:t>
            </a:r>
            <a:r>
              <a:rPr lang="en-US" dirty="0"/>
              <a:t>. </a:t>
            </a:r>
          </a:p>
          <a:p>
            <a:r>
              <a:rPr lang="en-US" dirty="0"/>
              <a:t>The children of x are linked together in a </a:t>
            </a:r>
            <a:r>
              <a:rPr lang="en-US" u="sng" dirty="0"/>
              <a:t>circular, doubly linked list</a:t>
            </a:r>
            <a:r>
              <a:rPr lang="en-US" dirty="0"/>
              <a:t>, which we call the child list of x. </a:t>
            </a:r>
          </a:p>
          <a:p>
            <a:r>
              <a:rPr lang="en-US" dirty="0"/>
              <a:t>Each child y in a child list has pointers </a:t>
            </a:r>
            <a:r>
              <a:rPr lang="en-US" dirty="0" err="1"/>
              <a:t>y.left</a:t>
            </a:r>
            <a:r>
              <a:rPr lang="en-US" dirty="0"/>
              <a:t> and </a:t>
            </a:r>
            <a:r>
              <a:rPr lang="en-US" dirty="0" err="1"/>
              <a:t>y.right</a:t>
            </a:r>
            <a:r>
              <a:rPr lang="en-US" dirty="0"/>
              <a:t> that point to y’s left and right siblings, respectively. </a:t>
            </a:r>
          </a:p>
          <a:p>
            <a:r>
              <a:rPr lang="en-US" dirty="0"/>
              <a:t>If node y is an only child, then </a:t>
            </a:r>
            <a:r>
              <a:rPr lang="en-US" dirty="0" err="1"/>
              <a:t>y.left</a:t>
            </a:r>
            <a:r>
              <a:rPr lang="en-US" dirty="0"/>
              <a:t> = </a:t>
            </a:r>
            <a:r>
              <a:rPr lang="en-US" dirty="0" err="1"/>
              <a:t>y.right</a:t>
            </a:r>
            <a:r>
              <a:rPr lang="en-US" dirty="0"/>
              <a:t> = y . </a:t>
            </a:r>
          </a:p>
          <a:p>
            <a:r>
              <a:rPr lang="en-US" dirty="0"/>
              <a:t>The order in which siblings appear in a child list is arbitrary.</a:t>
            </a:r>
          </a:p>
        </p:txBody>
      </p:sp>
      <p:pic>
        <p:nvPicPr>
          <p:cNvPr id="11" name="Content Placeholder 10">
            <a:extLst>
              <a:ext uri="{FF2B5EF4-FFF2-40B4-BE49-F238E27FC236}">
                <a16:creationId xmlns:a16="http://schemas.microsoft.com/office/drawing/2014/main" id="{7780525F-7EB0-9C7A-D380-F5BA7505B35E}"/>
              </a:ext>
            </a:extLst>
          </p:cNvPr>
          <p:cNvPicPr>
            <a:picLocks noGrp="1" noChangeAspect="1"/>
          </p:cNvPicPr>
          <p:nvPr>
            <p:ph sz="half" idx="1"/>
          </p:nvPr>
        </p:nvPicPr>
        <p:blipFill>
          <a:blip r:embed="rId2"/>
          <a:stretch>
            <a:fillRect/>
          </a:stretch>
        </p:blipFill>
        <p:spPr>
          <a:xfrm>
            <a:off x="426128" y="1764945"/>
            <a:ext cx="5795684" cy="4316259"/>
          </a:xfrm>
        </p:spPr>
      </p:pic>
    </p:spTree>
    <p:extLst>
      <p:ext uri="{BB962C8B-B14F-4D97-AF65-F5344CB8AC3E}">
        <p14:creationId xmlns:p14="http://schemas.microsoft.com/office/powerpoint/2010/main" val="345726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FBCFC8-BFAA-1118-2700-DC33EDAF2D7C}"/>
              </a:ext>
            </a:extLst>
          </p:cNvPr>
          <p:cNvSpPr>
            <a:spLocks noGrp="1"/>
          </p:cNvSpPr>
          <p:nvPr>
            <p:ph type="title"/>
          </p:nvPr>
        </p:nvSpPr>
        <p:spPr/>
        <p:txBody>
          <a:bodyPr/>
          <a:lstStyle/>
          <a:p>
            <a:pPr algn="ctr"/>
            <a:r>
              <a:rPr lang="en-US" b="1" dirty="0">
                <a:solidFill>
                  <a:srgbClr val="0070C0"/>
                </a:solidFill>
              </a:rPr>
              <a:t>Circular, Doubly Linked Lists… Why?</a:t>
            </a:r>
          </a:p>
        </p:txBody>
      </p:sp>
      <p:sp>
        <p:nvSpPr>
          <p:cNvPr id="8" name="Content Placeholder 7">
            <a:extLst>
              <a:ext uri="{FF2B5EF4-FFF2-40B4-BE49-F238E27FC236}">
                <a16:creationId xmlns:a16="http://schemas.microsoft.com/office/drawing/2014/main" id="{8AAD823A-E0FB-72CC-4E36-9E79646948C4}"/>
              </a:ext>
            </a:extLst>
          </p:cNvPr>
          <p:cNvSpPr>
            <a:spLocks noGrp="1"/>
          </p:cNvSpPr>
          <p:nvPr>
            <p:ph idx="1"/>
          </p:nvPr>
        </p:nvSpPr>
        <p:spPr/>
        <p:txBody>
          <a:bodyPr/>
          <a:lstStyle/>
          <a:p>
            <a:pPr marL="0" indent="0">
              <a:buNone/>
            </a:pPr>
            <a:r>
              <a:rPr lang="en-US" dirty="0"/>
              <a:t>Circular, doubly linked lists have two advantages for use in Fibonacci heaps. </a:t>
            </a:r>
          </a:p>
          <a:p>
            <a:r>
              <a:rPr lang="en-US" dirty="0"/>
              <a:t>First, we can remove a node from a circular, doubly linked list in O(1) time. </a:t>
            </a:r>
          </a:p>
          <a:p>
            <a:r>
              <a:rPr lang="en-US" dirty="0"/>
              <a:t>Second, given two such lists, we can concatenate them into one circular, doubly linked list in O(1) time.</a:t>
            </a:r>
          </a:p>
        </p:txBody>
      </p:sp>
    </p:spTree>
    <p:extLst>
      <p:ext uri="{BB962C8B-B14F-4D97-AF65-F5344CB8AC3E}">
        <p14:creationId xmlns:p14="http://schemas.microsoft.com/office/powerpoint/2010/main" val="29950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5F62-F765-9FA0-335A-3F872A4421F0}"/>
              </a:ext>
            </a:extLst>
          </p:cNvPr>
          <p:cNvSpPr>
            <a:spLocks noGrp="1"/>
          </p:cNvSpPr>
          <p:nvPr>
            <p:ph type="title"/>
          </p:nvPr>
        </p:nvSpPr>
        <p:spPr/>
        <p:txBody>
          <a:bodyPr/>
          <a:lstStyle/>
          <a:p>
            <a:pPr algn="ctr"/>
            <a:r>
              <a:rPr lang="en-US" b="1" dirty="0">
                <a:solidFill>
                  <a:srgbClr val="0070C0"/>
                </a:solidFill>
              </a:rPr>
              <a:t>Some Fields of A Node</a:t>
            </a:r>
          </a:p>
        </p:txBody>
      </p:sp>
      <p:sp>
        <p:nvSpPr>
          <p:cNvPr id="3" name="Content Placeholder 2">
            <a:extLst>
              <a:ext uri="{FF2B5EF4-FFF2-40B4-BE49-F238E27FC236}">
                <a16:creationId xmlns:a16="http://schemas.microsoft.com/office/drawing/2014/main" id="{7C73EF8C-0189-2F7F-9DFD-00F17CC70859}"/>
              </a:ext>
            </a:extLst>
          </p:cNvPr>
          <p:cNvSpPr>
            <a:spLocks noGrp="1"/>
          </p:cNvSpPr>
          <p:nvPr>
            <p:ph idx="1"/>
          </p:nvPr>
        </p:nvSpPr>
        <p:spPr/>
        <p:txBody>
          <a:bodyPr/>
          <a:lstStyle/>
          <a:p>
            <a:r>
              <a:rPr lang="en-US" b="1" dirty="0" err="1"/>
              <a:t>x.degree</a:t>
            </a:r>
            <a:endParaRPr lang="en-US" b="1" dirty="0"/>
          </a:p>
          <a:p>
            <a:pPr marL="0" indent="0">
              <a:buNone/>
            </a:pPr>
            <a:r>
              <a:rPr lang="en-US" dirty="0"/>
              <a:t>The number of children in the child list of node x is stored in </a:t>
            </a:r>
            <a:r>
              <a:rPr lang="en-US" dirty="0" err="1"/>
              <a:t>x.degree</a:t>
            </a:r>
            <a:r>
              <a:rPr lang="en-US" dirty="0"/>
              <a:t> . </a:t>
            </a:r>
          </a:p>
          <a:p>
            <a:r>
              <a:rPr lang="en-US" b="1" dirty="0" err="1"/>
              <a:t>x.mark</a:t>
            </a:r>
            <a:endParaRPr lang="en-US" b="1" dirty="0"/>
          </a:p>
          <a:p>
            <a:pPr marL="0" indent="0">
              <a:buNone/>
            </a:pPr>
            <a:r>
              <a:rPr lang="en-US" dirty="0"/>
              <a:t>- The </a:t>
            </a:r>
            <a:r>
              <a:rPr lang="en-US" dirty="0" err="1"/>
              <a:t>boolean</a:t>
            </a:r>
            <a:r>
              <a:rPr lang="en-US" dirty="0"/>
              <a:t>-valued field </a:t>
            </a:r>
            <a:r>
              <a:rPr lang="en-US" dirty="0" err="1"/>
              <a:t>x.mark</a:t>
            </a:r>
            <a:r>
              <a:rPr lang="en-US" dirty="0"/>
              <a:t> indicates whether node x has lost a child since the last time x was made the child of another node. </a:t>
            </a:r>
          </a:p>
          <a:p>
            <a:pPr marL="0" indent="0">
              <a:buNone/>
            </a:pPr>
            <a:r>
              <a:rPr lang="en-US" dirty="0"/>
              <a:t>- Newly created nodes are unmarked, and a node x becomes unmarked whenever it is made the child of another node. Until we look at the DECREASE-KEY operation, we will just set all mark fields to FALSE.</a:t>
            </a:r>
          </a:p>
        </p:txBody>
      </p:sp>
    </p:spTree>
    <p:extLst>
      <p:ext uri="{BB962C8B-B14F-4D97-AF65-F5344CB8AC3E}">
        <p14:creationId xmlns:p14="http://schemas.microsoft.com/office/powerpoint/2010/main" val="45148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5593-347C-DBD6-C729-54A15C422985}"/>
              </a:ext>
            </a:extLst>
          </p:cNvPr>
          <p:cNvSpPr>
            <a:spLocks noGrp="1"/>
          </p:cNvSpPr>
          <p:nvPr>
            <p:ph type="title"/>
          </p:nvPr>
        </p:nvSpPr>
        <p:spPr/>
        <p:txBody>
          <a:bodyPr/>
          <a:lstStyle/>
          <a:p>
            <a:pPr algn="ctr"/>
            <a:r>
              <a:rPr lang="en-US" b="1" dirty="0">
                <a:solidFill>
                  <a:srgbClr val="0070C0"/>
                </a:solidFill>
              </a:rPr>
              <a:t>Roots and Number of Nodes</a:t>
            </a:r>
          </a:p>
        </p:txBody>
      </p:sp>
      <p:sp>
        <p:nvSpPr>
          <p:cNvPr id="3" name="Content Placeholder 2">
            <a:extLst>
              <a:ext uri="{FF2B5EF4-FFF2-40B4-BE49-F238E27FC236}">
                <a16:creationId xmlns:a16="http://schemas.microsoft.com/office/drawing/2014/main" id="{11DDC0AC-FAFC-2425-8917-144F1EC11B4E}"/>
              </a:ext>
            </a:extLst>
          </p:cNvPr>
          <p:cNvSpPr>
            <a:spLocks noGrp="1"/>
          </p:cNvSpPr>
          <p:nvPr>
            <p:ph idx="1"/>
          </p:nvPr>
        </p:nvSpPr>
        <p:spPr/>
        <p:txBody>
          <a:bodyPr>
            <a:normAutofit/>
          </a:bodyPr>
          <a:lstStyle/>
          <a:p>
            <a:r>
              <a:rPr lang="en-US" dirty="0"/>
              <a:t>A given Fibonacci heap H is accessed by a pointer </a:t>
            </a:r>
            <a:r>
              <a:rPr lang="en-US" dirty="0" err="1"/>
              <a:t>H.min</a:t>
            </a:r>
            <a:r>
              <a:rPr lang="en-US" dirty="0"/>
              <a:t> to the </a:t>
            </a:r>
            <a:r>
              <a:rPr lang="en-US" u="sng" dirty="0"/>
              <a:t>root of a tree containing a minimum key</a:t>
            </a:r>
            <a:r>
              <a:rPr lang="en-US" dirty="0"/>
              <a:t>; this node is called the minimum node of the Fibonacci heap. </a:t>
            </a:r>
          </a:p>
          <a:p>
            <a:r>
              <a:rPr lang="en-US" dirty="0"/>
              <a:t>If a Fibonacci heap H is empty, then </a:t>
            </a:r>
            <a:r>
              <a:rPr lang="en-US" dirty="0" err="1"/>
              <a:t>H.min</a:t>
            </a:r>
            <a:r>
              <a:rPr lang="en-US" dirty="0"/>
              <a:t> = NIL.</a:t>
            </a:r>
          </a:p>
          <a:p>
            <a:r>
              <a:rPr lang="en-US" dirty="0"/>
              <a:t>The roots of all the trees in a Fibonacci heap are linked together using their left and right pointers into a circular, doubly linked list called the </a:t>
            </a:r>
            <a:r>
              <a:rPr lang="en-US" u="sng" dirty="0"/>
              <a:t>root list</a:t>
            </a:r>
            <a:r>
              <a:rPr lang="en-US" dirty="0"/>
              <a:t> of the Fibonacci heap. </a:t>
            </a:r>
          </a:p>
          <a:p>
            <a:r>
              <a:rPr lang="en-US" dirty="0"/>
              <a:t>The order of the trees within a root list is arbitrary.</a:t>
            </a:r>
          </a:p>
          <a:p>
            <a:r>
              <a:rPr lang="en-US" dirty="0"/>
              <a:t>The number of nodes currently in H is kept in </a:t>
            </a:r>
            <a:r>
              <a:rPr lang="en-US" dirty="0" err="1"/>
              <a:t>H.n</a:t>
            </a:r>
            <a:r>
              <a:rPr lang="en-US" dirty="0"/>
              <a:t> .</a:t>
            </a:r>
          </a:p>
        </p:txBody>
      </p:sp>
    </p:spTree>
    <p:extLst>
      <p:ext uri="{BB962C8B-B14F-4D97-AF65-F5344CB8AC3E}">
        <p14:creationId xmlns:p14="http://schemas.microsoft.com/office/powerpoint/2010/main" val="13895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10607</TotalTime>
  <Words>4036</Words>
  <Application>Microsoft Office PowerPoint</Application>
  <PresentationFormat>Widescreen</PresentationFormat>
  <Paragraphs>252</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Cambria Math</vt:lpstr>
      <vt:lpstr>Courier New</vt:lpstr>
      <vt:lpstr>Office Theme</vt:lpstr>
      <vt:lpstr>Fibonacci Heap</vt:lpstr>
      <vt:lpstr>Comparison of Runtime</vt:lpstr>
      <vt:lpstr>When To Use Fibonacci Heaps</vt:lpstr>
      <vt:lpstr>Binomial Heap vs Fibonacci Heap</vt:lpstr>
      <vt:lpstr>Fibonacci Heap</vt:lpstr>
      <vt:lpstr>Fibonacci Heap (contd.)</vt:lpstr>
      <vt:lpstr>Circular, Doubly Linked Lists… Why?</vt:lpstr>
      <vt:lpstr>Some Fields of A Node</vt:lpstr>
      <vt:lpstr>Roots and Number of Nodes</vt:lpstr>
      <vt:lpstr>Amortized Analysis</vt:lpstr>
      <vt:lpstr>Three Methods of Amortized Analysis</vt:lpstr>
      <vt:lpstr>Potential Method of Amortized Analysis</vt:lpstr>
      <vt:lpstr>Potential Method of Amortized Analysis (contd.)</vt:lpstr>
      <vt:lpstr>Potential Method of Amortized Analysis (contd.)</vt:lpstr>
      <vt:lpstr>Potential Method of Amortized Analysis (contd.)</vt:lpstr>
      <vt:lpstr>Potential Method of Amortized Analysis (contd.)</vt:lpstr>
      <vt:lpstr>Potential Method of Amortized Analysis (contd.)</vt:lpstr>
      <vt:lpstr>Amortized Runtime Analysis for Insertion to Dynamic Array</vt:lpstr>
      <vt:lpstr>Potential Function for Fibonacci Heap</vt:lpstr>
      <vt:lpstr>Upper Bound on the Maximum Degree</vt:lpstr>
      <vt:lpstr>Unordered Binomial Tree</vt:lpstr>
      <vt:lpstr>Unordered Binomial Tree (contd.)</vt:lpstr>
      <vt:lpstr>Creating a New Fibonacci Heap</vt:lpstr>
      <vt:lpstr>Inserting A Node</vt:lpstr>
      <vt:lpstr>Inserting A Node (contd.)</vt:lpstr>
      <vt:lpstr>Finding the Minimum Node</vt:lpstr>
      <vt:lpstr>Uniting Two Fibonacci Heaps</vt:lpstr>
      <vt:lpstr>Amortized Cost of FIB-HEAP-UNION</vt:lpstr>
      <vt:lpstr>Extracting the Minimum Node</vt:lpstr>
      <vt:lpstr>Extract-Min</vt:lpstr>
      <vt:lpstr>Extract-Min (contd.)</vt:lpstr>
      <vt:lpstr>Resulting Heap from Extract-Min</vt:lpstr>
      <vt:lpstr>Consolidate</vt:lpstr>
      <vt:lpstr>FIB-HEAP-LINK</vt:lpstr>
      <vt:lpstr>Consolidate</vt:lpstr>
      <vt:lpstr>Auxiliary Array A</vt:lpstr>
      <vt:lpstr>Fixing The Trees</vt:lpstr>
      <vt:lpstr>Setting Up Root List and H.min</vt:lpstr>
      <vt:lpstr>Amortized Cost of EXTRACT-MIN</vt:lpstr>
      <vt:lpstr>Actual Cost of Extract-Min</vt:lpstr>
      <vt:lpstr>Amortized Cost of Extract-Min</vt:lpstr>
      <vt:lpstr>Some Variation of EXTRACT-MIN</vt:lpstr>
      <vt:lpstr>Decreasing A Key</vt:lpstr>
      <vt:lpstr>CUT and “mark” attribute</vt:lpstr>
      <vt:lpstr>mark attribute</vt:lpstr>
      <vt:lpstr>CUT and CASCADING-CUT</vt:lpstr>
      <vt:lpstr>Decreasing A Key - Example</vt:lpstr>
      <vt:lpstr>Amortized Cost Analysis of FIB-HEAP-DECREASE-KEY</vt:lpstr>
      <vt:lpstr>Change in Potential</vt:lpstr>
      <vt:lpstr>Amortized Cost of FIB-HEAP-DECREASE-KEY</vt:lpstr>
      <vt:lpstr>Deleting A Node</vt:lpstr>
      <vt:lpstr>Bounding The Maximum Degree</vt:lpstr>
      <vt:lpstr>Lower Bound on Degree</vt:lpstr>
      <vt:lpstr>Fibonacci Number</vt:lpstr>
      <vt:lpstr>Relationship Between Fibonacci Number and Fibonacci Heap</vt:lpstr>
      <vt:lpstr>Fibonacci Heap and Relaxed Heap</vt:lpstr>
      <vt:lpstr>Fibonacci Heap Visualization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Fibonacci Heap</dc:title>
  <dc:creator>Preetom Saha Arko</dc:creator>
  <cp:lastModifiedBy>Preetom Saha Arko</cp:lastModifiedBy>
  <cp:revision>185</cp:revision>
  <dcterms:created xsi:type="dcterms:W3CDTF">2022-06-21T12:12:34Z</dcterms:created>
  <dcterms:modified xsi:type="dcterms:W3CDTF">2022-08-23T09:29:00Z</dcterms:modified>
</cp:coreProperties>
</file>