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3" r:id="rId3"/>
    <p:sldId id="264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1" r:id="rId2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8" autoAdjust="0"/>
  </p:normalViewPr>
  <p:slideViewPr>
    <p:cSldViewPr snapToGrid="0">
      <p:cViewPr varScale="1">
        <p:scale>
          <a:sx n="59" d="100"/>
          <a:sy n="59" d="100"/>
        </p:scale>
        <p:origin x="3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2948B-F6B0-473E-B08B-8EE5BA755A0D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3F1C-9C1F-44BA-A85E-C6332F56D9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8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65DC8-2309-45DB-A932-02493EEA3290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DDBA-7F73-41AA-B83C-7A8F127C8002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2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77E5-E48C-4BB0-B1AD-400B97C97393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79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97424"/>
            <a:ext cx="5915025" cy="101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641231"/>
            <a:ext cx="5915025" cy="93400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8E4E-70B4-471F-BD26-D4E130CC4337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77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9EF62-984C-4D06-A800-1BB236847619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50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51DC-3D1F-43B2-BA25-F84C36479CA6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8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4419D-91C4-4C3B-8B5F-B36C110898C2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2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AECE-B528-4697-AD93-84F0FC7D0F27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53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0C47-1E54-465B-83A2-5CD390FD6D1F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54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FA2F-A9BA-4DD6-BAC0-5EB49512D8E1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9550-4864-409B-9BB1-E5FC3D7DD092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80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BE24B-A934-4BF9-B6D4-A1D5471A44F9}" type="datetime1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66CD9-465C-4BE0-A02B-9B6CAB1E56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9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3AA4E-561E-401B-ABA0-91DC47A2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108-2</a:t>
            </a: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作業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6AAAB4-D56F-43C1-A5BD-8AE92E56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0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初始介面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88032E4-B4F5-4867-8CAC-6EC22288C60D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2200" dirty="0">
                <a:solidFill>
                  <a:schemeClr val="tx1"/>
                </a:solidFill>
              </a:rPr>
              <a:t>熟成紅茶 大 少冰 半糖 </a:t>
            </a:r>
            <a:r>
              <a:rPr lang="en-US" altLang="zh-TW" sz="2200" dirty="0" smtClean="0">
                <a:solidFill>
                  <a:schemeClr val="tx1"/>
                </a:solidFill>
              </a:rPr>
              <a:t>2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$80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3C274A-79ED-492A-94C6-687C8A2F8C8F}"/>
              </a:ext>
            </a:extLst>
          </p:cNvPr>
          <p:cNvSpPr/>
          <p:nvPr/>
        </p:nvSpPr>
        <p:spPr>
          <a:xfrm>
            <a:off x="18000" y="2163593"/>
            <a:ext cx="6840000" cy="416317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8A7B70-E83A-43E7-B766-DE5E18A30D1A}"/>
              </a:ext>
            </a:extLst>
          </p:cNvPr>
          <p:cNvSpPr txBox="1"/>
          <p:nvPr/>
        </p:nvSpPr>
        <p:spPr>
          <a:xfrm>
            <a:off x="342900" y="2816060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按結帳按鈕後，會跳出一個對話方塊，對話方塊如圖所示。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按下對話方塊的確定後，清空訂單內容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84" y="5730519"/>
            <a:ext cx="4606730" cy="3481104"/>
          </a:xfrm>
          <a:prstGeom prst="rect">
            <a:avLst/>
          </a:prstGeom>
        </p:spPr>
      </p:pic>
      <p:sp>
        <p:nvSpPr>
          <p:cNvPr id="97" name="矩形 96">
            <a:extLst>
              <a:ext uri="{FF2B5EF4-FFF2-40B4-BE49-F238E27FC236}">
                <a16:creationId xmlns:a16="http://schemas.microsoft.com/office/drawing/2014/main" id="{8419A888-64FA-41ED-9E38-817BC22D7967}"/>
              </a:ext>
            </a:extLst>
          </p:cNvPr>
          <p:cNvSpPr/>
          <p:nvPr/>
        </p:nvSpPr>
        <p:spPr>
          <a:xfrm>
            <a:off x="1045028" y="5681531"/>
            <a:ext cx="4882243" cy="3601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初始介面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88032E4-B4F5-4867-8CAC-6EC22288C60D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3C274A-79ED-492A-94C6-687C8A2F8C8F}"/>
              </a:ext>
            </a:extLst>
          </p:cNvPr>
          <p:cNvSpPr/>
          <p:nvPr/>
        </p:nvSpPr>
        <p:spPr>
          <a:xfrm>
            <a:off x="18000" y="2163593"/>
            <a:ext cx="6840000" cy="416317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8A7B70-E83A-43E7-B766-DE5E18A30D1A}"/>
              </a:ext>
            </a:extLst>
          </p:cNvPr>
          <p:cNvSpPr txBox="1"/>
          <p:nvPr/>
        </p:nvSpPr>
        <p:spPr>
          <a:xfrm>
            <a:off x="342900" y="2816060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按結帳按鈕後，會跳出一個對話方塊，對話方塊如圖所示。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按下對話方塊的確定後，清空訂單內容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41051F-2681-448E-9980-574CFEDE4B95}"/>
              </a:ext>
            </a:extLst>
          </p:cNvPr>
          <p:cNvSpPr/>
          <p:nvPr/>
        </p:nvSpPr>
        <p:spPr>
          <a:xfrm>
            <a:off x="18000" y="6323176"/>
            <a:ext cx="6840000" cy="380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C7BB1-2264-4D6F-A96F-E90DA2A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AD36A-7104-4F49-859A-357D7D53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進入初始介面並點選</a:t>
            </a:r>
            <a:r>
              <a:rPr lang="en-US" altLang="zh-TW" dirty="0"/>
              <a:t>”</a:t>
            </a:r>
            <a:r>
              <a:rPr lang="zh-TW" altLang="en-US" dirty="0"/>
              <a:t>熟成紅茶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329E5-E16A-46D4-A6C7-90D0B82A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AA6390-EF57-49BB-8FE4-DBF612D16B61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4BC0D0-EAD3-4AAD-AE53-8DA79B1FCD46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8B7FFD-FCB8-44F4-8D64-694A2FC8D4BD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43504C9-6F78-439D-B2AC-286078BC5B16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8FF74F-7F2E-444A-95E0-BAE740EDD24E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33D72C-28A6-46AA-98D6-DB3DA792B87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934198-ECE6-4E4B-8DB8-606B08F75E8D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AA16DA-06BB-445A-A1E5-174A311DEAF6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F886B3-720E-4048-817E-9D9EAA5330DF}"/>
              </a:ext>
            </a:extLst>
          </p:cNvPr>
          <p:cNvSpPr/>
          <p:nvPr/>
        </p:nvSpPr>
        <p:spPr>
          <a:xfrm>
            <a:off x="87300" y="3299871"/>
            <a:ext cx="2160000" cy="14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D10ED0-38FE-432F-AEEB-2885ED86EFE7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B453D8-FB86-414B-9E1D-5D2483FC07D3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7331DD-9EB3-483C-8C75-B0E97E55335C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2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C7BB1-2264-4D6F-A96F-E90DA2A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AD36A-7104-4F49-859A-357D7D53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641231"/>
            <a:ext cx="6220098" cy="93400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進入訂單介面，填好訂單後，點選新增至訂單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329E5-E16A-46D4-A6C7-90D0B82A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1D59B105-E686-4537-8387-27A963C530B7}"/>
              </a:ext>
            </a:extLst>
          </p:cNvPr>
          <p:cNvSpPr txBox="1">
            <a:spLocks/>
          </p:cNvSpPr>
          <p:nvPr/>
        </p:nvSpPr>
        <p:spPr>
          <a:xfrm>
            <a:off x="486251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366CD9-465C-4BE0-A02B-9B6CAB1E5680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ADF32-D432-4621-A702-DE5F95F938F6}"/>
              </a:ext>
            </a:extLst>
          </p:cNvPr>
          <p:cNvSpPr/>
          <p:nvPr/>
        </p:nvSpPr>
        <p:spPr>
          <a:xfrm>
            <a:off x="18000" y="2178218"/>
            <a:ext cx="6840000" cy="79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5C1135-A8FB-478B-A0CA-F98D21280197}"/>
              </a:ext>
            </a:extLst>
          </p:cNvPr>
          <p:cNvSpPr/>
          <p:nvPr/>
        </p:nvSpPr>
        <p:spPr>
          <a:xfrm>
            <a:off x="1800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份量 </a:t>
            </a:r>
            <a:r>
              <a:rPr lang="en-US" altLang="zh-TW" sz="3200" dirty="0">
                <a:solidFill>
                  <a:schemeClr val="tx1"/>
                </a:solidFill>
              </a:rPr>
              <a:t>Size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9E2E40-3C9E-431F-83FF-1238025EB5AF}"/>
              </a:ext>
            </a:extLst>
          </p:cNvPr>
          <p:cNvSpPr/>
          <p:nvPr/>
        </p:nvSpPr>
        <p:spPr>
          <a:xfrm>
            <a:off x="18000" y="4593481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飲品溫度 </a:t>
            </a:r>
            <a:r>
              <a:rPr lang="en-US" altLang="zh-TW" sz="3200" dirty="0">
                <a:solidFill>
                  <a:schemeClr val="tx1"/>
                </a:solidFill>
              </a:rPr>
              <a:t>Beverage Temperature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1909DB-9412-4978-8E54-6577259FBB29}"/>
              </a:ext>
            </a:extLst>
          </p:cNvPr>
          <p:cNvSpPr/>
          <p:nvPr/>
        </p:nvSpPr>
        <p:spPr>
          <a:xfrm>
            <a:off x="18000" y="6797989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甜度 </a:t>
            </a:r>
            <a:r>
              <a:rPr lang="en-US" altLang="zh-TW" sz="3200" dirty="0">
                <a:solidFill>
                  <a:schemeClr val="tx1"/>
                </a:solidFill>
              </a:rPr>
              <a:t>Sweetness Level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B8CAC0-CF73-4D63-9ECF-1A9DC148D57C}"/>
              </a:ext>
            </a:extLst>
          </p:cNvPr>
          <p:cNvSpPr/>
          <p:nvPr/>
        </p:nvSpPr>
        <p:spPr>
          <a:xfrm>
            <a:off x="421957" y="3336199"/>
            <a:ext cx="360000" cy="36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974B53F-5A67-4E43-B00C-FD32A44CC575}"/>
              </a:ext>
            </a:extLst>
          </p:cNvPr>
          <p:cNvSpPr/>
          <p:nvPr/>
        </p:nvSpPr>
        <p:spPr>
          <a:xfrm>
            <a:off x="421957" y="3973007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6548E7-FCD7-453E-AB13-04382A61D3FC}"/>
              </a:ext>
            </a:extLst>
          </p:cNvPr>
          <p:cNvSpPr/>
          <p:nvPr/>
        </p:nvSpPr>
        <p:spPr>
          <a:xfrm>
            <a:off x="904488" y="333153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中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Medium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2CE9DA-6F54-45B5-8944-496E3AFFFC57}"/>
              </a:ext>
            </a:extLst>
          </p:cNvPr>
          <p:cNvSpPr/>
          <p:nvPr/>
        </p:nvSpPr>
        <p:spPr>
          <a:xfrm>
            <a:off x="904488" y="3968341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大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Large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(+10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元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)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6296CA-C7C8-40A0-AD6A-6054FAC0EC09}"/>
              </a:ext>
            </a:extLst>
          </p:cNvPr>
          <p:cNvSpPr/>
          <p:nvPr/>
        </p:nvSpPr>
        <p:spPr>
          <a:xfrm>
            <a:off x="421957" y="5871867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少冰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6AB138-5C1C-4A45-9B15-D4F77850FC8A}"/>
              </a:ext>
            </a:extLst>
          </p:cNvPr>
          <p:cNvSpPr/>
          <p:nvPr/>
        </p:nvSpPr>
        <p:spPr>
          <a:xfrm>
            <a:off x="2345107" y="5871867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C419C8C5-D56A-4A9D-A039-4A17A2099EE4}"/>
              </a:ext>
            </a:extLst>
          </p:cNvPr>
          <p:cNvSpPr/>
          <p:nvPr/>
        </p:nvSpPr>
        <p:spPr>
          <a:xfrm flipV="1">
            <a:off x="2451307" y="5977617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8EFC5D-8262-4752-A9AF-0670D3D8EB36}"/>
              </a:ext>
            </a:extLst>
          </p:cNvPr>
          <p:cNvSpPr/>
          <p:nvPr/>
        </p:nvSpPr>
        <p:spPr>
          <a:xfrm>
            <a:off x="421957" y="8039706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半糖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D8D525-49AF-41EE-8F5E-5399EA151343}"/>
              </a:ext>
            </a:extLst>
          </p:cNvPr>
          <p:cNvSpPr/>
          <p:nvPr/>
        </p:nvSpPr>
        <p:spPr>
          <a:xfrm>
            <a:off x="2345107" y="8039706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23CE9B0-3D85-459C-B363-EA1E5A054328}"/>
              </a:ext>
            </a:extLst>
          </p:cNvPr>
          <p:cNvSpPr/>
          <p:nvPr/>
        </p:nvSpPr>
        <p:spPr>
          <a:xfrm flipV="1">
            <a:off x="2451307" y="8145456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30AB17A9-2F46-4CDC-A038-3D8A3C6A0350}"/>
              </a:ext>
            </a:extLst>
          </p:cNvPr>
          <p:cNvSpPr/>
          <p:nvPr/>
        </p:nvSpPr>
        <p:spPr>
          <a:xfrm>
            <a:off x="16641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-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930CF57-6524-437C-B0F7-6ADFF210A3A1}"/>
              </a:ext>
            </a:extLst>
          </p:cNvPr>
          <p:cNvSpPr/>
          <p:nvPr/>
        </p:nvSpPr>
        <p:spPr>
          <a:xfrm>
            <a:off x="171139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ysClr val="windowText" lastClr="000000"/>
                </a:solidFill>
              </a:rPr>
              <a:t>+</a:t>
            </a:r>
            <a:endParaRPr lang="zh-TW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653B9D8-E95E-4623-A173-59CCC0C9EA4A}"/>
              </a:ext>
            </a:extLst>
          </p:cNvPr>
          <p:cNvSpPr txBox="1"/>
          <p:nvPr/>
        </p:nvSpPr>
        <p:spPr>
          <a:xfrm>
            <a:off x="1053553" y="9187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2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50BEAAE-0B95-4FF3-8562-9286A8C67164}"/>
              </a:ext>
            </a:extLst>
          </p:cNvPr>
          <p:cNvSpPr/>
          <p:nvPr/>
        </p:nvSpPr>
        <p:spPr>
          <a:xfrm>
            <a:off x="2811308" y="9187070"/>
            <a:ext cx="3880278" cy="6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新增至訂單</a:t>
            </a:r>
          </a:p>
        </p:txBody>
      </p:sp>
    </p:spTree>
    <p:extLst>
      <p:ext uri="{BB962C8B-B14F-4D97-AF65-F5344CB8AC3E}">
        <p14:creationId xmlns:p14="http://schemas.microsoft.com/office/powerpoint/2010/main" val="3415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初始介面有顯示剛剛的訂單，繼續點</a:t>
            </a:r>
            <a:r>
              <a:rPr lang="en-US" altLang="zh-TW" dirty="0"/>
              <a:t>”</a:t>
            </a:r>
            <a:r>
              <a:rPr lang="zh-TW" altLang="en-US" dirty="0"/>
              <a:t>熟成歐蕾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419A888-64FA-41ED-9E38-817BC22D7967}"/>
              </a:ext>
            </a:extLst>
          </p:cNvPr>
          <p:cNvSpPr/>
          <p:nvPr/>
        </p:nvSpPr>
        <p:spPr>
          <a:xfrm>
            <a:off x="4561350" y="4807981"/>
            <a:ext cx="2160000" cy="14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B6F434-C3AB-4558-BCC3-FFFC5DF8C0A1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2200" dirty="0">
                <a:solidFill>
                  <a:schemeClr val="tx1"/>
                </a:solidFill>
              </a:rPr>
              <a:t>熟成紅茶 中 少冰 半糖 </a:t>
            </a:r>
            <a:r>
              <a:rPr lang="en-US" altLang="zh-TW" sz="2200" dirty="0" smtClean="0">
                <a:solidFill>
                  <a:schemeClr val="tx1"/>
                </a:solidFill>
              </a:rPr>
              <a:t>2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$60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C7BB1-2264-4D6F-A96F-E90DA2A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AD36A-7104-4F49-859A-357D7D53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641231"/>
            <a:ext cx="6220098" cy="93400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 進入訂單介面，填好訂單後，點選新增至訂單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E329E5-E16A-46D4-A6C7-90D0B82A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1D59B105-E686-4537-8387-27A963C530B7}"/>
              </a:ext>
            </a:extLst>
          </p:cNvPr>
          <p:cNvSpPr txBox="1">
            <a:spLocks/>
          </p:cNvSpPr>
          <p:nvPr/>
        </p:nvSpPr>
        <p:spPr>
          <a:xfrm>
            <a:off x="486251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366CD9-465C-4BE0-A02B-9B6CAB1E5680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EADF32-D432-4621-A702-DE5F95F938F6}"/>
              </a:ext>
            </a:extLst>
          </p:cNvPr>
          <p:cNvSpPr/>
          <p:nvPr/>
        </p:nvSpPr>
        <p:spPr>
          <a:xfrm>
            <a:off x="18000" y="2178218"/>
            <a:ext cx="6840000" cy="79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5C1135-A8FB-478B-A0CA-F98D21280197}"/>
              </a:ext>
            </a:extLst>
          </p:cNvPr>
          <p:cNvSpPr/>
          <p:nvPr/>
        </p:nvSpPr>
        <p:spPr>
          <a:xfrm>
            <a:off x="1800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份量 </a:t>
            </a:r>
            <a:r>
              <a:rPr lang="en-US" altLang="zh-TW" sz="3200" dirty="0">
                <a:solidFill>
                  <a:schemeClr val="tx1"/>
                </a:solidFill>
              </a:rPr>
              <a:t>Size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9E2E40-3C9E-431F-83FF-1238025EB5AF}"/>
              </a:ext>
            </a:extLst>
          </p:cNvPr>
          <p:cNvSpPr/>
          <p:nvPr/>
        </p:nvSpPr>
        <p:spPr>
          <a:xfrm>
            <a:off x="18000" y="4593481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飲品溫度 </a:t>
            </a:r>
            <a:r>
              <a:rPr lang="en-US" altLang="zh-TW" sz="3200" dirty="0">
                <a:solidFill>
                  <a:schemeClr val="tx1"/>
                </a:solidFill>
              </a:rPr>
              <a:t>Beverage Temperature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1909DB-9412-4978-8E54-6577259FBB29}"/>
              </a:ext>
            </a:extLst>
          </p:cNvPr>
          <p:cNvSpPr/>
          <p:nvPr/>
        </p:nvSpPr>
        <p:spPr>
          <a:xfrm>
            <a:off x="18000" y="6797989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甜度 </a:t>
            </a:r>
            <a:r>
              <a:rPr lang="en-US" altLang="zh-TW" sz="3200" dirty="0">
                <a:solidFill>
                  <a:schemeClr val="tx1"/>
                </a:solidFill>
              </a:rPr>
              <a:t>Sweetness Level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8B8CAC0-CF73-4D63-9ECF-1A9DC148D57C}"/>
              </a:ext>
            </a:extLst>
          </p:cNvPr>
          <p:cNvSpPr/>
          <p:nvPr/>
        </p:nvSpPr>
        <p:spPr>
          <a:xfrm>
            <a:off x="421957" y="3336199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974B53F-5A67-4E43-B00C-FD32A44CC575}"/>
              </a:ext>
            </a:extLst>
          </p:cNvPr>
          <p:cNvSpPr/>
          <p:nvPr/>
        </p:nvSpPr>
        <p:spPr>
          <a:xfrm>
            <a:off x="421957" y="3973007"/>
            <a:ext cx="360000" cy="360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D6548E7-FCD7-453E-AB13-04382A61D3FC}"/>
              </a:ext>
            </a:extLst>
          </p:cNvPr>
          <p:cNvSpPr/>
          <p:nvPr/>
        </p:nvSpPr>
        <p:spPr>
          <a:xfrm>
            <a:off x="904488" y="333153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中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Medium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2CE9DA-6F54-45B5-8944-496E3AFFFC57}"/>
              </a:ext>
            </a:extLst>
          </p:cNvPr>
          <p:cNvSpPr/>
          <p:nvPr/>
        </p:nvSpPr>
        <p:spPr>
          <a:xfrm>
            <a:off x="904488" y="3968341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大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Large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(+10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元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)</a:t>
            </a:r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6296CA-C7C8-40A0-AD6A-6054FAC0EC09}"/>
              </a:ext>
            </a:extLst>
          </p:cNvPr>
          <p:cNvSpPr/>
          <p:nvPr/>
        </p:nvSpPr>
        <p:spPr>
          <a:xfrm>
            <a:off x="421957" y="5871867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去冰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46AB138-5C1C-4A45-9B15-D4F77850FC8A}"/>
              </a:ext>
            </a:extLst>
          </p:cNvPr>
          <p:cNvSpPr/>
          <p:nvPr/>
        </p:nvSpPr>
        <p:spPr>
          <a:xfrm>
            <a:off x="2345107" y="5871867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C419C8C5-D56A-4A9D-A039-4A17A2099EE4}"/>
              </a:ext>
            </a:extLst>
          </p:cNvPr>
          <p:cNvSpPr/>
          <p:nvPr/>
        </p:nvSpPr>
        <p:spPr>
          <a:xfrm flipV="1">
            <a:off x="2451307" y="5977617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78EFC5D-8262-4752-A9AF-0670D3D8EB36}"/>
              </a:ext>
            </a:extLst>
          </p:cNvPr>
          <p:cNvSpPr/>
          <p:nvPr/>
        </p:nvSpPr>
        <p:spPr>
          <a:xfrm>
            <a:off x="421957" y="8039706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D8D525-49AF-41EE-8F5E-5399EA151343}"/>
              </a:ext>
            </a:extLst>
          </p:cNvPr>
          <p:cNvSpPr/>
          <p:nvPr/>
        </p:nvSpPr>
        <p:spPr>
          <a:xfrm>
            <a:off x="2345107" y="8039706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623CE9B0-3D85-459C-B363-EA1E5A054328}"/>
              </a:ext>
            </a:extLst>
          </p:cNvPr>
          <p:cNvSpPr/>
          <p:nvPr/>
        </p:nvSpPr>
        <p:spPr>
          <a:xfrm flipV="1">
            <a:off x="2451307" y="8145456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0AB17A9-2F46-4CDC-A038-3D8A3C6A0350}"/>
              </a:ext>
            </a:extLst>
          </p:cNvPr>
          <p:cNvSpPr/>
          <p:nvPr/>
        </p:nvSpPr>
        <p:spPr>
          <a:xfrm>
            <a:off x="16641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-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930CF57-6524-437C-B0F7-6ADFF210A3A1}"/>
              </a:ext>
            </a:extLst>
          </p:cNvPr>
          <p:cNvSpPr/>
          <p:nvPr/>
        </p:nvSpPr>
        <p:spPr>
          <a:xfrm>
            <a:off x="171139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ysClr val="windowText" lastClr="000000"/>
                </a:solidFill>
              </a:rPr>
              <a:t>+</a:t>
            </a:r>
            <a:endParaRPr lang="zh-TW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53B9D8-E95E-4623-A173-59CCC0C9EA4A}"/>
              </a:ext>
            </a:extLst>
          </p:cNvPr>
          <p:cNvSpPr txBox="1"/>
          <p:nvPr/>
        </p:nvSpPr>
        <p:spPr>
          <a:xfrm>
            <a:off x="1053553" y="9187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0BEAAE-0B95-4FF3-8562-9286A8C67164}"/>
              </a:ext>
            </a:extLst>
          </p:cNvPr>
          <p:cNvSpPr/>
          <p:nvPr/>
        </p:nvSpPr>
        <p:spPr>
          <a:xfrm>
            <a:off x="2811308" y="9187070"/>
            <a:ext cx="3880278" cy="6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新增至訂單</a:t>
            </a:r>
          </a:p>
        </p:txBody>
      </p:sp>
    </p:spTree>
    <p:extLst>
      <p:ext uri="{BB962C8B-B14F-4D97-AF65-F5344CB8AC3E}">
        <p14:creationId xmlns:p14="http://schemas.microsoft.com/office/powerpoint/2010/main" val="80069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 初始介面有顯示剛剛的訂單，繼續</a:t>
            </a:r>
            <a:r>
              <a:rPr lang="en-US" altLang="zh-TW" dirty="0"/>
              <a:t>”</a:t>
            </a:r>
            <a:r>
              <a:rPr lang="zh-TW" altLang="en-US" dirty="0"/>
              <a:t>結帳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B6F434-C3AB-4558-BCC3-FFFC5DF8C0A1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2200" dirty="0">
                <a:solidFill>
                  <a:schemeClr val="tx1"/>
                </a:solidFill>
              </a:rPr>
              <a:t>熟成紅茶 中 少冰 半糖 </a:t>
            </a:r>
            <a:r>
              <a:rPr lang="en-US" altLang="zh-TW" sz="2200" dirty="0" smtClean="0">
                <a:solidFill>
                  <a:schemeClr val="tx1"/>
                </a:solidFill>
              </a:rPr>
              <a:t>2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$60</a:t>
            </a:r>
            <a:endParaRPr lang="en-US" altLang="zh-TW" sz="2200" dirty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tx1"/>
                </a:solidFill>
              </a:rPr>
              <a:t>熟成歐蕾 大 去冰 正常糖 </a:t>
            </a:r>
            <a:r>
              <a:rPr lang="en-US" altLang="zh-TW" sz="2200" dirty="0" smtClean="0">
                <a:solidFill>
                  <a:schemeClr val="tx1"/>
                </a:solidFill>
              </a:rPr>
              <a:t>1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$55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endParaRPr lang="zh-TW" altLang="en-US" sz="2200" dirty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419A888-64FA-41ED-9E38-817BC22D7967}"/>
              </a:ext>
            </a:extLst>
          </p:cNvPr>
          <p:cNvSpPr/>
          <p:nvPr/>
        </p:nvSpPr>
        <p:spPr>
          <a:xfrm>
            <a:off x="2073543" y="10023491"/>
            <a:ext cx="2769919" cy="95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17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 顯示對話框之後按</a:t>
            </a:r>
            <a:r>
              <a:rPr lang="en-US" altLang="zh-TW" dirty="0"/>
              <a:t>”</a:t>
            </a:r>
            <a:r>
              <a:rPr lang="zh-TW" altLang="en-US" dirty="0"/>
              <a:t>確定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B6F434-C3AB-4558-BCC3-FFFC5DF8C0A1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2200" dirty="0">
                <a:solidFill>
                  <a:schemeClr val="tx1"/>
                </a:solidFill>
              </a:rPr>
              <a:t>熟成紅茶 中 少冰 半糖 </a:t>
            </a:r>
            <a:r>
              <a:rPr lang="en-US" altLang="zh-TW" sz="2200" dirty="0" smtClean="0">
                <a:solidFill>
                  <a:schemeClr val="tx1"/>
                </a:solidFill>
              </a:rPr>
              <a:t>2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$60</a:t>
            </a:r>
            <a:endParaRPr lang="en-US" altLang="zh-TW" sz="2200" dirty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tx1"/>
                </a:solidFill>
              </a:rPr>
              <a:t>熟成歐蕾 大 去冰 正常糖 </a:t>
            </a:r>
            <a:r>
              <a:rPr lang="en-US" altLang="zh-TW" sz="2200" dirty="0" smtClean="0">
                <a:solidFill>
                  <a:schemeClr val="tx1"/>
                </a:solidFill>
              </a:rPr>
              <a:t>1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$55</a:t>
            </a:r>
            <a:r>
              <a:rPr lang="zh-TW" altLang="en-US" sz="2200" dirty="0" smtClean="0">
                <a:solidFill>
                  <a:schemeClr val="tx1"/>
                </a:solidFill>
              </a:rPr>
              <a:t> </a:t>
            </a:r>
            <a:endParaRPr lang="zh-TW" altLang="en-US" sz="2200" dirty="0">
              <a:solidFill>
                <a:schemeClr val="tx1"/>
              </a:solidFill>
            </a:endParaRPr>
          </a:p>
          <a:p>
            <a:r>
              <a:rPr lang="zh-TW" altLang="en-US" sz="2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50" y="5085552"/>
            <a:ext cx="4608000" cy="334029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B50724A-F422-4CB9-8140-E266155FDBEC}"/>
              </a:ext>
            </a:extLst>
          </p:cNvPr>
          <p:cNvSpPr/>
          <p:nvPr/>
        </p:nvSpPr>
        <p:spPr>
          <a:xfrm>
            <a:off x="3418951" y="7596073"/>
            <a:ext cx="1819800" cy="576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7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 清空訂單內容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B6F434-C3AB-4558-BCC3-FFFC5DF8C0A1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zh-TW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16BD1-8755-4F24-93B2-F7E570E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飲料訂購系統的測試流程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8A470-64D6-4F68-99DF-058265FD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注意事項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測試流程僅供參考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要確保每個按鈕跟選項都有正確的作用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不會只選那兩種飲料，糖、冰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、數量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也都會隨便選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顏色、字體、字的大小不影響分數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配分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刻出正確的初始介面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</a:p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飲料的六個按鈕都可以進入訂單介面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</a:p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刻出正確的訂單介面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</a:p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份量的單選正確作用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飲料溫度與甜度的下拉式按鈕正確作用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(5%, 5%)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份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數的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按鈕正確作用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(5%, 5%)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新增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至訂單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按鈕後可以將訂單內容顯示在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我的訂單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內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(20%)</a:t>
            </a:r>
          </a:p>
          <a:p>
            <a:pPr algn="just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按鈕，會顯示正確的對話方塊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</a:p>
          <a:p>
            <a:pPr algn="just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按下對話方塊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確定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後可以清空訂單內容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(10%)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A9382-EC37-4CDA-B46B-939DE539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初始介面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419A888-64FA-41ED-9E38-817BC22D7967}"/>
              </a:ext>
            </a:extLst>
          </p:cNvPr>
          <p:cNvSpPr/>
          <p:nvPr/>
        </p:nvSpPr>
        <p:spPr>
          <a:xfrm>
            <a:off x="87300" y="3299871"/>
            <a:ext cx="2160000" cy="144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88032E4-B4F5-4867-8CAC-6EC22288C60D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1DB5-416B-4261-844F-6C3FB4E5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6FA04-B6FB-456A-AA17-B98656B5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程式語言用</a:t>
            </a:r>
            <a:r>
              <a:rPr lang="en-US" altLang="zh-TW" dirty="0"/>
              <a:t>python</a:t>
            </a:r>
          </a:p>
          <a:p>
            <a:r>
              <a:rPr lang="zh-TW" altLang="en-US" dirty="0"/>
              <a:t>確認可以在</a:t>
            </a:r>
            <a:r>
              <a:rPr lang="en-US" altLang="zh-TW" dirty="0" err="1"/>
              <a:t>spyder</a:t>
            </a:r>
            <a:r>
              <a:rPr lang="en-US" altLang="zh-TW" dirty="0"/>
              <a:t>(3.3.3)</a:t>
            </a:r>
            <a:r>
              <a:rPr lang="zh-TW" altLang="en-US" dirty="0"/>
              <a:t>上跑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code</a:t>
            </a:r>
            <a:r>
              <a:rPr lang="zh-TW" altLang="en-US" dirty="0"/>
              <a:t>中</a:t>
            </a:r>
            <a:r>
              <a:rPr lang="zh-TW" altLang="en-US" dirty="0" smtClean="0"/>
              <a:t>，時間允許請將註解</a:t>
            </a:r>
            <a:r>
              <a:rPr lang="zh-TW" altLang="en-US" dirty="0"/>
              <a:t>標示清楚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請以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py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為檔名上傳</a:t>
            </a:r>
            <a:r>
              <a:rPr lang="en-US" altLang="zh-TW" dirty="0" err="1">
                <a:solidFill>
                  <a:srgbClr val="FF0000"/>
                </a:solidFill>
              </a:rPr>
              <a:t>iLearning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抄襲與被抄襲雙方該作業</a:t>
            </a:r>
            <a:r>
              <a:rPr lang="en-US" altLang="zh-TW" dirty="0"/>
              <a:t>0</a:t>
            </a:r>
            <a:r>
              <a:rPr lang="zh-TW" altLang="en-US" dirty="0"/>
              <a:t>分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截止日期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2020/06/28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日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23:59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2578A-D5A9-4F5F-A8E6-B775D1CB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86" y="1"/>
            <a:ext cx="1995968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訂單介面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2513" y="11300181"/>
            <a:ext cx="1543050" cy="649111"/>
          </a:xfrm>
        </p:spPr>
        <p:txBody>
          <a:bodyPr/>
          <a:lstStyle/>
          <a:p>
            <a:fld id="{18366CD9-465C-4BE0-A02B-9B6CAB1E568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18000" y="2178218"/>
            <a:ext cx="6840000" cy="79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576BFF-8823-440A-BD12-0071DA650521}"/>
              </a:ext>
            </a:extLst>
          </p:cNvPr>
          <p:cNvSpPr/>
          <p:nvPr/>
        </p:nvSpPr>
        <p:spPr>
          <a:xfrm>
            <a:off x="1800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份量 </a:t>
            </a:r>
            <a:r>
              <a:rPr lang="en-US" altLang="zh-TW" sz="3200" dirty="0">
                <a:solidFill>
                  <a:schemeClr val="tx1"/>
                </a:solidFill>
              </a:rPr>
              <a:t>Size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5D5D43-9953-417B-AFEC-9357EA0CF102}"/>
              </a:ext>
            </a:extLst>
          </p:cNvPr>
          <p:cNvSpPr/>
          <p:nvPr/>
        </p:nvSpPr>
        <p:spPr>
          <a:xfrm>
            <a:off x="18000" y="4593481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飲品溫度 </a:t>
            </a:r>
            <a:r>
              <a:rPr lang="en-US" altLang="zh-TW" sz="3200" dirty="0">
                <a:solidFill>
                  <a:schemeClr val="tx1"/>
                </a:solidFill>
              </a:rPr>
              <a:t>Beverage Temperature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D6173B-E1D3-499E-AC69-ECDC49958873}"/>
              </a:ext>
            </a:extLst>
          </p:cNvPr>
          <p:cNvSpPr/>
          <p:nvPr/>
        </p:nvSpPr>
        <p:spPr>
          <a:xfrm>
            <a:off x="18000" y="6797989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甜度 </a:t>
            </a:r>
            <a:r>
              <a:rPr lang="en-US" altLang="zh-TW" sz="3200" dirty="0">
                <a:solidFill>
                  <a:schemeClr val="tx1"/>
                </a:solidFill>
              </a:rPr>
              <a:t>Sweetness Level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9A96633-929C-40E5-B710-33D2AA00BB35}"/>
              </a:ext>
            </a:extLst>
          </p:cNvPr>
          <p:cNvSpPr/>
          <p:nvPr/>
        </p:nvSpPr>
        <p:spPr>
          <a:xfrm>
            <a:off x="421957" y="3336199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4A982AB-4BE1-44A8-86A4-A0EC7E23F408}"/>
              </a:ext>
            </a:extLst>
          </p:cNvPr>
          <p:cNvSpPr/>
          <p:nvPr/>
        </p:nvSpPr>
        <p:spPr>
          <a:xfrm>
            <a:off x="421957" y="3973007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90BB7-BCEE-4C39-AA61-580B09A8A501}"/>
              </a:ext>
            </a:extLst>
          </p:cNvPr>
          <p:cNvSpPr/>
          <p:nvPr/>
        </p:nvSpPr>
        <p:spPr>
          <a:xfrm>
            <a:off x="904488" y="333153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中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Medium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9F553-2FAB-4AAF-9402-EA392B1DEE5C}"/>
              </a:ext>
            </a:extLst>
          </p:cNvPr>
          <p:cNvSpPr/>
          <p:nvPr/>
        </p:nvSpPr>
        <p:spPr>
          <a:xfrm>
            <a:off x="904488" y="3968341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大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Large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(+10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元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)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FEDD93-9F3E-42BB-9CB0-1E5604C212BA}"/>
              </a:ext>
            </a:extLst>
          </p:cNvPr>
          <p:cNvSpPr/>
          <p:nvPr/>
        </p:nvSpPr>
        <p:spPr>
          <a:xfrm>
            <a:off x="421957" y="5871867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正常冰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92F9F9-8D07-440E-B2F7-00E833B3D8FD}"/>
              </a:ext>
            </a:extLst>
          </p:cNvPr>
          <p:cNvSpPr/>
          <p:nvPr/>
        </p:nvSpPr>
        <p:spPr>
          <a:xfrm>
            <a:off x="2345107" y="5871867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67C5BE5-BB96-42F0-9D15-754B76E03446}"/>
              </a:ext>
            </a:extLst>
          </p:cNvPr>
          <p:cNvSpPr/>
          <p:nvPr/>
        </p:nvSpPr>
        <p:spPr>
          <a:xfrm flipV="1">
            <a:off x="2451307" y="5977617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8FCFBDA-6ADD-4AD6-BA9A-BD23C607318F}"/>
              </a:ext>
            </a:extLst>
          </p:cNvPr>
          <p:cNvSpPr/>
          <p:nvPr/>
        </p:nvSpPr>
        <p:spPr>
          <a:xfrm>
            <a:off x="421957" y="8039706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8B860B-CDE3-4736-A5D2-BDD59DBCC888}"/>
              </a:ext>
            </a:extLst>
          </p:cNvPr>
          <p:cNvSpPr/>
          <p:nvPr/>
        </p:nvSpPr>
        <p:spPr>
          <a:xfrm>
            <a:off x="2345107" y="8039706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1DE1C77-E0E4-4D9A-8E9C-E03FC48255EB}"/>
              </a:ext>
            </a:extLst>
          </p:cNvPr>
          <p:cNvSpPr/>
          <p:nvPr/>
        </p:nvSpPr>
        <p:spPr>
          <a:xfrm flipV="1">
            <a:off x="2451307" y="8145456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0AB17A9-2F46-4CDC-A038-3D8A3C6A0350}"/>
              </a:ext>
            </a:extLst>
          </p:cNvPr>
          <p:cNvSpPr/>
          <p:nvPr/>
        </p:nvSpPr>
        <p:spPr>
          <a:xfrm>
            <a:off x="16641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-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930CF57-6524-437C-B0F7-6ADFF210A3A1}"/>
              </a:ext>
            </a:extLst>
          </p:cNvPr>
          <p:cNvSpPr/>
          <p:nvPr/>
        </p:nvSpPr>
        <p:spPr>
          <a:xfrm>
            <a:off x="171139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ysClr val="windowText" lastClr="000000"/>
                </a:solidFill>
              </a:rPr>
              <a:t>+</a:t>
            </a:r>
            <a:endParaRPr lang="zh-TW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653B9D8-E95E-4623-A173-59CCC0C9EA4A}"/>
              </a:ext>
            </a:extLst>
          </p:cNvPr>
          <p:cNvSpPr txBox="1"/>
          <p:nvPr/>
        </p:nvSpPr>
        <p:spPr>
          <a:xfrm>
            <a:off x="1053553" y="9187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50BEAAE-0B95-4FF3-8562-9286A8C67164}"/>
              </a:ext>
            </a:extLst>
          </p:cNvPr>
          <p:cNvSpPr/>
          <p:nvPr/>
        </p:nvSpPr>
        <p:spPr>
          <a:xfrm>
            <a:off x="2811308" y="9187070"/>
            <a:ext cx="3880278" cy="6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新增至訂單</a:t>
            </a:r>
          </a:p>
        </p:txBody>
      </p:sp>
    </p:spTree>
    <p:extLst>
      <p:ext uri="{BB962C8B-B14F-4D97-AF65-F5344CB8AC3E}">
        <p14:creationId xmlns:p14="http://schemas.microsoft.com/office/powerpoint/2010/main" val="29787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訂單介面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2513" y="11300181"/>
            <a:ext cx="1543050" cy="649111"/>
          </a:xfrm>
        </p:spPr>
        <p:txBody>
          <a:bodyPr/>
          <a:lstStyle/>
          <a:p>
            <a:fld id="{18366CD9-465C-4BE0-A02B-9B6CAB1E568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18000" y="2178218"/>
            <a:ext cx="6840000" cy="79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576BFF-8823-440A-BD12-0071DA650521}"/>
              </a:ext>
            </a:extLst>
          </p:cNvPr>
          <p:cNvSpPr/>
          <p:nvPr/>
        </p:nvSpPr>
        <p:spPr>
          <a:xfrm>
            <a:off x="1800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份量 </a:t>
            </a:r>
            <a:r>
              <a:rPr lang="en-US" altLang="zh-TW" sz="3200" dirty="0">
                <a:solidFill>
                  <a:schemeClr val="tx1"/>
                </a:solidFill>
              </a:rPr>
              <a:t>Size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5D5D43-9953-417B-AFEC-9357EA0CF102}"/>
              </a:ext>
            </a:extLst>
          </p:cNvPr>
          <p:cNvSpPr/>
          <p:nvPr/>
        </p:nvSpPr>
        <p:spPr>
          <a:xfrm>
            <a:off x="18000" y="4593481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飲品溫度 </a:t>
            </a:r>
            <a:r>
              <a:rPr lang="en-US" altLang="zh-TW" sz="3200" dirty="0">
                <a:solidFill>
                  <a:schemeClr val="tx1"/>
                </a:solidFill>
              </a:rPr>
              <a:t>Beverage Temperature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D6173B-E1D3-499E-AC69-ECDC49958873}"/>
              </a:ext>
            </a:extLst>
          </p:cNvPr>
          <p:cNvSpPr/>
          <p:nvPr/>
        </p:nvSpPr>
        <p:spPr>
          <a:xfrm>
            <a:off x="18000" y="6797989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甜度 </a:t>
            </a:r>
            <a:r>
              <a:rPr lang="en-US" altLang="zh-TW" sz="3200" dirty="0">
                <a:solidFill>
                  <a:schemeClr val="tx1"/>
                </a:solidFill>
              </a:rPr>
              <a:t>Sweetness Level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9A96633-929C-40E5-B710-33D2AA00BB35}"/>
              </a:ext>
            </a:extLst>
          </p:cNvPr>
          <p:cNvSpPr/>
          <p:nvPr/>
        </p:nvSpPr>
        <p:spPr>
          <a:xfrm>
            <a:off x="421957" y="3336199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4A982AB-4BE1-44A8-86A4-A0EC7E23F408}"/>
              </a:ext>
            </a:extLst>
          </p:cNvPr>
          <p:cNvSpPr/>
          <p:nvPr/>
        </p:nvSpPr>
        <p:spPr>
          <a:xfrm>
            <a:off x="421957" y="3973007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90BB7-BCEE-4C39-AA61-580B09A8A501}"/>
              </a:ext>
            </a:extLst>
          </p:cNvPr>
          <p:cNvSpPr/>
          <p:nvPr/>
        </p:nvSpPr>
        <p:spPr>
          <a:xfrm>
            <a:off x="904488" y="333153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中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Medium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9F553-2FAB-4AAF-9402-EA392B1DEE5C}"/>
              </a:ext>
            </a:extLst>
          </p:cNvPr>
          <p:cNvSpPr/>
          <p:nvPr/>
        </p:nvSpPr>
        <p:spPr>
          <a:xfrm>
            <a:off x="904488" y="3968341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大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Large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(+10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元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)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FEDD93-9F3E-42BB-9CB0-1E5604C212BA}"/>
              </a:ext>
            </a:extLst>
          </p:cNvPr>
          <p:cNvSpPr/>
          <p:nvPr/>
        </p:nvSpPr>
        <p:spPr>
          <a:xfrm>
            <a:off x="421957" y="5871867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正常冰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92F9F9-8D07-440E-B2F7-00E833B3D8FD}"/>
              </a:ext>
            </a:extLst>
          </p:cNvPr>
          <p:cNvSpPr/>
          <p:nvPr/>
        </p:nvSpPr>
        <p:spPr>
          <a:xfrm>
            <a:off x="2345107" y="5871867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67C5BE5-BB96-42F0-9D15-754B76E03446}"/>
              </a:ext>
            </a:extLst>
          </p:cNvPr>
          <p:cNvSpPr/>
          <p:nvPr/>
        </p:nvSpPr>
        <p:spPr>
          <a:xfrm flipV="1">
            <a:off x="2451307" y="5977617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8FCFBDA-6ADD-4AD6-BA9A-BD23C607318F}"/>
              </a:ext>
            </a:extLst>
          </p:cNvPr>
          <p:cNvSpPr/>
          <p:nvPr/>
        </p:nvSpPr>
        <p:spPr>
          <a:xfrm>
            <a:off x="421957" y="8039706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8B860B-CDE3-4736-A5D2-BDD59DBCC888}"/>
              </a:ext>
            </a:extLst>
          </p:cNvPr>
          <p:cNvSpPr/>
          <p:nvPr/>
        </p:nvSpPr>
        <p:spPr>
          <a:xfrm>
            <a:off x="2345107" y="8039706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1DE1C77-E0E4-4D9A-8E9C-E03FC48255EB}"/>
              </a:ext>
            </a:extLst>
          </p:cNvPr>
          <p:cNvSpPr/>
          <p:nvPr/>
        </p:nvSpPr>
        <p:spPr>
          <a:xfrm flipV="1">
            <a:off x="2451307" y="8145456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D7D674-3E46-4D1A-9ED0-FD9B51045125}"/>
              </a:ext>
            </a:extLst>
          </p:cNvPr>
          <p:cNvSpPr/>
          <p:nvPr/>
        </p:nvSpPr>
        <p:spPr>
          <a:xfrm>
            <a:off x="0" y="2178217"/>
            <a:ext cx="6858000" cy="2387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0AB17A9-2F46-4CDC-A038-3D8A3C6A0350}"/>
              </a:ext>
            </a:extLst>
          </p:cNvPr>
          <p:cNvSpPr/>
          <p:nvPr/>
        </p:nvSpPr>
        <p:spPr>
          <a:xfrm>
            <a:off x="16641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-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9930CF57-6524-437C-B0F7-6ADFF210A3A1}"/>
              </a:ext>
            </a:extLst>
          </p:cNvPr>
          <p:cNvSpPr/>
          <p:nvPr/>
        </p:nvSpPr>
        <p:spPr>
          <a:xfrm>
            <a:off x="171139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ysClr val="windowText" lastClr="000000"/>
                </a:solidFill>
              </a:rPr>
              <a:t>+</a:t>
            </a:r>
            <a:endParaRPr lang="zh-TW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653B9D8-E95E-4623-A173-59CCC0C9EA4A}"/>
              </a:ext>
            </a:extLst>
          </p:cNvPr>
          <p:cNvSpPr txBox="1"/>
          <p:nvPr/>
        </p:nvSpPr>
        <p:spPr>
          <a:xfrm>
            <a:off x="1053553" y="9187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0BEAAE-0B95-4FF3-8562-9286A8C67164}"/>
              </a:ext>
            </a:extLst>
          </p:cNvPr>
          <p:cNvSpPr/>
          <p:nvPr/>
        </p:nvSpPr>
        <p:spPr>
          <a:xfrm>
            <a:off x="2811308" y="9187070"/>
            <a:ext cx="3880278" cy="6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新增至訂單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67A98C-27A1-41D2-B550-6EDC57B1389D}"/>
              </a:ext>
            </a:extLst>
          </p:cNvPr>
          <p:cNvSpPr/>
          <p:nvPr/>
        </p:nvSpPr>
        <p:spPr>
          <a:xfrm>
            <a:off x="0" y="4593481"/>
            <a:ext cx="6840000" cy="550473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D5F2D4-133F-455C-8F28-554CC1EA7113}"/>
              </a:ext>
            </a:extLst>
          </p:cNvPr>
          <p:cNvSpPr txBox="1"/>
          <p:nvPr/>
        </p:nvSpPr>
        <p:spPr>
          <a:xfrm>
            <a:off x="374318" y="4804730"/>
            <a:ext cx="62889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份量 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讓使用者選取飲料的份量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使用單選，選項有兩個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中 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Medium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大 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Large (+10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此為必填，如果沒填無法新增訂單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51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訂單介面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2513" y="11300181"/>
            <a:ext cx="1543050" cy="649111"/>
          </a:xfrm>
        </p:spPr>
        <p:txBody>
          <a:bodyPr/>
          <a:lstStyle/>
          <a:p>
            <a:fld id="{18366CD9-465C-4BE0-A02B-9B6CAB1E568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18000" y="2178218"/>
            <a:ext cx="6840000" cy="79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576BFF-8823-440A-BD12-0071DA650521}"/>
              </a:ext>
            </a:extLst>
          </p:cNvPr>
          <p:cNvSpPr/>
          <p:nvPr/>
        </p:nvSpPr>
        <p:spPr>
          <a:xfrm>
            <a:off x="1800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份量 </a:t>
            </a:r>
            <a:r>
              <a:rPr lang="en-US" altLang="zh-TW" sz="3200" dirty="0">
                <a:solidFill>
                  <a:schemeClr val="tx1"/>
                </a:solidFill>
              </a:rPr>
              <a:t>Size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5D5D43-9953-417B-AFEC-9357EA0CF102}"/>
              </a:ext>
            </a:extLst>
          </p:cNvPr>
          <p:cNvSpPr/>
          <p:nvPr/>
        </p:nvSpPr>
        <p:spPr>
          <a:xfrm>
            <a:off x="18000" y="4593481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飲品溫度 </a:t>
            </a:r>
            <a:r>
              <a:rPr lang="en-US" altLang="zh-TW" sz="3200" dirty="0">
                <a:solidFill>
                  <a:schemeClr val="tx1"/>
                </a:solidFill>
              </a:rPr>
              <a:t>Beverage Temperature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D6173B-E1D3-499E-AC69-ECDC49958873}"/>
              </a:ext>
            </a:extLst>
          </p:cNvPr>
          <p:cNvSpPr/>
          <p:nvPr/>
        </p:nvSpPr>
        <p:spPr>
          <a:xfrm>
            <a:off x="18000" y="6797989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甜度 </a:t>
            </a:r>
            <a:r>
              <a:rPr lang="en-US" altLang="zh-TW" sz="3200" dirty="0">
                <a:solidFill>
                  <a:schemeClr val="tx1"/>
                </a:solidFill>
              </a:rPr>
              <a:t>Sweetness Level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9A96633-929C-40E5-B710-33D2AA00BB35}"/>
              </a:ext>
            </a:extLst>
          </p:cNvPr>
          <p:cNvSpPr/>
          <p:nvPr/>
        </p:nvSpPr>
        <p:spPr>
          <a:xfrm>
            <a:off x="421957" y="3336199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4A982AB-4BE1-44A8-86A4-A0EC7E23F408}"/>
              </a:ext>
            </a:extLst>
          </p:cNvPr>
          <p:cNvSpPr/>
          <p:nvPr/>
        </p:nvSpPr>
        <p:spPr>
          <a:xfrm>
            <a:off x="421957" y="3973007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90BB7-BCEE-4C39-AA61-580B09A8A501}"/>
              </a:ext>
            </a:extLst>
          </p:cNvPr>
          <p:cNvSpPr/>
          <p:nvPr/>
        </p:nvSpPr>
        <p:spPr>
          <a:xfrm>
            <a:off x="904488" y="333153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中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Medium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9F553-2FAB-4AAF-9402-EA392B1DEE5C}"/>
              </a:ext>
            </a:extLst>
          </p:cNvPr>
          <p:cNvSpPr/>
          <p:nvPr/>
        </p:nvSpPr>
        <p:spPr>
          <a:xfrm>
            <a:off x="904488" y="3968341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大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Large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(+10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元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)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FEDD93-9F3E-42BB-9CB0-1E5604C212BA}"/>
              </a:ext>
            </a:extLst>
          </p:cNvPr>
          <p:cNvSpPr/>
          <p:nvPr/>
        </p:nvSpPr>
        <p:spPr>
          <a:xfrm>
            <a:off x="421957" y="5871867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正常冰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92F9F9-8D07-440E-B2F7-00E833B3D8FD}"/>
              </a:ext>
            </a:extLst>
          </p:cNvPr>
          <p:cNvSpPr/>
          <p:nvPr/>
        </p:nvSpPr>
        <p:spPr>
          <a:xfrm>
            <a:off x="2345107" y="5871867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67C5BE5-BB96-42F0-9D15-754B76E03446}"/>
              </a:ext>
            </a:extLst>
          </p:cNvPr>
          <p:cNvSpPr/>
          <p:nvPr/>
        </p:nvSpPr>
        <p:spPr>
          <a:xfrm flipV="1">
            <a:off x="2451307" y="5977617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8FCFBDA-6ADD-4AD6-BA9A-BD23C607318F}"/>
              </a:ext>
            </a:extLst>
          </p:cNvPr>
          <p:cNvSpPr/>
          <p:nvPr/>
        </p:nvSpPr>
        <p:spPr>
          <a:xfrm>
            <a:off x="421957" y="8039706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8B860B-CDE3-4736-A5D2-BDD59DBCC888}"/>
              </a:ext>
            </a:extLst>
          </p:cNvPr>
          <p:cNvSpPr/>
          <p:nvPr/>
        </p:nvSpPr>
        <p:spPr>
          <a:xfrm>
            <a:off x="2345107" y="8039706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1DE1C77-E0E4-4D9A-8E9C-E03FC48255EB}"/>
              </a:ext>
            </a:extLst>
          </p:cNvPr>
          <p:cNvSpPr/>
          <p:nvPr/>
        </p:nvSpPr>
        <p:spPr>
          <a:xfrm flipV="1">
            <a:off x="2451307" y="8145456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30AB17A9-2F46-4CDC-A038-3D8A3C6A0350}"/>
              </a:ext>
            </a:extLst>
          </p:cNvPr>
          <p:cNvSpPr/>
          <p:nvPr/>
        </p:nvSpPr>
        <p:spPr>
          <a:xfrm>
            <a:off x="16641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-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9930CF57-6524-437C-B0F7-6ADFF210A3A1}"/>
              </a:ext>
            </a:extLst>
          </p:cNvPr>
          <p:cNvSpPr/>
          <p:nvPr/>
        </p:nvSpPr>
        <p:spPr>
          <a:xfrm>
            <a:off x="171139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ysClr val="windowText" lastClr="000000"/>
                </a:solidFill>
              </a:rPr>
              <a:t>+</a:t>
            </a:r>
            <a:endParaRPr lang="zh-TW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653B9D8-E95E-4623-A173-59CCC0C9EA4A}"/>
              </a:ext>
            </a:extLst>
          </p:cNvPr>
          <p:cNvSpPr txBox="1"/>
          <p:nvPr/>
        </p:nvSpPr>
        <p:spPr>
          <a:xfrm>
            <a:off x="1053553" y="9187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0BEAAE-0B95-4FF3-8562-9286A8C67164}"/>
              </a:ext>
            </a:extLst>
          </p:cNvPr>
          <p:cNvSpPr/>
          <p:nvPr/>
        </p:nvSpPr>
        <p:spPr>
          <a:xfrm>
            <a:off x="2811308" y="9187070"/>
            <a:ext cx="3880278" cy="6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新增至訂單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67A98C-27A1-41D2-B550-6EDC57B1389D}"/>
              </a:ext>
            </a:extLst>
          </p:cNvPr>
          <p:cNvSpPr/>
          <p:nvPr/>
        </p:nvSpPr>
        <p:spPr>
          <a:xfrm>
            <a:off x="0" y="6797990"/>
            <a:ext cx="6840000" cy="330022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D7D674-3E46-4D1A-9ED0-FD9B51045125}"/>
              </a:ext>
            </a:extLst>
          </p:cNvPr>
          <p:cNvSpPr/>
          <p:nvPr/>
        </p:nvSpPr>
        <p:spPr>
          <a:xfrm>
            <a:off x="0" y="4586555"/>
            <a:ext cx="6858000" cy="221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D5F2D4-133F-455C-8F28-554CC1EA7113}"/>
              </a:ext>
            </a:extLst>
          </p:cNvPr>
          <p:cNvSpPr txBox="1"/>
          <p:nvPr/>
        </p:nvSpPr>
        <p:spPr>
          <a:xfrm>
            <a:off x="374318" y="6886295"/>
            <a:ext cx="61093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飲品溫度 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Beverage Temperature</a:t>
            </a: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讓使用者選取飲料的溫度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使用下拉式選單，選項有五個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常溫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正常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冰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少冰 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微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冰 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冰 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此為必填，如果沒填無法新增訂單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69238E-3583-4659-B81B-8B1E5B3AC92D}"/>
              </a:ext>
            </a:extLst>
          </p:cNvPr>
          <p:cNvSpPr/>
          <p:nvPr/>
        </p:nvSpPr>
        <p:spPr>
          <a:xfrm>
            <a:off x="18000" y="2178216"/>
            <a:ext cx="6840000" cy="2353624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133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訂單介面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18000" y="2178218"/>
            <a:ext cx="6840000" cy="79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576BFF-8823-440A-BD12-0071DA650521}"/>
              </a:ext>
            </a:extLst>
          </p:cNvPr>
          <p:cNvSpPr/>
          <p:nvPr/>
        </p:nvSpPr>
        <p:spPr>
          <a:xfrm>
            <a:off x="1800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份量 </a:t>
            </a:r>
            <a:r>
              <a:rPr lang="en-US" altLang="zh-TW" sz="3200" dirty="0">
                <a:solidFill>
                  <a:schemeClr val="tx1"/>
                </a:solidFill>
              </a:rPr>
              <a:t>Size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5D5D43-9953-417B-AFEC-9357EA0CF102}"/>
              </a:ext>
            </a:extLst>
          </p:cNvPr>
          <p:cNvSpPr/>
          <p:nvPr/>
        </p:nvSpPr>
        <p:spPr>
          <a:xfrm>
            <a:off x="18000" y="4593481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飲品溫度 </a:t>
            </a:r>
            <a:r>
              <a:rPr lang="en-US" altLang="zh-TW" sz="3200" dirty="0">
                <a:solidFill>
                  <a:schemeClr val="tx1"/>
                </a:solidFill>
              </a:rPr>
              <a:t>Beverage Temperature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D6173B-E1D3-499E-AC69-ECDC49958873}"/>
              </a:ext>
            </a:extLst>
          </p:cNvPr>
          <p:cNvSpPr/>
          <p:nvPr/>
        </p:nvSpPr>
        <p:spPr>
          <a:xfrm>
            <a:off x="18000" y="6797989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甜度 </a:t>
            </a:r>
            <a:r>
              <a:rPr lang="en-US" altLang="zh-TW" sz="3200" dirty="0">
                <a:solidFill>
                  <a:schemeClr val="tx1"/>
                </a:solidFill>
              </a:rPr>
              <a:t>Sweetness Level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9A96633-929C-40E5-B710-33D2AA00BB35}"/>
              </a:ext>
            </a:extLst>
          </p:cNvPr>
          <p:cNvSpPr/>
          <p:nvPr/>
        </p:nvSpPr>
        <p:spPr>
          <a:xfrm>
            <a:off x="421957" y="3336199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4A982AB-4BE1-44A8-86A4-A0EC7E23F408}"/>
              </a:ext>
            </a:extLst>
          </p:cNvPr>
          <p:cNvSpPr/>
          <p:nvPr/>
        </p:nvSpPr>
        <p:spPr>
          <a:xfrm>
            <a:off x="421957" y="3973007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90BB7-BCEE-4C39-AA61-580B09A8A501}"/>
              </a:ext>
            </a:extLst>
          </p:cNvPr>
          <p:cNvSpPr/>
          <p:nvPr/>
        </p:nvSpPr>
        <p:spPr>
          <a:xfrm>
            <a:off x="904488" y="333153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中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Medium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9F553-2FAB-4AAF-9402-EA392B1DEE5C}"/>
              </a:ext>
            </a:extLst>
          </p:cNvPr>
          <p:cNvSpPr/>
          <p:nvPr/>
        </p:nvSpPr>
        <p:spPr>
          <a:xfrm>
            <a:off x="904488" y="3968341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大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Large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(+10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元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)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FEDD93-9F3E-42BB-9CB0-1E5604C212BA}"/>
              </a:ext>
            </a:extLst>
          </p:cNvPr>
          <p:cNvSpPr/>
          <p:nvPr/>
        </p:nvSpPr>
        <p:spPr>
          <a:xfrm>
            <a:off x="421957" y="5871867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正常冰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92F9F9-8D07-440E-B2F7-00E833B3D8FD}"/>
              </a:ext>
            </a:extLst>
          </p:cNvPr>
          <p:cNvSpPr/>
          <p:nvPr/>
        </p:nvSpPr>
        <p:spPr>
          <a:xfrm>
            <a:off x="2345107" y="5871867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67C5BE5-BB96-42F0-9D15-754B76E03446}"/>
              </a:ext>
            </a:extLst>
          </p:cNvPr>
          <p:cNvSpPr/>
          <p:nvPr/>
        </p:nvSpPr>
        <p:spPr>
          <a:xfrm flipV="1">
            <a:off x="2451307" y="5977617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8FCFBDA-6ADD-4AD6-BA9A-BD23C607318F}"/>
              </a:ext>
            </a:extLst>
          </p:cNvPr>
          <p:cNvSpPr/>
          <p:nvPr/>
        </p:nvSpPr>
        <p:spPr>
          <a:xfrm>
            <a:off x="421957" y="8039706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8B860B-CDE3-4736-A5D2-BDD59DBCC888}"/>
              </a:ext>
            </a:extLst>
          </p:cNvPr>
          <p:cNvSpPr/>
          <p:nvPr/>
        </p:nvSpPr>
        <p:spPr>
          <a:xfrm>
            <a:off x="2345107" y="8039706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1DE1C77-E0E4-4D9A-8E9C-E03FC48255EB}"/>
              </a:ext>
            </a:extLst>
          </p:cNvPr>
          <p:cNvSpPr/>
          <p:nvPr/>
        </p:nvSpPr>
        <p:spPr>
          <a:xfrm flipV="1">
            <a:off x="2451307" y="8145456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30AB17A9-2F46-4CDC-A038-3D8A3C6A0350}"/>
              </a:ext>
            </a:extLst>
          </p:cNvPr>
          <p:cNvSpPr/>
          <p:nvPr/>
        </p:nvSpPr>
        <p:spPr>
          <a:xfrm>
            <a:off x="16641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-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9930CF57-6524-437C-B0F7-6ADFF210A3A1}"/>
              </a:ext>
            </a:extLst>
          </p:cNvPr>
          <p:cNvSpPr/>
          <p:nvPr/>
        </p:nvSpPr>
        <p:spPr>
          <a:xfrm>
            <a:off x="171139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ysClr val="windowText" lastClr="000000"/>
                </a:solidFill>
              </a:rPr>
              <a:t>+</a:t>
            </a:r>
            <a:endParaRPr lang="zh-TW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653B9D8-E95E-4623-A173-59CCC0C9EA4A}"/>
              </a:ext>
            </a:extLst>
          </p:cNvPr>
          <p:cNvSpPr txBox="1"/>
          <p:nvPr/>
        </p:nvSpPr>
        <p:spPr>
          <a:xfrm>
            <a:off x="1053553" y="9187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0BEAAE-0B95-4FF3-8562-9286A8C67164}"/>
              </a:ext>
            </a:extLst>
          </p:cNvPr>
          <p:cNvSpPr/>
          <p:nvPr/>
        </p:nvSpPr>
        <p:spPr>
          <a:xfrm>
            <a:off x="2811308" y="9187070"/>
            <a:ext cx="3880278" cy="6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新增至訂單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67A98C-27A1-41D2-B550-6EDC57B1389D}"/>
              </a:ext>
            </a:extLst>
          </p:cNvPr>
          <p:cNvSpPr/>
          <p:nvPr/>
        </p:nvSpPr>
        <p:spPr>
          <a:xfrm>
            <a:off x="0" y="8926399"/>
            <a:ext cx="6840000" cy="1171819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D7D674-3E46-4D1A-9ED0-FD9B51045125}"/>
              </a:ext>
            </a:extLst>
          </p:cNvPr>
          <p:cNvSpPr/>
          <p:nvPr/>
        </p:nvSpPr>
        <p:spPr>
          <a:xfrm>
            <a:off x="0" y="6771611"/>
            <a:ext cx="6858000" cy="2159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69238E-3583-4659-B81B-8B1E5B3AC92D}"/>
              </a:ext>
            </a:extLst>
          </p:cNvPr>
          <p:cNvSpPr/>
          <p:nvPr/>
        </p:nvSpPr>
        <p:spPr>
          <a:xfrm>
            <a:off x="18000" y="2178216"/>
            <a:ext cx="6840000" cy="453518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D5F2D4-133F-455C-8F28-554CC1EA7113}"/>
              </a:ext>
            </a:extLst>
          </p:cNvPr>
          <p:cNvSpPr txBox="1"/>
          <p:nvPr/>
        </p:nvSpPr>
        <p:spPr>
          <a:xfrm>
            <a:off x="374318" y="2601966"/>
            <a:ext cx="61093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甜度 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Sweetness Level</a:t>
            </a: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讓使用者選取飲料的甜度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使用下拉式選單，選項有五個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正常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糖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少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糖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半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糖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微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糖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無糖 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此為必填，如果沒填無法新增訂單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51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訂單介面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2513" y="11300181"/>
            <a:ext cx="1543050" cy="649111"/>
          </a:xfrm>
        </p:spPr>
        <p:txBody>
          <a:bodyPr/>
          <a:lstStyle/>
          <a:p>
            <a:fld id="{18366CD9-465C-4BE0-A02B-9B6CAB1E5680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18000" y="2178218"/>
            <a:ext cx="6840000" cy="79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0576BFF-8823-440A-BD12-0071DA650521}"/>
              </a:ext>
            </a:extLst>
          </p:cNvPr>
          <p:cNvSpPr/>
          <p:nvPr/>
        </p:nvSpPr>
        <p:spPr>
          <a:xfrm>
            <a:off x="1800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份量 </a:t>
            </a:r>
            <a:r>
              <a:rPr lang="en-US" altLang="zh-TW" sz="3200" dirty="0">
                <a:solidFill>
                  <a:schemeClr val="tx1"/>
                </a:solidFill>
              </a:rPr>
              <a:t>Size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5D5D43-9953-417B-AFEC-9357EA0CF102}"/>
              </a:ext>
            </a:extLst>
          </p:cNvPr>
          <p:cNvSpPr/>
          <p:nvPr/>
        </p:nvSpPr>
        <p:spPr>
          <a:xfrm>
            <a:off x="18000" y="4593481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飲品溫度 </a:t>
            </a:r>
            <a:r>
              <a:rPr lang="en-US" altLang="zh-TW" sz="3200" dirty="0">
                <a:solidFill>
                  <a:schemeClr val="tx1"/>
                </a:solidFill>
              </a:rPr>
              <a:t>Beverage Temperature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D6173B-E1D3-499E-AC69-ECDC49958873}"/>
              </a:ext>
            </a:extLst>
          </p:cNvPr>
          <p:cNvSpPr/>
          <p:nvPr/>
        </p:nvSpPr>
        <p:spPr>
          <a:xfrm>
            <a:off x="18000" y="6797989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</a:rPr>
              <a:t>  甜度 </a:t>
            </a:r>
            <a:r>
              <a:rPr lang="en-US" altLang="zh-TW" sz="3200" dirty="0">
                <a:solidFill>
                  <a:schemeClr val="tx1"/>
                </a:solidFill>
              </a:rPr>
              <a:t>Sweetness Level</a:t>
            </a:r>
          </a:p>
          <a:p>
            <a:r>
              <a:rPr lang="zh-TW" altLang="en-US" sz="2000" dirty="0">
                <a:solidFill>
                  <a:schemeClr val="tx1"/>
                </a:solidFill>
              </a:rPr>
              <a:t>    必填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B9A96633-929C-40E5-B710-33D2AA00BB35}"/>
              </a:ext>
            </a:extLst>
          </p:cNvPr>
          <p:cNvSpPr/>
          <p:nvPr/>
        </p:nvSpPr>
        <p:spPr>
          <a:xfrm>
            <a:off x="421957" y="3336199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4A982AB-4BE1-44A8-86A4-A0EC7E23F408}"/>
              </a:ext>
            </a:extLst>
          </p:cNvPr>
          <p:cNvSpPr/>
          <p:nvPr/>
        </p:nvSpPr>
        <p:spPr>
          <a:xfrm>
            <a:off x="421957" y="3973007"/>
            <a:ext cx="360000" cy="360000"/>
          </a:xfrm>
          <a:prstGeom prst="ellipse">
            <a:avLst/>
          </a:prstGeom>
          <a:noFill/>
          <a:ln w="381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90BB7-BCEE-4C39-AA61-580B09A8A501}"/>
              </a:ext>
            </a:extLst>
          </p:cNvPr>
          <p:cNvSpPr/>
          <p:nvPr/>
        </p:nvSpPr>
        <p:spPr>
          <a:xfrm>
            <a:off x="904488" y="3331533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中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Medium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19F553-2FAB-4AAF-9402-EA392B1DEE5C}"/>
              </a:ext>
            </a:extLst>
          </p:cNvPr>
          <p:cNvSpPr/>
          <p:nvPr/>
        </p:nvSpPr>
        <p:spPr>
          <a:xfrm>
            <a:off x="904488" y="3968341"/>
            <a:ext cx="175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大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Large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(+10</a:t>
            </a:r>
            <a:r>
              <a:rPr lang="zh-TW" altLang="en-US" dirty="0">
                <a:solidFill>
                  <a:srgbClr val="000000"/>
                </a:solidFill>
                <a:latin typeface="UberMoveText-Medium"/>
              </a:rPr>
              <a:t>元</a:t>
            </a:r>
            <a:r>
              <a:rPr lang="en-US" altLang="zh-TW" dirty="0">
                <a:solidFill>
                  <a:srgbClr val="000000"/>
                </a:solidFill>
                <a:latin typeface="UberMoveText-Medium"/>
              </a:rPr>
              <a:t>)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FEDD93-9F3E-42BB-9CB0-1E5604C212BA}"/>
              </a:ext>
            </a:extLst>
          </p:cNvPr>
          <p:cNvSpPr/>
          <p:nvPr/>
        </p:nvSpPr>
        <p:spPr>
          <a:xfrm>
            <a:off x="421957" y="5871867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正常冰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092F9F9-8D07-440E-B2F7-00E833B3D8FD}"/>
              </a:ext>
            </a:extLst>
          </p:cNvPr>
          <p:cNvSpPr/>
          <p:nvPr/>
        </p:nvSpPr>
        <p:spPr>
          <a:xfrm>
            <a:off x="2345107" y="5871867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167C5BE5-BB96-42F0-9D15-754B76E03446}"/>
              </a:ext>
            </a:extLst>
          </p:cNvPr>
          <p:cNvSpPr/>
          <p:nvPr/>
        </p:nvSpPr>
        <p:spPr>
          <a:xfrm flipV="1">
            <a:off x="2451307" y="5977617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8FCFBDA-6ADD-4AD6-BA9A-BD23C607318F}"/>
              </a:ext>
            </a:extLst>
          </p:cNvPr>
          <p:cNvSpPr/>
          <p:nvPr/>
        </p:nvSpPr>
        <p:spPr>
          <a:xfrm>
            <a:off x="421957" y="8039706"/>
            <a:ext cx="192315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ysClr val="windowText" lastClr="000000"/>
                </a:solidFill>
              </a:rPr>
              <a:t>正常糖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88B860B-CDE3-4736-A5D2-BDD59DBCC888}"/>
              </a:ext>
            </a:extLst>
          </p:cNvPr>
          <p:cNvSpPr/>
          <p:nvPr/>
        </p:nvSpPr>
        <p:spPr>
          <a:xfrm>
            <a:off x="2345107" y="8039706"/>
            <a:ext cx="572400" cy="5715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1DE1C77-E0E4-4D9A-8E9C-E03FC48255EB}"/>
              </a:ext>
            </a:extLst>
          </p:cNvPr>
          <p:cNvSpPr/>
          <p:nvPr/>
        </p:nvSpPr>
        <p:spPr>
          <a:xfrm flipV="1">
            <a:off x="2451307" y="8145456"/>
            <a:ext cx="360000" cy="36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D7D674-3E46-4D1A-9ED0-FD9B51045125}"/>
              </a:ext>
            </a:extLst>
          </p:cNvPr>
          <p:cNvSpPr/>
          <p:nvPr/>
        </p:nvSpPr>
        <p:spPr>
          <a:xfrm>
            <a:off x="18000" y="9076601"/>
            <a:ext cx="6858000" cy="856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69238E-3583-4659-B81B-8B1E5B3AC92D}"/>
              </a:ext>
            </a:extLst>
          </p:cNvPr>
          <p:cNvSpPr/>
          <p:nvPr/>
        </p:nvSpPr>
        <p:spPr>
          <a:xfrm>
            <a:off x="18000" y="2178216"/>
            <a:ext cx="6840000" cy="6618013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D5F2D4-133F-455C-8F28-554CC1EA7113}"/>
              </a:ext>
            </a:extLst>
          </p:cNvPr>
          <p:cNvSpPr txBox="1"/>
          <p:nvPr/>
        </p:nvSpPr>
        <p:spPr>
          <a:xfrm>
            <a:off x="342900" y="3789019"/>
            <a:ext cx="6172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份數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預設顯示的數量是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+: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數量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+1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按按鈕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數量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數量不會小於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新增至訂單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點選此按鈕後，會將訂購訊息顯示在初始界面下的我的訂單內，如下頁所示。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0AB17A9-2F46-4CDC-A038-3D8A3C6A0350}"/>
              </a:ext>
            </a:extLst>
          </p:cNvPr>
          <p:cNvSpPr/>
          <p:nvPr/>
        </p:nvSpPr>
        <p:spPr>
          <a:xfrm>
            <a:off x="16641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1"/>
                </a:solidFill>
              </a:rPr>
              <a:t>-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9930CF57-6524-437C-B0F7-6ADFF210A3A1}"/>
              </a:ext>
            </a:extLst>
          </p:cNvPr>
          <p:cNvSpPr/>
          <p:nvPr/>
        </p:nvSpPr>
        <p:spPr>
          <a:xfrm>
            <a:off x="1711395" y="9187070"/>
            <a:ext cx="648000" cy="64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ysClr val="windowText" lastClr="000000"/>
                </a:solidFill>
              </a:rPr>
              <a:t>+</a:t>
            </a:r>
            <a:endParaRPr lang="zh-TW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653B9D8-E95E-4623-A173-59CCC0C9EA4A}"/>
              </a:ext>
            </a:extLst>
          </p:cNvPr>
          <p:cNvSpPr txBox="1"/>
          <p:nvPr/>
        </p:nvSpPr>
        <p:spPr>
          <a:xfrm>
            <a:off x="1053553" y="918790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1</a:t>
            </a:r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50BEAAE-0B95-4FF3-8562-9286A8C67164}"/>
              </a:ext>
            </a:extLst>
          </p:cNvPr>
          <p:cNvSpPr/>
          <p:nvPr/>
        </p:nvSpPr>
        <p:spPr>
          <a:xfrm>
            <a:off x="2811308" y="9187070"/>
            <a:ext cx="3880278" cy="647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新增至訂單</a:t>
            </a:r>
          </a:p>
        </p:txBody>
      </p:sp>
    </p:spTree>
    <p:extLst>
      <p:ext uri="{BB962C8B-B14F-4D97-AF65-F5344CB8AC3E}">
        <p14:creationId xmlns:p14="http://schemas.microsoft.com/office/powerpoint/2010/main" val="36501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初始介面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88032E4-B4F5-4867-8CAC-6EC22288C60D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2200" dirty="0">
                <a:solidFill>
                  <a:schemeClr val="tx1"/>
                </a:solidFill>
              </a:rPr>
              <a:t>熟成紅茶 大 少冰 半糖 </a:t>
            </a:r>
            <a:r>
              <a:rPr lang="en-US" altLang="zh-TW" sz="2200" dirty="0" smtClean="0">
                <a:solidFill>
                  <a:schemeClr val="tx1"/>
                </a:solidFill>
              </a:rPr>
              <a:t>2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$80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419A888-64FA-41ED-9E38-817BC22D7967}"/>
              </a:ext>
            </a:extLst>
          </p:cNvPr>
          <p:cNvSpPr/>
          <p:nvPr/>
        </p:nvSpPr>
        <p:spPr>
          <a:xfrm>
            <a:off x="18000" y="6323176"/>
            <a:ext cx="6840000" cy="3800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3C274A-79ED-492A-94C6-687C8A2F8C8F}"/>
              </a:ext>
            </a:extLst>
          </p:cNvPr>
          <p:cNvSpPr/>
          <p:nvPr/>
        </p:nvSpPr>
        <p:spPr>
          <a:xfrm>
            <a:off x="18000" y="2163593"/>
            <a:ext cx="6840000" cy="405371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8A7B70-E83A-43E7-B766-DE5E18A30D1A}"/>
              </a:ext>
            </a:extLst>
          </p:cNvPr>
          <p:cNvSpPr txBox="1"/>
          <p:nvPr/>
        </p:nvSpPr>
        <p:spPr>
          <a:xfrm>
            <a:off x="351900" y="2242406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我的訂單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顯示使用者的所有訂單內容，格式如下圖所示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訂單內容依序是飲料名稱、份量、溫度、甜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度、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數量及該訂單的總金額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使用文字區域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(Text)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來顯示訂單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Tx/>
              <a:buAutoNum type="arabicPeriod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假設使用者不會修改和刪除訂單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5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BC701-DAD6-4A08-A56F-0EE863F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GUI-</a:t>
            </a:r>
            <a:r>
              <a:rPr lang="zh-TW" altLang="en-US" dirty="0"/>
              <a:t>飲料訂購系統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8F0FB2F-22A7-41D3-A708-FBC732BF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初始介面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67B18E-5519-4B20-8D93-83CE3E13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6CD9-465C-4BE0-A02B-9B6CAB1E568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758329-1E34-4A43-98D5-2045C255A7B6}"/>
              </a:ext>
            </a:extLst>
          </p:cNvPr>
          <p:cNvSpPr/>
          <p:nvPr/>
        </p:nvSpPr>
        <p:spPr>
          <a:xfrm>
            <a:off x="-1050" y="2178218"/>
            <a:ext cx="6840000" cy="878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61F060-8E8C-4C18-B261-71EAA435113D}"/>
              </a:ext>
            </a:extLst>
          </p:cNvPr>
          <p:cNvSpPr/>
          <p:nvPr/>
        </p:nvSpPr>
        <p:spPr>
          <a:xfrm>
            <a:off x="-1050" y="2178217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MENU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09C6B8-442C-495A-98A7-CFC988C1CB94}"/>
              </a:ext>
            </a:extLst>
          </p:cNvPr>
          <p:cNvSpPr/>
          <p:nvPr/>
        </p:nvSpPr>
        <p:spPr>
          <a:xfrm>
            <a:off x="9420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A30A08-823E-4658-AC41-B51E1BB8C4F3}"/>
              </a:ext>
            </a:extLst>
          </p:cNvPr>
          <p:cNvSpPr/>
          <p:nvPr/>
        </p:nvSpPr>
        <p:spPr>
          <a:xfrm>
            <a:off x="2311350" y="3292121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麗春紅茶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06C99-18E3-419E-842E-E3B326CB1083}"/>
              </a:ext>
            </a:extLst>
          </p:cNvPr>
          <p:cNvSpPr/>
          <p:nvPr/>
        </p:nvSpPr>
        <p:spPr>
          <a:xfrm>
            <a:off x="4561350" y="3292121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太妃紅茶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26AF80-458C-4BD7-8A37-8240E8635928}"/>
              </a:ext>
            </a:extLst>
          </p:cNvPr>
          <p:cNvSpPr/>
          <p:nvPr/>
        </p:nvSpPr>
        <p:spPr>
          <a:xfrm>
            <a:off x="9420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春梅冰茶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16B384-8DAA-4244-9C75-4569EB9D03B3}"/>
              </a:ext>
            </a:extLst>
          </p:cNvPr>
          <p:cNvSpPr/>
          <p:nvPr/>
        </p:nvSpPr>
        <p:spPr>
          <a:xfrm>
            <a:off x="2311350" y="4773716"/>
            <a:ext cx="2160000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冷露歐蕾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C66134-EE50-4053-B56A-FF0712415BBE}"/>
              </a:ext>
            </a:extLst>
          </p:cNvPr>
          <p:cNvSpPr/>
          <p:nvPr/>
        </p:nvSpPr>
        <p:spPr>
          <a:xfrm>
            <a:off x="4561350" y="4773716"/>
            <a:ext cx="2160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熟成歐蕾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$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45.00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CA4F28-0EE1-486E-A850-B26EE449BC8D}"/>
              </a:ext>
            </a:extLst>
          </p:cNvPr>
          <p:cNvSpPr/>
          <p:nvPr/>
        </p:nvSpPr>
        <p:spPr>
          <a:xfrm>
            <a:off x="18000" y="6326770"/>
            <a:ext cx="6840000" cy="988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我的訂單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88032E4-B4F5-4867-8CAC-6EC22288C60D}"/>
              </a:ext>
            </a:extLst>
          </p:cNvPr>
          <p:cNvSpPr/>
          <p:nvPr/>
        </p:nvSpPr>
        <p:spPr>
          <a:xfrm>
            <a:off x="126682" y="7427993"/>
            <a:ext cx="6594668" cy="258578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TW" altLang="en-US" sz="2200" dirty="0">
                <a:solidFill>
                  <a:schemeClr val="tx1"/>
                </a:solidFill>
              </a:rPr>
              <a:t>熟成紅茶 大 少冰 半糖 </a:t>
            </a:r>
            <a:r>
              <a:rPr lang="en-US" altLang="zh-TW" sz="2200" dirty="0" smtClean="0">
                <a:solidFill>
                  <a:schemeClr val="tx1"/>
                </a:solidFill>
              </a:rPr>
              <a:t>2</a:t>
            </a:r>
            <a:r>
              <a:rPr lang="zh-TW" altLang="en-US" sz="2200" dirty="0">
                <a:solidFill>
                  <a:schemeClr val="tx1"/>
                </a:solidFill>
              </a:rPr>
              <a:t>份 </a:t>
            </a:r>
            <a:r>
              <a:rPr lang="en-US" altLang="zh-TW" sz="2200" dirty="0" smtClean="0">
                <a:solidFill>
                  <a:schemeClr val="tx1"/>
                </a:solidFill>
              </a:rPr>
              <a:t>$80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EDEF3D-483C-4CD1-A6C4-C3EE0456468E}"/>
              </a:ext>
            </a:extLst>
          </p:cNvPr>
          <p:cNvSpPr/>
          <p:nvPr/>
        </p:nvSpPr>
        <p:spPr>
          <a:xfrm>
            <a:off x="2073544" y="10123242"/>
            <a:ext cx="2690812" cy="729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結帳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419A888-64FA-41ED-9E38-817BC22D7967}"/>
              </a:ext>
            </a:extLst>
          </p:cNvPr>
          <p:cNvSpPr/>
          <p:nvPr/>
        </p:nvSpPr>
        <p:spPr>
          <a:xfrm flipV="1">
            <a:off x="18000" y="10013782"/>
            <a:ext cx="6840000" cy="9484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3C274A-79ED-492A-94C6-687C8A2F8C8F}"/>
              </a:ext>
            </a:extLst>
          </p:cNvPr>
          <p:cNvSpPr/>
          <p:nvPr/>
        </p:nvSpPr>
        <p:spPr>
          <a:xfrm>
            <a:off x="18000" y="2163593"/>
            <a:ext cx="6840000" cy="416317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58A7B70-E83A-43E7-B766-DE5E18A30D1A}"/>
              </a:ext>
            </a:extLst>
          </p:cNvPr>
          <p:cNvSpPr txBox="1"/>
          <p:nvPr/>
        </p:nvSpPr>
        <p:spPr>
          <a:xfrm>
            <a:off x="342900" y="2816060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結帳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按結帳按鈕後，會跳出一個對話方塊，對話方塊如圖所示。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按下對話方塊的確定後，清空訂單內容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62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5801</TotalTime>
  <Words>1567</Words>
  <Application>Microsoft Office PowerPoint</Application>
  <PresentationFormat>寬螢幕</PresentationFormat>
  <Paragraphs>389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UberMoveText-Medium</vt:lpstr>
      <vt:lpstr>新細明體</vt:lpstr>
      <vt:lpstr>標楷體</vt:lpstr>
      <vt:lpstr>Arial</vt:lpstr>
      <vt:lpstr>Calibri</vt:lpstr>
      <vt:lpstr>Calibri Light</vt:lpstr>
      <vt:lpstr>Office 佈景主題</vt:lpstr>
      <vt:lpstr>108-2 python程式設計 作業 5</vt:lpstr>
      <vt:lpstr>GUI-飲料訂購系統</vt:lpstr>
      <vt:lpstr>GUI-飲料訂購系統</vt:lpstr>
      <vt:lpstr>GUI-飲料訂購系統</vt:lpstr>
      <vt:lpstr>GUI-飲料訂購系統</vt:lpstr>
      <vt:lpstr>GUI-飲料訂購系統</vt:lpstr>
      <vt:lpstr>GUI-飲料訂購系統</vt:lpstr>
      <vt:lpstr>GUI-飲料訂購系統</vt:lpstr>
      <vt:lpstr>GUI-飲料訂購系統</vt:lpstr>
      <vt:lpstr>GUI-飲料訂購系統</vt:lpstr>
      <vt:lpstr>GUI-飲料訂購系統</vt:lpstr>
      <vt:lpstr>GUI-飲料訂購系統的測試流程</vt:lpstr>
      <vt:lpstr>GUI-飲料訂購系統的測試流程</vt:lpstr>
      <vt:lpstr>GUI-飲料訂購系統的測試流程</vt:lpstr>
      <vt:lpstr>GUI-飲料訂購系統的測試流程</vt:lpstr>
      <vt:lpstr>GUI-飲料訂購系統的測試流程</vt:lpstr>
      <vt:lpstr>GUI-飲料訂購系統的測試流程</vt:lpstr>
      <vt:lpstr>GUI-飲料訂購系統的測試流程</vt:lpstr>
      <vt:lpstr>GUI-飲料訂購系統的測試流程</vt:lpstr>
      <vt:lpstr>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練習題 1</dc:title>
  <dc:creator>如馨 王</dc:creator>
  <cp:lastModifiedBy>如馨 王</cp:lastModifiedBy>
  <cp:revision>326</cp:revision>
  <dcterms:created xsi:type="dcterms:W3CDTF">2020-03-10T13:23:19Z</dcterms:created>
  <dcterms:modified xsi:type="dcterms:W3CDTF">2020-06-03T06:03:01Z</dcterms:modified>
</cp:coreProperties>
</file>