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63" r:id="rId5"/>
    <p:sldId id="264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2948B-F6B0-473E-B08B-8EE5BA755A0D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53F1C-9C1F-44BA-A85E-C6332F56D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834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13F57-B01E-4E79-9D3B-641363B5F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AF072D-C2E1-46FD-B40C-B38D4B4EF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CBF800-F112-4790-BD7A-CA2C956E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5DC8-2309-45DB-A932-02493EEA3290}" type="datetime1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89AD6F-8780-4F61-B15D-728606D8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C8BA7E-49CB-4947-8C0D-C4A56188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56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14F9F-06EC-4F6E-B971-FAED1C47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9F688A7-5CD5-4BA8-9C16-3CD774023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1BE55A-9E17-4D00-9763-1F9D1DB8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DDBA-7F73-41AA-B83C-7A8F127C8002}" type="datetime1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CD3D18-E7CE-4D70-A2BB-9B4B7519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12EB3F-54BA-4F65-9156-586D2872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74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0FB1256-1873-44B3-9B0F-C8D9E2128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867F9E-2651-4DF0-A502-D85B4CC4D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0EB872-0871-4F55-ADAC-A740D7CF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77E5-E48C-4BB0-B1AD-400B97C97393}" type="datetime1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B5E67D-A283-4680-939D-DAF2E29F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A11119-323E-4162-B502-88A747A5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23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12274-AA8F-4CD3-B6DC-03FB17CD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824194-2CD6-463E-802A-410F1EFA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50B768-8652-4F0B-A4A6-2D7CCE16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8E4E-70B4-471F-BD26-D4E130CC4337}" type="datetime1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0DE39C-18BA-4139-BE62-1543B28B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37B864-8040-4319-B2E8-A79E50F1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52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B1DEC3-B79B-421F-92C0-D04EAA7C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40EC44-8E8E-4298-B4BF-1015D0AAE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E6FB6F-00D8-4485-AF46-3DD9BF16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EF62-984C-4D06-A800-1BB236847619}" type="datetime1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9EA1B0-36E6-43C8-8B54-FE639BC2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CD3A7B-5269-4EA6-9BC0-B81AC125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07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44333-D641-4CC1-9CEE-6C3E5D89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E1A632-E633-495F-9962-95BDF005A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721A78-6D3F-40DC-900E-4543C2E83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3DC4EF-03CF-4E22-820F-32FD5D14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51DC-3D1F-43B2-BA25-F84C36479CA6}" type="datetime1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0F075C-4F39-4A1B-8AC0-A510ABBC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DEC4C9-3D12-4499-BA91-E9F05E10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86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212F3-DCDD-47BA-8469-0AB3CC75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300FC0-FDF5-4201-BEDA-0C0925455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AE4683-940B-4C37-BA2D-0AC7475EF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EC5A9D-B847-438C-9568-63FA19867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E22FA54-1570-4229-8A09-32E717B14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BE19C92-8C8E-4185-A5D8-FB594F0C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419D-91C4-4C3B-8B5F-B36C110898C2}" type="datetime1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049FF64-0E79-44B3-9EA6-6D5228EE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2ECE265-1FF0-4076-AAD3-35D5FB10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93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7AA95-0C45-4AB1-A12A-234C0DF1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6374593-AA1E-4CD4-AA57-081C10FA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AECE-B528-4697-AD93-84F0FC7D0F27}" type="datetime1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89BC2FC-62E8-4BA0-A5C6-3CEE5975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67B5FB-65EA-44FC-9210-77F05D91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50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DA7802-1A87-4CDF-8BA5-74D2B74A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0C47-1E54-465B-83A2-5CD390FD6D1F}" type="datetime1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470C77A-3F03-4FF7-9820-25639FA6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70D474-F694-4E14-9865-7A8AB02F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65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49A9F-12C7-496D-9C74-AC00D215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D1477E-C053-4326-A5FC-47C85713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64A51C-CBEF-4365-BE1D-86F429DB4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854858-2702-4FA6-A2B1-D003CFAD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FA2F-A9BA-4DD6-BAC0-5EB49512D8E1}" type="datetime1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96F9DE-9E77-4DA9-84F2-1F44F81F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B71F35-611F-493E-AB9D-983D6CE1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3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6025F-2519-4E9C-8523-A6F3AC71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6EC7AF7-6901-45C1-9BFB-9776BC75D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BF5E63-32F4-428C-9A63-2C4F51509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A858A9-DB60-4143-81B0-32C16F15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9550-4864-409B-9BB1-E5FC3D7DD092}" type="datetime1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66429A-C874-4EA4-A7A4-E9B6D41D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32727F-F1D4-491A-8CE6-DFB7390F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95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DCFDF2-CA7C-4188-98B2-9C30DB1B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E0CC96-743C-4CC3-9026-C1A31FB1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ABBF08-3B2B-4326-874C-BF94577B4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BE24B-A934-4BF9-B6D4-A1D5471A44F9}" type="datetime1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A4502C-3678-4132-92CC-C107B1A18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DE4662-D25E-4D03-A2FB-776FB2BAA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22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63AA4E-561E-401B-ABA0-91DC47A29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108-2</a:t>
            </a:r>
            <a:r>
              <a:rPr lang="zh-TW" altLang="en-US" dirty="0"/>
              <a:t> </a:t>
            </a:r>
            <a:r>
              <a:rPr lang="en-US" altLang="zh-TW" dirty="0"/>
              <a:t>python</a:t>
            </a:r>
            <a:r>
              <a:rPr lang="zh-TW" altLang="en-US" dirty="0"/>
              <a:t>程式設計</a:t>
            </a:r>
            <a:br>
              <a:rPr lang="en-US" altLang="zh-TW" dirty="0"/>
            </a:br>
            <a:r>
              <a:rPr lang="zh-TW" altLang="en-US" dirty="0"/>
              <a:t>作業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6AAAB4-D56F-43C1-A5BD-8AE92E56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02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對發票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516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/>
              <a:t>測資 </a:t>
            </a:r>
            <a:r>
              <a:rPr lang="en-US" altLang="zh-TW" b="1" dirty="0"/>
              <a:t>-</a:t>
            </a:r>
            <a:r>
              <a:rPr lang="zh-TW" altLang="en-US" b="1" dirty="0"/>
              <a:t> 對獎號碼 </a:t>
            </a:r>
            <a:r>
              <a:rPr lang="en-US" altLang="zh-TW" b="1" dirty="0" err="1"/>
              <a:t>num</a:t>
            </a:r>
            <a:endParaRPr lang="en-US" altLang="zh-TW" b="1" dirty="0"/>
          </a:p>
          <a:p>
            <a:pPr marL="0" indent="0">
              <a:buNone/>
            </a:pPr>
            <a:r>
              <a:rPr lang="pt-BR" altLang="zh-TW" dirty="0"/>
              <a:t>num = [</a:t>
            </a:r>
            <a:r>
              <a:rPr lang="pt-BR" altLang="zh-TW" dirty="0">
                <a:solidFill>
                  <a:srgbClr val="FF0000"/>
                </a:solidFill>
              </a:rPr>
              <a:t>["59647042"]</a:t>
            </a:r>
            <a:r>
              <a:rPr lang="pt-BR" altLang="zh-TW" dirty="0"/>
              <a:t>,</a:t>
            </a:r>
            <a:r>
              <a:rPr lang="zh-TW" altLang="en-US" dirty="0"/>
              <a:t> </a:t>
            </a:r>
            <a:r>
              <a:rPr lang="pt-BR" altLang="zh-TW" dirty="0">
                <a:solidFill>
                  <a:srgbClr val="00B050"/>
                </a:solidFill>
              </a:rPr>
              <a:t>["01260528"]</a:t>
            </a:r>
            <a:r>
              <a:rPr lang="pt-BR" altLang="zh-TW" dirty="0"/>
              <a:t>, </a:t>
            </a:r>
            <a:r>
              <a:rPr lang="pt-BR" altLang="zh-TW" dirty="0">
                <a:solidFill>
                  <a:srgbClr val="0070C0"/>
                </a:solidFill>
              </a:rPr>
              <a:t>["01616970", "69921388", "53451508"]</a:t>
            </a:r>
            <a:r>
              <a:rPr lang="pt-BR" altLang="zh-TW" dirty="0"/>
              <a:t>, ["710", "042", "633"]]</a:t>
            </a:r>
          </a:p>
          <a:p>
            <a:pPr marL="0" indent="0">
              <a:buNone/>
            </a:pPr>
            <a:r>
              <a:rPr lang="en-US" altLang="zh-TW" sz="1100" dirty="0">
                <a:solidFill>
                  <a:prstClr val="black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-------------------------------------------------------------------------------------------------------------------------------------------------------------------------------------------------------------------------------------------------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特別獎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num</a:t>
            </a:r>
            <a:r>
              <a:rPr lang="en-US" altLang="zh-TW" dirty="0">
                <a:solidFill>
                  <a:srgbClr val="FF0000"/>
                </a:solidFill>
              </a:rPr>
              <a:t>[0])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8</a:t>
            </a:r>
            <a:r>
              <a:rPr lang="zh-TW" altLang="en-US" dirty="0"/>
              <a:t>位數號碼與特別獎號碼相同者獎金</a:t>
            </a:r>
            <a:r>
              <a:rPr lang="en-US" altLang="zh-TW" dirty="0"/>
              <a:t>1,000</a:t>
            </a:r>
            <a:r>
              <a:rPr lang="zh-TW" altLang="en-US" dirty="0"/>
              <a:t>萬元</a:t>
            </a:r>
            <a:endParaRPr lang="en-US" altLang="zh-TW" dirty="0"/>
          </a:p>
          <a:p>
            <a:r>
              <a:rPr lang="zh-TW" altLang="en-US" dirty="0">
                <a:solidFill>
                  <a:srgbClr val="00B050"/>
                </a:solidFill>
              </a:rPr>
              <a:t>特獎</a:t>
            </a:r>
            <a:r>
              <a:rPr lang="en-US" altLang="zh-TW" dirty="0">
                <a:solidFill>
                  <a:srgbClr val="00B050"/>
                </a:solidFill>
              </a:rPr>
              <a:t>(</a:t>
            </a:r>
            <a:r>
              <a:rPr lang="en-US" altLang="zh-TW" dirty="0" err="1">
                <a:solidFill>
                  <a:srgbClr val="00B050"/>
                </a:solidFill>
              </a:rPr>
              <a:t>num</a:t>
            </a:r>
            <a:r>
              <a:rPr lang="en-US" altLang="zh-TW" dirty="0">
                <a:solidFill>
                  <a:srgbClr val="00B050"/>
                </a:solidFill>
              </a:rPr>
              <a:t>[1])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8</a:t>
            </a:r>
            <a:r>
              <a:rPr lang="zh-TW" altLang="en-US" dirty="0"/>
              <a:t>位數號碼與特獎號碼相同者獎金</a:t>
            </a:r>
            <a:r>
              <a:rPr lang="en-US" altLang="zh-TW" dirty="0"/>
              <a:t>200</a:t>
            </a:r>
            <a:r>
              <a:rPr lang="zh-TW" altLang="en-US" dirty="0"/>
              <a:t>萬元</a:t>
            </a:r>
            <a:endParaRPr lang="en-US" altLang="zh-TW" dirty="0"/>
          </a:p>
          <a:p>
            <a:r>
              <a:rPr lang="zh-TW" altLang="en-US" dirty="0">
                <a:solidFill>
                  <a:srgbClr val="0070C0"/>
                </a:solidFill>
              </a:rPr>
              <a:t>頭獎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num</a:t>
            </a:r>
            <a:r>
              <a:rPr lang="en-US" altLang="zh-TW" dirty="0">
                <a:solidFill>
                  <a:srgbClr val="0070C0"/>
                </a:solidFill>
              </a:rPr>
              <a:t>[2])</a:t>
            </a:r>
            <a:r>
              <a:rPr lang="en-US" altLang="zh-TW" dirty="0"/>
              <a:t>: </a:t>
            </a:r>
            <a:r>
              <a:rPr lang="zh-TW" altLang="en-US" dirty="0"/>
              <a:t>如表格</a:t>
            </a:r>
            <a:endParaRPr lang="en-US" altLang="zh-TW" dirty="0"/>
          </a:p>
          <a:p>
            <a:r>
              <a:rPr lang="zh-TW" altLang="en-US" dirty="0"/>
              <a:t>增開六獎</a:t>
            </a:r>
            <a:r>
              <a:rPr lang="en-US" altLang="zh-TW" dirty="0"/>
              <a:t>(</a:t>
            </a:r>
            <a:r>
              <a:rPr lang="en-US" altLang="zh-TW" dirty="0" err="1"/>
              <a:t>num</a:t>
            </a:r>
            <a:r>
              <a:rPr lang="en-US" altLang="zh-TW" dirty="0"/>
              <a:t>[3])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2</a:t>
            </a:fld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122841"/>
              </p:ext>
            </p:extLst>
          </p:nvPr>
        </p:nvGraphicFramePr>
        <p:xfrm>
          <a:off x="4495582" y="4544561"/>
          <a:ext cx="6573472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3787">
                  <a:extLst>
                    <a:ext uri="{9D8B030D-6E8A-4147-A177-3AD203B41FA5}">
                      <a16:colId xmlns:a16="http://schemas.microsoft.com/office/drawing/2014/main" val="2692740589"/>
                    </a:ext>
                  </a:extLst>
                </a:gridCol>
                <a:gridCol w="5759685">
                  <a:extLst>
                    <a:ext uri="{9D8B030D-6E8A-4147-A177-3AD203B41FA5}">
                      <a16:colId xmlns:a16="http://schemas.microsoft.com/office/drawing/2014/main" val="77163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頭獎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r>
                        <a:rPr lang="zh-TW" altLang="en-US" dirty="0"/>
                        <a:t>位數號碼與頭獎號碼相同者獎金</a:t>
                      </a:r>
                      <a:r>
                        <a:rPr lang="en-US" altLang="zh-TW" dirty="0"/>
                        <a:t>20</a:t>
                      </a:r>
                      <a:r>
                        <a:rPr lang="zh-TW" altLang="en-US" dirty="0"/>
                        <a:t>萬元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91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二獎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末</a:t>
                      </a:r>
                      <a:r>
                        <a:rPr lang="en-US" altLang="zh-TW" dirty="0"/>
                        <a:t>7 </a:t>
                      </a:r>
                      <a:r>
                        <a:rPr lang="zh-TW" altLang="en-US" dirty="0"/>
                        <a:t>位數號碼與頭獎中獎號碼末</a:t>
                      </a:r>
                      <a:r>
                        <a:rPr lang="en-US" altLang="zh-TW" dirty="0"/>
                        <a:t>7 </a:t>
                      </a:r>
                      <a:r>
                        <a:rPr lang="zh-TW" altLang="en-US" dirty="0"/>
                        <a:t>位相同者得獎金</a:t>
                      </a:r>
                      <a:r>
                        <a:rPr lang="en-US" altLang="zh-TW" dirty="0"/>
                        <a:t>4</a:t>
                      </a:r>
                      <a:r>
                        <a:rPr lang="zh-TW" altLang="en-US" dirty="0"/>
                        <a:t>萬元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022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三獎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末</a:t>
                      </a:r>
                      <a:r>
                        <a:rPr lang="en-US" altLang="zh-TW" dirty="0"/>
                        <a:t>6 </a:t>
                      </a:r>
                      <a:r>
                        <a:rPr lang="zh-TW" altLang="en-US" dirty="0"/>
                        <a:t>位數號碼與頭獎中獎號碼末</a:t>
                      </a:r>
                      <a:r>
                        <a:rPr lang="en-US" altLang="zh-TW" dirty="0"/>
                        <a:t>6 </a:t>
                      </a:r>
                      <a:r>
                        <a:rPr lang="zh-TW" altLang="en-US" dirty="0"/>
                        <a:t>位相同者得獎金</a:t>
                      </a:r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萬元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36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四獎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末</a:t>
                      </a:r>
                      <a:r>
                        <a:rPr lang="en-US" altLang="zh-TW" dirty="0"/>
                        <a:t>5 </a:t>
                      </a:r>
                      <a:r>
                        <a:rPr lang="zh-TW" altLang="en-US" dirty="0"/>
                        <a:t>位數號碼與頭獎中獎號碼末</a:t>
                      </a:r>
                      <a:r>
                        <a:rPr lang="en-US" altLang="zh-TW" dirty="0"/>
                        <a:t>5 </a:t>
                      </a:r>
                      <a:r>
                        <a:rPr lang="zh-TW" altLang="en-US" dirty="0"/>
                        <a:t>位相同者得獎金</a:t>
                      </a:r>
                      <a:r>
                        <a:rPr lang="en-US" altLang="zh-TW" dirty="0"/>
                        <a:t>4</a:t>
                      </a:r>
                      <a:r>
                        <a:rPr lang="zh-TW" altLang="en-US" dirty="0"/>
                        <a:t>千元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735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五獎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末</a:t>
                      </a:r>
                      <a:r>
                        <a:rPr lang="en-US" altLang="zh-TW" dirty="0"/>
                        <a:t>4 </a:t>
                      </a:r>
                      <a:r>
                        <a:rPr lang="zh-TW" altLang="en-US" dirty="0"/>
                        <a:t>位數號碼與頭獎中獎號碼末</a:t>
                      </a:r>
                      <a:r>
                        <a:rPr lang="en-US" altLang="zh-TW" dirty="0"/>
                        <a:t>4 </a:t>
                      </a:r>
                      <a:r>
                        <a:rPr lang="zh-TW" altLang="en-US" dirty="0"/>
                        <a:t>位相同者得獎金</a:t>
                      </a:r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千元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40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六獎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末</a:t>
                      </a:r>
                      <a:r>
                        <a:rPr lang="en-US" altLang="zh-TW" dirty="0"/>
                        <a:t>3 </a:t>
                      </a:r>
                      <a:r>
                        <a:rPr lang="zh-TW" altLang="en-US" dirty="0"/>
                        <a:t>位數號碼與頭獎中獎號碼末</a:t>
                      </a:r>
                      <a:r>
                        <a:rPr lang="en-US" altLang="zh-TW" dirty="0"/>
                        <a:t>3 </a:t>
                      </a:r>
                      <a:r>
                        <a:rPr lang="zh-TW" altLang="en-US" dirty="0"/>
                        <a:t>位相同者得獎金</a:t>
                      </a:r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百元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421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50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對發票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/>
              <a:t>測資 </a:t>
            </a:r>
            <a:r>
              <a:rPr lang="en-US" altLang="zh-TW" b="1" dirty="0"/>
              <a:t>-</a:t>
            </a:r>
            <a:r>
              <a:rPr lang="zh-TW" altLang="en-US" b="1" dirty="0"/>
              <a:t> 未兌獎的發票 </a:t>
            </a:r>
            <a:r>
              <a:rPr lang="en-US" altLang="zh-TW" b="1" dirty="0"/>
              <a:t>invoice</a:t>
            </a:r>
          </a:p>
          <a:p>
            <a:pPr marL="0" indent="0">
              <a:buNone/>
            </a:pPr>
            <a:r>
              <a:rPr lang="en-US" altLang="zh-TW" dirty="0"/>
              <a:t>invoice = ["91132057", "53977042", "69565958", "13359685", "52822508", "64268088", "95756107", "67921388", "15269483", "31208591", "85601171", "31697745", "94191710", "87883887", "33598443", "01260528", "01626970"]</a:t>
            </a:r>
          </a:p>
          <a:p>
            <a:pPr marL="0" indent="0">
              <a:buNone/>
            </a:pPr>
            <a:r>
              <a:rPr lang="en-US" altLang="zh-TW" sz="1100" dirty="0">
                <a:solidFill>
                  <a:prstClr val="black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-------------------------------------------------------------------------------------------------------------------------------------------------------------------------------------------------------------------------------------------------</a:t>
            </a:r>
            <a:endParaRPr lang="en-US" altLang="zh-TW" dirty="0"/>
          </a:p>
          <a:p>
            <a:r>
              <a:rPr lang="en-US" altLang="zh-TW" dirty="0"/>
              <a:t>invoice</a:t>
            </a:r>
            <a:r>
              <a:rPr lang="zh-TW" altLang="en-US" dirty="0"/>
              <a:t>的資料型態是</a:t>
            </a:r>
            <a:r>
              <a:rPr lang="en-US" altLang="zh-TW" dirty="0"/>
              <a:t>"</a:t>
            </a:r>
            <a:r>
              <a:rPr lang="zh-TW" altLang="en-US" dirty="0"/>
              <a:t>串列</a:t>
            </a:r>
            <a:r>
              <a:rPr lang="en-US" altLang="zh-TW" dirty="0"/>
              <a:t>list"</a:t>
            </a:r>
            <a:r>
              <a:rPr lang="zh-TW" altLang="en-US" dirty="0"/>
              <a:t>，代表未兌獎的發票，發票數量非固定的數量。</a:t>
            </a:r>
            <a:endParaRPr lang="en-US" altLang="zh-TW" dirty="0"/>
          </a:p>
          <a:p>
            <a:r>
              <a:rPr lang="zh-TW" altLang="en-US" dirty="0"/>
              <a:t>每張發票皆為</a:t>
            </a:r>
            <a:r>
              <a:rPr lang="en-US" altLang="zh-TW" dirty="0"/>
              <a:t>8</a:t>
            </a:r>
            <a:r>
              <a:rPr lang="zh-TW" altLang="en-US" dirty="0"/>
              <a:t>個數字的字串。</a:t>
            </a:r>
            <a:endParaRPr lang="en-US" altLang="zh-TW" dirty="0"/>
          </a:p>
          <a:p>
            <a:r>
              <a:rPr lang="zh-TW" altLang="en-US" dirty="0"/>
              <a:t>每張發票只能兌換一個獎金最高的獎項。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12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對發票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pPr marL="0" indent="0" fontAlgn="t">
              <a:spcBef>
                <a:spcPts val="0"/>
              </a:spcBef>
              <a:buNone/>
            </a:pPr>
            <a:r>
              <a:rPr lang="zh-TW" altLang="en-US" b="1" dirty="0"/>
              <a:t>題目</a:t>
            </a:r>
            <a:r>
              <a:rPr lang="en-US" altLang="zh-TW" b="1" dirty="0"/>
              <a:t>1 (50%)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zh-TW" altLang="en-US" dirty="0"/>
              <a:t>以</a:t>
            </a:r>
            <a:r>
              <a:rPr lang="en-US" altLang="zh-TW" dirty="0"/>
              <a:t>Dictionary</a:t>
            </a:r>
            <a:r>
              <a:rPr lang="zh-TW" altLang="en-US" dirty="0"/>
              <a:t>的方式輸出發票獲得特別獎、特獎、頭獎、</a:t>
            </a:r>
            <a:r>
              <a:rPr lang="zh-TW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二獎</a:t>
            </a:r>
            <a:r>
              <a:rPr lang="zh-TW" altLang="en-US" dirty="0"/>
              <a:t>、</a:t>
            </a:r>
            <a:r>
              <a:rPr lang="zh-TW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三獎</a:t>
            </a:r>
            <a:r>
              <a:rPr lang="zh-TW" altLang="en-US" dirty="0"/>
              <a:t>、</a:t>
            </a:r>
            <a:r>
              <a:rPr lang="zh-TW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四獎</a:t>
            </a:r>
            <a:r>
              <a:rPr lang="zh-TW" altLang="en-US" dirty="0"/>
              <a:t>、</a:t>
            </a:r>
            <a:r>
              <a:rPr lang="zh-TW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五獎</a:t>
            </a:r>
            <a:r>
              <a:rPr lang="zh-TW" altLang="en-US" dirty="0"/>
              <a:t>、</a:t>
            </a:r>
            <a:r>
              <a:rPr lang="zh-TW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六獎</a:t>
            </a:r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和沒中獎的次數</a:t>
            </a:r>
            <a:endParaRPr lang="en-US" altLang="zh-TW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altLang="zh-TW" dirty="0"/>
              <a:t>num = [</a:t>
            </a:r>
            <a:r>
              <a:rPr lang="pt-BR" altLang="zh-TW" dirty="0">
                <a:solidFill>
                  <a:srgbClr val="FF0000"/>
                </a:solidFill>
              </a:rPr>
              <a:t>["59647042"]</a:t>
            </a:r>
            <a:r>
              <a:rPr lang="pt-BR" altLang="zh-TW" dirty="0"/>
              <a:t>,</a:t>
            </a:r>
            <a:r>
              <a:rPr lang="zh-TW" altLang="en-US" dirty="0"/>
              <a:t> </a:t>
            </a:r>
            <a:r>
              <a:rPr lang="pt-BR" altLang="zh-TW" dirty="0">
                <a:solidFill>
                  <a:srgbClr val="00B050"/>
                </a:solidFill>
              </a:rPr>
              <a:t>["01260528"]</a:t>
            </a:r>
            <a:r>
              <a:rPr lang="pt-BR" altLang="zh-TW" dirty="0"/>
              <a:t>, </a:t>
            </a:r>
            <a:r>
              <a:rPr lang="pt-BR" altLang="zh-TW" dirty="0">
                <a:solidFill>
                  <a:srgbClr val="0070C0"/>
                </a:solidFill>
              </a:rPr>
              <a:t>["01616970", "69921388", "53451508"]</a:t>
            </a:r>
            <a:r>
              <a:rPr lang="pt-BR" altLang="zh-TW" dirty="0"/>
              <a:t>, ["710", "042", "633"]]</a:t>
            </a:r>
          </a:p>
          <a:p>
            <a:pPr fontAlgn="t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input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invoice = ["53977042", "67921388", "01260528", "91132057"]</a:t>
            </a:r>
          </a:p>
          <a:p>
            <a:pPr fontAlgn="t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output</a:t>
            </a:r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輸出的資料型態是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dictionary)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{'</a:t>
            </a:r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特別獎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': 0, '</a:t>
            </a:r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特獎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': 1, '</a:t>
            </a:r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頭獎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': 0, '</a:t>
            </a:r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二獎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': 0, '</a:t>
            </a:r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三獎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': 1, '</a:t>
            </a:r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四獎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': 0, '</a:t>
            </a:r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五獎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': 0, '</a:t>
            </a:r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六獎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': 1, '</a:t>
            </a:r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沒中獎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': 1}</a:t>
            </a:r>
          </a:p>
          <a:p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說明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  <a:r>
              <a:rPr lang="zh-TW" altLang="en-US" dirty="0"/>
              <a:t>六獎 53977042、三獎 67921388、特獎 01260528</a:t>
            </a:r>
          </a:p>
          <a:p>
            <a:pPr marL="0" indent="0" fontAlgn="t">
              <a:spcBef>
                <a:spcPts val="0"/>
              </a:spcBef>
              <a:buNone/>
            </a:pPr>
            <a:endParaRPr lang="en-US" altLang="zh-TW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48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對發票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spcBef>
                <a:spcPts val="0"/>
              </a:spcBef>
              <a:buNone/>
            </a:pPr>
            <a:r>
              <a:rPr lang="zh-TW" altLang="en-US" b="1" dirty="0"/>
              <a:t>題目</a:t>
            </a:r>
            <a:r>
              <a:rPr lang="en-US" altLang="zh-TW" b="1" dirty="0"/>
              <a:t>2 (50%)</a:t>
            </a:r>
          </a:p>
          <a:p>
            <a:pPr marL="0" indent="0" fontAlgn="t">
              <a:spcBef>
                <a:spcPts val="0"/>
              </a:spcBef>
              <a:buNone/>
            </a:pPr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承題目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，輸出獲得的總獎金。輸出型態是一個整數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alibri" panose="020F0502020204030204" pitchFamily="34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。</a:t>
            </a:r>
            <a:endParaRPr lang="zh-TW" altLang="zh-TW" dirty="0">
              <a:latin typeface="Arial" panose="020B0604020202020204" pitchFamily="34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output:</a:t>
            </a:r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TW" dirty="0"/>
              <a:t>2010200</a:t>
            </a:r>
          </a:p>
          <a:p>
            <a:r>
              <a:rPr lang="zh-TW" altLang="en-US" dirty="0"/>
              <a:t>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{'</a:t>
            </a:r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特別獎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': 0, '</a:t>
            </a:r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特獎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': 1, '</a:t>
            </a:r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頭獎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': 0, '</a:t>
            </a:r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二獎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': 0, '</a:t>
            </a:r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三獎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': 1, '</a:t>
            </a:r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四獎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': 0, '</a:t>
            </a:r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五獎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': 0, '</a:t>
            </a:r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六獎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': 1, '</a:t>
            </a:r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沒中獎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': 1}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200000</a:t>
            </a:r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1+10000</a:t>
            </a:r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1+200</a:t>
            </a:r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TW" dirty="0"/>
              <a:t>2010200</a:t>
            </a:r>
            <a:endParaRPr lang="en-US" altLang="zh-TW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855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11DB5-416B-4261-844F-6C3FB4E5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56FA04-B6FB-456A-AA17-B98656B53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程式語言用</a:t>
            </a:r>
            <a:r>
              <a:rPr lang="en-US" altLang="zh-TW" dirty="0"/>
              <a:t>python</a:t>
            </a:r>
          </a:p>
          <a:p>
            <a:r>
              <a:rPr lang="zh-TW" altLang="en-US" dirty="0"/>
              <a:t>確認可以在</a:t>
            </a:r>
            <a:r>
              <a:rPr lang="en-US" altLang="zh-TW" dirty="0" err="1"/>
              <a:t>spyder</a:t>
            </a:r>
            <a:r>
              <a:rPr lang="en-US" altLang="zh-TW" dirty="0"/>
              <a:t>(3.3.3)</a:t>
            </a:r>
            <a:r>
              <a:rPr lang="zh-TW" altLang="en-US" dirty="0"/>
              <a:t>上跑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code</a:t>
            </a:r>
            <a:r>
              <a:rPr lang="zh-TW" altLang="en-US" dirty="0"/>
              <a:t>中，用註解標示題號</a:t>
            </a:r>
            <a:endParaRPr lang="en-US" altLang="zh-TW" dirty="0"/>
          </a:p>
          <a:p>
            <a:r>
              <a:rPr lang="zh-TW" altLang="en-US" dirty="0"/>
              <a:t>把</a:t>
            </a:r>
            <a:r>
              <a:rPr lang="en-US" altLang="zh-TW" dirty="0"/>
              <a:t>code</a:t>
            </a:r>
            <a:r>
              <a:rPr lang="zh-TW" altLang="en-US" dirty="0"/>
              <a:t>寫在兩個</a:t>
            </a:r>
            <a:r>
              <a:rPr lang="en-US" altLang="zh-TW" dirty="0"/>
              <a:t>()python</a:t>
            </a:r>
            <a:r>
              <a:rPr lang="zh-TW" altLang="en-US" dirty="0"/>
              <a:t>檔</a:t>
            </a:r>
            <a:r>
              <a:rPr lang="en-US" altLang="zh-TW" dirty="0"/>
              <a:t>(.</a:t>
            </a:r>
            <a:r>
              <a:rPr lang="en-US" altLang="zh-TW" dirty="0" err="1"/>
              <a:t>py</a:t>
            </a:r>
            <a:r>
              <a:rPr lang="en-US" altLang="zh-TW" dirty="0"/>
              <a:t>)</a:t>
            </a:r>
            <a:r>
              <a:rPr lang="zh-TW" altLang="en-US" dirty="0"/>
              <a:t>，並上傳</a:t>
            </a:r>
            <a:r>
              <a:rPr lang="en-US" altLang="zh-TW" dirty="0" err="1"/>
              <a:t>iLearning</a:t>
            </a:r>
            <a:endParaRPr lang="en-US" altLang="zh-TW" dirty="0"/>
          </a:p>
          <a:p>
            <a:pPr lvl="1"/>
            <a:r>
              <a:rPr lang="zh-TW" altLang="en-US" dirty="0"/>
              <a:t>檔名</a:t>
            </a:r>
            <a:r>
              <a:rPr lang="en-US" altLang="zh-TW" dirty="0"/>
              <a:t>:</a:t>
            </a:r>
            <a:r>
              <a:rPr lang="zh-TW" altLang="en-US" dirty="0"/>
              <a:t> 姓名</a:t>
            </a:r>
            <a:r>
              <a:rPr lang="en-US" altLang="zh-TW" dirty="0"/>
              <a:t>+</a:t>
            </a:r>
            <a:r>
              <a:rPr lang="zh-TW" altLang="en-US"/>
              <a:t>學號 </a:t>
            </a:r>
            <a:r>
              <a:rPr lang="en-US" altLang="zh-TW"/>
              <a:t>.</a:t>
            </a:r>
            <a:r>
              <a:rPr lang="en-US" altLang="zh-TW" dirty="0"/>
              <a:t>py</a:t>
            </a:r>
          </a:p>
          <a:p>
            <a:r>
              <a:rPr lang="zh-TW" altLang="en-US" dirty="0"/>
              <a:t>嚴禁抄襲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截止日期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2020/04/08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三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23:59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52578A-D5A9-4F5F-A8E6-B775D1CB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126" y="1646238"/>
            <a:ext cx="1910674" cy="19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16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639</Words>
  <Application>Microsoft Office PowerPoint</Application>
  <PresentationFormat>寬螢幕</PresentationFormat>
  <Paragraphs>59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108-2 python程式設計 作業 1</vt:lpstr>
      <vt:lpstr>對發票</vt:lpstr>
      <vt:lpstr>對發票</vt:lpstr>
      <vt:lpstr>對發票</vt:lpstr>
      <vt:lpstr>對發票</vt:lpstr>
      <vt:lpstr>注意事項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練習題 1</dc:title>
  <dc:creator>如馨 王</dc:creator>
  <cp:lastModifiedBy>如馨 王</cp:lastModifiedBy>
  <cp:revision>101</cp:revision>
  <dcterms:created xsi:type="dcterms:W3CDTF">2020-03-10T13:23:19Z</dcterms:created>
  <dcterms:modified xsi:type="dcterms:W3CDTF">2020-03-17T10:01:29Z</dcterms:modified>
</cp:coreProperties>
</file>