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4" r:id="rId3"/>
    <p:sldId id="265" r:id="rId4"/>
    <p:sldId id="266" r:id="rId5"/>
    <p:sldId id="263" r:id="rId6"/>
    <p:sldId id="261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084" autoAdjust="0"/>
  </p:normalViewPr>
  <p:slideViewPr>
    <p:cSldViewPr snapToGrid="0">
      <p:cViewPr varScale="1">
        <p:scale>
          <a:sx n="94" d="100"/>
          <a:sy n="94" d="100"/>
        </p:scale>
        <p:origin x="119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42948B-F6B0-473E-B08B-8EE5BA755A0D}" type="datetimeFigureOut">
              <a:rPr lang="zh-TW" altLang="en-US" smtClean="0"/>
              <a:t>2020/5/1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153F1C-9C1F-44BA-A85E-C6332F56D9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9834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153F1C-9C1F-44BA-A85E-C6332F56D979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47140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153F1C-9C1F-44BA-A85E-C6332F56D979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8345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613F57-B01E-4E79-9D3B-641363B5F0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FAF072D-C2E1-46FD-B40C-B38D4B4EF8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4CBF800-F112-4790-BD7A-CA2C956E9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65DC8-2309-45DB-A932-02493EEA3290}" type="datetime1">
              <a:rPr lang="zh-TW" altLang="en-US" smtClean="0"/>
              <a:t>2020/5/1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89AD6F-8780-4F61-B15D-728606D83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3C8BA7E-49CB-4947-8C0D-C4A56188D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6CD9-465C-4BE0-A02B-9B6CAB1E56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4569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514F9F-06EC-4F6E-B971-FAED1C474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9F688A7-5CD5-4BA8-9C16-3CD774023C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71BE55A-9E17-4D00-9763-1F9D1DB83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EDDBA-7F73-41AA-B83C-7A8F127C8002}" type="datetime1">
              <a:rPr lang="zh-TW" altLang="en-US" smtClean="0"/>
              <a:t>2020/5/1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9CD3D18-E7CE-4D70-A2BB-9B4B7519A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412EB3F-54BA-4F65-9156-586D28725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6CD9-465C-4BE0-A02B-9B6CAB1E56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1747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60FB1256-1873-44B3-9B0F-C8D9E21286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B867F9E-2651-4DF0-A502-D85B4CC4D0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00EB872-0871-4F55-ADAC-A740D7CFB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377E5-E48C-4BB0-B1AD-400B97C97393}" type="datetime1">
              <a:rPr lang="zh-TW" altLang="en-US" smtClean="0"/>
              <a:t>2020/5/1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4B5E67D-A283-4680-939D-DAF2E29FD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CA11119-323E-4162-B502-88A747A5E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6CD9-465C-4BE0-A02B-9B6CAB1E56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4239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012274-AA8F-4CD3-B6DC-03FB17CD5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2824194-2CD6-463E-802A-410F1EFA81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450B768-8652-4F0B-A4A6-2D7CCE165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88E4E-70B4-471F-BD26-D4E130CC4337}" type="datetime1">
              <a:rPr lang="zh-TW" altLang="en-US" smtClean="0"/>
              <a:t>2020/5/1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50DE39C-18BA-4139-BE62-1543B28B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737B864-8040-4319-B2E8-A79E50F16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6CD9-465C-4BE0-A02B-9B6CAB1E56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7528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B1DEC3-B79B-421F-92C0-D04EAA7C5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540EC44-8E8E-4298-B4BF-1015D0AAE3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9E6FB6F-00D8-4485-AF46-3DD9BF169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9EF62-984C-4D06-A800-1BB236847619}" type="datetime1">
              <a:rPr lang="zh-TW" altLang="en-US" smtClean="0"/>
              <a:t>2020/5/1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59EA1B0-36E6-43C8-8B54-FE639BC28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ACD3A7B-5269-4EA6-9BC0-B81AC1255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6CD9-465C-4BE0-A02B-9B6CAB1E56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4078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0E44333-D641-4CC1-9CEE-6C3E5D894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DE1A632-E633-495F-9962-95BDF005A9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B721A78-6D3F-40DC-900E-4543C2E832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83DC4EF-03CF-4E22-820F-32FD5D147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651DC-3D1F-43B2-BA25-F84C36479CA6}" type="datetime1">
              <a:rPr lang="zh-TW" altLang="en-US" smtClean="0"/>
              <a:t>2020/5/1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00F075C-4F39-4A1B-8AC0-A510ABBCD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DDEC4C9-3D12-4499-BA91-E9F05E10E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6CD9-465C-4BE0-A02B-9B6CAB1E56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3863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F212F3-DCDD-47BA-8469-0AB3CC75B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0300FC0-FDF5-4201-BEDA-0C09254552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DAE4683-940B-4C37-BA2D-0AC7475EF6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0EC5A9D-B847-438C-9568-63FA19867E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E22FA54-1570-4229-8A09-32E717B142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6BE19C92-8C8E-4185-A5D8-FB594F0CD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4419D-91C4-4C3B-8B5F-B36C110898C2}" type="datetime1">
              <a:rPr lang="zh-TW" altLang="en-US" smtClean="0"/>
              <a:t>2020/5/1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049FF64-0E79-44B3-9EA6-6D5228EED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F2ECE265-1FF0-4076-AAD3-35D5FB104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6CD9-465C-4BE0-A02B-9B6CAB1E56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0939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007AA95-0C45-4AB1-A12A-234C0DF10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C6374593-AA1E-4CD4-AA57-081C10FA5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4AECE-B528-4697-AD93-84F0FC7D0F27}" type="datetime1">
              <a:rPr lang="zh-TW" altLang="en-US" smtClean="0"/>
              <a:t>2020/5/1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89BC2FC-62E8-4BA0-A5C6-3CEE5975C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067B5FB-65EA-44FC-9210-77F05D91D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6CD9-465C-4BE0-A02B-9B6CAB1E56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2506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2ADA7802-1A87-4CDF-8BA5-74D2B74AF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10C47-1E54-465B-83A2-5CD390FD6D1F}" type="datetime1">
              <a:rPr lang="zh-TW" altLang="en-US" smtClean="0"/>
              <a:t>2020/5/1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6470C77A-3F03-4FF7-9820-25639FA6A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070D474-F694-4E14-9865-7A8AB02F5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6CD9-465C-4BE0-A02B-9B6CAB1E56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6652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949A9F-12C7-496D-9C74-AC00D2158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FD1477E-C053-4326-A5FC-47C8571304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E64A51C-CBEF-4365-BE1D-86F429DB40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C854858-2702-4FA6-A2B1-D003CFAD0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8FA2F-A9BA-4DD6-BAC0-5EB49512D8E1}" type="datetime1">
              <a:rPr lang="zh-TW" altLang="en-US" smtClean="0"/>
              <a:t>2020/5/1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196F9DE-9E77-4DA9-84F2-1F44F81F1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AB71F35-611F-493E-AB9D-983D6CE1C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6CD9-465C-4BE0-A02B-9B6CAB1E56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239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E6025F-2519-4E9C-8523-A6F3AC712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16EC7AF7-6901-45C1-9BFB-9776BC75DB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7BF5E63-32F4-428C-9A63-2C4F51509A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9A858A9-DB60-4143-81B0-32C16F151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79550-4864-409B-9BB1-E5FC3D7DD092}" type="datetime1">
              <a:rPr lang="zh-TW" altLang="en-US" smtClean="0"/>
              <a:t>2020/5/1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366429A-C874-4EA4-A7A4-E9B6D41D8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232727F-F1D4-491A-8CE6-DFB7390F2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6CD9-465C-4BE0-A02B-9B6CAB1E56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2959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3DDCFDF2-CA7C-4188-98B2-9C30DB1BF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6E0CC96-743C-4CC3-9026-C1A31FB1A0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2ABBF08-3B2B-4326-874C-BF94577B42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5BE24B-A934-4BF9-B6D4-A1D5471A44F9}" type="datetime1">
              <a:rPr lang="zh-TW" altLang="en-US" smtClean="0"/>
              <a:t>2020/5/1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4A4502C-3678-4132-92CC-C107B1A186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3DE4662-D25E-4D03-A2FB-776FB2BAA3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366CD9-465C-4BE0-A02B-9B6CAB1E56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0224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63AA4E-561E-401B-ABA0-91DC47A29E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108-2</a:t>
            </a:r>
            <a:r>
              <a:rPr lang="zh-TW" altLang="en-US" dirty="0"/>
              <a:t> </a:t>
            </a:r>
            <a:r>
              <a:rPr lang="en-US" altLang="zh-TW" dirty="0"/>
              <a:t>python</a:t>
            </a:r>
            <a:r>
              <a:rPr lang="zh-TW" altLang="en-US" dirty="0"/>
              <a:t>程式設計</a:t>
            </a:r>
            <a:br>
              <a:rPr lang="en-US" altLang="zh-TW" dirty="0"/>
            </a:br>
            <a:r>
              <a:rPr lang="zh-TW" altLang="en-US" dirty="0"/>
              <a:t>作業 </a:t>
            </a:r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36AAAB4-D56F-43C1-A5BD-8AE92E56E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6CD9-465C-4BE0-A02B-9B6CAB1E5680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6026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內容版面配置區 9">
            <a:extLst>
              <a:ext uri="{FF2B5EF4-FFF2-40B4-BE49-F238E27FC236}">
                <a16:creationId xmlns:a16="http://schemas.microsoft.com/office/drawing/2014/main" id="{6A9A1AC1-469D-4C07-B6A0-0C5608B3E8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/>
              <a:t>撰寫</a:t>
            </a:r>
            <a:r>
              <a:rPr lang="zh-TW" altLang="en-US" dirty="0"/>
              <a:t>一個</a:t>
            </a:r>
            <a:r>
              <a:rPr lang="en-US" altLang="zh-TW" dirty="0"/>
              <a:t>Python</a:t>
            </a:r>
            <a:r>
              <a:rPr lang="zh-TW" altLang="en-US" dirty="0"/>
              <a:t>程式，令他定義一個</a:t>
            </a:r>
            <a:r>
              <a:rPr lang="en-US" altLang="zh-TW" dirty="0" err="1">
                <a:solidFill>
                  <a:srgbClr val="FF0000"/>
                </a:solidFill>
              </a:rPr>
              <a:t>ShoppingCar</a:t>
            </a:r>
            <a:r>
              <a:rPr lang="zh-TW" altLang="en-US" dirty="0"/>
              <a:t>類別來表示購物車裡面有使用者、商品名稱、商品單價、商品數量等資訊。購物商城有促銷活動，</a:t>
            </a:r>
            <a:r>
              <a:rPr lang="zh-TW" altLang="en-US" dirty="0">
                <a:solidFill>
                  <a:srgbClr val="FF0000"/>
                </a:solidFill>
              </a:rPr>
              <a:t>相同商品第二件打八折</a:t>
            </a:r>
            <a:r>
              <a:rPr lang="zh-TW" altLang="en-US" dirty="0"/>
              <a:t>。請自行定義方法並輸出下頁範例的使用者名稱</a:t>
            </a:r>
            <a:r>
              <a:rPr lang="en-US" altLang="zh-TW" dirty="0"/>
              <a:t>(10%) </a:t>
            </a:r>
            <a:r>
              <a:rPr lang="zh-TW" altLang="en-US" dirty="0"/>
              <a:t>、購物車的商品</a:t>
            </a:r>
            <a:r>
              <a:rPr lang="en-US" altLang="zh-TW" dirty="0"/>
              <a:t>(10%)</a:t>
            </a:r>
            <a:r>
              <a:rPr lang="zh-TW" altLang="en-US" dirty="0"/>
              <a:t>、打折的商品</a:t>
            </a:r>
            <a:r>
              <a:rPr lang="en-US" altLang="zh-TW" dirty="0"/>
              <a:t>(15%)</a:t>
            </a:r>
            <a:r>
              <a:rPr lang="zh-TW" altLang="en-US" dirty="0"/>
              <a:t>與總共金額</a:t>
            </a:r>
            <a:r>
              <a:rPr lang="en-US" altLang="zh-TW" dirty="0"/>
              <a:t>(15%)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zh-TW" altLang="en-US" dirty="0"/>
              <a:t>測資可能有所不同</a:t>
            </a:r>
            <a:endParaRPr lang="en-US" altLang="zh-TW" dirty="0"/>
          </a:p>
          <a:p>
            <a:r>
              <a:rPr lang="zh-TW" altLang="en-US" dirty="0"/>
              <a:t>測資直接寫在</a:t>
            </a:r>
            <a:r>
              <a:rPr lang="en-US" altLang="zh-TW" dirty="0"/>
              <a:t>code</a:t>
            </a:r>
            <a:r>
              <a:rPr lang="zh-TW" altLang="en-US" dirty="0"/>
              <a:t>裡，不要用</a:t>
            </a:r>
            <a:r>
              <a:rPr lang="en-US" altLang="zh-TW" dirty="0"/>
              <a:t>input()</a:t>
            </a:r>
          </a:p>
          <a:p>
            <a:r>
              <a:rPr lang="zh-TW" altLang="en-US" dirty="0"/>
              <a:t>不要求資料型態</a:t>
            </a:r>
            <a:endParaRPr lang="en-US" altLang="zh-TW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B81654E-F323-4FA1-A564-5C70D6C21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OOP</a:t>
            </a:r>
            <a:r>
              <a:rPr lang="zh-TW" altLang="en-US" dirty="0"/>
              <a:t> </a:t>
            </a:r>
            <a:r>
              <a:rPr lang="en-US" altLang="zh-TW" dirty="0"/>
              <a:t>–</a:t>
            </a:r>
            <a:r>
              <a:rPr lang="zh-TW" altLang="en-US" dirty="0"/>
              <a:t> 題目一 </a:t>
            </a:r>
            <a:r>
              <a:rPr lang="en-US" altLang="zh-TW" dirty="0"/>
              <a:t>(50%)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C5BE21B-8671-4B8E-8591-652171649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6CD9-465C-4BE0-A02B-9B6CAB1E5680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3854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D41672A-D7C4-4F42-830F-2B85142D76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1673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/>
              <a:t>範例說明</a:t>
            </a:r>
            <a:r>
              <a:rPr lang="en-US" altLang="zh-TW" dirty="0"/>
              <a:t>:</a:t>
            </a:r>
          </a:p>
          <a:p>
            <a:pPr marL="0" indent="0">
              <a:buNone/>
            </a:pPr>
            <a:r>
              <a:rPr lang="zh-TW" altLang="en-US" dirty="0"/>
              <a:t>新增 </a:t>
            </a:r>
            <a:r>
              <a:rPr lang="en-US" altLang="zh-TW" dirty="0"/>
              <a:t>50</a:t>
            </a:r>
            <a:r>
              <a:rPr lang="zh-TW" altLang="en-US" dirty="0"/>
              <a:t>元的 巧克力 </a:t>
            </a:r>
            <a:r>
              <a:rPr lang="en-US" altLang="zh-TW" dirty="0"/>
              <a:t>2</a:t>
            </a:r>
            <a:r>
              <a:rPr lang="zh-TW" altLang="en-US" dirty="0"/>
              <a:t>份 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新增 </a:t>
            </a:r>
            <a:r>
              <a:rPr lang="en-US" altLang="zh-TW" dirty="0"/>
              <a:t>120</a:t>
            </a:r>
            <a:r>
              <a:rPr lang="zh-TW" altLang="en-US" dirty="0"/>
              <a:t>元的咖啡豆 </a:t>
            </a:r>
            <a:r>
              <a:rPr lang="en-US" altLang="zh-TW" dirty="0"/>
              <a:t>3</a:t>
            </a:r>
            <a:r>
              <a:rPr lang="zh-TW" altLang="en-US" dirty="0"/>
              <a:t>份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新增 </a:t>
            </a:r>
            <a:r>
              <a:rPr lang="en-US" altLang="zh-TW" dirty="0"/>
              <a:t>70</a:t>
            </a:r>
            <a:r>
              <a:rPr lang="zh-TW" altLang="en-US" dirty="0"/>
              <a:t>元的草莓果醬 </a:t>
            </a:r>
            <a:r>
              <a:rPr lang="en-US" altLang="zh-TW" dirty="0"/>
              <a:t>5</a:t>
            </a:r>
            <a:r>
              <a:rPr lang="zh-TW" altLang="en-US" dirty="0"/>
              <a:t>份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新增 </a:t>
            </a:r>
            <a:r>
              <a:rPr lang="en-US" altLang="zh-TW" dirty="0"/>
              <a:t>30</a:t>
            </a:r>
            <a:r>
              <a:rPr lang="zh-TW" altLang="en-US" dirty="0"/>
              <a:t>元的馬卡龍 </a:t>
            </a:r>
            <a:r>
              <a:rPr lang="en-US" altLang="zh-TW" dirty="0"/>
              <a:t>1</a:t>
            </a:r>
            <a:r>
              <a:rPr lang="zh-TW" altLang="en-US" dirty="0"/>
              <a:t>份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移除 </a:t>
            </a:r>
            <a:r>
              <a:rPr lang="en-US" altLang="zh-TW" dirty="0"/>
              <a:t>70</a:t>
            </a:r>
            <a:r>
              <a:rPr lang="zh-TW" altLang="en-US" dirty="0"/>
              <a:t>元的草莓果醬 </a:t>
            </a:r>
            <a:r>
              <a:rPr lang="en-US" altLang="zh-TW" dirty="0"/>
              <a:t>2</a:t>
            </a:r>
            <a:r>
              <a:rPr lang="zh-TW" altLang="en-US" dirty="0"/>
              <a:t>份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新增 </a:t>
            </a:r>
            <a:r>
              <a:rPr lang="en-US" altLang="zh-TW" dirty="0"/>
              <a:t>30</a:t>
            </a:r>
            <a:r>
              <a:rPr lang="zh-TW" altLang="en-US" dirty="0"/>
              <a:t>元的馬卡龍 </a:t>
            </a:r>
            <a:r>
              <a:rPr lang="en-US" altLang="zh-TW" dirty="0"/>
              <a:t>2</a:t>
            </a:r>
            <a:r>
              <a:rPr lang="zh-TW" altLang="en-US" dirty="0"/>
              <a:t>份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移除 </a:t>
            </a:r>
            <a:r>
              <a:rPr lang="en-US" altLang="zh-TW" dirty="0"/>
              <a:t>120</a:t>
            </a:r>
            <a:r>
              <a:rPr lang="zh-TW" altLang="en-US" dirty="0"/>
              <a:t>元的咖啡豆 </a:t>
            </a:r>
            <a:r>
              <a:rPr lang="en-US" altLang="zh-TW" dirty="0"/>
              <a:t>2</a:t>
            </a:r>
            <a:r>
              <a:rPr lang="zh-TW" altLang="en-US" dirty="0"/>
              <a:t>份        輸出</a:t>
            </a:r>
            <a:r>
              <a:rPr lang="en-US" altLang="zh-TW" dirty="0"/>
              <a:t>:</a:t>
            </a:r>
          </a:p>
          <a:p>
            <a:pPr marL="0" indent="0">
              <a:buNone/>
            </a:pPr>
            <a:r>
              <a:rPr lang="zh-TW" altLang="en-US" dirty="0"/>
              <a:t>新增 </a:t>
            </a:r>
            <a:r>
              <a:rPr lang="en-US" altLang="zh-TW" dirty="0"/>
              <a:t>40</a:t>
            </a:r>
            <a:r>
              <a:rPr lang="zh-TW" altLang="en-US" dirty="0"/>
              <a:t>元的馬卡龍 </a:t>
            </a:r>
            <a:r>
              <a:rPr lang="en-US" altLang="zh-TW" dirty="0"/>
              <a:t>2</a:t>
            </a:r>
            <a:r>
              <a:rPr lang="zh-TW" altLang="en-US" dirty="0"/>
              <a:t>份</a:t>
            </a:r>
            <a:endParaRPr lang="en-US" altLang="zh-TW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3089F8A-4305-4162-A969-FD1D32BB2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OOP</a:t>
            </a:r>
            <a:r>
              <a:rPr lang="zh-TW" altLang="en-US" dirty="0"/>
              <a:t> </a:t>
            </a:r>
            <a:r>
              <a:rPr lang="en-US" altLang="zh-TW" dirty="0"/>
              <a:t>–</a:t>
            </a:r>
            <a:r>
              <a:rPr lang="zh-TW" altLang="en-US" dirty="0"/>
              <a:t> 題目一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C22E6C1-98BB-41BE-9E57-B751866DD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6CD9-465C-4BE0-A02B-9B6CAB1E5680}" type="slidenum">
              <a:rPr lang="zh-TW" altLang="en-US" smtClean="0"/>
              <a:t>3</a:t>
            </a:fld>
            <a:endParaRPr lang="zh-TW" altLang="en-US"/>
          </a:p>
        </p:txBody>
      </p:sp>
      <p:graphicFrame>
        <p:nvGraphicFramePr>
          <p:cNvPr id="7" name="表格 7">
            <a:extLst>
              <a:ext uri="{FF2B5EF4-FFF2-40B4-BE49-F238E27FC236}">
                <a16:creationId xmlns:a16="http://schemas.microsoft.com/office/drawing/2014/main" id="{B3C190A3-5D08-4FDF-A65B-E7C1E66C2B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7443032"/>
              </p:ext>
            </p:extLst>
          </p:nvPr>
        </p:nvGraphicFramePr>
        <p:xfrm>
          <a:off x="5285232" y="2300606"/>
          <a:ext cx="604012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0030">
                  <a:extLst>
                    <a:ext uri="{9D8B030D-6E8A-4147-A177-3AD203B41FA5}">
                      <a16:colId xmlns:a16="http://schemas.microsoft.com/office/drawing/2014/main" val="4285193470"/>
                    </a:ext>
                  </a:extLst>
                </a:gridCol>
                <a:gridCol w="1510030">
                  <a:extLst>
                    <a:ext uri="{9D8B030D-6E8A-4147-A177-3AD203B41FA5}">
                      <a16:colId xmlns:a16="http://schemas.microsoft.com/office/drawing/2014/main" val="799506663"/>
                    </a:ext>
                  </a:extLst>
                </a:gridCol>
                <a:gridCol w="1510030">
                  <a:extLst>
                    <a:ext uri="{9D8B030D-6E8A-4147-A177-3AD203B41FA5}">
                      <a16:colId xmlns:a16="http://schemas.microsoft.com/office/drawing/2014/main" val="1230368882"/>
                    </a:ext>
                  </a:extLst>
                </a:gridCol>
                <a:gridCol w="1510030">
                  <a:extLst>
                    <a:ext uri="{9D8B030D-6E8A-4147-A177-3AD203B41FA5}">
                      <a16:colId xmlns:a16="http://schemas.microsoft.com/office/drawing/2014/main" val="10102688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商品名稱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商品單價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商品數量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870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巧克力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50+40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3670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咖啡豆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120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120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3219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草莓果醬 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70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70+56+70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4660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馬卡龍 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30+24+30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5635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馬卡龍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40+32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9580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562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781669"/>
                  </a:ext>
                </a:extLst>
              </a:tr>
            </a:tbl>
          </a:graphicData>
        </a:graphic>
      </p:graphicFrame>
      <p:pic>
        <p:nvPicPr>
          <p:cNvPr id="5" name="圖片 4">
            <a:extLst>
              <a:ext uri="{FF2B5EF4-FFF2-40B4-BE49-F238E27FC236}">
                <a16:creationId xmlns:a16="http://schemas.microsoft.com/office/drawing/2014/main" id="{952A8908-545D-4222-BA16-121FFDC804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5232" y="5814061"/>
            <a:ext cx="6480000" cy="494749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824596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436BF0-A141-457D-82FF-C1389CEC9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測試方法參考</a:t>
            </a:r>
            <a:r>
              <a:rPr lang="en-US" altLang="zh-TW" dirty="0"/>
              <a:t>(</a:t>
            </a:r>
            <a:r>
              <a:rPr lang="zh-TW" altLang="en-US" dirty="0"/>
              <a:t>非答案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F13A1E3-F3A1-4863-9F43-3EBCCC222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6CD9-465C-4BE0-A02B-9B6CAB1E5680}" type="slidenum">
              <a:rPr lang="zh-TW" altLang="en-US" smtClean="0"/>
              <a:t>4</a:t>
            </a:fld>
            <a:endParaRPr lang="zh-TW" altLang="en-US"/>
          </a:p>
        </p:txBody>
      </p:sp>
      <p:sp>
        <p:nvSpPr>
          <p:cNvPr id="6" name="內容版面配置區 9">
            <a:extLst>
              <a:ext uri="{FF2B5EF4-FFF2-40B4-BE49-F238E27FC236}">
                <a16:creationId xmlns:a16="http://schemas.microsoft.com/office/drawing/2014/main" id="{DA75D273-18C7-4D5E-89CA-56FED11916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69320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/>
              <a:t>測試</a:t>
            </a:r>
            <a:r>
              <a:rPr lang="en-US" altLang="zh-TW" dirty="0"/>
              <a:t>: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輸出</a:t>
            </a:r>
            <a:r>
              <a:rPr lang="en-US" altLang="zh-TW" dirty="0"/>
              <a:t>: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69235B7-F258-4D87-8AAF-8FAEB13A4EFF}"/>
              </a:ext>
            </a:extLst>
          </p:cNvPr>
          <p:cNvSpPr/>
          <p:nvPr/>
        </p:nvSpPr>
        <p:spPr>
          <a:xfrm>
            <a:off x="2052321" y="1825625"/>
            <a:ext cx="974343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>
                <a:latin typeface="Consolas" panose="020B0609020204030204" pitchFamily="49" charset="0"/>
              </a:rPr>
              <a:t>obj1 = ShoppingCar("</a:t>
            </a:r>
            <a:r>
              <a:rPr lang="zh-TW" altLang="en-US" sz="2400" dirty="0">
                <a:latin typeface="Consolas" panose="020B0609020204030204" pitchFamily="49" charset="0"/>
              </a:rPr>
              <a:t>小丸子</a:t>
            </a:r>
            <a:r>
              <a:rPr lang="en-US" altLang="zh-TW" sz="2400" dirty="0">
                <a:latin typeface="Consolas" panose="020B0609020204030204" pitchFamily="49" charset="0"/>
              </a:rPr>
              <a:t>")</a:t>
            </a:r>
          </a:p>
          <a:p>
            <a:r>
              <a:rPr lang="en-US" altLang="zh-TW" sz="2400" dirty="0">
                <a:latin typeface="Consolas" panose="020B0609020204030204" pitchFamily="49" charset="0"/>
              </a:rPr>
              <a:t>obj1.addProduct("</a:t>
            </a:r>
            <a:r>
              <a:rPr lang="zh-TW" altLang="en-US" sz="2400" dirty="0">
                <a:latin typeface="Consolas" panose="020B0609020204030204" pitchFamily="49" charset="0"/>
              </a:rPr>
              <a:t>巧克力</a:t>
            </a:r>
            <a:r>
              <a:rPr lang="en-US" altLang="zh-TW" sz="2400" dirty="0">
                <a:latin typeface="Consolas" panose="020B0609020204030204" pitchFamily="49" charset="0"/>
              </a:rPr>
              <a:t>", 50)</a:t>
            </a:r>
          </a:p>
          <a:p>
            <a:r>
              <a:rPr lang="en-US" altLang="zh-TW" sz="2400" dirty="0">
                <a:latin typeface="Consolas" panose="020B0609020204030204" pitchFamily="49" charset="0"/>
              </a:rPr>
              <a:t>obj1.addProduct("</a:t>
            </a:r>
            <a:r>
              <a:rPr lang="zh-TW" altLang="en-US" sz="2400" dirty="0">
                <a:latin typeface="Consolas" panose="020B0609020204030204" pitchFamily="49" charset="0"/>
              </a:rPr>
              <a:t>咖啡豆</a:t>
            </a:r>
            <a:r>
              <a:rPr lang="en-US" altLang="zh-TW" sz="2400" dirty="0">
                <a:latin typeface="Consolas" panose="020B0609020204030204" pitchFamily="49" charset="0"/>
              </a:rPr>
              <a:t>", 120)</a:t>
            </a:r>
          </a:p>
          <a:p>
            <a:r>
              <a:rPr lang="en-US" altLang="zh-TW" sz="2400" dirty="0">
                <a:latin typeface="Consolas" panose="020B0609020204030204" pitchFamily="49" charset="0"/>
              </a:rPr>
              <a:t>obj1.addProduct("</a:t>
            </a:r>
            <a:r>
              <a:rPr lang="zh-TW" altLang="en-US" sz="2400" dirty="0">
                <a:latin typeface="Consolas" panose="020B0609020204030204" pitchFamily="49" charset="0"/>
              </a:rPr>
              <a:t>馬卡龍</a:t>
            </a:r>
            <a:r>
              <a:rPr lang="en-US" altLang="zh-TW" sz="2400" dirty="0">
                <a:latin typeface="Consolas" panose="020B0609020204030204" pitchFamily="49" charset="0"/>
              </a:rPr>
              <a:t>", 30)</a:t>
            </a:r>
          </a:p>
          <a:p>
            <a:r>
              <a:rPr lang="en-US" altLang="zh-TW" sz="2400" dirty="0">
                <a:latin typeface="Consolas" panose="020B0609020204030204" pitchFamily="49" charset="0"/>
              </a:rPr>
              <a:t>obj1.addProduct("</a:t>
            </a:r>
            <a:r>
              <a:rPr lang="zh-TW" altLang="en-US" sz="2400" dirty="0">
                <a:latin typeface="Consolas" panose="020B0609020204030204" pitchFamily="49" charset="0"/>
              </a:rPr>
              <a:t>草莓果醬</a:t>
            </a:r>
            <a:r>
              <a:rPr lang="en-US" altLang="zh-TW" sz="2400" dirty="0">
                <a:latin typeface="Consolas" panose="020B0609020204030204" pitchFamily="49" charset="0"/>
              </a:rPr>
              <a:t>", 70)</a:t>
            </a:r>
          </a:p>
          <a:p>
            <a:r>
              <a:rPr lang="en-US" altLang="zh-TW" sz="2400" dirty="0">
                <a:latin typeface="Consolas" panose="020B0609020204030204" pitchFamily="49" charset="0"/>
              </a:rPr>
              <a:t>obj1.addProduct("</a:t>
            </a:r>
            <a:r>
              <a:rPr lang="zh-TW" altLang="en-US" sz="2400" dirty="0">
                <a:latin typeface="Consolas" panose="020B0609020204030204" pitchFamily="49" charset="0"/>
              </a:rPr>
              <a:t>手工餅乾</a:t>
            </a:r>
            <a:r>
              <a:rPr lang="en-US" altLang="zh-TW" sz="2400" dirty="0">
                <a:latin typeface="Consolas" panose="020B0609020204030204" pitchFamily="49" charset="0"/>
              </a:rPr>
              <a:t>", 80)</a:t>
            </a:r>
          </a:p>
          <a:p>
            <a:r>
              <a:rPr lang="en-US" altLang="zh-TW" sz="2400" dirty="0">
                <a:latin typeface="Consolas" panose="020B0609020204030204" pitchFamily="49" charset="0"/>
              </a:rPr>
              <a:t>obj1.removeProduct("</a:t>
            </a:r>
            <a:r>
              <a:rPr lang="zh-TW" altLang="en-US" sz="2400" dirty="0">
                <a:latin typeface="Consolas" panose="020B0609020204030204" pitchFamily="49" charset="0"/>
              </a:rPr>
              <a:t>咖啡豆</a:t>
            </a:r>
            <a:r>
              <a:rPr lang="en-US" altLang="zh-TW" sz="2400" dirty="0">
                <a:latin typeface="Consolas" panose="020B0609020204030204" pitchFamily="49" charset="0"/>
              </a:rPr>
              <a:t>")</a:t>
            </a:r>
          </a:p>
          <a:p>
            <a:r>
              <a:rPr lang="en-US" altLang="zh-TW" sz="2400" dirty="0">
                <a:latin typeface="Consolas" panose="020B0609020204030204" pitchFamily="49" charset="0"/>
              </a:rPr>
              <a:t>print(obj1.getOwner(), "</a:t>
            </a:r>
            <a:r>
              <a:rPr lang="zh-TW" altLang="en-US" sz="2400" dirty="0">
                <a:latin typeface="Consolas" panose="020B0609020204030204" pitchFamily="49" charset="0"/>
              </a:rPr>
              <a:t>的購物車裡面有</a:t>
            </a:r>
            <a:r>
              <a:rPr lang="en-US" altLang="zh-TW" sz="2400" dirty="0">
                <a:latin typeface="Consolas" panose="020B0609020204030204" pitchFamily="49" charset="0"/>
              </a:rPr>
              <a:t>", \</a:t>
            </a:r>
          </a:p>
          <a:p>
            <a:r>
              <a:rPr lang="zh-TW" altLang="en-US" sz="2400" dirty="0"/>
              <a:t>               </a:t>
            </a:r>
            <a:r>
              <a:rPr lang="en-US" altLang="zh-TW" sz="2400" dirty="0">
                <a:latin typeface="Consolas" panose="020B0609020204030204" pitchFamily="49" charset="0"/>
              </a:rPr>
              <a:t>obj1.getProduct(), "</a:t>
            </a:r>
            <a:r>
              <a:rPr lang="zh-TW" altLang="en-US" sz="2400" dirty="0">
                <a:latin typeface="Consolas" panose="020B0609020204030204" pitchFamily="49" charset="0"/>
              </a:rPr>
              <a:t>總共</a:t>
            </a:r>
            <a:r>
              <a:rPr lang="en-US" altLang="zh-TW" sz="2400" dirty="0">
                <a:latin typeface="Consolas" panose="020B0609020204030204" pitchFamily="49" charset="0"/>
              </a:rPr>
              <a:t>", obj1.getCost(), "</a:t>
            </a:r>
            <a:r>
              <a:rPr lang="zh-TW" altLang="en-US" sz="2400" dirty="0">
                <a:latin typeface="Consolas" panose="020B0609020204030204" pitchFamily="49" charset="0"/>
              </a:rPr>
              <a:t>元</a:t>
            </a:r>
            <a:r>
              <a:rPr lang="en-US" altLang="zh-TW" sz="2400" dirty="0">
                <a:latin typeface="Consolas" panose="020B0609020204030204" pitchFamily="49" charset="0"/>
              </a:rPr>
              <a:t>")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48A59BDD-F91F-46C8-AB7F-711F087509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9121" y="5485776"/>
            <a:ext cx="9631679" cy="381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961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81654E-F323-4FA1-A564-5C70D6C21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例外處理 </a:t>
            </a:r>
            <a:r>
              <a:rPr lang="en-US" altLang="zh-TW" dirty="0"/>
              <a:t>–</a:t>
            </a:r>
            <a:r>
              <a:rPr lang="zh-TW" altLang="en-US" dirty="0"/>
              <a:t> 題目二 </a:t>
            </a:r>
            <a:r>
              <a:rPr lang="en-US" altLang="zh-TW" dirty="0"/>
              <a:t>(50%)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C4368D-3A3E-4025-940A-704868A5AC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9496" y="1825624"/>
            <a:ext cx="4393568" cy="503237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zh-TW" altLang="en-US" sz="2400" dirty="0"/>
              <a:t>撰寫一個用到</a:t>
            </a:r>
            <a:r>
              <a:rPr lang="zh-TW" altLang="en-US" sz="2400" b="1" dirty="0">
                <a:solidFill>
                  <a:srgbClr val="FF0000"/>
                </a:solidFill>
              </a:rPr>
              <a:t>例外處理</a:t>
            </a:r>
            <a:r>
              <a:rPr lang="zh-TW" altLang="en-US" sz="2400" dirty="0"/>
              <a:t>的</a:t>
            </a:r>
            <a:r>
              <a:rPr lang="en-US" altLang="zh-TW" sz="2400" dirty="0"/>
              <a:t>Python</a:t>
            </a:r>
            <a:r>
              <a:rPr lang="zh-TW" altLang="en-US" sz="2400" dirty="0"/>
              <a:t>程式，令它要求使用者輸入檔案名稱，然後讀取並印出檔案內容，存在的檔案有</a:t>
            </a:r>
            <a:r>
              <a:rPr lang="en-US" altLang="zh-TW" sz="2400" dirty="0"/>
              <a:t>poem.txt (20%)</a:t>
            </a:r>
            <a:r>
              <a:rPr lang="zh-TW" altLang="en-US" sz="2400" dirty="0"/>
              <a:t>和</a:t>
            </a:r>
            <a:r>
              <a:rPr lang="en-US" altLang="zh-TW" sz="2400" dirty="0"/>
              <a:t>story.txt(20%)</a:t>
            </a:r>
            <a:r>
              <a:rPr lang="zh-TW" altLang="en-US" sz="2400" dirty="0"/>
              <a:t>兩個檔案。若檔案不存在，就要求重新輸入，直到輸入正確的檔案名稱為止</a:t>
            </a:r>
            <a:r>
              <a:rPr lang="en-US" altLang="zh-TW" sz="2400" dirty="0"/>
              <a:t>(10%)</a:t>
            </a:r>
            <a:r>
              <a:rPr lang="zh-TW" altLang="en-US" sz="2400" dirty="0"/>
              <a:t>。執行結果如右。</a:t>
            </a:r>
            <a:endParaRPr lang="en-US" altLang="zh-TW" sz="2400" dirty="0"/>
          </a:p>
          <a:p>
            <a:pPr algn="just"/>
            <a:r>
              <a:rPr lang="en-US" altLang="zh-TW" sz="2400" dirty="0"/>
              <a:t>.txt</a:t>
            </a:r>
            <a:r>
              <a:rPr lang="zh-TW" altLang="en-US" sz="2400" dirty="0"/>
              <a:t>與</a:t>
            </a:r>
            <a:r>
              <a:rPr lang="en-US" altLang="zh-TW" sz="2400" dirty="0"/>
              <a:t>.</a:t>
            </a:r>
            <a:r>
              <a:rPr lang="en-US" altLang="zh-TW" sz="2400" dirty="0" err="1"/>
              <a:t>py</a:t>
            </a:r>
            <a:r>
              <a:rPr lang="zh-TW" altLang="en-US" sz="2400" dirty="0"/>
              <a:t>在同一個資料夾內</a:t>
            </a:r>
            <a:endParaRPr lang="en-US" altLang="zh-TW" sz="2400" dirty="0"/>
          </a:p>
          <a:p>
            <a:pPr algn="just"/>
            <a:r>
              <a:rPr lang="zh-TW" altLang="en-US" sz="2400" dirty="0"/>
              <a:t>路徑請用</a:t>
            </a:r>
            <a:r>
              <a:rPr lang="en-US" altLang="zh-TW" sz="2400" dirty="0"/>
              <a:t>”</a:t>
            </a:r>
            <a:r>
              <a:rPr lang="zh-TW" altLang="en-US" sz="2400" dirty="0"/>
              <a:t>相對路徑</a:t>
            </a:r>
            <a:r>
              <a:rPr lang="en-US" altLang="zh-TW" sz="2400" dirty="0"/>
              <a:t>”</a:t>
            </a:r>
          </a:p>
          <a:p>
            <a:pPr algn="just"/>
            <a:r>
              <a:rPr lang="zh-TW" altLang="en-US" sz="2400" dirty="0"/>
              <a:t>請不要改</a:t>
            </a:r>
            <a:r>
              <a:rPr lang="en-US" altLang="zh-TW" sz="2400" dirty="0"/>
              <a:t>input</a:t>
            </a:r>
            <a:r>
              <a:rPr lang="zh-TW" altLang="en-US" sz="2400" dirty="0"/>
              <a:t>檔案的檔名</a:t>
            </a:r>
            <a:endParaRPr lang="en-US" altLang="zh-TW" sz="2400" dirty="0"/>
          </a:p>
          <a:p>
            <a:pPr algn="just"/>
            <a:r>
              <a:rPr lang="zh-TW" altLang="en-US" sz="2400" dirty="0"/>
              <a:t>上傳作業時，連</a:t>
            </a:r>
            <a:r>
              <a:rPr lang="en-US" altLang="zh-TW" sz="2400" dirty="0"/>
              <a:t>input</a:t>
            </a:r>
            <a:r>
              <a:rPr lang="zh-TW" altLang="en-US" sz="2400" dirty="0"/>
              <a:t>一起傳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C5BE21B-8671-4B8E-8591-652171649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6CD9-465C-4BE0-A02B-9B6CAB1E5680}" type="slidenum">
              <a:rPr lang="zh-TW" altLang="en-US" smtClean="0"/>
              <a:t>5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904D5F0-2369-4866-9036-AD5861A785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3914" y="1829560"/>
            <a:ext cx="3313637" cy="3198879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D0494154-2107-4C13-88CF-6F9620467F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6630" y="1825625"/>
            <a:ext cx="3800475" cy="45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422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911DB5-416B-4261-844F-6C3FB4E58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注意事項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156FA04-B6FB-456A-AA17-B98656B53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程式語言用</a:t>
            </a:r>
            <a:r>
              <a:rPr lang="en-US" altLang="zh-TW" dirty="0"/>
              <a:t>python</a:t>
            </a:r>
          </a:p>
          <a:p>
            <a:r>
              <a:rPr lang="zh-TW" altLang="en-US" dirty="0"/>
              <a:t>確認可以在</a:t>
            </a:r>
            <a:r>
              <a:rPr lang="en-US" altLang="zh-TW" dirty="0" err="1"/>
              <a:t>spyder</a:t>
            </a:r>
            <a:r>
              <a:rPr lang="en-US" altLang="zh-TW" dirty="0"/>
              <a:t>(3.3.3)</a:t>
            </a:r>
            <a:r>
              <a:rPr lang="zh-TW" altLang="en-US" dirty="0"/>
              <a:t>上跑</a:t>
            </a:r>
            <a:endParaRPr lang="en-US" altLang="zh-TW" dirty="0"/>
          </a:p>
          <a:p>
            <a:r>
              <a:rPr lang="zh-TW" altLang="en-US" dirty="0"/>
              <a:t>在</a:t>
            </a:r>
            <a:r>
              <a:rPr lang="en-US" altLang="zh-TW" dirty="0"/>
              <a:t>code</a:t>
            </a:r>
            <a:r>
              <a:rPr lang="zh-TW" altLang="en-US" dirty="0"/>
              <a:t>中，用註解標示題號</a:t>
            </a:r>
            <a:endParaRPr lang="en-US" altLang="zh-TW" dirty="0"/>
          </a:p>
          <a:p>
            <a:r>
              <a:rPr lang="zh-TW" altLang="en-US" dirty="0"/>
              <a:t>把</a:t>
            </a:r>
            <a:r>
              <a:rPr lang="en-US" altLang="zh-TW" dirty="0"/>
              <a:t>code</a:t>
            </a:r>
            <a:r>
              <a:rPr lang="zh-TW" altLang="en-US" dirty="0"/>
              <a:t>寫在兩個</a:t>
            </a:r>
            <a:r>
              <a:rPr lang="en-US" altLang="zh-TW" dirty="0"/>
              <a:t>python</a:t>
            </a:r>
            <a:r>
              <a:rPr lang="zh-TW" altLang="en-US" dirty="0"/>
              <a:t>檔</a:t>
            </a:r>
            <a:r>
              <a:rPr lang="en-US" altLang="zh-TW" dirty="0"/>
              <a:t>(.</a:t>
            </a:r>
            <a:r>
              <a:rPr lang="en-US" altLang="zh-TW" dirty="0" err="1"/>
              <a:t>py</a:t>
            </a:r>
            <a:r>
              <a:rPr lang="en-US" altLang="zh-TW" dirty="0"/>
              <a:t>)</a:t>
            </a:r>
            <a:r>
              <a:rPr lang="zh-TW" altLang="en-US" dirty="0"/>
              <a:t>，並上傳</a:t>
            </a:r>
            <a:r>
              <a:rPr lang="en-US" altLang="zh-TW" dirty="0" err="1"/>
              <a:t>iLearning</a:t>
            </a:r>
            <a:endParaRPr lang="en-US" altLang="zh-TW" dirty="0"/>
          </a:p>
          <a:p>
            <a:pPr lvl="1"/>
            <a:r>
              <a:rPr lang="zh-TW" altLang="en-US" dirty="0"/>
              <a:t>第一題檔名</a:t>
            </a:r>
            <a:r>
              <a:rPr lang="en-US" altLang="zh-TW" dirty="0"/>
              <a:t>:</a:t>
            </a:r>
            <a:r>
              <a:rPr lang="zh-TW" altLang="en-US" dirty="0"/>
              <a:t> 學號</a:t>
            </a:r>
            <a:r>
              <a:rPr lang="en-US" altLang="zh-TW" dirty="0"/>
              <a:t>+1.py</a:t>
            </a:r>
          </a:p>
          <a:p>
            <a:pPr lvl="1"/>
            <a:r>
              <a:rPr lang="zh-TW" altLang="en-US" dirty="0"/>
              <a:t>第二題檔名</a:t>
            </a:r>
            <a:r>
              <a:rPr lang="en-US" altLang="zh-TW" dirty="0"/>
              <a:t>:</a:t>
            </a:r>
            <a:r>
              <a:rPr lang="zh-TW" altLang="en-US" dirty="0"/>
              <a:t> 學號</a:t>
            </a:r>
            <a:r>
              <a:rPr lang="en-US" altLang="zh-TW" dirty="0"/>
              <a:t>+2.</a:t>
            </a:r>
            <a:r>
              <a:rPr lang="en-US" altLang="zh-TW" dirty="0">
                <a:solidFill>
                  <a:srgbClr val="FF0000"/>
                </a:solidFill>
              </a:rPr>
              <a:t>zip (</a:t>
            </a:r>
            <a:r>
              <a:rPr lang="zh-TW" altLang="en-US" dirty="0">
                <a:solidFill>
                  <a:srgbClr val="FF0000"/>
                </a:solidFill>
              </a:rPr>
              <a:t>包含兩個</a:t>
            </a:r>
            <a:r>
              <a:rPr lang="en-US" altLang="zh-TW" dirty="0">
                <a:solidFill>
                  <a:srgbClr val="FF0000"/>
                </a:solidFill>
              </a:rPr>
              <a:t>input</a:t>
            </a:r>
            <a:r>
              <a:rPr lang="zh-TW" altLang="en-US" dirty="0">
                <a:solidFill>
                  <a:srgbClr val="FF0000"/>
                </a:solidFill>
              </a:rPr>
              <a:t>的</a:t>
            </a:r>
            <a:r>
              <a:rPr lang="en-US" altLang="zh-TW" dirty="0">
                <a:solidFill>
                  <a:srgbClr val="FF0000"/>
                </a:solidFill>
              </a:rPr>
              <a:t>.txt</a:t>
            </a:r>
            <a:r>
              <a:rPr lang="zh-TW" altLang="en-US" dirty="0">
                <a:solidFill>
                  <a:srgbClr val="FF0000"/>
                </a:solidFill>
              </a:rPr>
              <a:t>和你的</a:t>
            </a:r>
            <a:r>
              <a:rPr lang="en-US" altLang="zh-TW" dirty="0">
                <a:solidFill>
                  <a:srgbClr val="FF0000"/>
                </a:solidFill>
              </a:rPr>
              <a:t>.</a:t>
            </a:r>
            <a:r>
              <a:rPr lang="en-US" altLang="zh-TW" dirty="0" err="1">
                <a:solidFill>
                  <a:srgbClr val="FF0000"/>
                </a:solidFill>
              </a:rPr>
              <a:t>py</a:t>
            </a:r>
            <a:r>
              <a:rPr lang="en-US" altLang="zh-TW" dirty="0">
                <a:solidFill>
                  <a:srgbClr val="FF0000"/>
                </a:solidFill>
              </a:rPr>
              <a:t>)</a:t>
            </a:r>
          </a:p>
          <a:p>
            <a:r>
              <a:rPr lang="zh-TW" altLang="en-US" dirty="0"/>
              <a:t>抄襲與被抄襲雙方該作業</a:t>
            </a:r>
            <a:r>
              <a:rPr lang="en-US" altLang="zh-TW" dirty="0"/>
              <a:t>0</a:t>
            </a:r>
            <a:r>
              <a:rPr lang="zh-TW" altLang="en-US" dirty="0"/>
              <a:t>分</a:t>
            </a:r>
            <a:endParaRPr lang="en-US" altLang="zh-TW" dirty="0"/>
          </a:p>
          <a:p>
            <a:r>
              <a:rPr lang="zh-TW" altLang="en-US" dirty="0">
                <a:solidFill>
                  <a:srgbClr val="FF0000"/>
                </a:solidFill>
              </a:rPr>
              <a:t>截止日期</a:t>
            </a:r>
            <a:r>
              <a:rPr lang="en-US" altLang="zh-TW" dirty="0">
                <a:solidFill>
                  <a:srgbClr val="FF0000"/>
                </a:solidFill>
              </a:rPr>
              <a:t>: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2020/05/20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(</a:t>
            </a:r>
            <a:r>
              <a:rPr lang="zh-TW" altLang="en-US" dirty="0">
                <a:solidFill>
                  <a:srgbClr val="FF0000"/>
                </a:solidFill>
              </a:rPr>
              <a:t>三</a:t>
            </a:r>
            <a:r>
              <a:rPr lang="en-US" altLang="zh-TW" dirty="0">
                <a:solidFill>
                  <a:srgbClr val="FF0000"/>
                </a:solidFill>
              </a:rPr>
              <a:t>)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23:59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E52578A-D5A9-4F5F-A8E6-B775D1CB9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6CD9-465C-4BE0-A02B-9B6CAB1E5680}" type="slidenum">
              <a:rPr lang="zh-TW" altLang="en-US" smtClean="0"/>
              <a:t>6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3126" y="1646238"/>
            <a:ext cx="1910674" cy="198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316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2596</TotalTime>
  <Words>527</Words>
  <Application>Microsoft Office PowerPoint</Application>
  <PresentationFormat>寬螢幕</PresentationFormat>
  <Paragraphs>81</Paragraphs>
  <Slides>6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Consolas</vt:lpstr>
      <vt:lpstr>Office 佈景主題</vt:lpstr>
      <vt:lpstr>108-2 python程式設計 作業 3</vt:lpstr>
      <vt:lpstr>OOP – 題目一 (50%)</vt:lpstr>
      <vt:lpstr>OOP – 題目一</vt:lpstr>
      <vt:lpstr>測試方法參考(非答案)</vt:lpstr>
      <vt:lpstr>例外處理 – 題目二 (50%)</vt:lpstr>
      <vt:lpstr>注意事項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練習題 1</dc:title>
  <dc:creator>如馨 王</dc:creator>
  <cp:lastModifiedBy>如馨 王</cp:lastModifiedBy>
  <cp:revision>130</cp:revision>
  <dcterms:created xsi:type="dcterms:W3CDTF">2020-03-10T13:23:19Z</dcterms:created>
  <dcterms:modified xsi:type="dcterms:W3CDTF">2020-05-01T04:39:43Z</dcterms:modified>
</cp:coreProperties>
</file>