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9" r:id="rId4"/>
    <p:sldId id="263" r:id="rId5"/>
    <p:sldId id="268" r:id="rId6"/>
    <p:sldId id="267" r:id="rId7"/>
    <p:sldId id="265" r:id="rId8"/>
    <p:sldId id="266" r:id="rId9"/>
    <p:sldId id="270" r:id="rId10"/>
    <p:sldId id="274" r:id="rId11"/>
    <p:sldId id="271" r:id="rId12"/>
    <p:sldId id="272" r:id="rId13"/>
    <p:sldId id="275" r:id="rId14"/>
    <p:sldId id="273" r:id="rId15"/>
    <p:sldId id="26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4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53F1C-9C1F-44BA-A85E-C6332F56D9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58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53F1C-9C1F-44BA-A85E-C6332F56D97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61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53F1C-9C1F-44BA-A85E-C6332F56D97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29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53F1C-9C1F-44BA-A85E-C6332F56D97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4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53F1C-9C1F-44BA-A85E-C6332F56D97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35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53F1C-9C1F-44BA-A85E-C6332F56D97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09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4098-C32D-4D31-84A9-AB01560A2890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CFFF-65E7-4496-897C-0A359622D3BA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8332-4E3D-40E7-9AF7-B86D1B3352B3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CA43-B515-4A91-A85F-476787FE0AE0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A5B0-96AB-4B7D-B775-6A7FF0FD7BF7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E075-ECDB-40AF-B9A4-1983C54A28ED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4EEE-BDDF-49A5-B233-4A57BF16BF1C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F87FF-368F-4C26-85C5-7194E9078ACF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E41E-A181-469C-BCA3-2021E83ECC55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558D-E30D-4A0D-A0AD-C71774EF7382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67CF-79D0-497D-83B6-8CB935E83B57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AA5F-BD5D-4538-9133-B6EFF6DAE4D9}" type="datetime1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108-2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br>
              <a:rPr lang="en-US" altLang="zh-TW" dirty="0"/>
            </a:br>
            <a:r>
              <a:rPr lang="zh-TW" altLang="en-US" dirty="0"/>
              <a:t>作業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FCA9B-46EB-4056-A718-BBE94891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測試步驟說明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920B16-EB96-481C-BDDA-9B95A8D4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假設我在輸入資料時不會手殘或輸入不符合格式的資料</a:t>
            </a:r>
            <a:endParaRPr lang="en-US" altLang="zh-TW" dirty="0"/>
          </a:p>
          <a:p>
            <a:r>
              <a:rPr lang="zh-TW" altLang="en-US" dirty="0"/>
              <a:t>依照接下來的</a:t>
            </a:r>
            <a:r>
              <a:rPr lang="en-US" altLang="zh-TW" dirty="0"/>
              <a:t>”</a:t>
            </a:r>
            <a:r>
              <a:rPr lang="zh-TW" altLang="en-US" dirty="0"/>
              <a:t>測試步驟</a:t>
            </a:r>
            <a:r>
              <a:rPr lang="en-US" altLang="zh-TW" dirty="0"/>
              <a:t>”</a:t>
            </a:r>
            <a:r>
              <a:rPr lang="zh-TW" altLang="en-US" dirty="0"/>
              <a:t>依序逐行執行測試</a:t>
            </a:r>
            <a:endParaRPr lang="en-US" altLang="zh-TW" dirty="0"/>
          </a:p>
          <a:p>
            <a:r>
              <a:rPr lang="zh-TW" altLang="en-US" dirty="0"/>
              <a:t>如果你有新增與題目敘述不同之處，請</a:t>
            </a:r>
            <a:r>
              <a:rPr lang="zh-TW" altLang="en-US" dirty="0">
                <a:solidFill>
                  <a:srgbClr val="FF0000"/>
                </a:solidFill>
              </a:rPr>
              <a:t>務必標註並說明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4CD9B7-9246-49B0-85B5-C956A9B3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16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27270-223D-4327-B3D0-810ED2A6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測試步驟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E3701-D189-4683-9BAF-29CECC91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540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測試介面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，可以進入材料系統後再返回介面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，可以進入人事系統後再返回介面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，可以進入材料系統後再返回介面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，可以進入店面情況後再返回介面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測試介面結束後輸入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，進入材料系統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測試材料系統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，可以執行進貨，進貨測試情況如下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至少可以進貨三次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錢足夠時，可以成功進貨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錢不足時，進貨失敗並重新輸入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結束進貨時，可以返回介面，在介面輸入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，進入材料系統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測試材料系統結束時，在材料系統輸入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，返回介面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在介面輸入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，進入人事系統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248830-C27E-4FC7-B162-609BE4E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94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27270-223D-4327-B3D0-810ED2A6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測試步驟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E3701-D189-4683-9BAF-29CECC91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5344159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測試人事系統 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，可以執行聘任，聘任測試情況如下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輸入四項聘任資料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至少新增兩人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3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唯一，新增人事資料成功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重複，新增失敗返回人事系統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聘任結束，返回人事系統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，可以執行離職，離職測試情況如下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輸入離職者的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至少離職一人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3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存在，將員工的狀態從在職更改為離職，人事資料不會刪除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不存在，返回人事系統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離職結束，返回人事系統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，可以返回介面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在介面輸入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，進入銷售系統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248830-C27E-4FC7-B162-609BE4E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94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27270-223D-4327-B3D0-810ED2A6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測試步驟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E3701-D189-4683-9BAF-29CECC91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5344159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測試銷售系統 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，可以執行銷售，銷售測試情況如下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輸入員工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並判斷員工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是否存在且狀態為在職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執行「銷售」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至少可以銷售三次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4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輸入三項銷售商品的資料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5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商品數量充足，銷售成功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5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商品數量不足，會銷售失敗，重新輸入</a:t>
            </a:r>
          </a:p>
          <a:p>
            <a:pPr lvl="5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銷售結束時，返回銷售系統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返回銷售系統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4.2 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，可以返回介面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在介面輸入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，進入店面情況 </a:t>
            </a:r>
            <a:endParaRPr lang="zh-TW" altLang="en-US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248830-C27E-4FC7-B162-609BE4E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1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27270-223D-4327-B3D0-810ED2A6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測試步驟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E3701-D189-4683-9BAF-29CECC91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5344159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測試店面情況 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使用者輸入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，代表執行「材料情況」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輸出所有的材料資訊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後返回店面情況 </a:t>
            </a:r>
          </a:p>
          <a:p>
            <a:pPr lvl="3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商品名稱、商品單價、商品數量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使用者輸入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，代表執行「人事情況」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輸出所有的人事資訊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後返回店面情況 </a:t>
            </a:r>
          </a:p>
          <a:p>
            <a:pPr lvl="3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姓名、員工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、薪資、狀態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使用者輸入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，代表執行「財務情況」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輸出目前的資金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後返回店面情況 </a:t>
            </a:r>
          </a:p>
          <a:p>
            <a:pPr lvl="3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目前的資金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初始資金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進貨成本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人事成本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營收</a:t>
            </a:r>
          </a:p>
          <a:p>
            <a:pPr marL="1371600" lvl="3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初始資金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商品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數量*商品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+…)-(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店員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薪資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+…)+(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商品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售價*商品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銷售數量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使用者輸入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，代表返回「介面」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在介面輸入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，結束商店管理系統的測試</a:t>
            </a:r>
            <a:endParaRPr lang="zh-TW" altLang="en-US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248830-C27E-4FC7-B162-609BE4E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51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程式語言用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確認可以在</a:t>
            </a:r>
            <a:r>
              <a:rPr lang="en-US" altLang="zh-TW" dirty="0" err="1"/>
              <a:t>spyder</a:t>
            </a:r>
            <a:r>
              <a:rPr lang="en-US" altLang="zh-TW" dirty="0"/>
              <a:t>(3.3.3)</a:t>
            </a:r>
            <a:r>
              <a:rPr lang="zh-TW" altLang="en-US" dirty="0"/>
              <a:t>上跑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code</a:t>
            </a:r>
            <a:r>
              <a:rPr lang="zh-TW" altLang="en-US" dirty="0">
                <a:solidFill>
                  <a:srgbClr val="FF0000"/>
                </a:solidFill>
              </a:rPr>
              <a:t>中，請一定用註解標示清楚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請把所有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py</a:t>
            </a:r>
            <a:r>
              <a:rPr lang="zh-TW" altLang="en-US" dirty="0">
                <a:solidFill>
                  <a:srgbClr val="FF0000"/>
                </a:solidFill>
              </a:rPr>
              <a:t>以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>
                <a:solidFill>
                  <a:srgbClr val="FF0000"/>
                </a:solidFill>
              </a:rPr>
              <a:t>學號</a:t>
            </a:r>
            <a:r>
              <a:rPr lang="en-US" altLang="zh-TW">
                <a:solidFill>
                  <a:srgbClr val="FF0000"/>
                </a:solidFill>
              </a:rPr>
              <a:t>.</a:t>
            </a:r>
            <a:r>
              <a:rPr lang="en-US" altLang="zh-TW" dirty="0">
                <a:solidFill>
                  <a:srgbClr val="FF0000"/>
                </a:solidFill>
              </a:rPr>
              <a:t>zip)</a:t>
            </a:r>
            <a:r>
              <a:rPr lang="zh-TW" altLang="en-US" dirty="0">
                <a:solidFill>
                  <a:srgbClr val="FF0000"/>
                </a:solidFill>
              </a:rPr>
              <a:t>格式上傳</a:t>
            </a:r>
            <a:r>
              <a:rPr lang="en-US" altLang="zh-TW" dirty="0" err="1">
                <a:solidFill>
                  <a:srgbClr val="FF0000"/>
                </a:solidFill>
              </a:rPr>
              <a:t>iLearning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抄襲與被抄襲雙方該作業</a:t>
            </a:r>
            <a:r>
              <a:rPr lang="en-US" altLang="zh-TW" dirty="0"/>
              <a:t>0</a:t>
            </a:r>
            <a:r>
              <a:rPr lang="zh-TW" altLang="en-US" dirty="0"/>
              <a:t>分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2020/05/20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三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26" y="1646238"/>
            <a:ext cx="1910674" cy="19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36BF0-A141-457D-82FF-C1389CE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商店管理系統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13A1E3-F3A1-4863-9F43-3EBCCC22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8EC02C-D417-427B-A45B-800A178F8FD3}"/>
              </a:ext>
            </a:extLst>
          </p:cNvPr>
          <p:cNvSpPr/>
          <p:nvPr/>
        </p:nvSpPr>
        <p:spPr>
          <a:xfrm>
            <a:off x="568960" y="3674835"/>
            <a:ext cx="1686560" cy="72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D99C43-2960-45E2-B556-FEB3E1B68AFD}"/>
              </a:ext>
            </a:extLst>
          </p:cNvPr>
          <p:cNvSpPr/>
          <p:nvPr/>
        </p:nvSpPr>
        <p:spPr>
          <a:xfrm>
            <a:off x="3058160" y="1892687"/>
            <a:ext cx="1686560" cy="72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材料系統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B7BEB1-224E-4429-A213-2ED174FDF665}"/>
              </a:ext>
            </a:extLst>
          </p:cNvPr>
          <p:cNvSpPr/>
          <p:nvPr/>
        </p:nvSpPr>
        <p:spPr>
          <a:xfrm>
            <a:off x="3058160" y="3025117"/>
            <a:ext cx="1686560" cy="72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人事系統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1997EF-69D1-4064-B3AD-786254A545A7}"/>
              </a:ext>
            </a:extLst>
          </p:cNvPr>
          <p:cNvSpPr/>
          <p:nvPr/>
        </p:nvSpPr>
        <p:spPr>
          <a:xfrm>
            <a:off x="3058160" y="4166756"/>
            <a:ext cx="1686560" cy="72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銷售系統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2AE0A4-7F12-47D3-BD1B-ADA1FD0BCE03}"/>
              </a:ext>
            </a:extLst>
          </p:cNvPr>
          <p:cNvSpPr/>
          <p:nvPr/>
        </p:nvSpPr>
        <p:spPr>
          <a:xfrm>
            <a:off x="3058160" y="5614351"/>
            <a:ext cx="1686560" cy="72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店面情況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F7F3FC-3760-4BF5-BD5E-13A9B8112FAF}"/>
              </a:ext>
            </a:extLst>
          </p:cNvPr>
          <p:cNvSpPr/>
          <p:nvPr/>
        </p:nvSpPr>
        <p:spPr>
          <a:xfrm>
            <a:off x="5059680" y="1892687"/>
            <a:ext cx="1686560" cy="7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進貨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07DBCF-A182-4BCC-865E-86A358495977}"/>
              </a:ext>
            </a:extLst>
          </p:cNvPr>
          <p:cNvSpPr/>
          <p:nvPr/>
        </p:nvSpPr>
        <p:spPr>
          <a:xfrm>
            <a:off x="5059680" y="2886800"/>
            <a:ext cx="108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聘任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BBD53F-1A17-4EFF-9A28-D322E1DE6B95}"/>
              </a:ext>
            </a:extLst>
          </p:cNvPr>
          <p:cNvSpPr/>
          <p:nvPr/>
        </p:nvSpPr>
        <p:spPr>
          <a:xfrm>
            <a:off x="5059680" y="3466237"/>
            <a:ext cx="108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離職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5BEB69-8468-4F0B-BAEC-9C19F9543221}"/>
              </a:ext>
            </a:extLst>
          </p:cNvPr>
          <p:cNvSpPr/>
          <p:nvPr/>
        </p:nvSpPr>
        <p:spPr>
          <a:xfrm>
            <a:off x="5059680" y="4166756"/>
            <a:ext cx="1686560" cy="7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確認員工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1DC9C8-9B0F-4697-AA09-CDDF147D364E}"/>
              </a:ext>
            </a:extLst>
          </p:cNvPr>
          <p:cNvSpPr/>
          <p:nvPr/>
        </p:nvSpPr>
        <p:spPr>
          <a:xfrm>
            <a:off x="6939280" y="4166756"/>
            <a:ext cx="1686560" cy="7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銷售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9901EB-B205-4E7F-BAF3-8F6FB5167158}"/>
              </a:ext>
            </a:extLst>
          </p:cNvPr>
          <p:cNvSpPr/>
          <p:nvPr/>
        </p:nvSpPr>
        <p:spPr>
          <a:xfrm>
            <a:off x="5095240" y="5240405"/>
            <a:ext cx="108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材料情況</a:t>
            </a:r>
            <a:endParaRPr lang="en-US" altLang="zh-TW" sz="16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9D43A0-61B6-446C-B150-2A41B18F194D}"/>
              </a:ext>
            </a:extLst>
          </p:cNvPr>
          <p:cNvSpPr/>
          <p:nvPr/>
        </p:nvSpPr>
        <p:spPr>
          <a:xfrm>
            <a:off x="5095240" y="5794351"/>
            <a:ext cx="108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人事情況</a:t>
            </a:r>
            <a:endParaRPr lang="en-US" altLang="zh-TW" sz="16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6889E1-BB01-4DE0-A2F0-C7352DF656FD}"/>
              </a:ext>
            </a:extLst>
          </p:cNvPr>
          <p:cNvSpPr/>
          <p:nvPr/>
        </p:nvSpPr>
        <p:spPr>
          <a:xfrm>
            <a:off x="5095240" y="6356350"/>
            <a:ext cx="1080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財務情況</a:t>
            </a:r>
            <a:endParaRPr lang="en-US" altLang="zh-TW" sz="16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F6ECBDA6-050A-4B12-B34E-25276BEF0E92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2255520" y="2252687"/>
            <a:ext cx="802640" cy="1782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DFAEC6D6-D9AA-41D7-9E33-5BD0A7F6F043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255520" y="3385117"/>
            <a:ext cx="802640" cy="649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081F8116-517B-4DF6-9FE4-34AE9144D06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55520" y="4034835"/>
            <a:ext cx="802640" cy="491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247B4A67-03DF-46F4-9770-E2CAC26CFC8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255520" y="4034835"/>
            <a:ext cx="802640" cy="193951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F5767E6-FD3C-4719-9DC2-166B26FFD832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744720" y="2252687"/>
            <a:ext cx="31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72D7041-4D26-4411-A1B5-FFA78156C41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44720" y="3066800"/>
            <a:ext cx="314960" cy="3183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8F22CC7-AD68-4562-8064-AACEFF2D19D8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744720" y="3385117"/>
            <a:ext cx="314960" cy="2611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7A564E9-CA0C-456B-812B-56D0341D562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744720" y="4526756"/>
            <a:ext cx="31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AAF51B7-3784-48B9-83EE-8B777AA54B9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746240" y="4526756"/>
            <a:ext cx="193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7B95F9AA-6C3F-459B-866C-A627215B5A72}"/>
              </a:ext>
            </a:extLst>
          </p:cNvPr>
          <p:cNvCxnSpPr>
            <a:cxnSpLocks/>
            <a:stCxn id="16" idx="2"/>
            <a:endCxn id="9" idx="2"/>
          </p:cNvCxnSpPr>
          <p:nvPr/>
        </p:nvCxnSpPr>
        <p:spPr>
          <a:xfrm rot="5400000">
            <a:off x="5842000" y="2946196"/>
            <a:ext cx="12700" cy="38811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DC890D3B-874D-4682-84BD-81475B8C74A2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4744720" y="5420405"/>
            <a:ext cx="350520" cy="5539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66021D9-0E86-48A0-9B4A-D5263F35B95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4744720" y="5974351"/>
            <a:ext cx="3505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9F5758F-36CB-4F8F-AB91-B8BC3C7062D2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744720" y="5974351"/>
            <a:ext cx="350520" cy="56199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AAC8B5EE-C22E-4881-A4E6-A2E7B52154E1}"/>
              </a:ext>
            </a:extLst>
          </p:cNvPr>
          <p:cNvCxnSpPr>
            <a:cxnSpLocks/>
            <a:stCxn id="12" idx="0"/>
            <a:endCxn id="3" idx="0"/>
          </p:cNvCxnSpPr>
          <p:nvPr/>
        </p:nvCxnSpPr>
        <p:spPr>
          <a:xfrm rot="16200000" flipH="1" flipV="1">
            <a:off x="2766526" y="538401"/>
            <a:ext cx="1782148" cy="4490720"/>
          </a:xfrm>
          <a:prstGeom prst="bentConnector3">
            <a:avLst>
              <a:gd name="adj1" fmla="val -12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48C0714B-BA72-4ABF-9758-133D27B55CFD}"/>
              </a:ext>
            </a:extLst>
          </p:cNvPr>
          <p:cNvCxnSpPr>
            <a:cxnSpLocks/>
            <a:stCxn id="15" idx="0"/>
            <a:endCxn id="9" idx="0"/>
          </p:cNvCxnSpPr>
          <p:nvPr/>
        </p:nvCxnSpPr>
        <p:spPr>
          <a:xfrm rot="16200000" flipV="1">
            <a:off x="4902200" y="3165996"/>
            <a:ext cx="12700" cy="2001520"/>
          </a:xfrm>
          <a:prstGeom prst="bentConnector3">
            <a:avLst>
              <a:gd name="adj1" fmla="val 14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3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2C0C3-7111-4B45-99F2-01B346CE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42A00-0DDA-4849-AB69-1866D1B5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0"/>
            <a:ext cx="52578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interface/</a:t>
            </a:r>
          </a:p>
          <a:p>
            <a:pPr marL="0" indent="0">
              <a:buNone/>
            </a:pPr>
            <a:r>
              <a:rPr lang="zh-TW" altLang="en-US" sz="2250" dirty="0">
                <a:latin typeface="Consolas" panose="020B0609020204030204" pitchFamily="49" charset="0"/>
              </a:rPr>
              <a:t>   </a:t>
            </a: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457200" lvl="1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material/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purchase.py</a:t>
            </a:r>
          </a:p>
          <a:p>
            <a:pPr marL="457200" lvl="1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personnel/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hire.py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resignation.py</a:t>
            </a:r>
          </a:p>
          <a:p>
            <a:pPr marL="457200" lvl="1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sales/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confirmEmp.py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sales.py</a:t>
            </a:r>
          </a:p>
          <a:p>
            <a:pPr marL="457200" lvl="1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situation/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914400" lvl="2" indent="0">
              <a:buNone/>
            </a:pPr>
            <a:r>
              <a:rPr lang="en-US" altLang="zh-TW" sz="2250" dirty="0">
                <a:solidFill>
                  <a:sysClr val="windowText" lastClr="0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getMa</a:t>
            </a:r>
            <a:r>
              <a:rPr lang="en-US" altLang="zh-TW" sz="2250" dirty="0">
                <a:latin typeface="Consolas" panose="020B0609020204030204" pitchFamily="49" charset="0"/>
              </a:rPr>
              <a:t>terial.py</a:t>
            </a:r>
            <a:endParaRPr lang="en-US" altLang="zh-TW" sz="2250" dirty="0">
              <a:solidFill>
                <a:sysClr val="windowText" lastClr="00000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en-US" altLang="zh-TW" sz="2250" dirty="0">
                <a:solidFill>
                  <a:sysClr val="windowText" lastClr="0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getPersonnel</a:t>
            </a:r>
            <a:r>
              <a:rPr lang="en-US" altLang="zh-TW" sz="2250" dirty="0">
                <a:latin typeface="Consolas" panose="020B0609020204030204" pitchFamily="49" charset="0"/>
              </a:rPr>
              <a:t>.py</a:t>
            </a:r>
            <a:endParaRPr lang="en-US" altLang="zh-TW" sz="2250" dirty="0">
              <a:solidFill>
                <a:sysClr val="windowText" lastClr="00000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en-US" altLang="zh-TW" sz="2250" dirty="0">
                <a:solidFill>
                  <a:sysClr val="windowText" lastClr="0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getMoney</a:t>
            </a:r>
            <a:r>
              <a:rPr lang="en-US" altLang="zh-TW" sz="2250" dirty="0">
                <a:latin typeface="Consolas" panose="020B0609020204030204" pitchFamily="49" charset="0"/>
              </a:rPr>
              <a:t>.py</a:t>
            </a:r>
            <a:endParaRPr lang="zh-TW" altLang="en-US" sz="2250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008CFD-D544-429F-88F8-6B2AC27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E6B1ADA-8BFC-43B8-9444-B19FE2F9414B}"/>
              </a:ext>
            </a:extLst>
          </p:cNvPr>
          <p:cNvSpPr txBox="1">
            <a:spLocks/>
          </p:cNvSpPr>
          <p:nvPr/>
        </p:nvSpPr>
        <p:spPr>
          <a:xfrm>
            <a:off x="4724400" y="1690688"/>
            <a:ext cx="2743200" cy="536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材料系統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人事系統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聘任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離職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銷售系統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確認員工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店面情況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材料情況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人事情況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財務情況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8C85E1-E42C-4FB3-BEF1-012FD08811FB}"/>
              </a:ext>
            </a:extLst>
          </p:cNvPr>
          <p:cNvSpPr txBox="1">
            <a:spLocks/>
          </p:cNvSpPr>
          <p:nvPr/>
        </p:nvSpPr>
        <p:spPr>
          <a:xfrm>
            <a:off x="838200" y="1848033"/>
            <a:ext cx="3511063" cy="21754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main.py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中使用右方所有的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檔案才算成功。</a:t>
            </a:r>
          </a:p>
        </p:txBody>
      </p:sp>
    </p:spTree>
    <p:extLst>
      <p:ext uri="{BB962C8B-B14F-4D97-AF65-F5344CB8AC3E}">
        <p14:creationId xmlns:p14="http://schemas.microsoft.com/office/powerpoint/2010/main" val="84609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36BF0-A141-457D-82FF-C1389CE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endParaRPr lang="zh-TW" altLang="en-US" dirty="0"/>
          </a:p>
        </p:txBody>
      </p:sp>
      <p:sp>
        <p:nvSpPr>
          <p:cNvPr id="6" name="內容版面配置區 9">
            <a:extLst>
              <a:ext uri="{FF2B5EF4-FFF2-40B4-BE49-F238E27FC236}">
                <a16:creationId xmlns:a16="http://schemas.microsoft.com/office/drawing/2014/main" id="{DA75D273-18C7-4D5E-89CA-56FED119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 </a:t>
            </a:r>
            <a:r>
              <a:rPr lang="en-US" altLang="zh-TW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</a:p>
          <a:p>
            <a:pPr marL="0" indent="0">
              <a:buNone/>
            </a:pP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實作商店管理系統的介面功能。假設商店的初始資金是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100000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，代表進入「材料系統」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=2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，代表進入「人事系統」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=3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，代表進入「銷售系統」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=4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，代表進入「店面情況」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=5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，代表離開「商店管理系統」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C5AA83-12C0-4CE2-A729-3ABE78F3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58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36BF0-A141-457D-82FF-C1389CE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endParaRPr lang="zh-TW" altLang="en-US" dirty="0"/>
          </a:p>
        </p:txBody>
      </p:sp>
      <p:sp>
        <p:nvSpPr>
          <p:cNvPr id="6" name="內容版面配置區 9">
            <a:extLst>
              <a:ext uri="{FF2B5EF4-FFF2-40B4-BE49-F238E27FC236}">
                <a16:creationId xmlns:a16="http://schemas.microsoft.com/office/drawing/2014/main" id="{DA75D273-18C7-4D5E-89CA-56FED119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材料系統 </a:t>
            </a:r>
            <a:r>
              <a:rPr lang="en-US" altLang="zh-TW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(20%)</a:t>
            </a: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，代表執行「進貨」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新增欲進貨的商品資訊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商品名稱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蛋糕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商品單價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商品數量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2</a:t>
            </a: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錢不足時，會購買失敗，重新輸入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進貨結束時，返回「介面」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=2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，代表返回「介面」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894F9B-22BC-44A5-A350-10E1133C7700}"/>
              </a:ext>
            </a:extLst>
          </p:cNvPr>
          <p:cNvSpPr/>
          <p:nvPr/>
        </p:nvSpPr>
        <p:spPr>
          <a:xfrm>
            <a:off x="8997751" y="2095624"/>
            <a:ext cx="1686560" cy="72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0AC549-CEA5-4892-A093-8F3296871951}"/>
              </a:ext>
            </a:extLst>
          </p:cNvPr>
          <p:cNvSpPr/>
          <p:nvPr/>
        </p:nvSpPr>
        <p:spPr>
          <a:xfrm>
            <a:off x="8997751" y="3327869"/>
            <a:ext cx="1686560" cy="72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材料系統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A835D8-1E22-4186-A108-10BA99CB0477}"/>
              </a:ext>
            </a:extLst>
          </p:cNvPr>
          <p:cNvSpPr/>
          <p:nvPr/>
        </p:nvSpPr>
        <p:spPr>
          <a:xfrm>
            <a:off x="8997751" y="4560114"/>
            <a:ext cx="1686560" cy="7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進貨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046B5C8-C8D0-4D9A-9AEA-8A945F50D15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841031" y="2815624"/>
            <a:ext cx="0" cy="512245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B7979D1-B54B-4B9F-B308-3F8F221AE89A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9841031" y="4047869"/>
            <a:ext cx="0" cy="5122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9FE436B9-96CA-4C7D-A0D1-D6693DAAB0AB}"/>
              </a:ext>
            </a:extLst>
          </p:cNvPr>
          <p:cNvCxnSpPr>
            <a:cxnSpLocks/>
            <a:stCxn id="37" idx="1"/>
            <a:endCxn id="5" idx="1"/>
          </p:cNvCxnSpPr>
          <p:nvPr/>
        </p:nvCxnSpPr>
        <p:spPr>
          <a:xfrm rot="10800000">
            <a:off x="8997751" y="2455624"/>
            <a:ext cx="12700" cy="2464490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73DF94-4789-450A-96D6-74711214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3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36BF0-A141-457D-82FF-C1389CE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13A1E3-F3A1-4863-9F43-3EBCCC22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內容版面配置區 9">
            <a:extLst>
              <a:ext uri="{FF2B5EF4-FFF2-40B4-BE49-F238E27FC236}">
                <a16:creationId xmlns:a16="http://schemas.microsoft.com/office/drawing/2014/main" id="{DA75D273-18C7-4D5E-89CA-56FED119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425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人事系統 </a:t>
            </a:r>
            <a:r>
              <a:rPr lang="en-US" altLang="zh-TW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(30%)</a:t>
            </a: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，代表執行「聘任」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新增欲聘任的人事資訊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魯夫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員工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0001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四個數字、唯一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薪資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800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在職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聘任結束時或新增失敗，返回「人事系統」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=2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，代表執行「離職」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更新離職者的狀態為離職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員工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1324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四個數字、唯一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離職結束時或離職失敗，返回「人事系統」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=3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，代表返回「介面」</a:t>
            </a:r>
            <a:endParaRPr lang="zh-TW" altLang="en-US" dirty="0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4606AF01-1FA5-4046-AB38-7F3F8FA5E9F4}"/>
              </a:ext>
            </a:extLst>
          </p:cNvPr>
          <p:cNvGrpSpPr/>
          <p:nvPr/>
        </p:nvGrpSpPr>
        <p:grpSpPr>
          <a:xfrm>
            <a:off x="7879080" y="2429466"/>
            <a:ext cx="3830320" cy="3323043"/>
            <a:chOff x="350520" y="2814523"/>
            <a:chExt cx="3830320" cy="332304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CD3D86-6507-4614-95C6-E19EC4C8B53E}"/>
                </a:ext>
              </a:extLst>
            </p:cNvPr>
            <p:cNvSpPr/>
            <p:nvPr/>
          </p:nvSpPr>
          <p:spPr>
            <a:xfrm>
              <a:off x="350520" y="2814523"/>
              <a:ext cx="168656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介面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2BBFADE-D0FE-4F9D-A945-1EA29EB79F67}"/>
                </a:ext>
              </a:extLst>
            </p:cNvPr>
            <p:cNvSpPr/>
            <p:nvPr/>
          </p:nvSpPr>
          <p:spPr>
            <a:xfrm>
              <a:off x="350520" y="4116045"/>
              <a:ext cx="168656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人事系統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7BC741-B59E-4619-B643-5D5C878A0EC0}"/>
                </a:ext>
              </a:extLst>
            </p:cNvPr>
            <p:cNvSpPr/>
            <p:nvPr/>
          </p:nvSpPr>
          <p:spPr>
            <a:xfrm>
              <a:off x="350520" y="5417566"/>
              <a:ext cx="1686560" cy="720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聘任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52C28CC-B6B5-4795-AA77-3D1009595DFC}"/>
                </a:ext>
              </a:extLst>
            </p:cNvPr>
            <p:cNvSpPr/>
            <p:nvPr/>
          </p:nvSpPr>
          <p:spPr>
            <a:xfrm>
              <a:off x="2494280" y="4116045"/>
              <a:ext cx="1686560" cy="7200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離職</a:t>
              </a:r>
              <a:endParaRPr lang="en-US" altLang="zh-TW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8EE2DC46-CDFD-4ED1-9018-80B1E14CC75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1193800" y="3534523"/>
              <a:ext cx="0" cy="581522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5E0BDBDE-5FD2-4EA7-B624-DF599DCB55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193800" y="4836045"/>
              <a:ext cx="0" cy="581521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34D247A2-4223-4606-B64F-6F6FB1FCEB09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2037080" y="4476045"/>
              <a:ext cx="45720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21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36BF0-A141-457D-82FF-C1389CE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endParaRPr lang="zh-TW" altLang="en-US" dirty="0"/>
          </a:p>
        </p:txBody>
      </p:sp>
      <p:sp>
        <p:nvSpPr>
          <p:cNvPr id="6" name="內容版面配置區 9">
            <a:extLst>
              <a:ext uri="{FF2B5EF4-FFF2-40B4-BE49-F238E27FC236}">
                <a16:creationId xmlns:a16="http://schemas.microsoft.com/office/drawing/2014/main" id="{DA75D273-18C7-4D5E-89CA-56FED119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銷售系統 </a:t>
            </a:r>
            <a:r>
              <a:rPr lang="en-US" altLang="zh-TW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(20%)</a:t>
            </a: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，代表執行「銷售」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確認是否是本店員工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員工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存在且狀態為在職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員工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1324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四個數字、唯一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代表執行「銷售商品」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新增欲銷售的商品資訊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商品名稱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蛋糕</a:t>
            </a:r>
          </a:p>
          <a:p>
            <a:pPr lvl="3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商品售價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50</a:t>
            </a:r>
          </a:p>
          <a:p>
            <a:pPr lvl="3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商品數量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2</a:t>
            </a: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商品數量不足，會銷售失敗，重新輸入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銷售結束時，返回「銷售系統」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返回「銷售系統」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=2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，代表返回「介面」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DA2BE2-478D-48EE-AADD-5EE74B14559A}"/>
              </a:ext>
            </a:extLst>
          </p:cNvPr>
          <p:cNvSpPr/>
          <p:nvPr/>
        </p:nvSpPr>
        <p:spPr>
          <a:xfrm>
            <a:off x="9225280" y="2347640"/>
            <a:ext cx="1686560" cy="72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銷售系統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9CDE6B-49C3-4381-8D9E-D2E50D7CBB07}"/>
              </a:ext>
            </a:extLst>
          </p:cNvPr>
          <p:cNvSpPr/>
          <p:nvPr/>
        </p:nvSpPr>
        <p:spPr>
          <a:xfrm>
            <a:off x="9225280" y="3412638"/>
            <a:ext cx="1686560" cy="7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確認員工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051495-BA29-4256-9746-035426B1D73C}"/>
              </a:ext>
            </a:extLst>
          </p:cNvPr>
          <p:cNvSpPr/>
          <p:nvPr/>
        </p:nvSpPr>
        <p:spPr>
          <a:xfrm>
            <a:off x="9225280" y="4477636"/>
            <a:ext cx="1686560" cy="7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銷售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5888114-EA66-496C-B0C5-9834F1AF889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068560" y="3067640"/>
            <a:ext cx="0" cy="3449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4F83624-2A0E-4CE1-94D4-8E4A802829D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068560" y="4132638"/>
            <a:ext cx="0" cy="3449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46F6F7AE-129D-4F8D-B98E-36FE9EC0470F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>
            <a:off x="9225280" y="2707640"/>
            <a:ext cx="12700" cy="2129996"/>
          </a:xfrm>
          <a:prstGeom prst="bentConnector3">
            <a:avLst>
              <a:gd name="adj1" fmla="val 316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82F35879-FC4D-4554-902D-073B53AA6E16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V="1">
            <a:off x="10911840" y="2707640"/>
            <a:ext cx="12700" cy="1064998"/>
          </a:xfrm>
          <a:prstGeom prst="bentConnector3">
            <a:avLst>
              <a:gd name="adj1" fmla="val 308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200C27-1BA5-453E-85F8-00FEA21D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96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36BF0-A141-457D-82FF-C1389CE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13A1E3-F3A1-4863-9F43-3EBCCC22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內容版面配置區 9">
            <a:extLst>
              <a:ext uri="{FF2B5EF4-FFF2-40B4-BE49-F238E27FC236}">
                <a16:creationId xmlns:a16="http://schemas.microsoft.com/office/drawing/2014/main" id="{DA75D273-18C7-4D5E-89CA-56FED119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店面情況 </a:t>
            </a:r>
            <a:r>
              <a:rPr lang="en-US" altLang="zh-TW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(20%)</a:t>
            </a: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，代表執行「材料情況」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輸出所有的材料資訊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商品名稱、商品單價、商品數量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=2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，代表執行「人事情況」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輸出所有的人事資訊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姓名、員工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、薪資、狀態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=3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，代表執行「財務情況」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輸出目前的資金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目前的資金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初始資金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進貨成本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人事成本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營收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=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初始資金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-(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數量*商品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單價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+…)-(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店員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薪資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+…)+(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售價*商品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銷售數量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</a:t>
            </a:r>
            <a:r>
              <a:rPr lang="en-US" altLang="zh-TW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=4</a:t>
            </a: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，代表返回「介面」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142689-99CE-4C0B-8AD6-89291F0E639C}"/>
              </a:ext>
            </a:extLst>
          </p:cNvPr>
          <p:cNvSpPr/>
          <p:nvPr/>
        </p:nvSpPr>
        <p:spPr>
          <a:xfrm>
            <a:off x="8036560" y="3102466"/>
            <a:ext cx="1686560" cy="72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店面情況</a:t>
            </a:r>
            <a:endParaRPr lang="en-US" altLang="zh-TW" sz="28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1E7A8-E17D-4FF3-B1A2-6CBA73F11E7F}"/>
              </a:ext>
            </a:extLst>
          </p:cNvPr>
          <p:cNvSpPr/>
          <p:nvPr/>
        </p:nvSpPr>
        <p:spPr>
          <a:xfrm>
            <a:off x="10093960" y="2261632"/>
            <a:ext cx="1260000" cy="54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材料情況</a:t>
            </a:r>
            <a:endParaRPr lang="en-US" altLang="zh-TW" sz="20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9CF373-DE43-43A8-9612-5D321B0AFCAA}"/>
              </a:ext>
            </a:extLst>
          </p:cNvPr>
          <p:cNvSpPr/>
          <p:nvPr/>
        </p:nvSpPr>
        <p:spPr>
          <a:xfrm>
            <a:off x="10093960" y="3192466"/>
            <a:ext cx="1260000" cy="54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人事情況</a:t>
            </a:r>
            <a:endParaRPr lang="en-US" altLang="zh-TW" sz="20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759D45-296D-4366-BD1E-AC9834FB9743}"/>
              </a:ext>
            </a:extLst>
          </p:cNvPr>
          <p:cNvSpPr/>
          <p:nvPr/>
        </p:nvSpPr>
        <p:spPr>
          <a:xfrm>
            <a:off x="10093960" y="4123299"/>
            <a:ext cx="1260000" cy="54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財務情況</a:t>
            </a:r>
            <a:endParaRPr lang="en-US" altLang="zh-TW" sz="20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B0A3F8-2892-4D46-A24B-0A2386922B1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723120" y="2531632"/>
            <a:ext cx="370840" cy="9308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9EDA56-9575-43CE-812A-69F7C205363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723120" y="3462466"/>
            <a:ext cx="3708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4F84190-6385-434A-9053-9D1D0DDCF9E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9723120" y="3462466"/>
            <a:ext cx="370840" cy="9308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7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2C0C3-7111-4B45-99F2-01B346CE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 </a:t>
            </a:r>
            <a:r>
              <a:rPr lang="en-US" altLang="zh-TW" dirty="0"/>
              <a:t>and Packages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42A00-0DDA-4849-AB69-1866D1B5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0"/>
            <a:ext cx="52578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interface/</a:t>
            </a:r>
          </a:p>
          <a:p>
            <a:pPr marL="0" indent="0">
              <a:buNone/>
            </a:pPr>
            <a:r>
              <a:rPr lang="zh-TW" altLang="en-US" sz="2250" dirty="0">
                <a:latin typeface="Consolas" panose="020B0609020204030204" pitchFamily="49" charset="0"/>
              </a:rPr>
              <a:t>   </a:t>
            </a: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457200" lvl="1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material/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purchase.py</a:t>
            </a:r>
          </a:p>
          <a:p>
            <a:pPr marL="457200" lvl="1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personnel/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hire.py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resignation.py</a:t>
            </a:r>
          </a:p>
          <a:p>
            <a:pPr marL="457200" lvl="1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sales/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confirmEmp.py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sales.py</a:t>
            </a:r>
          </a:p>
          <a:p>
            <a:pPr marL="457200" lvl="1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situation/</a:t>
            </a:r>
          </a:p>
          <a:p>
            <a:pPr marL="914400" lvl="2" indent="0">
              <a:buNone/>
            </a:pPr>
            <a:r>
              <a:rPr lang="en-US" altLang="zh-TW" sz="2250" dirty="0">
                <a:latin typeface="Consolas" panose="020B0609020204030204" pitchFamily="49" charset="0"/>
              </a:rPr>
              <a:t>__init__.py</a:t>
            </a:r>
          </a:p>
          <a:p>
            <a:pPr marL="914400" lvl="2" indent="0">
              <a:buNone/>
            </a:pPr>
            <a:r>
              <a:rPr lang="en-US" altLang="zh-TW" sz="2250" dirty="0">
                <a:solidFill>
                  <a:sysClr val="windowText" lastClr="0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getMa</a:t>
            </a:r>
            <a:r>
              <a:rPr lang="en-US" altLang="zh-TW" sz="2250" dirty="0">
                <a:latin typeface="Consolas" panose="020B0609020204030204" pitchFamily="49" charset="0"/>
              </a:rPr>
              <a:t>terial.py</a:t>
            </a:r>
            <a:endParaRPr lang="en-US" altLang="zh-TW" sz="2250" dirty="0">
              <a:solidFill>
                <a:sysClr val="windowText" lastClr="00000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en-US" altLang="zh-TW" sz="2250" dirty="0">
                <a:solidFill>
                  <a:sysClr val="windowText" lastClr="0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getPersonnel</a:t>
            </a:r>
            <a:r>
              <a:rPr lang="en-US" altLang="zh-TW" sz="2250" dirty="0">
                <a:latin typeface="Consolas" panose="020B0609020204030204" pitchFamily="49" charset="0"/>
              </a:rPr>
              <a:t>.py</a:t>
            </a:r>
            <a:endParaRPr lang="en-US" altLang="zh-TW" sz="2250" dirty="0">
              <a:solidFill>
                <a:sysClr val="windowText" lastClr="000000"/>
              </a:solidFill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en-US" altLang="zh-TW" sz="2250" dirty="0">
                <a:solidFill>
                  <a:sysClr val="windowText" lastClr="000000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getMoney</a:t>
            </a:r>
            <a:r>
              <a:rPr lang="en-US" altLang="zh-TW" sz="2250" dirty="0">
                <a:latin typeface="Consolas" panose="020B0609020204030204" pitchFamily="49" charset="0"/>
              </a:rPr>
              <a:t>.py</a:t>
            </a:r>
            <a:endParaRPr lang="zh-TW" altLang="en-US" sz="2250" dirty="0">
              <a:latin typeface="Consolas" panose="020B06090202040302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008CFD-D544-429F-88F8-6B2AC27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E6B1ADA-8BFC-43B8-9444-B19FE2F9414B}"/>
              </a:ext>
            </a:extLst>
          </p:cNvPr>
          <p:cNvSpPr txBox="1">
            <a:spLocks/>
          </p:cNvSpPr>
          <p:nvPr/>
        </p:nvSpPr>
        <p:spPr>
          <a:xfrm>
            <a:off x="4724400" y="1690688"/>
            <a:ext cx="2743200" cy="536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材料系統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人事系統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聘任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離職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銷售系統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確認員工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店面情況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材料情況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人事情況</a:t>
            </a:r>
            <a:endParaRPr lang="en-US" altLang="zh-TW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zh-TW" altLang="en-US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財務情況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C8C85E1-E42C-4FB3-BEF1-012FD08811FB}"/>
              </a:ext>
            </a:extLst>
          </p:cNvPr>
          <p:cNvSpPr txBox="1">
            <a:spLocks/>
          </p:cNvSpPr>
          <p:nvPr/>
        </p:nvSpPr>
        <p:spPr>
          <a:xfrm>
            <a:off x="838200" y="1848033"/>
            <a:ext cx="3511063" cy="21754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main.py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中使用右方所有的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檔案才算成功。</a:t>
            </a:r>
          </a:p>
        </p:txBody>
      </p:sp>
    </p:spTree>
    <p:extLst>
      <p:ext uri="{BB962C8B-B14F-4D97-AF65-F5344CB8AC3E}">
        <p14:creationId xmlns:p14="http://schemas.microsoft.com/office/powerpoint/2010/main" val="330295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1392</Words>
  <Application>Microsoft Office PowerPoint</Application>
  <PresentationFormat>寬螢幕</PresentationFormat>
  <Paragraphs>240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Calibri Light</vt:lpstr>
      <vt:lpstr>Consolas</vt:lpstr>
      <vt:lpstr>Office 佈景主題</vt:lpstr>
      <vt:lpstr>108-2 python程式設計 作業 4</vt:lpstr>
      <vt:lpstr>Modules and Packages – 商店管理系統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 - 測試步驟說明</vt:lpstr>
      <vt:lpstr>Modules and Packages - 測試步驟</vt:lpstr>
      <vt:lpstr>Modules and Packages - 測試步驟</vt:lpstr>
      <vt:lpstr>Modules and Packages - 測試步驟</vt:lpstr>
      <vt:lpstr>Modules and Packages - 測試步驟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如馨 王</cp:lastModifiedBy>
  <cp:revision>273</cp:revision>
  <dcterms:created xsi:type="dcterms:W3CDTF">2020-03-10T13:23:19Z</dcterms:created>
  <dcterms:modified xsi:type="dcterms:W3CDTF">2020-05-01T04:34:56Z</dcterms:modified>
</cp:coreProperties>
</file>