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3D5"/>
    <a:srgbClr val="BFC4D7"/>
    <a:srgbClr val="3D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677410" y="1360805"/>
            <a:ext cx="2621280" cy="808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KUBELET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cxnSp>
        <p:nvCxnSpPr>
          <p:cNvPr id="5" name="Elbow Connector 4"/>
          <p:cNvCxnSpPr>
            <a:stCxn id="4" idx="0"/>
          </p:cNvCxnSpPr>
          <p:nvPr/>
        </p:nvCxnSpPr>
        <p:spPr>
          <a:xfrm rot="16200000">
            <a:off x="5985510" y="791845"/>
            <a:ext cx="570865" cy="566420"/>
          </a:xfrm>
          <a:prstGeom prst="bentConnector3">
            <a:avLst>
              <a:gd name="adj1" fmla="val 98720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210300" y="428625"/>
            <a:ext cx="2343150" cy="726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Laksaman" charset="0"/>
                <a:ea typeface="FreeMono" charset="0"/>
              </a:rPr>
              <a:t>CONTAINERIZED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Laksaman" charset="0"/>
              <a:ea typeface="FreeMono" charset="0"/>
            </a:endParaRPr>
          </a:p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Laksaman" charset="0"/>
                <a:ea typeface="FreeMono" charset="0"/>
              </a:rPr>
              <a:t>WORKLOAD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Laksaman" charset="0"/>
              <a:ea typeface="FreeMon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1995" y="2709545"/>
            <a:ext cx="10508615" cy="808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4445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&lt; CONTAINER RUNTIME INTERFACE &gt;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flipH="1">
            <a:off x="5976620" y="2169795"/>
            <a:ext cx="11430" cy="53975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38505" y="3957320"/>
            <a:ext cx="1791335" cy="80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FRAKTI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86710" y="3957320"/>
            <a:ext cx="196659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CRI-O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6440" y="5268595"/>
            <a:ext cx="1817370" cy="1301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80025" y="3958590"/>
            <a:ext cx="174053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SHIM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50455" y="3959860"/>
            <a:ext cx="166560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RKTLET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84360" y="3987800"/>
            <a:ext cx="166560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VIRTLET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9885" y="5273040"/>
            <a:ext cx="196659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RUNC/RUNV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3868420" y="3503930"/>
            <a:ext cx="1905" cy="45339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3874770" y="4766310"/>
            <a:ext cx="5080" cy="50673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657350" y="3501390"/>
            <a:ext cx="1905" cy="45339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169025" y="3518535"/>
            <a:ext cx="1905" cy="45339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17865" y="3515995"/>
            <a:ext cx="1905" cy="45339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347960" y="3524885"/>
            <a:ext cx="1905" cy="45339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53540" y="4754880"/>
            <a:ext cx="5080" cy="50673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242560" y="5278120"/>
            <a:ext cx="174053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DOCKER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74585" y="5270500"/>
            <a:ext cx="166560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RKT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517380" y="5264785"/>
            <a:ext cx="1665605" cy="80899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HYPERVISOR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171565" y="4786630"/>
            <a:ext cx="5080" cy="50673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355330" y="4775200"/>
            <a:ext cx="5080" cy="50673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377170" y="4792345"/>
            <a:ext cx="5080" cy="50673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036320" y="5880100"/>
            <a:ext cx="1250315" cy="405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</a:rPr>
              <a:t>RUNV</a:t>
            </a:r>
            <a:endParaRPr lang="x-none" altLang="en-US">
              <a:solidFill>
                <a:schemeClr val="accent1">
                  <a:lumMod val="75000"/>
                </a:schemeClr>
              </a:solidFill>
              <a:latin typeface="Noto Sans CJK JP" charset="0"/>
              <a:ea typeface="Noto Sans CJK JP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1560" y="5394325"/>
            <a:ext cx="1193800" cy="404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accent1">
                    <a:lumMod val="75000"/>
                  </a:schemeClr>
                </a:solidFill>
                <a:latin typeface="Noto Sans CJK JP" charset="0"/>
                <a:ea typeface="Noto Sans CJK JP" charset="0"/>
                <a:sym typeface="+mn-ea"/>
              </a:rPr>
              <a:t>HYPERD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Indroduction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US"/>
              <a:t>Kubelet是Kubernetes的一个组件，运行于Kubernetes集群的工作节点上，主要负责管理和维护在该节点上运行着的所有容器。</a:t>
            </a:r>
            <a:endParaRPr lang="x-none" altLang="en-US"/>
          </a:p>
          <a:p>
            <a:r>
              <a:rPr lang="x-none" altLang="en-US"/>
              <a:t>Container Runtime Interface(CRI) 是Kubernetes开发的新一代容器运行时接口，可对接多种容器运行时，让Kubelet可以直接控制容器的生命周期。</a:t>
            </a:r>
            <a:endParaRPr lang="x-none" altLang="en-US"/>
          </a:p>
          <a:p>
            <a:r>
              <a:rPr lang="x-none" altLang="en-US"/>
              <a:t>Frakti是一个中间层shim，作为kubelet容器运行时接口的服务端，让Kubernetes能直接将pod和container跑在HyperContainer里面。</a:t>
            </a:r>
            <a:endParaRPr lang="x-none" altLang="en-US"/>
          </a:p>
          <a:p>
            <a:r>
              <a:rPr lang="x-none" altLang="en-US"/>
              <a:t>Hyperd(HperContainer) 是一个基于hypervisor虚拟化的容器引擎，可以直接将Docker镜像运行于hypervisor之上，并对底层hypervisor透明。</a:t>
            </a:r>
            <a:endParaRPr lang="x-none" altLang="en-US"/>
          </a:p>
          <a:p>
            <a:r>
              <a:rPr lang="x-none" altLang="en-US"/>
              <a:t>RunV是一个基于hypervisor虚拟化技术的OCI兼容</a:t>
            </a:r>
            <a:r>
              <a:rPr lang="x-none" altLang="en-US">
                <a:sym typeface="+mn-ea"/>
              </a:rPr>
              <a:t>的</a:t>
            </a:r>
            <a:r>
              <a:rPr lang="x-none" altLang="en-US"/>
              <a:t>容器运行时。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Kingsoft Office WPP</Application>
  <PresentationFormat>Widescreen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Indroduction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crazykev</dc:creator>
  <cp:lastModifiedBy>crazykev</cp:lastModifiedBy>
  <cp:revision>6</cp:revision>
  <dcterms:created xsi:type="dcterms:W3CDTF">2016-12-19T06:49:17Z</dcterms:created>
  <dcterms:modified xsi:type="dcterms:W3CDTF">2016-12-19T06:49:17Z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