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29D5A-43E2-4CAA-888E-1E4FBC59D48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3FA7-7216-46E4-A056-FF4A77375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ujiaming@huawei.com" TargetMode="External"/><Relationship Id="rId2" Type="http://schemas.openxmlformats.org/officeDocument/2006/relationships/hyperlink" Target="https://ic-openlabs.huawei.com/client/#/applicationmigr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750003" y="788546"/>
            <a:ext cx="11130934" cy="50589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2368" indent="0" algn="l" defTabSz="1187323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640" indent="-17109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5640" indent="-17109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640" indent="-17109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7937" algn="ctr"/>
              </a:tabLst>
              <a:defRPr sz="1298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140" indent="-29683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8802" indent="-29683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2463" indent="-29683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6125" indent="-296831" algn="l" defTabSz="1187323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申请地址：</a:t>
            </a:r>
            <a:r>
              <a:rPr lang="en-US" altLang="zh-CN" sz="1600" b="1" dirty="0">
                <a:solidFill>
                  <a:srgbClr val="1D1D1A"/>
                </a:solidFill>
                <a:hlinkClick r:id="rId2"/>
              </a:rPr>
              <a:t>https://ic-openlabs.huawei.com/client/#/applicationmigration</a:t>
            </a:r>
            <a:endParaRPr lang="en-US" altLang="zh-CN" sz="1600" b="1" dirty="0">
              <a:solidFill>
                <a:srgbClr val="1D1D1A"/>
              </a:solidFill>
            </a:endParaRPr>
          </a:p>
          <a:p>
            <a:pPr lvl="0">
              <a:lnSpc>
                <a:spcPct val="200000"/>
              </a:lnSpc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lang="zh-CN" altLang="en-US" sz="1600" b="1" dirty="0">
                <a:solidFill>
                  <a:srgbClr val="1D1D1A"/>
                </a:solidFill>
              </a:rPr>
              <a:t>填写注意事项：</a:t>
            </a:r>
            <a:endParaRPr lang="en-US" altLang="zh-CN" sz="1600" b="1" dirty="0">
              <a:solidFill>
                <a:srgbClr val="1D1D1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①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1D1D1A"/>
                </a:solidFill>
              </a:rPr>
              <a:t>华为接口人：</a:t>
            </a:r>
            <a:r>
              <a:rPr lang="en-US" altLang="zh-CN" sz="1600" dirty="0">
                <a:solidFill>
                  <a:srgbClr val="1D1D1A"/>
                </a:solidFill>
                <a:hlinkClick r:id="rId3"/>
              </a:rPr>
              <a:t>qiujiaming@huawei.com</a:t>
            </a:r>
            <a:r>
              <a:rPr lang="en-US" altLang="zh-CN" sz="1600" dirty="0">
                <a:solidFill>
                  <a:srgbClr val="1D1D1A"/>
                </a:solidFill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</a:rPr>
              <a:t>②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1D1D1A"/>
                </a:solidFill>
              </a:rPr>
              <a:t>使用场景：</a:t>
            </a:r>
            <a:r>
              <a:rPr lang="en-US" altLang="zh-CN" sz="1600" dirty="0">
                <a:solidFill>
                  <a:srgbClr val="1D1D1A"/>
                </a:solidFill>
              </a:rPr>
              <a:t>HPC</a:t>
            </a:r>
            <a:r>
              <a:rPr lang="zh-CN" altLang="en-US" sz="1600" dirty="0">
                <a:solidFill>
                  <a:srgbClr val="1D1D1A"/>
                </a:solidFill>
              </a:rPr>
              <a:t>集群环境  </a:t>
            </a:r>
            <a:r>
              <a:rPr lang="zh-CN" altLang="en-US" sz="1600" b="1" dirty="0">
                <a:solidFill>
                  <a:srgbClr val="FF0000"/>
                </a:solidFill>
              </a:rPr>
              <a:t>③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1D1D1A"/>
                </a:solidFill>
              </a:rPr>
              <a:t>任务描述：鲲鹏应用创新大赛</a:t>
            </a:r>
            <a:r>
              <a:rPr lang="en-US" altLang="zh-CN" sz="1600" dirty="0">
                <a:solidFill>
                  <a:srgbClr val="1D1D1A"/>
                </a:solidFill>
              </a:rPr>
              <a:t>2024</a:t>
            </a:r>
            <a:r>
              <a:rPr lang="zh-CN" altLang="en-US" sz="1600" dirty="0">
                <a:solidFill>
                  <a:srgbClr val="1D1D1A"/>
                </a:solidFill>
              </a:rPr>
              <a:t>（</a:t>
            </a:r>
            <a:r>
              <a:rPr lang="en-US" altLang="zh-CN" sz="1600" dirty="0">
                <a:solidFill>
                  <a:srgbClr val="1D1D1A"/>
                </a:solidFill>
              </a:rPr>
              <a:t>xx</a:t>
            </a:r>
            <a:r>
              <a:rPr lang="zh-CN" altLang="en-US" sz="1600" dirty="0">
                <a:solidFill>
                  <a:srgbClr val="1D1D1A"/>
                </a:solidFill>
              </a:rPr>
              <a:t>区域赛）</a:t>
            </a:r>
            <a:endParaRPr lang="en-US" altLang="zh-CN" sz="1600" dirty="0">
              <a:solidFill>
                <a:srgbClr val="1D1D1A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④ </a:t>
            </a:r>
            <a:r>
              <a:rPr lang="zh-CN" altLang="en-US" sz="1600" dirty="0">
                <a:solidFill>
                  <a:srgbClr val="1D1D1A"/>
                </a:solidFill>
              </a:rPr>
              <a:t>业务类型：</a:t>
            </a:r>
            <a:r>
              <a:rPr lang="en-US" altLang="zh-CN" sz="1600" dirty="0">
                <a:solidFill>
                  <a:srgbClr val="1D1D1A"/>
                </a:solidFill>
              </a:rPr>
              <a:t>HPC   </a:t>
            </a:r>
            <a:r>
              <a:rPr lang="zh-CN" altLang="en-US" sz="1600" b="1" dirty="0">
                <a:solidFill>
                  <a:srgbClr val="FF0000"/>
                </a:solidFill>
              </a:rPr>
              <a:t>⑤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1D1D1A"/>
                </a:solidFill>
              </a:rPr>
              <a:t>所属行业：根据实际情况填写   </a:t>
            </a:r>
            <a:r>
              <a:rPr lang="zh-CN" altLang="en-US" sz="1600" b="1" dirty="0">
                <a:solidFill>
                  <a:srgbClr val="FF0000"/>
                </a:solidFill>
              </a:rPr>
              <a:t>⑥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1D1D1A"/>
                </a:solidFill>
              </a:rPr>
              <a:t>节点数：建议为</a:t>
            </a:r>
            <a:r>
              <a:rPr lang="en-US" altLang="zh-CN" sz="1600" dirty="0">
                <a:solidFill>
                  <a:srgbClr val="1D1D1A"/>
                </a:solidFill>
              </a:rPr>
              <a:t>2</a:t>
            </a:r>
          </a:p>
          <a:p>
            <a:pPr lvl="0">
              <a:lnSpc>
                <a:spcPct val="200000"/>
              </a:lnSpc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2782"/>
          <a:stretch/>
        </p:blipFill>
        <p:spPr>
          <a:xfrm>
            <a:off x="750003" y="2992050"/>
            <a:ext cx="5789451" cy="28049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7298" y="4014439"/>
            <a:ext cx="3153567" cy="316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007299" y="4679052"/>
            <a:ext cx="3153566" cy="316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051" y="2992050"/>
            <a:ext cx="4902819" cy="299967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95918" y="4239894"/>
            <a:ext cx="2487536" cy="221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6895918" y="5704115"/>
            <a:ext cx="2487536" cy="287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007298" y="5084956"/>
            <a:ext cx="5393502" cy="673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658116" y="39992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①</a:t>
            </a:r>
            <a:endParaRPr 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658116" y="46527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②</a:t>
            </a:r>
            <a:endParaRPr 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658116" y="51949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③</a:t>
            </a:r>
            <a:endParaRPr 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6519768" y="41714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④</a:t>
            </a:r>
            <a:endParaRPr 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6521620" y="56628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⑥</a:t>
            </a:r>
            <a:endParaRPr 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6895918" y="4501770"/>
            <a:ext cx="2487536" cy="208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6519768" y="44268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⑤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0" y="20310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HPC</a:t>
            </a:r>
            <a:r>
              <a:rPr lang="zh-CN" altLang="en-US" b="1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赛道资源申请指导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750003" y="437640"/>
                <a:ext cx="10729365" cy="5058974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12368" indent="0" algn="l" defTabSz="1187323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  <a:tabLst>
                    <a:tab pos="1207937" algn="ctr"/>
                  </a:tabLst>
                  <a:defRPr sz="1799" kern="1200" baseline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defRPr>
                </a:lvl1pPr>
                <a:lvl2pPr marL="525640" indent="-17109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tabLst>
                    <a:tab pos="1207937" algn="ctr"/>
                  </a:tabLst>
                  <a:defRPr sz="1298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5640" indent="-17109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tabLst>
                    <a:tab pos="1207937" algn="ctr"/>
                  </a:tabLst>
                  <a:defRPr sz="1298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25640" indent="-17109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tabLst>
                    <a:tab pos="1207937" algn="ctr"/>
                  </a:tabLst>
                  <a:defRPr sz="1298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25640" indent="-17109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tabLst>
                    <a:tab pos="1207937" algn="ctr"/>
                  </a:tabLst>
                  <a:defRPr sz="1298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265140" indent="-29683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defRPr sz="233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858802" indent="-29683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defRPr sz="233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452463" indent="-29683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defRPr sz="233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46125" indent="-296831" algn="l" defTabSz="1187323" rtl="0" eaLnBrk="1" latinLnBrk="0" hangingPunct="1">
                  <a:lnSpc>
                    <a:spcPct val="90000"/>
                  </a:lnSpc>
                  <a:spcBef>
                    <a:spcPts val="650"/>
                  </a:spcBef>
                  <a:buFont typeface="Arial" panose="020B0604020202020204" pitchFamily="34" charset="0"/>
                  <a:buChar char="•"/>
                  <a:defRPr sz="233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200000"/>
                  </a:lnSpc>
                </a:pPr>
                <a:r>
                  <a:rPr lang="en-US" altLang="zh-CN" sz="1600" b="1" dirty="0">
                    <a:solidFill>
                      <a:srgbClr val="1D1D1A"/>
                    </a:solidFill>
                  </a:rPr>
                  <a:t>2.</a:t>
                </a:r>
                <a:r>
                  <a:rPr lang="zh-CN" altLang="en-US" sz="1600" b="1" dirty="0">
                    <a:solidFill>
                      <a:srgbClr val="1D1D1A"/>
                    </a:solidFill>
                  </a:rPr>
                  <a:t>填写注意事项：</a:t>
                </a:r>
                <a:endParaRPr lang="en-US" altLang="zh-CN" sz="1600" b="1" dirty="0">
                  <a:solidFill>
                    <a:srgbClr val="1D1D1A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</a:rPr>
                  <a:t>⑦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600" dirty="0">
                    <a:solidFill>
                      <a:srgbClr val="1D1D1A"/>
                    </a:solidFill>
                  </a:rPr>
                  <a:t>目标软件：根据实际情况填写   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⑧</m:t>
                    </m:r>
                  </m:oMath>
                </a14:m>
                <a:r>
                  <a:rPr lang="zh-CN" altLang="en-US" sz="1600" dirty="0">
                    <a:solidFill>
                      <a:srgbClr val="1D1D1A"/>
                    </a:solidFill>
                  </a:rPr>
                  <a:t> 点击提交  </a:t>
                </a:r>
                <a:endParaRPr lang="en-US" altLang="zh-CN" sz="1600" dirty="0">
                  <a:solidFill>
                    <a:srgbClr val="1D1D1A"/>
                  </a:solidFill>
                </a:endParaRPr>
              </a:p>
              <a:p>
                <a:pPr lvl="0">
                  <a:lnSpc>
                    <a:spcPct val="200000"/>
                  </a:lnSpc>
                </a:pP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03" y="437640"/>
                <a:ext cx="10729365" cy="5058974"/>
              </a:xfrm>
              <a:prstGeom prst="rect">
                <a:avLst/>
              </a:prstGeom>
              <a:blipFill rotWithShape="0">
                <a:blip r:embed="rId2"/>
                <a:stretch>
                  <a:fillRect l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3" y="1521024"/>
            <a:ext cx="8967231" cy="44125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5616" y="4951141"/>
            <a:ext cx="5093239" cy="29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8837608" y="5696786"/>
            <a:ext cx="591862" cy="29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671254" y="49136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431042" y="5659316"/>
                <a:ext cx="468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042" y="5659316"/>
                <a:ext cx="4683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8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102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Microsoft YaHei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Qiujiaming (I&amp;V)</dc:creator>
  <cp:lastModifiedBy>Qiujiaming (I&amp;V)</cp:lastModifiedBy>
  <cp:revision>25</cp:revision>
  <dcterms:created xsi:type="dcterms:W3CDTF">2022-08-08T08:38:22Z</dcterms:created>
  <dcterms:modified xsi:type="dcterms:W3CDTF">2024-04-11T03:18:49Z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(3)p12W0w0lk/J20qTjYJ5n5XiHAV/xQSv+QqMtkiihSkuhmGV9NvNr8rjoqcbk4AfBPNzqdDgD
jet7gCX+l5bk2iTHssitwC84weFJFvlfBQj6KG1EFRYpUgycO7vc+836HyEMe+aa2+Co0h+i
Bf4FEYzH4s0towWvlyIwFnvwdm1pW0dEhot4sy6qIBr4h404tQsIy9bfeRsXtcbAVb7/WY2Q
qNT6tZl0xEnu8BDbab</vt:lpwstr>
  </property>
  <property fmtid="{D5CDD505-2E9C-101B-9397-08002B2CF9AE}" pid="3" name="_2015_ms_pID_7253431">
    <vt:lpwstr>RtpNvf5CIcuguqVujkran8C0VWrCYRwhYfJZT4mcI3UkT/FfhSBbS0
kaf0gTSxwWZGN1qS6v5HPbWGU/ehQ4TCZth7CtUAFL2VSANYghDY8Ti8s1ezU8wwPfkHFHzJ
kx+ot9TG5IMhlIi/yL8fKUiL4VHM+gd1j79cpY5GgkyXvm0x/3pG8o8w4QopII5wfStZAAMm
+TuNceWYZs0wNuAhIYvWiMNbLercl4pWvGMk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1659346154</vt:lpwstr>
  </property>
  <property fmtid="{D5CDD505-2E9C-101B-9397-08002B2CF9AE}" pid="8" name="_2015_ms_pID_7253432">
    <vt:lpwstr>0w==</vt:lpwstr>
  </property>
</Properties>
</file>