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2" r:id="rId6"/>
    <p:sldId id="261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2D50-5AC0-43DF-A463-A9452883BFA2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D025-5203-4440-B21F-84CE6EDF1B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2D50-5AC0-43DF-A463-A9452883BFA2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D025-5203-4440-B21F-84CE6EDF1B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2D50-5AC0-43DF-A463-A9452883BFA2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D025-5203-4440-B21F-84CE6EDF1B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2D50-5AC0-43DF-A463-A9452883BFA2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D025-5203-4440-B21F-84CE6EDF1B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2D50-5AC0-43DF-A463-A9452883BFA2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D025-5203-4440-B21F-84CE6EDF1B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2D50-5AC0-43DF-A463-A9452883BFA2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D025-5203-4440-B21F-84CE6EDF1B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2D50-5AC0-43DF-A463-A9452883BFA2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D025-5203-4440-B21F-84CE6EDF1B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2D50-5AC0-43DF-A463-A9452883BFA2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D025-5203-4440-B21F-84CE6EDF1B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2D50-5AC0-43DF-A463-A9452883BFA2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D025-5203-4440-B21F-84CE6EDF1B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2D50-5AC0-43DF-A463-A9452883BFA2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D025-5203-4440-B21F-84CE6EDF1B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2D50-5AC0-43DF-A463-A9452883BFA2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D025-5203-4440-B21F-84CE6EDF1B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2D50-5AC0-43DF-A463-A9452883BFA2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5D025-5203-4440-B21F-84CE6EDF1B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2.wmf"/><Relationship Id="rId18" Type="http://schemas.openxmlformats.org/officeDocument/2006/relationships/image" Target="../media/image1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12" Type="http://schemas.openxmlformats.org/officeDocument/2006/relationships/image" Target="../media/image11.wmf"/><Relationship Id="rId17" Type="http://schemas.openxmlformats.org/officeDocument/2006/relationships/image" Target="../media/image16.wmf"/><Relationship Id="rId2" Type="http://schemas.openxmlformats.org/officeDocument/2006/relationships/image" Target="../media/image1.wmf"/><Relationship Id="rId16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5" Type="http://schemas.openxmlformats.org/officeDocument/2006/relationships/image" Target="../media/image1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1052513"/>
            <a:ext cx="8532813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拓扑排序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：可能不唯一，要会求所有的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关键路径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单源最短路：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很多同学抄答案，写法和讲的不同，要理解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Floyd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算法最短路：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）注意与</a:t>
            </a:r>
            <a:r>
              <a:rPr lang="en-US" altLang="zh-CN" sz="2800" dirty="0" err="1" smtClean="0">
                <a:latin typeface="楷体_GB2312" pitchFamily="49" charset="-122"/>
                <a:ea typeface="楷体_GB2312" pitchFamily="49" charset="-122"/>
              </a:rPr>
              <a:t>Dijstra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算法的区分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）矩阵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均要给出，最好参照课件写法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323850" y="1052513"/>
            <a:ext cx="8532813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画出对长度为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的有序表进行折半查找的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判定树，并求其等概率时查找成功的平均查找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长度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       5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    2      8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 1    3  6    9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        4  7   10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ASL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2.9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103188"/>
            <a:ext cx="9144000" cy="6096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7676AD"/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1357290" y="3357562"/>
            <a:ext cx="500066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785786" y="4071942"/>
            <a:ext cx="500066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200000" flipH="1">
            <a:off x="2081194" y="3367086"/>
            <a:ext cx="419104" cy="41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2214546" y="4071942"/>
            <a:ext cx="500066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2321703" y="4679165"/>
            <a:ext cx="42862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1428728" y="4000504"/>
            <a:ext cx="419104" cy="41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H="1">
            <a:off x="2714612" y="4000504"/>
            <a:ext cx="419104" cy="41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3143240" y="4500570"/>
            <a:ext cx="419104" cy="41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6200000" flipH="1">
            <a:off x="1678761" y="4750603"/>
            <a:ext cx="428628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103188"/>
            <a:ext cx="9144000" cy="6096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7676AD"/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357158" y="1285860"/>
            <a:ext cx="82804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试写一个判别给定二叉树是否为二叉排序树的算法，设此二叉树以二叉链表作存储结构。且树中结点的关键字均不同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存储结构定义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：用</a:t>
            </a:r>
            <a:r>
              <a:rPr lang="en-US" altLang="zh-CN" sz="2800" dirty="0" err="1" smtClean="0">
                <a:latin typeface="楷体_GB2312" pitchFamily="49" charset="-122"/>
                <a:ea typeface="楷体_GB2312" pitchFamily="49" charset="-122"/>
              </a:rPr>
              <a:t>BiTree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的类型定义即可，不用定义新类型</a:t>
            </a:r>
            <a:r>
              <a:rPr lang="en-US" altLang="zh-CN" sz="2800" dirty="0" err="1" smtClean="0">
                <a:latin typeface="楷体_GB2312" pitchFamily="49" charset="-122"/>
                <a:ea typeface="楷体_GB2312" pitchFamily="49" charset="-122"/>
              </a:rPr>
              <a:t>BiSortedTree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思路：运用递归的思想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空树是二叉排序树；当树不空时，先分别判断左右子树是否为二叉排序树，只要有一个不是则原树不是二叉排序树。如果左右子树都是二叉排序树，看看左子树中最大的是否比根结点小，右子树中最小的是否比根结点大即可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26988"/>
            <a:ext cx="8964612" cy="68580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</a:rPr>
              <a:t> 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IsBST</a:t>
            </a:r>
            <a:r>
              <a:rPr lang="en-US" altLang="zh-CN" sz="2000" dirty="0" smtClean="0">
                <a:solidFill>
                  <a:schemeClr val="tx1"/>
                </a:solidFill>
              </a:rPr>
              <a:t> (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BiTree</a:t>
            </a:r>
            <a:r>
              <a:rPr lang="en-US" altLang="zh-CN" sz="2000" dirty="0" smtClean="0">
                <a:solidFill>
                  <a:schemeClr val="tx1"/>
                </a:solidFill>
              </a:rPr>
              <a:t> &amp;T) {   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2000" dirty="0" smtClean="0"/>
              <a:t>if(T==NULL)    return TRUE;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smtClean="0"/>
              <a:t>         else{</a:t>
            </a:r>
          </a:p>
          <a:p>
            <a:pPr>
              <a:lnSpc>
                <a:spcPct val="95000"/>
              </a:lnSpc>
              <a:buNone/>
            </a:pPr>
            <a:r>
              <a:rPr lang="en-US" altLang="zh-CN" sz="2000" dirty="0" smtClean="0"/>
              <a:t>               if( !( </a:t>
            </a:r>
            <a:r>
              <a:rPr lang="en-US" altLang="zh-CN" sz="2000" dirty="0" err="1" smtClean="0"/>
              <a:t>IsBST</a:t>
            </a:r>
            <a:r>
              <a:rPr lang="en-US" altLang="zh-CN" sz="2000" dirty="0" smtClean="0"/>
              <a:t>(T-&gt;</a:t>
            </a:r>
            <a:r>
              <a:rPr lang="en-US" altLang="zh-CN" sz="2000" dirty="0" err="1" smtClean="0"/>
              <a:t>lchild</a:t>
            </a:r>
            <a:r>
              <a:rPr lang="en-US" altLang="zh-CN" sz="2000" dirty="0" smtClean="0"/>
              <a:t>)) )return FALSE;                </a:t>
            </a:r>
          </a:p>
          <a:p>
            <a:pPr>
              <a:lnSpc>
                <a:spcPct val="95000"/>
              </a:lnSpc>
              <a:buNone/>
            </a:pPr>
            <a:r>
              <a:rPr lang="en-US" altLang="zh-CN" sz="2000" dirty="0" smtClean="0"/>
              <a:t>               if( ! (</a:t>
            </a:r>
            <a:r>
              <a:rPr lang="en-US" altLang="zh-CN" sz="2000" dirty="0" err="1" smtClean="0"/>
              <a:t>IsBST</a:t>
            </a:r>
            <a:r>
              <a:rPr lang="en-US" altLang="zh-CN" sz="2000" dirty="0" smtClean="0"/>
              <a:t>(T-&gt;</a:t>
            </a:r>
            <a:r>
              <a:rPr lang="en-US" altLang="zh-CN" sz="2000" dirty="0" err="1" smtClean="0"/>
              <a:t>rchild</a:t>
            </a:r>
            <a:r>
              <a:rPr lang="en-US" altLang="zh-CN" sz="2000" dirty="0" smtClean="0"/>
              <a:t>) ) )return FALSE;</a:t>
            </a:r>
          </a:p>
          <a:p>
            <a:pPr>
              <a:lnSpc>
                <a:spcPct val="95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if(T-&gt;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lchild</a:t>
            </a:r>
            <a:r>
              <a:rPr lang="en-US" altLang="zh-CN" sz="2000" dirty="0" smtClean="0">
                <a:solidFill>
                  <a:schemeClr val="tx1"/>
                </a:solidFill>
              </a:rPr>
              <a:t>){//</a:t>
            </a:r>
            <a:r>
              <a:rPr lang="zh-CN" altLang="en-US" sz="2000" dirty="0" smtClean="0">
                <a:solidFill>
                  <a:schemeClr val="tx1"/>
                </a:solidFill>
              </a:rPr>
              <a:t>找左子树中最大的与根进行比较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            p=T-&gt;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lchild</a:t>
            </a:r>
            <a:r>
              <a:rPr lang="en-US" altLang="zh-CN" sz="2000" dirty="0" smtClean="0">
                <a:solidFill>
                  <a:schemeClr val="tx1"/>
                </a:solidFill>
              </a:rPr>
              <a:t>; while(p &amp;&amp; p-&gt;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rchild</a:t>
            </a:r>
            <a:r>
              <a:rPr lang="en-US" altLang="zh-CN" sz="2000" dirty="0" smtClean="0">
                <a:solidFill>
                  <a:schemeClr val="tx1"/>
                </a:solidFill>
              </a:rPr>
              <a:t>!=NULL) p=p-&gt;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rchild</a:t>
            </a:r>
            <a:r>
              <a:rPr lang="en-US" altLang="zh-CN" sz="2000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	           if(p-&gt;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data.key</a:t>
            </a:r>
            <a:r>
              <a:rPr lang="en-US" altLang="zh-CN" sz="2000" dirty="0" smtClean="0">
                <a:solidFill>
                  <a:schemeClr val="tx1"/>
                </a:solidFill>
              </a:rPr>
              <a:t> &gt; T-&gt;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data.key</a:t>
            </a:r>
            <a:r>
              <a:rPr lang="en-US" altLang="zh-CN" sz="2000" dirty="0" smtClean="0">
                <a:solidFill>
                  <a:schemeClr val="tx1"/>
                </a:solidFill>
              </a:rPr>
              <a:t> ) return  FALSE;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}</a:t>
            </a:r>
          </a:p>
          <a:p>
            <a:pPr>
              <a:lnSpc>
                <a:spcPct val="95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If(T-&gt;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rchild</a:t>
            </a:r>
            <a:r>
              <a:rPr lang="en-US" altLang="zh-CN" sz="2000" dirty="0" smtClean="0"/>
              <a:t>){//</a:t>
            </a:r>
            <a:r>
              <a:rPr lang="zh-CN" altLang="en-US" sz="2000" dirty="0" smtClean="0"/>
              <a:t>找右子树中最小的与根进行比较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           p=T-&gt;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rchild</a:t>
            </a:r>
            <a:r>
              <a:rPr lang="en-US" altLang="zh-CN" sz="2000" dirty="0" smtClean="0">
                <a:solidFill>
                  <a:schemeClr val="tx1"/>
                </a:solidFill>
              </a:rPr>
              <a:t>; while(p &amp;&amp; p-&gt;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lchild</a:t>
            </a:r>
            <a:r>
              <a:rPr lang="en-US" altLang="zh-CN" sz="2000" dirty="0" smtClean="0">
                <a:solidFill>
                  <a:schemeClr val="tx1"/>
                </a:solidFill>
              </a:rPr>
              <a:t>!=NULL) p=p-&gt;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lchild</a:t>
            </a:r>
            <a:r>
              <a:rPr lang="en-US" altLang="zh-CN" sz="2000" dirty="0" smtClean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	           if( p-&gt;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data.key</a:t>
            </a:r>
            <a:r>
              <a:rPr lang="en-US" altLang="zh-CN" sz="2000" dirty="0" smtClean="0">
                <a:solidFill>
                  <a:schemeClr val="tx1"/>
                </a:solidFill>
              </a:rPr>
              <a:t> &lt; T-&gt;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data.key</a:t>
            </a:r>
            <a:r>
              <a:rPr lang="en-US" altLang="zh-CN" sz="2000" dirty="0" smtClean="0">
                <a:solidFill>
                  <a:schemeClr val="tx1"/>
                </a:solidFill>
              </a:rPr>
              <a:t>) return  FALSE;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}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</a:t>
            </a:r>
            <a:r>
              <a:rPr lang="en-US" altLang="zh-CN" sz="2000" dirty="0" smtClean="0"/>
              <a:t>return TRUE;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}  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smtClean="0"/>
              <a:t>}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</a:rPr>
              <a:t>方法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：二叉排序树的中序遍历序列是递增的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</a:rPr>
              <a:t>方法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：类似二叉树的中序线索化，引入引用型指针</a:t>
            </a:r>
            <a:r>
              <a:rPr lang="en-US" altLang="zh-CN" sz="2000" dirty="0" smtClean="0">
                <a:solidFill>
                  <a:schemeClr val="tx1"/>
                </a:solidFill>
              </a:rPr>
              <a:t>PRE</a:t>
            </a:r>
            <a:r>
              <a:rPr lang="zh-CN" altLang="en-US" sz="2000" dirty="0" smtClean="0">
                <a:solidFill>
                  <a:schemeClr val="tx1"/>
                </a:solidFill>
              </a:rPr>
              <a:t>，始终记录当前根节点的前驱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215900"/>
            <a:ext cx="6301725" cy="36933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dirty="0" smtClean="0">
                <a:latin typeface="Courier New" pitchFamily="49" charset="0"/>
                <a:ea typeface="楷体_GB2312" pitchFamily="49" charset="-122"/>
              </a:rPr>
              <a:t>补充作业</a:t>
            </a:r>
            <a:r>
              <a:rPr kumimoji="0" lang="en-US" altLang="zh-CN" dirty="0">
                <a:latin typeface="Courier New" pitchFamily="49" charset="0"/>
                <a:ea typeface="楷体_GB2312" pitchFamily="49" charset="-122"/>
              </a:rPr>
              <a:t>1</a:t>
            </a:r>
            <a:r>
              <a:rPr kumimoji="0" lang="zh-CN" altLang="en-US" dirty="0">
                <a:latin typeface="Courier New" pitchFamily="49" charset="0"/>
                <a:ea typeface="楷体_GB2312" pitchFamily="49" charset="-122"/>
              </a:rPr>
              <a:t>：</a:t>
            </a:r>
            <a:r>
              <a:rPr kumimoji="0" lang="en-US" altLang="zh-CN" dirty="0">
                <a:latin typeface="Courier New" pitchFamily="49" charset="0"/>
                <a:ea typeface="楷体_GB2312" pitchFamily="49" charset="-122"/>
              </a:rPr>
              <a:t>45,32,16,77,94,38,44,21,39,68,33,87</a:t>
            </a:r>
          </a:p>
        </p:txBody>
      </p:sp>
      <p:pic>
        <p:nvPicPr>
          <p:cNvPr id="6389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8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8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8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8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87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88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89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90" name="Picture 1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91" name="Picture 1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92" name="Picture 1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93" name="Picture 1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94" name="Picture 1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8995" name="Picture 19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268538" y="2420938"/>
            <a:ext cx="4608512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103188"/>
            <a:ext cx="9144000" cy="6096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7676AD"/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357158" y="1285860"/>
            <a:ext cx="82804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9.14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  初始建成的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B-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树及删除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68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后的树分别如下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少叶子结点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注意：应该画上叶子结点，圆形、方形要区分！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/>
          <a:srcRect l="18994" t="41576" r="30811" b="29991"/>
          <a:stretch>
            <a:fillRect/>
          </a:stretch>
        </p:blipFill>
        <p:spPr bwMode="auto">
          <a:xfrm>
            <a:off x="946173" y="2263787"/>
            <a:ext cx="6840537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103188"/>
            <a:ext cx="9144000" cy="60960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50000">
                <a:srgbClr val="7676AD"/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357158" y="1285860"/>
            <a:ext cx="8280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9.19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Hash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造表，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求平均查找长度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写分数即可：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17/8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269</Words>
  <Application>Microsoft Office PowerPoint</Application>
  <PresentationFormat>全屏显示(4:3)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雨林木风</cp:lastModifiedBy>
  <cp:revision>21</cp:revision>
  <dcterms:created xsi:type="dcterms:W3CDTF">2011-06-07T08:30:36Z</dcterms:created>
  <dcterms:modified xsi:type="dcterms:W3CDTF">2015-11-23T01:44:23Z</dcterms:modified>
</cp:coreProperties>
</file>