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44"/>
  </p:notesMasterIdLst>
  <p:handoutMasterIdLst>
    <p:handoutMasterId r:id="rId45"/>
  </p:handoutMasterIdLst>
  <p:sldIdLst>
    <p:sldId id="256" r:id="rId4"/>
    <p:sldId id="261" r:id="rId5"/>
    <p:sldId id="260" r:id="rId6"/>
    <p:sldId id="257" r:id="rId7"/>
    <p:sldId id="262" r:id="rId8"/>
    <p:sldId id="258" r:id="rId9"/>
    <p:sldId id="259" r:id="rId10"/>
    <p:sldId id="420" r:id="rId11"/>
    <p:sldId id="421" r:id="rId12"/>
    <p:sldId id="263" r:id="rId13"/>
    <p:sldId id="279" r:id="rId14"/>
    <p:sldId id="331" r:id="rId15"/>
    <p:sldId id="280" r:id="rId16"/>
    <p:sldId id="313" r:id="rId17"/>
    <p:sldId id="292" r:id="rId18"/>
    <p:sldId id="294" r:id="rId19"/>
    <p:sldId id="295" r:id="rId20"/>
    <p:sldId id="264" r:id="rId21"/>
    <p:sldId id="386" r:id="rId22"/>
    <p:sldId id="450" r:id="rId23"/>
    <p:sldId id="265" r:id="rId24"/>
    <p:sldId id="266" r:id="rId25"/>
    <p:sldId id="271" r:id="rId26"/>
    <p:sldId id="272" r:id="rId27"/>
    <p:sldId id="275" r:id="rId28"/>
    <p:sldId id="307" r:id="rId29"/>
    <p:sldId id="469" r:id="rId30"/>
    <p:sldId id="470" r:id="rId31"/>
    <p:sldId id="273" r:id="rId32"/>
    <p:sldId id="274" r:id="rId33"/>
    <p:sldId id="276" r:id="rId34"/>
    <p:sldId id="277" r:id="rId35"/>
    <p:sldId id="376" r:id="rId36"/>
    <p:sldId id="312" r:id="rId37"/>
    <p:sldId id="333" r:id="rId38"/>
    <p:sldId id="334" r:id="rId39"/>
    <p:sldId id="335" r:id="rId40"/>
    <p:sldId id="337" r:id="rId41"/>
    <p:sldId id="332" r:id="rId42"/>
    <p:sldId id="336" r:id="rId4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B2B2B2"/>
    <a:srgbClr val="202020"/>
    <a:srgbClr val="323232"/>
    <a:srgbClr val="CC33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8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notesMaster" Target="notesMasters/notes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a:ln>
              <a:noFill/>
            </a:ln>
            <a:effectLst/>
          </c:spPr>
          <c:invertIfNegative val="0"/>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3"/>
            </a:solidFill>
            <a:ln>
              <a:noFill/>
            </a:ln>
            <a:effectLst/>
          </c:spPr>
          <c:invertIfNegative val="0"/>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877747177"/>
        <c:axId val="142821768"/>
      </c:barChart>
      <c:catAx>
        <c:axId val="87774717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42821768"/>
        <c:crosses val="autoZero"/>
        <c:auto val="1"/>
        <c:lblAlgn val="ctr"/>
        <c:lblOffset val="100"/>
        <c:noMultiLvlLbl val="0"/>
      </c:catAx>
      <c:valAx>
        <c:axId val="142821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7774717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solidFill>
        <a:schemeClr val="tx1"/>
      </a:solid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800" b="1" i="0" u="none" strike="noStrike" kern="1200" baseline="0">
              <a:solidFill>
                <a:schemeClr val="dk1">
                  <a:lumMod val="75000"/>
                  <a:lumOff val="25000"/>
                </a:schemeClr>
              </a:solidFill>
              <a:latin typeface="+mn-lt"/>
              <a:ea typeface="+mn-ea"/>
              <a:cs typeface="+mn-cs"/>
            </a:defRPr>
          </a:pPr>
        </a:p>
      </c:txPr>
    </c:title>
    <c:autoTitleDeleted val="0"/>
    <c:plotArea>
      <c:layout/>
      <c:pieChart>
        <c:varyColors val="1"/>
        <c:ser>
          <c:idx val="0"/>
          <c:order val="0"/>
          <c:tx>
            <c:strRef>
              <c:f>Sheet1!$B$1</c:f>
              <c:strCache>
                <c:ptCount val="1"/>
                <c:pt idx="0">
                  <c:v>Sales</c:v>
                </c:pt>
              </c:strCache>
            </c:strRef>
          </c:tx>
          <c:spPr/>
          <c:explosion val="0"/>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ct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0"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dk1">
          <a:lumMod val="25000"/>
          <a:lumOff val="75000"/>
        </a:schemeClr>
      </a:solidFill>
      <a:round/>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943609039"/>
        <c:axId val="84462829"/>
      </c:lineChart>
      <c:catAx>
        <c:axId val="94360903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4462829"/>
        <c:crosses val="autoZero"/>
        <c:auto val="1"/>
        <c:lblAlgn val="ctr"/>
        <c:lblOffset val="100"/>
        <c:noMultiLvlLbl val="0"/>
      </c:catAx>
      <c:valAx>
        <c:axId val="8446282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4360903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solidFill>
        <a:schemeClr val="tx1"/>
      </a:solid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1">
              <a:rPr lang="en-US"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zh-CN" altLang="en-US"/>
              <a:t>Prepared by Rabin Bishwokarma</a:t>
            </a:r>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Prepared by Rabin Bishwokarma</a:t>
            </a: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1">
              <a:rPr lang="en-US" altLang="en-US" smtClean="0"/>
            </a:fld>
            <a:endParaRPr lang="zh-CN" altLang="en-US"/>
          </a:p>
        </p:txBody>
      </p:sp>
      <p:sp>
        <p:nvSpPr>
          <p:cNvPr id="5" name="Footer Placeholder 4"/>
          <p:cNvSpPr>
            <a:spLocks noGrp="1"/>
          </p:cNvSpPr>
          <p:nvPr>
            <p:ph type="ftr" sz="quarter" idx="11"/>
          </p:nvPr>
        </p:nvSpPr>
        <p:spPr/>
        <p:txBody>
          <a:bodyPr/>
          <a:p>
            <a:r>
              <a:rPr lang="zh-CN" altLang="en-US"/>
              <a:t>Prepared by Rabin Bishwokarma</a:t>
            </a:r>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1">
              <a:rPr lang="en-US"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zh-CN" altLang="en-US"/>
              <a:t>Prepared by Rabin Bishwokarma</a:t>
            </a:r>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1">
              <a:rPr lang="en-US" altLang="en-US" smtClean="0"/>
            </a:fld>
            <a:endParaRPr lang="zh-CN" altLang="en-US"/>
          </a:p>
        </p:txBody>
      </p:sp>
      <p:sp>
        <p:nvSpPr>
          <p:cNvPr id="5" name="Footer Placeholder 4"/>
          <p:cNvSpPr>
            <a:spLocks noGrp="1"/>
          </p:cNvSpPr>
          <p:nvPr>
            <p:ph type="ftr" sz="quarter" idx="11"/>
          </p:nvPr>
        </p:nvSpPr>
        <p:spPr/>
        <p:txBody>
          <a:bodyPr/>
          <a:p>
            <a:r>
              <a:rPr lang="zh-CN" altLang="en-US"/>
              <a:t>Prepared by Rabin Bishwokarma</a:t>
            </a:r>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1">
              <a:rPr lang="en-US" altLang="en-US" smtClean="0"/>
            </a:fld>
            <a:endParaRPr lang="zh-CN" altLang="en-US"/>
          </a:p>
        </p:txBody>
      </p:sp>
      <p:sp>
        <p:nvSpPr>
          <p:cNvPr id="5" name="Footer Placeholder 4"/>
          <p:cNvSpPr>
            <a:spLocks noGrp="1"/>
          </p:cNvSpPr>
          <p:nvPr>
            <p:ph type="ftr" sz="quarter" idx="11"/>
          </p:nvPr>
        </p:nvSpPr>
        <p:spPr/>
        <p:txBody>
          <a:bodyPr/>
          <a:p>
            <a:r>
              <a:rPr lang="zh-CN" altLang="en-US"/>
              <a:t>Prepared by Rabin Bishwokarma</a:t>
            </a:r>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1">
              <a:rPr lang="en-US"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1">
              <a:rPr lang="en-US" altLang="en-US" smtClean="0"/>
            </a:fld>
            <a:endParaRPr lang="zh-CN" altLang="en-US"/>
          </a:p>
        </p:txBody>
      </p:sp>
      <p:sp>
        <p:nvSpPr>
          <p:cNvPr id="8" name="Footer Placeholder 7"/>
          <p:cNvSpPr>
            <a:spLocks noGrp="1"/>
          </p:cNvSpPr>
          <p:nvPr>
            <p:ph type="ftr" sz="quarter" idx="11"/>
          </p:nvPr>
        </p:nvSpPr>
        <p:spPr/>
        <p:txBody>
          <a:bodyPr/>
          <a:p>
            <a:r>
              <a:rPr lang="zh-CN" altLang="en-US"/>
              <a:t>Prepared by Rabin Bishwokarma</a:t>
            </a:r>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1">
              <a:rPr lang="en-US" altLang="en-US" smtClean="0"/>
            </a:fld>
            <a:endParaRPr lang="zh-CN" altLang="en-US"/>
          </a:p>
        </p:txBody>
      </p:sp>
      <p:sp>
        <p:nvSpPr>
          <p:cNvPr id="4" name="Footer Placeholder 3"/>
          <p:cNvSpPr>
            <a:spLocks noGrp="1"/>
          </p:cNvSpPr>
          <p:nvPr>
            <p:ph type="ftr" sz="quarter" idx="11"/>
          </p:nvPr>
        </p:nvSpPr>
        <p:spPr/>
        <p:txBody>
          <a:bodyPr/>
          <a:p>
            <a:r>
              <a:rPr lang="zh-CN" altLang="en-US"/>
              <a:t>Prepared by Rabin Bishwokarma</a:t>
            </a:r>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Footer Placeholder 2"/>
          <p:cNvSpPr>
            <a:spLocks noGrp="1"/>
          </p:cNvSpPr>
          <p:nvPr>
            <p:ph type="ftr" sz="quarter" idx="11"/>
          </p:nvPr>
        </p:nvSpPr>
        <p:spPr/>
        <p:txBody>
          <a:bodyPr/>
          <a:p>
            <a:r>
              <a:rPr lang="zh-CN" altLang="en-US"/>
              <a:t>Prepared by Rabin Bishwokarma</a:t>
            </a:r>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Prepared by Rabin Bishwokarma</a:t>
            </a: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1">
              <a:rPr lang="en-US" altLang="en-US" smtClean="0"/>
            </a:fld>
            <a:endParaRPr lang="zh-CN" altLang="en-US"/>
          </a:p>
        </p:txBody>
      </p:sp>
      <p:sp>
        <p:nvSpPr>
          <p:cNvPr id="5" name="Footer Placeholder 4"/>
          <p:cNvSpPr>
            <a:spLocks noGrp="1"/>
          </p:cNvSpPr>
          <p:nvPr>
            <p:ph type="ftr" sz="quarter" idx="11"/>
          </p:nvPr>
        </p:nvSpPr>
        <p:spPr/>
        <p:txBody>
          <a:bodyPr/>
          <a:p>
            <a:r>
              <a:rPr lang="zh-CN" altLang="en-US"/>
              <a:t>Prepared by Rabin Bishwokarma</a:t>
            </a:r>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1">
              <a:rPr lang="en-US" altLang="en-US" smtClean="0"/>
            </a:fld>
            <a:endParaRPr lang="zh-CN" altLang="en-US" dirty="0"/>
          </a:p>
        </p:txBody>
      </p:sp>
      <p:sp>
        <p:nvSpPr>
          <p:cNvPr id="6" name="Footer Placeholder 5"/>
          <p:cNvSpPr>
            <a:spLocks noGrp="1"/>
          </p:cNvSpPr>
          <p:nvPr>
            <p:ph type="ftr" sz="quarter" idx="11"/>
          </p:nvPr>
        </p:nvSpPr>
        <p:spPr/>
        <p:txBody>
          <a:bodyPr/>
          <a:p>
            <a:r>
              <a:rPr lang="zh-CN" altLang="en-US" dirty="0"/>
              <a:t>Prepared by Rabin Bishwokarma</a:t>
            </a:r>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Prepared by Rabin Bishwokarma</a:t>
            </a: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1">
              <a:rPr lang="en-US" altLang="en-US" smtClean="0"/>
            </a:fld>
            <a:endParaRPr lang="zh-CN" altLang="en-US"/>
          </a:p>
        </p:txBody>
      </p:sp>
      <p:sp>
        <p:nvSpPr>
          <p:cNvPr id="5" name="Footer Placeholder 4"/>
          <p:cNvSpPr>
            <a:spLocks noGrp="1"/>
          </p:cNvSpPr>
          <p:nvPr>
            <p:ph type="ftr" sz="quarter" idx="11"/>
          </p:nvPr>
        </p:nvSpPr>
        <p:spPr/>
        <p:txBody>
          <a:bodyPr/>
          <a:p>
            <a:r>
              <a:rPr lang="zh-CN" altLang="en-US"/>
              <a:t>Prepared by Rabin Bishwokarma</a:t>
            </a:r>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1">
              <a:rPr lang="en-US" altLang="en-US" smtClean="0"/>
            </a:fld>
            <a:endParaRPr lang="zh-CN" altLang="en-US"/>
          </a:p>
        </p:txBody>
      </p:sp>
      <p:sp>
        <p:nvSpPr>
          <p:cNvPr id="5" name="Footer Placeholder 4"/>
          <p:cNvSpPr>
            <a:spLocks noGrp="1"/>
          </p:cNvSpPr>
          <p:nvPr>
            <p:ph type="ftr" sz="quarter" idx="11"/>
          </p:nvPr>
        </p:nvSpPr>
        <p:spPr/>
        <p:txBody>
          <a:bodyPr/>
          <a:p>
            <a:r>
              <a:rPr lang="zh-CN" altLang="en-US"/>
              <a:t>Prepared by Rabin Bishwokarma</a:t>
            </a:r>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1">
              <a:rPr lang="en-US"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1">
              <a:rPr lang="en-US" altLang="en-US" smtClean="0"/>
            </a:fld>
            <a:endParaRPr lang="zh-CN" altLang="en-US"/>
          </a:p>
        </p:txBody>
      </p:sp>
      <p:sp>
        <p:nvSpPr>
          <p:cNvPr id="8" name="Footer Placeholder 7"/>
          <p:cNvSpPr>
            <a:spLocks noGrp="1"/>
          </p:cNvSpPr>
          <p:nvPr>
            <p:ph type="ftr" sz="quarter" idx="11"/>
          </p:nvPr>
        </p:nvSpPr>
        <p:spPr/>
        <p:txBody>
          <a:bodyPr/>
          <a:p>
            <a:r>
              <a:rPr lang="zh-CN" altLang="en-US"/>
              <a:t>Prepared by Rabin Bishwokarma</a:t>
            </a:r>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1">
              <a:rPr lang="en-US" altLang="en-US" smtClean="0"/>
            </a:fld>
            <a:endParaRPr lang="zh-CN" altLang="en-US"/>
          </a:p>
        </p:txBody>
      </p:sp>
      <p:sp>
        <p:nvSpPr>
          <p:cNvPr id="4" name="Footer Placeholder 3"/>
          <p:cNvSpPr>
            <a:spLocks noGrp="1"/>
          </p:cNvSpPr>
          <p:nvPr>
            <p:ph type="ftr" sz="quarter" idx="11"/>
          </p:nvPr>
        </p:nvSpPr>
        <p:spPr/>
        <p:txBody>
          <a:bodyPr/>
          <a:p>
            <a:r>
              <a:rPr lang="zh-CN" altLang="en-US"/>
              <a:t>Prepared by Rabin Bishwokarma</a:t>
            </a:r>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Footer Placeholder 2"/>
          <p:cNvSpPr>
            <a:spLocks noGrp="1"/>
          </p:cNvSpPr>
          <p:nvPr>
            <p:ph type="ftr" sz="quarter" idx="11"/>
          </p:nvPr>
        </p:nvSpPr>
        <p:spPr/>
        <p:txBody>
          <a:bodyPr/>
          <a:p>
            <a:r>
              <a:rPr lang="zh-CN" altLang="en-US"/>
              <a:t>Prepared by Rabin Bishwokarma</a:t>
            </a:r>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Prepared by Rabin Bishwokarma</a:t>
            </a: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1">
              <a:rPr lang="en-US" altLang="en-US" smtClean="0"/>
            </a:fld>
            <a:endParaRPr lang="zh-CN" altLang="en-US" dirty="0"/>
          </a:p>
        </p:txBody>
      </p:sp>
      <p:sp>
        <p:nvSpPr>
          <p:cNvPr id="6" name="Footer Placeholder 5"/>
          <p:cNvSpPr>
            <a:spLocks noGrp="1"/>
          </p:cNvSpPr>
          <p:nvPr>
            <p:ph type="ftr" sz="quarter" idx="11"/>
          </p:nvPr>
        </p:nvSpPr>
        <p:spPr/>
        <p:txBody>
          <a:bodyPr/>
          <a:p>
            <a:r>
              <a:rPr lang="zh-CN" altLang="en-US" dirty="0"/>
              <a:t>Prepared by Rabin Bishwokarma</a:t>
            </a:r>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1">
              <a:rPr lang="en-US"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zh-CN" altLang="en-US"/>
              <a:t>Prepared by Rabin Bishwokarma</a:t>
            </a:r>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1">
              <a:rPr lang="en-US"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zh-CN" altLang="en-US"/>
              <a:t>Prepared by Rabin Bishwokarma</a:t>
            </a:r>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5052" y="2176780"/>
            <a:ext cx="10943167" cy="1082675"/>
          </a:xfrm>
        </p:spPr>
        <p:txBody>
          <a:bodyPr/>
          <a:p>
            <a:r>
              <a:rPr lang="en-US" sz="8000">
                <a:solidFill>
                  <a:schemeClr val="tx1"/>
                </a:solidFill>
                <a:latin typeface="Aladin" panose="02000506000000020004" charset="0"/>
                <a:cs typeface="Aladin" panose="02000506000000020004" charset="0"/>
              </a:rPr>
              <a:t>IELTS Writing</a:t>
            </a:r>
            <a:endParaRPr lang="en-US" sz="8000">
              <a:solidFill>
                <a:schemeClr val="tx1"/>
              </a:solidFill>
              <a:latin typeface="Aladin" panose="02000506000000020004" charset="0"/>
              <a:cs typeface="Aladin" panose="02000506000000020004" charset="0"/>
            </a:endParaRPr>
          </a:p>
        </p:txBody>
      </p:sp>
      <p:sp>
        <p:nvSpPr>
          <p:cNvPr id="3" name="Date Placeholder 2"/>
          <p:cNvSpPr>
            <a:spLocks noGrp="1"/>
          </p:cNvSpPr>
          <p:nvPr>
            <p:ph type="dt" sz="half" idx="2"/>
          </p:nvPr>
        </p:nvSpPr>
        <p:spPr/>
        <p:txBody>
          <a:bodyPr/>
          <a:p>
            <a:fld id="{760FBDFE-C587-4B4C-A407-44438C67B59E}" type="datetime1">
              <a:rPr lang="en-US" altLang="en-US" smtClean="0"/>
            </a:fld>
            <a:endParaRPr lang="zh-CN" altLang="en-US"/>
          </a:p>
        </p:txBody>
      </p:sp>
      <p:sp>
        <p:nvSpPr>
          <p:cNvPr id="4" name="Slide Number Placeholder 3"/>
          <p:cNvSpPr>
            <a:spLocks noGrp="1"/>
          </p:cNvSpPr>
          <p:nvPr>
            <p:ph type="sldNum" sz="quarter" idx="4"/>
          </p:nvPr>
        </p:nvSpPr>
        <p:spPr/>
        <p:txBody>
          <a:bodyPr/>
          <a:p>
            <a:fld id="{49AE70B2-8BF9-45C0-BB95-33D1B9D3A854}" type="slidenum">
              <a:rPr lang="zh-CN" altLang="en-US" smtClean="0"/>
            </a:fld>
            <a:endParaRPr lang="zh-CN" altLang="en-US"/>
          </a:p>
        </p:txBody>
      </p:sp>
      <p:sp>
        <p:nvSpPr>
          <p:cNvPr id="5" name="Footer Placeholder 4"/>
          <p:cNvSpPr>
            <a:spLocks noGrp="1"/>
          </p:cNvSpPr>
          <p:nvPr>
            <p:ph type="ftr" sz="quarter" idx="3"/>
          </p:nvPr>
        </p:nvSpPr>
        <p:spPr/>
        <p:txBody>
          <a:bodyPr/>
          <a:p>
            <a:r>
              <a:rPr lang="zh-CN" altLang="en-US"/>
              <a:t>Prepared by Rabin Bishwokarma</a:t>
            </a:r>
            <a:endParaRPr lang="zh-CN"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5886450" cy="460375"/>
          </a:xfrm>
          <a:prstGeom prst="rect">
            <a:avLst/>
          </a:prstGeom>
          <a:noFill/>
        </p:spPr>
        <p:txBody>
          <a:bodyPr wrap="square" rtlCol="0">
            <a:spAutoFit/>
          </a:bodyPr>
          <a:p>
            <a:r>
              <a:rPr lang="en-US" sz="2400">
                <a:latin typeface="Aclonica" panose="02060503000000020004" charset="0"/>
                <a:cs typeface="Aclonica" panose="02060503000000020004" charset="0"/>
              </a:rPr>
              <a:t>Maps</a:t>
            </a:r>
            <a:endParaRPr lang="en-US" sz="2400">
              <a:latin typeface="Aclonica" panose="02060503000000020004" charset="0"/>
              <a:cs typeface="Aclonica" panose="02060503000000020004" charset="0"/>
            </a:endParaRPr>
          </a:p>
        </p:txBody>
      </p:sp>
      <p:graphicFrame>
        <p:nvGraphicFramePr>
          <p:cNvPr id="5" name="Table 4"/>
          <p:cNvGraphicFramePr/>
          <p:nvPr/>
        </p:nvGraphicFramePr>
        <p:xfrm>
          <a:off x="727710" y="694690"/>
          <a:ext cx="5664200" cy="5550535"/>
        </p:xfrm>
        <a:graphic>
          <a:graphicData uri="http://schemas.openxmlformats.org/drawingml/2006/table">
            <a:tbl>
              <a:tblPr firstRow="1" bandRow="1">
                <a:tableStyleId>{5940675A-B579-460E-94D1-54222C63F5DA}</a:tableStyleId>
              </a:tblPr>
              <a:tblGrid>
                <a:gridCol w="5664200"/>
              </a:tblGrid>
              <a:tr h="1191895">
                <a:tc>
                  <a:txBody>
                    <a:bodyPr/>
                    <a:p>
                      <a:pPr indent="0">
                        <a:buNone/>
                      </a:pPr>
                      <a:r>
                        <a:rPr lang="en-US" sz="1800" b="1">
                          <a:latin typeface="Actor" panose="020B0503050000020004" charset="0"/>
                          <a:cs typeface="Actor" panose="020B0503050000020004" charset="0"/>
                        </a:rPr>
                        <a:t>1. Introduction</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paraphrase the title</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- 1 or 2 sentences</a:t>
                      </a: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89760">
                <a:tc>
                  <a:txBody>
                    <a:bodyPr/>
                    <a:p>
                      <a:pPr indent="0">
                        <a:buNone/>
                      </a:pPr>
                      <a:r>
                        <a:rPr lang="en-US" sz="1800" b="1">
                          <a:latin typeface="Actor" panose="020B0503050000020004" charset="0"/>
                          <a:cs typeface="Actor" panose="020B0503050000020004" charset="0"/>
                        </a:rPr>
                        <a:t>2. Overview</a:t>
                      </a:r>
                      <a:endParaRPr lang="en-US" sz="1800" b="1">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Find 1 to 2  main changes of ... and write it in general statement without numbers</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We can use some phrases like:</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“the addition of / the new construction / the new erection of”</a:t>
                      </a:r>
                      <a:endParaRPr lang="en-US" sz="1800" b="0">
                        <a:latin typeface="Actor" panose="020B0503050000020004" charset="0"/>
                        <a:cs typeface="Actor" panose="020B0503050000020004" charset="0"/>
                      </a:endParaRPr>
                    </a:p>
                    <a:p>
                      <a:pPr indent="0">
                        <a:buNone/>
                      </a:pPr>
                      <a:r>
                        <a:rPr lang="en-US" sz="1600" b="1" i="1">
                          <a:solidFill>
                            <a:srgbClr val="C00000"/>
                          </a:solidFill>
                          <a:latin typeface="Actor" panose="020B0503050000020004" charset="0"/>
                          <a:cs typeface="Actor" panose="020B0503050000020004" charset="0"/>
                        </a:rPr>
                        <a:t>Never write numbers, percentages or dates here</a:t>
                      </a:r>
                      <a:endParaRPr lang="en-US" sz="1600" b="1" i="1">
                        <a:solidFill>
                          <a:srgbClr val="C00000"/>
                        </a:solidFill>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8880">
                <a:tc>
                  <a:txBody>
                    <a:bodyPr/>
                    <a:p>
                      <a:pPr indent="0">
                        <a:buNone/>
                      </a:pPr>
                      <a:r>
                        <a:rPr lang="en-US" sz="1800" b="1">
                          <a:latin typeface="Actor" panose="020B0503050000020004" charset="0"/>
                          <a:cs typeface="Actor" panose="020B0503050000020004" charset="0"/>
                        </a:rPr>
                        <a:t>3. Body paragraph 1, 2</a:t>
                      </a:r>
                      <a:endParaRPr lang="en-US" sz="1800" b="1">
                        <a:latin typeface="Actor" panose="020B0503050000020004"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 Make comparisions between two periods of time in the same part so we can see the differences clearly</a:t>
                      </a:r>
                      <a:endParaRPr lang="en-US" sz="1800" b="0">
                        <a:latin typeface="Actor" panose="020B0503050000020004" charset="0"/>
                        <a:ea typeface="Calibri"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 Use relative clause to describe the changes</a:t>
                      </a:r>
                      <a:endParaRPr lang="en-US" sz="1800" b="0">
                        <a:latin typeface="Actor" panose="020B0503050000020004" charset="0"/>
                        <a:ea typeface="Calibri"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 Use some words like “join, connect”</a:t>
                      </a:r>
                      <a:endParaRPr lang="en-US" sz="1800" b="0">
                        <a:latin typeface="Actor" panose="020B0503050000020004" charset="0"/>
                        <a:ea typeface="Calibri"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 Use sign-posting like “in addition, furthermore, besides”</a:t>
                      </a:r>
                      <a:endParaRPr lang="en-US" sz="1800" b="0">
                        <a:latin typeface="Actor" panose="020B0503050000020004" charset="0"/>
                        <a:ea typeface="Calibri"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 Emphasize the reallocation or the movement of the original ones</a:t>
                      </a:r>
                      <a:endParaRPr lang="en-US" sz="1800" b="0">
                        <a:latin typeface="Actor" panose="020B0503050000020004" charset="0"/>
                        <a:ea typeface="Calibri" charset="0"/>
                        <a:cs typeface="Actor" panose="020B0503050000020004" charset="0"/>
                      </a:endParaRPr>
                    </a:p>
                    <a:p>
                      <a:pPr indent="0">
                        <a:buNone/>
                      </a:pP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Text Box 5"/>
          <p:cNvSpPr txBox="1"/>
          <p:nvPr/>
        </p:nvSpPr>
        <p:spPr>
          <a:xfrm>
            <a:off x="6391275" y="710565"/>
            <a:ext cx="5511800" cy="5507990"/>
          </a:xfrm>
          <a:prstGeom prst="rect">
            <a:avLst/>
          </a:prstGeom>
          <a:noFill/>
        </p:spPr>
        <p:txBody>
          <a:bodyPr wrap="square" rtlCol="0">
            <a:spAutoFit/>
          </a:bodyPr>
          <a:p>
            <a:r>
              <a:rPr lang="en-US" sz="1600" b="1" u="sng">
                <a:latin typeface="Actor" panose="020B0503050000020004" charset="0"/>
                <a:cs typeface="Actor" panose="020B0503050000020004" charset="0"/>
              </a:rPr>
              <a:t>Types:</a:t>
            </a:r>
            <a:endParaRPr lang="en-US" sz="1600" b="1" u="sng">
              <a:latin typeface="Actor" panose="020B0503050000020004" charset="0"/>
              <a:cs typeface="Actor" panose="020B0503050000020004" charset="0"/>
            </a:endParaRPr>
          </a:p>
          <a:p>
            <a:r>
              <a:rPr lang="en-US" sz="1600" i="1">
                <a:latin typeface="Actor" panose="020B0503050000020004" charset="0"/>
                <a:cs typeface="Actor" panose="020B0503050000020004" charset="0"/>
              </a:rPr>
              <a:t>1. Describe a map in present tense</a:t>
            </a:r>
            <a:endParaRPr lang="en-US" sz="1600" i="1">
              <a:latin typeface="Actor" panose="020B0503050000020004" charset="0"/>
              <a:cs typeface="Actor" panose="020B0503050000020004" charset="0"/>
            </a:endParaRPr>
          </a:p>
          <a:p>
            <a:r>
              <a:rPr lang="en-US" sz="1600" i="1">
                <a:latin typeface="Actor" panose="020B0503050000020004" charset="0"/>
                <a:cs typeface="Actor" panose="020B0503050000020004" charset="0"/>
              </a:rPr>
              <a:t>2. Describe two maps: one is in present and another in future</a:t>
            </a:r>
            <a:endParaRPr lang="en-US" sz="1600" i="1">
              <a:latin typeface="Actor" panose="020B0503050000020004" charset="0"/>
              <a:cs typeface="Actor" panose="020B0503050000020004" charset="0"/>
            </a:endParaRPr>
          </a:p>
          <a:p>
            <a:r>
              <a:rPr lang="en-US" sz="1600" i="1">
                <a:latin typeface="Actor" panose="020B0503050000020004" charset="0"/>
                <a:cs typeface="Actor" panose="020B0503050000020004" charset="0"/>
              </a:rPr>
              <a:t>3. Describe two maps: one is in the past and another in the present</a:t>
            </a:r>
            <a:endParaRPr lang="en-US" sz="1600" i="1">
              <a:latin typeface="Actor" panose="020B0503050000020004" charset="0"/>
              <a:cs typeface="Actor" panose="020B0503050000020004" charset="0"/>
            </a:endParaRPr>
          </a:p>
          <a:p>
            <a:endParaRPr lang="en-US" sz="1600">
              <a:latin typeface="Actor" panose="020B0503050000020004" charset="0"/>
              <a:cs typeface="Actor" panose="020B0503050000020004" charset="0"/>
            </a:endParaRPr>
          </a:p>
          <a:p>
            <a:r>
              <a:rPr lang="en-US" sz="1600" b="1" u="sng">
                <a:latin typeface="Actor" panose="020B0503050000020004" charset="0"/>
                <a:cs typeface="Actor" panose="020B0503050000020004" charset="0"/>
              </a:rPr>
              <a:t>Verbs:</a:t>
            </a:r>
            <a:endParaRPr lang="en-US" sz="1600" b="1" u="sng">
              <a:latin typeface="Actor" panose="020B0503050000020004" charset="0"/>
              <a:cs typeface="Actor" panose="020B0503050000020004" charset="0"/>
            </a:endParaRPr>
          </a:p>
          <a:p>
            <a:r>
              <a:rPr lang="en-US" sz="1600">
                <a:latin typeface="Actor" panose="020B0503050000020004" charset="0"/>
                <a:cs typeface="Actor" panose="020B0503050000020004" charset="0"/>
              </a:rPr>
              <a:t>* Expansion (buildings, roads, bridges and railways)</a:t>
            </a:r>
            <a:endParaRPr lang="en-US" sz="1600">
              <a:latin typeface="Actor" panose="020B0503050000020004" charset="0"/>
              <a:cs typeface="Actor" panose="020B0503050000020004" charset="0"/>
            </a:endParaRPr>
          </a:p>
          <a:p>
            <a:r>
              <a:rPr lang="en-US" sz="1600">
                <a:latin typeface="Actor" panose="020B0503050000020004" charset="0"/>
                <a:cs typeface="Actor" panose="020B0503050000020004" charset="0"/>
              </a:rPr>
              <a:t>   - expanded, extended, developed, enlarged</a:t>
            </a:r>
            <a:endParaRPr lang="en-US" sz="1600">
              <a:latin typeface="Actor" panose="020B0503050000020004" charset="0"/>
              <a:cs typeface="Actor" panose="020B0503050000020004" charset="0"/>
            </a:endParaRPr>
          </a:p>
          <a:p>
            <a:endParaRPr lang="en-US" sz="1600">
              <a:latin typeface="Actor" panose="020B0503050000020004" charset="0"/>
              <a:cs typeface="Actor" panose="020B0503050000020004" charset="0"/>
            </a:endParaRPr>
          </a:p>
          <a:p>
            <a:r>
              <a:rPr lang="en-US" sz="1600">
                <a:latin typeface="Actor" panose="020B0503050000020004" charset="0"/>
                <a:cs typeface="Actor" panose="020B0503050000020004" charset="0"/>
              </a:rPr>
              <a:t>* Changes</a:t>
            </a:r>
            <a:endParaRPr lang="en-US" sz="1600">
              <a:latin typeface="Actor" panose="020B0503050000020004" charset="0"/>
              <a:cs typeface="Actor" panose="020B0503050000020004" charset="0"/>
            </a:endParaRPr>
          </a:p>
          <a:p>
            <a:r>
              <a:rPr lang="en-US" sz="1600">
                <a:latin typeface="Actor" panose="020B0503050000020004" charset="0"/>
                <a:cs typeface="Actor" panose="020B0503050000020004" charset="0"/>
              </a:rPr>
              <a:t>- renovated, replaced, reconstructed,   redeveloped, modernised, converted, relocated, transformed </a:t>
            </a:r>
            <a:endParaRPr lang="en-US" sz="1600">
              <a:latin typeface="Actor" panose="020B0503050000020004" charset="0"/>
              <a:cs typeface="Actor" panose="020B0503050000020004" charset="0"/>
            </a:endParaRPr>
          </a:p>
          <a:p>
            <a:r>
              <a:rPr lang="en-US" sz="1600">
                <a:latin typeface="Actor" panose="020B0503050000020004" charset="0"/>
                <a:cs typeface="Actor" panose="020B0503050000020004" charset="0"/>
              </a:rPr>
              <a:t>     -&gt; Roads, bridges and railways </a:t>
            </a:r>
            <a:endParaRPr lang="en-US" sz="1600">
              <a:latin typeface="Actor" panose="020B0503050000020004" charset="0"/>
              <a:cs typeface="Actor" panose="020B0503050000020004" charset="0"/>
            </a:endParaRPr>
          </a:p>
          <a:p>
            <a:r>
              <a:rPr lang="en-US" sz="1600">
                <a:latin typeface="Actor" panose="020B0503050000020004" charset="0"/>
                <a:cs typeface="Actor" panose="020B0503050000020004" charset="0"/>
              </a:rPr>
              <a:t>          - reopened, replaced</a:t>
            </a:r>
            <a:endParaRPr lang="en-US" sz="1600">
              <a:latin typeface="Actor" panose="020B0503050000020004" charset="0"/>
              <a:cs typeface="Actor" panose="020B0503050000020004" charset="0"/>
            </a:endParaRPr>
          </a:p>
          <a:p>
            <a:r>
              <a:rPr lang="en-US" sz="1600">
                <a:latin typeface="Actor" panose="020B0503050000020004" charset="0"/>
                <a:cs typeface="Actor" panose="020B0503050000020004" charset="0"/>
              </a:rPr>
              <a:t>     -&gt; Leisure facilities (renovated, replaced, redeveloped)</a:t>
            </a:r>
            <a:endParaRPr lang="en-US" sz="1600">
              <a:latin typeface="Actor" panose="020B0503050000020004" charset="0"/>
              <a:cs typeface="Actor" panose="020B0503050000020004" charset="0"/>
            </a:endParaRPr>
          </a:p>
          <a:p>
            <a:endParaRPr lang="en-US" sz="1600">
              <a:latin typeface="Actor" panose="020B0503050000020004" charset="0"/>
              <a:cs typeface="Actor" panose="020B0503050000020004" charset="0"/>
            </a:endParaRPr>
          </a:p>
          <a:p>
            <a:r>
              <a:rPr lang="en-US" sz="1600">
                <a:latin typeface="Actor" panose="020B0503050000020004" charset="0"/>
                <a:cs typeface="Actor" panose="020B0503050000020004" charset="0"/>
              </a:rPr>
              <a:t>* Removement</a:t>
            </a:r>
            <a:endParaRPr lang="en-US" sz="1600">
              <a:latin typeface="Actor" panose="020B0503050000020004" charset="0"/>
              <a:cs typeface="Actor" panose="020B0503050000020004" charset="0"/>
            </a:endParaRPr>
          </a:p>
          <a:p>
            <a:r>
              <a:rPr lang="en-US" sz="1600">
                <a:latin typeface="Actor" panose="020B0503050000020004" charset="0"/>
                <a:cs typeface="Actor" panose="020B0503050000020004" charset="0"/>
              </a:rPr>
              <a:t>- demolished, knocked down, removed, pulled down, torn down, flattened</a:t>
            </a:r>
            <a:endParaRPr lang="en-US" sz="1600">
              <a:latin typeface="Actor" panose="020B0503050000020004" charset="0"/>
              <a:cs typeface="Actor" panose="020B0503050000020004" charset="0"/>
            </a:endParaRPr>
          </a:p>
          <a:p>
            <a:r>
              <a:rPr lang="en-US" sz="1600">
                <a:latin typeface="Actor" panose="020B0503050000020004" charset="0"/>
                <a:cs typeface="Actor" panose="020B0503050000020004" charset="0"/>
              </a:rPr>
              <a:t>- cut down, chopped down, removed, cleared to make way for/give way to</a:t>
            </a:r>
            <a:endParaRPr lang="en-US" sz="1600">
              <a:latin typeface="Actor" panose="020B0503050000020004" charset="0"/>
              <a:cs typeface="Actor" panose="020B050305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Footer Placeholder 6"/>
          <p:cNvSpPr>
            <a:spLocks noGrp="1"/>
          </p:cNvSpPr>
          <p:nvPr>
            <p:ph type="ftr" sz="quarter" idx="11"/>
          </p:nvPr>
        </p:nvSpPr>
        <p:spPr/>
        <p:txBody>
          <a:bodyPr/>
          <a:p>
            <a:r>
              <a:rPr lang="zh-CN" altLang="en-US"/>
              <a:t>Prepared by Rabin Bishwokarma</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1381125" cy="460375"/>
          </a:xfrm>
          <a:prstGeom prst="rect">
            <a:avLst/>
          </a:prstGeom>
          <a:noFill/>
        </p:spPr>
        <p:txBody>
          <a:bodyPr wrap="square" rtlCol="0">
            <a:spAutoFit/>
          </a:bodyPr>
          <a:p>
            <a:r>
              <a:rPr lang="en-US" sz="2400">
                <a:latin typeface="Aclonica" panose="02060503000000020004" charset="0"/>
                <a:cs typeface="Aclonica" panose="02060503000000020004" charset="0"/>
              </a:rPr>
              <a:t>Maps</a:t>
            </a:r>
            <a:endParaRPr lang="en-US" sz="2400">
              <a:latin typeface="Aclonica" panose="02060503000000020004" charset="0"/>
              <a:cs typeface="Aclonica" panose="02060503000000020004" charset="0"/>
            </a:endParaRPr>
          </a:p>
        </p:txBody>
      </p:sp>
      <p:sp>
        <p:nvSpPr>
          <p:cNvPr id="6" name="Text Box 5"/>
          <p:cNvSpPr txBox="1"/>
          <p:nvPr/>
        </p:nvSpPr>
        <p:spPr>
          <a:xfrm>
            <a:off x="728345" y="779780"/>
            <a:ext cx="11175365" cy="829945"/>
          </a:xfrm>
          <a:prstGeom prst="rect">
            <a:avLst/>
          </a:prstGeom>
          <a:noFill/>
        </p:spPr>
        <p:txBody>
          <a:bodyPr wrap="square" rtlCol="0">
            <a:spAutoFit/>
          </a:bodyPr>
          <a:p>
            <a:r>
              <a:rPr lang="en-US" sz="1600" b="1">
                <a:latin typeface="Actor" panose="020B0503050000020004" charset="0"/>
                <a:cs typeface="Actor" panose="020B0503050000020004" charset="0"/>
              </a:rPr>
              <a:t>Q. The map and chart </a:t>
            </a:r>
            <a:r>
              <a:rPr lang="en-US" sz="1600" b="1" u="sng">
                <a:solidFill>
                  <a:srgbClr val="00B050"/>
                </a:solidFill>
                <a:latin typeface="Actor" panose="020B0503050000020004" charset="0"/>
                <a:cs typeface="Actor" panose="020B0503050000020004" charset="0"/>
              </a:rPr>
              <a:t>below </a:t>
            </a:r>
            <a:r>
              <a:rPr lang="en-US" sz="1600" b="1" u="sng">
                <a:solidFill>
                  <a:srgbClr val="FF0000"/>
                </a:solidFill>
                <a:latin typeface="Actor" panose="020B0503050000020004" charset="0"/>
                <a:cs typeface="Actor" panose="020B0503050000020004" charset="0"/>
              </a:rPr>
              <a:t>show the information</a:t>
            </a:r>
            <a:r>
              <a:rPr lang="en-US" sz="1600" b="1">
                <a:latin typeface="Actor" panose="020B0503050000020004" charset="0"/>
                <a:cs typeface="Actor" panose="020B0503050000020004" charset="0"/>
              </a:rPr>
              <a:t> for the </a:t>
            </a:r>
            <a:r>
              <a:rPr lang="en-US" sz="1600" b="1" u="sng">
                <a:solidFill>
                  <a:srgbClr val="FF0000"/>
                </a:solidFill>
                <a:latin typeface="Actor" panose="020B0503050000020004" charset="0"/>
                <a:cs typeface="Actor" panose="020B0503050000020004" charset="0"/>
              </a:rPr>
              <a:t>global</a:t>
            </a:r>
            <a:r>
              <a:rPr lang="en-US" sz="1600" b="1">
                <a:latin typeface="Actor" panose="020B0503050000020004" charset="0"/>
                <a:cs typeface="Actor" panose="020B0503050000020004" charset="0"/>
              </a:rPr>
              <a:t> willingness to </a:t>
            </a:r>
            <a:r>
              <a:rPr lang="en-US" sz="1600" b="1" u="sng">
                <a:solidFill>
                  <a:srgbClr val="C00000"/>
                </a:solidFill>
                <a:latin typeface="Actor" panose="020B0503050000020004" charset="0"/>
                <a:cs typeface="Actor" panose="020B0503050000020004" charset="0"/>
              </a:rPr>
              <a:t>eat</a:t>
            </a:r>
            <a:r>
              <a:rPr lang="en-US" sz="1600" b="1">
                <a:latin typeface="Actor" panose="020B0503050000020004" charset="0"/>
                <a:cs typeface="Actor" panose="020B0503050000020004" charset="0"/>
              </a:rPr>
              <a:t> insect products and the </a:t>
            </a:r>
            <a:r>
              <a:rPr lang="en-US" sz="1600" b="1" u="sng">
                <a:solidFill>
                  <a:srgbClr val="7030A0"/>
                </a:solidFill>
                <a:latin typeface="Actor" panose="020B0503050000020004" charset="0"/>
                <a:cs typeface="Actor" panose="020B0503050000020004" charset="0"/>
              </a:rPr>
              <a:t>current price</a:t>
            </a:r>
            <a:r>
              <a:rPr lang="en-US" sz="1600" b="1">
                <a:latin typeface="Actor" panose="020B0503050000020004" charset="0"/>
                <a:cs typeface="Actor" panose="020B0503050000020004" charset="0"/>
              </a:rPr>
              <a:t> for certain food available on the </a:t>
            </a:r>
            <a:r>
              <a:rPr lang="en-US" sz="1600" b="1" u="sng">
                <a:solidFill>
                  <a:srgbClr val="00B0F0"/>
                </a:solidFill>
                <a:latin typeface="Actor" panose="020B0503050000020004" charset="0"/>
                <a:cs typeface="Actor" panose="020B0503050000020004" charset="0"/>
              </a:rPr>
              <a:t>market</a:t>
            </a:r>
            <a:r>
              <a:rPr lang="en-US" sz="1600" b="1">
                <a:latin typeface="Actor" panose="020B0503050000020004" charset="0"/>
                <a:cs typeface="Actor" panose="020B0503050000020004" charset="0"/>
              </a:rPr>
              <a:t> place.</a:t>
            </a:r>
            <a:endParaRPr lang="en-US" sz="1600" b="1">
              <a:latin typeface="Actor" panose="020B0503050000020004" charset="0"/>
              <a:cs typeface="Actor" panose="020B0503050000020004" charset="0"/>
            </a:endParaRPr>
          </a:p>
          <a:p>
            <a:endParaRPr lang="en-US" sz="1600" b="1">
              <a:latin typeface="Actor" panose="020B0503050000020004" charset="0"/>
              <a:cs typeface="Actor" panose="020B050305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Footer Placeholder 6"/>
          <p:cNvSpPr>
            <a:spLocks noGrp="1"/>
          </p:cNvSpPr>
          <p:nvPr>
            <p:ph type="ftr" sz="quarter" idx="11"/>
          </p:nvPr>
        </p:nvSpPr>
        <p:spPr/>
        <p:txBody>
          <a:bodyPr/>
          <a:p>
            <a:r>
              <a:rPr lang="zh-CN" altLang="en-US"/>
              <a:t>Prepared by Rabin Bishwokarma</a:t>
            </a:r>
            <a:endParaRPr lang="zh-CN" altLang="en-US"/>
          </a:p>
        </p:txBody>
      </p:sp>
      <p:pic>
        <p:nvPicPr>
          <p:cNvPr id="8" name="Picture 7"/>
          <p:cNvPicPr>
            <a:picLocks noChangeAspect="1"/>
          </p:cNvPicPr>
          <p:nvPr/>
        </p:nvPicPr>
        <p:blipFill>
          <a:blip r:embed="rId1"/>
          <a:stretch>
            <a:fillRect/>
          </a:stretch>
        </p:blipFill>
        <p:spPr>
          <a:xfrm>
            <a:off x="797560" y="1520825"/>
            <a:ext cx="4304030" cy="2310765"/>
          </a:xfrm>
          <a:prstGeom prst="rect">
            <a:avLst/>
          </a:prstGeom>
        </p:spPr>
      </p:pic>
      <p:pic>
        <p:nvPicPr>
          <p:cNvPr id="9" name="Picture 8"/>
          <p:cNvPicPr>
            <a:picLocks noChangeAspect="1"/>
          </p:cNvPicPr>
          <p:nvPr/>
        </p:nvPicPr>
        <p:blipFill>
          <a:blip r:embed="rId2"/>
          <a:stretch>
            <a:fillRect/>
          </a:stretch>
        </p:blipFill>
        <p:spPr>
          <a:xfrm>
            <a:off x="5934075" y="1522095"/>
            <a:ext cx="3150870" cy="2309495"/>
          </a:xfrm>
          <a:prstGeom prst="rect">
            <a:avLst/>
          </a:prstGeom>
        </p:spPr>
      </p:pic>
      <p:sp>
        <p:nvSpPr>
          <p:cNvPr id="10" name="Text Box 9"/>
          <p:cNvSpPr txBox="1"/>
          <p:nvPr/>
        </p:nvSpPr>
        <p:spPr>
          <a:xfrm>
            <a:off x="727710" y="4184015"/>
            <a:ext cx="5932805" cy="1814830"/>
          </a:xfrm>
          <a:prstGeom prst="rect">
            <a:avLst/>
          </a:prstGeom>
          <a:noFill/>
        </p:spPr>
        <p:txBody>
          <a:bodyPr wrap="square" rtlCol="0">
            <a:spAutoFit/>
          </a:bodyPr>
          <a:p>
            <a:r>
              <a:rPr lang="en-US" sz="1600" b="1">
                <a:latin typeface="Actor" panose="020B0503050000020004" charset="0"/>
                <a:cs typeface="Actor" panose="020B0503050000020004" charset="0"/>
              </a:rPr>
              <a:t>Paraphrasing:</a:t>
            </a:r>
            <a:endParaRPr lang="en-US" sz="1600" b="1">
              <a:latin typeface="Actor" panose="020B0503050000020004" charset="0"/>
              <a:cs typeface="Actor" panose="020B0503050000020004" charset="0"/>
            </a:endParaRPr>
          </a:p>
          <a:p>
            <a:r>
              <a:rPr lang="en-US" sz="1600" b="1">
                <a:solidFill>
                  <a:srgbClr val="0070C0"/>
                </a:solidFill>
                <a:latin typeface="Actor" panose="020B0503050000020004" charset="0"/>
                <a:cs typeface="Actor" panose="020B0503050000020004" charset="0"/>
              </a:rPr>
              <a:t>-&gt; The following map and a chart demonstrates the information about the global consumption of insect products and their present rates for certain food available in the market.</a:t>
            </a:r>
            <a:endParaRPr lang="en-US" sz="1600" b="1">
              <a:solidFill>
                <a:srgbClr val="0070C0"/>
              </a:solidFill>
              <a:latin typeface="Actor" panose="020B0503050000020004" charset="0"/>
              <a:cs typeface="Actor" panose="020B0503050000020004" charset="0"/>
            </a:endParaRPr>
          </a:p>
          <a:p>
            <a:r>
              <a:rPr lang="en-US" sz="1600" b="1">
                <a:solidFill>
                  <a:srgbClr val="7030A0"/>
                </a:solidFill>
                <a:latin typeface="Actor" panose="020B0503050000020004" charset="0"/>
                <a:cs typeface="Actor" panose="020B0503050000020004" charset="0"/>
              </a:rPr>
              <a:t>-&gt; In the above map and a chart the global consumption of insect products that is available in the market and its price is </a:t>
            </a:r>
            <a:r>
              <a:rPr lang="en-US" sz="1600" b="1">
                <a:solidFill>
                  <a:srgbClr val="7030A0"/>
                </a:solidFill>
                <a:latin typeface="Actor" panose="020B0503050000020004" charset="0"/>
                <a:cs typeface="Actor" panose="020B0503050000020004" charset="0"/>
                <a:sym typeface="+mn-ea"/>
              </a:rPr>
              <a:t>shown.</a:t>
            </a:r>
            <a:endParaRPr lang="en-US" sz="1600" b="1">
              <a:latin typeface="Actor" panose="020B0503050000020004" charset="0"/>
              <a:cs typeface="Actor" panose="020B0503050000020004" charset="0"/>
            </a:endParaRPr>
          </a:p>
          <a:p>
            <a:endParaRPr lang="en-US" sz="1600" b="1">
              <a:latin typeface="Actor" panose="020B0503050000020004" charset="0"/>
              <a:cs typeface="Actor" panose="020B0503050000020004" charset="0"/>
            </a:endParaRPr>
          </a:p>
        </p:txBody>
      </p:sp>
      <p:sp>
        <p:nvSpPr>
          <p:cNvPr id="11" name="Text Box 10"/>
          <p:cNvSpPr txBox="1"/>
          <p:nvPr/>
        </p:nvSpPr>
        <p:spPr>
          <a:xfrm>
            <a:off x="6581775" y="4058920"/>
            <a:ext cx="4681855" cy="829945"/>
          </a:xfrm>
          <a:prstGeom prst="rect">
            <a:avLst/>
          </a:prstGeom>
          <a:noFill/>
        </p:spPr>
        <p:txBody>
          <a:bodyPr wrap="square" rtlCol="0">
            <a:spAutoFit/>
          </a:bodyPr>
          <a:p>
            <a:r>
              <a:rPr lang="en-US" sz="1600" b="1">
                <a:latin typeface="Actor" panose="020B0503050000020004" charset="0"/>
                <a:cs typeface="Actor" panose="020B0503050000020004" charset="0"/>
              </a:rPr>
              <a:t>Key features:</a:t>
            </a:r>
            <a:endParaRPr lang="en-US" sz="1600" b="1">
              <a:latin typeface="Actor" panose="020B0503050000020004" charset="0"/>
              <a:cs typeface="Actor" panose="020B0503050000020004" charset="0"/>
            </a:endParaRPr>
          </a:p>
          <a:p>
            <a:r>
              <a:rPr lang="en-US" sz="1600" b="1">
                <a:solidFill>
                  <a:srgbClr val="0070C0"/>
                </a:solidFill>
                <a:latin typeface="Actor" panose="020B0503050000020004" charset="0"/>
                <a:cs typeface="Actor" panose="020B0503050000020004" charset="0"/>
              </a:rPr>
              <a:t>-&gt; First  feature: the map only</a:t>
            </a:r>
            <a:endParaRPr lang="en-US" sz="1600" b="1">
              <a:solidFill>
                <a:srgbClr val="0070C0"/>
              </a:solidFill>
              <a:latin typeface="Actor" panose="020B0503050000020004" charset="0"/>
              <a:cs typeface="Actor" panose="020B0503050000020004" charset="0"/>
            </a:endParaRPr>
          </a:p>
          <a:p>
            <a:r>
              <a:rPr lang="en-US" sz="1600" b="1">
                <a:latin typeface="Actor" panose="020B0503050000020004" charset="0"/>
                <a:cs typeface="Actor" panose="020B0503050000020004" charset="0"/>
              </a:rPr>
              <a:t>-&gt; Second feature: the chart only</a:t>
            </a:r>
            <a:endParaRPr lang="en-US" sz="1600" b="1">
              <a:latin typeface="Actor" panose="020B0503050000020004" charset="0"/>
              <a:cs typeface="Actor" panose="020B05030500000200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1381125" cy="460375"/>
          </a:xfrm>
          <a:prstGeom prst="rect">
            <a:avLst/>
          </a:prstGeom>
          <a:noFill/>
        </p:spPr>
        <p:txBody>
          <a:bodyPr wrap="square" rtlCol="0">
            <a:spAutoFit/>
          </a:bodyPr>
          <a:p>
            <a:r>
              <a:rPr lang="en-US" sz="2400">
                <a:latin typeface="Aclonica" panose="02060503000000020004" charset="0"/>
                <a:cs typeface="Aclonica" panose="02060503000000020004" charset="0"/>
              </a:rPr>
              <a:t>Maps</a:t>
            </a:r>
            <a:endParaRPr lang="en-US" sz="2400">
              <a:latin typeface="Aclonica" panose="02060503000000020004" charset="0"/>
              <a:cs typeface="Aclonica" panose="02060503000000020004" charset="0"/>
            </a:endParaRPr>
          </a:p>
        </p:txBody>
      </p:sp>
      <p:sp>
        <p:nvSpPr>
          <p:cNvPr id="6" name="Text Box 5"/>
          <p:cNvSpPr txBox="1"/>
          <p:nvPr/>
        </p:nvSpPr>
        <p:spPr>
          <a:xfrm>
            <a:off x="728345" y="779780"/>
            <a:ext cx="11175365" cy="583565"/>
          </a:xfrm>
          <a:prstGeom prst="rect">
            <a:avLst/>
          </a:prstGeom>
          <a:noFill/>
        </p:spPr>
        <p:txBody>
          <a:bodyPr wrap="square" rtlCol="0">
            <a:spAutoFit/>
          </a:bodyPr>
          <a:p>
            <a:pPr marL="300990" indent="-300990"/>
            <a:r>
              <a:rPr lang="en-US" sz="1600" b="1">
                <a:latin typeface="Actor" panose="020B0503050000020004" charset="0"/>
                <a:cs typeface="Actor" panose="020B0503050000020004" charset="0"/>
              </a:rPr>
              <a:t>Q. Tarnagul is a small town near Melbourne. The maps show the town's development over a period of time. Summarise the information by selecting and reporting the main features, and make comparisons where relevant.</a:t>
            </a:r>
            <a:endParaRPr lang="en-US" sz="1600" b="1">
              <a:latin typeface="Actor" panose="020B0503050000020004" charset="0"/>
              <a:cs typeface="Actor" panose="020B050305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Footer Placeholder 6"/>
          <p:cNvSpPr>
            <a:spLocks noGrp="1"/>
          </p:cNvSpPr>
          <p:nvPr>
            <p:ph type="ftr" sz="quarter" idx="11"/>
          </p:nvPr>
        </p:nvSpPr>
        <p:spPr/>
        <p:txBody>
          <a:bodyPr/>
          <a:p>
            <a:r>
              <a:rPr lang="zh-CN" altLang="en-US"/>
              <a:t>Prepared by Rabin Bishwokarma</a:t>
            </a:r>
            <a:endParaRPr lang="zh-CN" altLang="en-US"/>
          </a:p>
        </p:txBody>
      </p:sp>
      <p:pic>
        <p:nvPicPr>
          <p:cNvPr id="8" name="Picture 7"/>
          <p:cNvPicPr>
            <a:picLocks noChangeAspect="1"/>
          </p:cNvPicPr>
          <p:nvPr/>
        </p:nvPicPr>
        <p:blipFill>
          <a:blip r:embed="rId1"/>
          <a:stretch>
            <a:fillRect/>
          </a:stretch>
        </p:blipFill>
        <p:spPr>
          <a:xfrm>
            <a:off x="4021455" y="1746250"/>
            <a:ext cx="3562350" cy="41001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728345" y="779780"/>
            <a:ext cx="11175365" cy="337185"/>
          </a:xfrm>
          <a:prstGeom prst="rect">
            <a:avLst/>
          </a:prstGeom>
          <a:noFill/>
        </p:spPr>
        <p:txBody>
          <a:bodyPr wrap="square" rtlCol="0">
            <a:spAutoFit/>
          </a:bodyPr>
          <a:p>
            <a:r>
              <a:rPr lang="en-US" sz="1600" b="1">
                <a:latin typeface="Actor" panose="020B0503050000020004" charset="0"/>
                <a:cs typeface="Actor" panose="020B0503050000020004" charset="0"/>
              </a:rPr>
              <a:t>Q. The diagram </a:t>
            </a:r>
            <a:r>
              <a:rPr lang="en-US" sz="1600" b="1" u="sng">
                <a:solidFill>
                  <a:srgbClr val="FF0000"/>
                </a:solidFill>
                <a:latin typeface="Actor" panose="020B0503050000020004" charset="0"/>
                <a:cs typeface="Actor" panose="020B0503050000020004" charset="0"/>
              </a:rPr>
              <a:t>shows</a:t>
            </a:r>
            <a:r>
              <a:rPr lang="en-US" sz="1600" b="1">
                <a:latin typeface="Actor" panose="020B0503050000020004" charset="0"/>
                <a:cs typeface="Actor" panose="020B0503050000020004" charset="0"/>
              </a:rPr>
              <a:t> the </a:t>
            </a:r>
            <a:r>
              <a:rPr lang="en-US" sz="1600" b="1" u="sng">
                <a:solidFill>
                  <a:srgbClr val="00B050"/>
                </a:solidFill>
                <a:latin typeface="Actor" panose="020B0503050000020004" charset="0"/>
                <a:cs typeface="Actor" panose="020B0503050000020004" charset="0"/>
              </a:rPr>
              <a:t>components</a:t>
            </a:r>
            <a:r>
              <a:rPr lang="en-US" sz="1600" b="1">
                <a:latin typeface="Actor" panose="020B0503050000020004" charset="0"/>
                <a:cs typeface="Actor" panose="020B0503050000020004" charset="0"/>
              </a:rPr>
              <a:t> of a neuron and </a:t>
            </a:r>
            <a:r>
              <a:rPr lang="en-US" sz="1600" b="1" u="sng">
                <a:solidFill>
                  <a:srgbClr val="7030A0"/>
                </a:solidFill>
                <a:latin typeface="Actor" panose="020B0503050000020004" charset="0"/>
                <a:cs typeface="Actor" panose="020B0503050000020004" charset="0"/>
              </a:rPr>
              <a:t>how it works</a:t>
            </a:r>
            <a:endParaRPr lang="en-US" sz="1600" b="1" u="sng">
              <a:solidFill>
                <a:srgbClr val="7030A0"/>
              </a:solidFill>
              <a:latin typeface="Actor" panose="020B0503050000020004" charset="0"/>
              <a:cs typeface="Actor" panose="020B050305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Footer Placeholder 6"/>
          <p:cNvSpPr>
            <a:spLocks noGrp="1"/>
          </p:cNvSpPr>
          <p:nvPr>
            <p:ph type="ftr" sz="quarter" idx="11"/>
          </p:nvPr>
        </p:nvSpPr>
        <p:spPr/>
        <p:txBody>
          <a:bodyPr/>
          <a:p>
            <a:r>
              <a:rPr lang="zh-CN" altLang="en-US"/>
              <a:t>Prepared by Rabin Bishwokarma</a:t>
            </a:r>
            <a:endParaRPr lang="zh-CN" altLang="en-US"/>
          </a:p>
        </p:txBody>
      </p:sp>
      <p:sp>
        <p:nvSpPr>
          <p:cNvPr id="10" name="Text Box 9"/>
          <p:cNvSpPr txBox="1"/>
          <p:nvPr/>
        </p:nvSpPr>
        <p:spPr>
          <a:xfrm>
            <a:off x="908685" y="4093210"/>
            <a:ext cx="10634345" cy="1076325"/>
          </a:xfrm>
          <a:prstGeom prst="rect">
            <a:avLst/>
          </a:prstGeom>
          <a:noFill/>
        </p:spPr>
        <p:txBody>
          <a:bodyPr wrap="square" rtlCol="0">
            <a:spAutoFit/>
          </a:bodyPr>
          <a:p>
            <a:r>
              <a:rPr lang="en-US" sz="1600" b="1">
                <a:latin typeface="Actor" panose="020B0503050000020004" charset="0"/>
                <a:cs typeface="Actor" panose="020B0503050000020004" charset="0"/>
              </a:rPr>
              <a:t>Paraphrasing:</a:t>
            </a:r>
            <a:endParaRPr lang="en-US" sz="1600" b="1">
              <a:latin typeface="Actor" panose="020B0503050000020004" charset="0"/>
              <a:cs typeface="Actor" panose="020B0503050000020004" charset="0"/>
            </a:endParaRPr>
          </a:p>
          <a:p>
            <a:r>
              <a:rPr lang="en-US" sz="1600" b="1">
                <a:solidFill>
                  <a:srgbClr val="CC0000"/>
                </a:solidFill>
                <a:latin typeface="Actor" panose="020B0503050000020004" charset="0"/>
                <a:cs typeface="Actor" panose="020B0503050000020004" charset="0"/>
              </a:rPr>
              <a:t>-&gt; The following diagram represents the elements of a neuron and its functions.</a:t>
            </a:r>
            <a:endParaRPr lang="en-US" sz="1600" b="1">
              <a:solidFill>
                <a:srgbClr val="CC0000"/>
              </a:solidFill>
              <a:latin typeface="Actor" panose="020B0503050000020004" charset="0"/>
              <a:cs typeface="Actor" panose="020B0503050000020004" charset="0"/>
            </a:endParaRPr>
          </a:p>
          <a:p>
            <a:r>
              <a:rPr lang="en-US" sz="1600" b="1">
                <a:solidFill>
                  <a:srgbClr val="7030A0"/>
                </a:solidFill>
                <a:latin typeface="Actor" panose="020B0503050000020004" charset="0"/>
                <a:cs typeface="Actor" panose="020B0503050000020004" charset="0"/>
              </a:rPr>
              <a:t>-&gt; The below diagram reveals the functionality of different components of a neuron.</a:t>
            </a:r>
            <a:endParaRPr lang="en-US" sz="1600" b="1">
              <a:solidFill>
                <a:srgbClr val="7030A0"/>
              </a:solidFill>
              <a:latin typeface="Actor" panose="020B0503050000020004" charset="0"/>
              <a:cs typeface="Actor" panose="020B0503050000020004" charset="0"/>
            </a:endParaRPr>
          </a:p>
          <a:p>
            <a:r>
              <a:rPr lang="en-US" sz="1600" b="1">
                <a:solidFill>
                  <a:srgbClr val="00B050"/>
                </a:solidFill>
                <a:latin typeface="Actor" panose="020B0503050000020004" charset="0"/>
                <a:cs typeface="Actor" panose="020B0503050000020004" charset="0"/>
              </a:rPr>
              <a:t>-&gt; Below is a picture of a neuron. It shows the different units and its work/function.</a:t>
            </a:r>
            <a:endParaRPr lang="en-US" sz="1600" b="1">
              <a:solidFill>
                <a:srgbClr val="00B050"/>
              </a:solidFill>
              <a:latin typeface="Actor" panose="020B0503050000020004" charset="0"/>
              <a:cs typeface="Actor" panose="020B0503050000020004" charset="0"/>
            </a:endParaRPr>
          </a:p>
        </p:txBody>
      </p:sp>
      <p:pic>
        <p:nvPicPr>
          <p:cNvPr id="5" name="Picture 4"/>
          <p:cNvPicPr>
            <a:picLocks noChangeAspect="1"/>
          </p:cNvPicPr>
          <p:nvPr/>
        </p:nvPicPr>
        <p:blipFill>
          <a:blip r:embed="rId1"/>
          <a:stretch>
            <a:fillRect/>
          </a:stretch>
        </p:blipFill>
        <p:spPr>
          <a:xfrm>
            <a:off x="908685" y="1279525"/>
            <a:ext cx="3923665" cy="26377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1381125" cy="460375"/>
          </a:xfrm>
          <a:prstGeom prst="rect">
            <a:avLst/>
          </a:prstGeom>
          <a:noFill/>
        </p:spPr>
        <p:txBody>
          <a:bodyPr wrap="square" rtlCol="0">
            <a:spAutoFit/>
          </a:bodyPr>
          <a:p>
            <a:r>
              <a:rPr lang="en-US" sz="2400">
                <a:latin typeface="Aclonica" panose="02060503000000020004" charset="0"/>
                <a:cs typeface="Aclonica" panose="02060503000000020004" charset="0"/>
              </a:rPr>
              <a:t>Maps</a:t>
            </a:r>
            <a:endParaRPr lang="en-US" sz="2400">
              <a:latin typeface="Aclonica" panose="02060503000000020004" charset="0"/>
              <a:cs typeface="Aclonica" panose="02060503000000020004" charset="0"/>
            </a:endParaRPr>
          </a:p>
        </p:txBody>
      </p:sp>
      <p:sp>
        <p:nvSpPr>
          <p:cNvPr id="6" name="Text Box 5"/>
          <p:cNvSpPr txBox="1"/>
          <p:nvPr/>
        </p:nvSpPr>
        <p:spPr>
          <a:xfrm>
            <a:off x="728345" y="779780"/>
            <a:ext cx="11175365" cy="583565"/>
          </a:xfrm>
          <a:prstGeom prst="rect">
            <a:avLst/>
          </a:prstGeom>
          <a:noFill/>
        </p:spPr>
        <p:txBody>
          <a:bodyPr wrap="square" rtlCol="0">
            <a:spAutoFit/>
          </a:bodyPr>
          <a:p>
            <a:r>
              <a:rPr lang="en-US" sz="1600" b="1">
                <a:latin typeface="Actor" panose="020B0503050000020004" charset="0"/>
                <a:cs typeface="Actor" panose="020B0503050000020004" charset="0"/>
              </a:rPr>
              <a:t>The two floor </a:t>
            </a:r>
            <a:r>
              <a:rPr lang="en-US" sz="1600" b="1">
                <a:solidFill>
                  <a:srgbClr val="C00000"/>
                </a:solidFill>
                <a:latin typeface="Actor" panose="020B0503050000020004" charset="0"/>
                <a:cs typeface="Actor" panose="020B0503050000020004" charset="0"/>
              </a:rPr>
              <a:t>plans</a:t>
            </a:r>
            <a:r>
              <a:rPr lang="en-US" sz="1600" b="1">
                <a:latin typeface="Actor" panose="020B0503050000020004" charset="0"/>
                <a:cs typeface="Actor" panose="020B0503050000020004" charset="0"/>
              </a:rPr>
              <a:t> </a:t>
            </a:r>
            <a:r>
              <a:rPr lang="en-US" sz="1600" b="1" u="sng">
                <a:solidFill>
                  <a:srgbClr val="00B050"/>
                </a:solidFill>
                <a:latin typeface="Actor" panose="020B0503050000020004" charset="0"/>
                <a:cs typeface="Actor" panose="020B0503050000020004" charset="0"/>
              </a:rPr>
              <a:t>show the renovation</a:t>
            </a:r>
            <a:r>
              <a:rPr lang="en-US" sz="1600" b="1">
                <a:latin typeface="Actor" panose="020B0503050000020004" charset="0"/>
                <a:cs typeface="Actor" panose="020B0503050000020004" charset="0"/>
              </a:rPr>
              <a:t> of AAA Accountancy's </a:t>
            </a:r>
            <a:r>
              <a:rPr lang="en-US" sz="1600" b="1">
                <a:solidFill>
                  <a:srgbClr val="FF0000"/>
                </a:solidFill>
                <a:latin typeface="Actor" panose="020B0503050000020004" charset="0"/>
                <a:cs typeface="Actor" panose="020B0503050000020004" charset="0"/>
              </a:rPr>
              <a:t>main </a:t>
            </a:r>
            <a:r>
              <a:rPr lang="en-US" sz="1600" b="1">
                <a:latin typeface="Actor" panose="020B0503050000020004" charset="0"/>
                <a:cs typeface="Actor" panose="020B0503050000020004" charset="0"/>
              </a:rPr>
              <a:t>office. </a:t>
            </a:r>
            <a:endParaRPr lang="en-US" sz="1600" b="1">
              <a:latin typeface="Actor" panose="020B0503050000020004" charset="0"/>
              <a:cs typeface="Actor" panose="020B0503050000020004" charset="0"/>
            </a:endParaRPr>
          </a:p>
          <a:p>
            <a:r>
              <a:rPr lang="en-US" sz="1600" b="1">
                <a:solidFill>
                  <a:schemeClr val="tx1"/>
                </a:solidFill>
                <a:latin typeface="Actor" panose="020B0503050000020004" charset="0"/>
                <a:cs typeface="Actor" panose="020B0503050000020004" charset="0"/>
              </a:rPr>
              <a:t>Summarise the information by selecting and reporting the main features, and make comparisons where relevant.</a:t>
            </a:r>
            <a:endParaRPr lang="en-US" sz="1600" b="1">
              <a:solidFill>
                <a:schemeClr val="tx1"/>
              </a:solidFill>
              <a:latin typeface="Actor" panose="020B0503050000020004" charset="0"/>
              <a:cs typeface="Actor" panose="020B050305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Footer Placeholder 6"/>
          <p:cNvSpPr>
            <a:spLocks noGrp="1"/>
          </p:cNvSpPr>
          <p:nvPr>
            <p:ph type="ftr" sz="quarter" idx="11"/>
          </p:nvPr>
        </p:nvSpPr>
        <p:spPr/>
        <p:txBody>
          <a:bodyPr/>
          <a:p>
            <a:r>
              <a:rPr lang="zh-CN" altLang="en-US"/>
              <a:t>Prepared by Rabin Bishwokarma</a:t>
            </a:r>
            <a:endParaRPr lang="zh-CN" altLang="en-US"/>
          </a:p>
        </p:txBody>
      </p:sp>
      <p:pic>
        <p:nvPicPr>
          <p:cNvPr id="5" name="Picture 4"/>
          <p:cNvPicPr>
            <a:picLocks noChangeAspect="1"/>
          </p:cNvPicPr>
          <p:nvPr/>
        </p:nvPicPr>
        <p:blipFill>
          <a:blip r:embed="rId1"/>
          <a:stretch>
            <a:fillRect/>
          </a:stretch>
        </p:blipFill>
        <p:spPr>
          <a:xfrm>
            <a:off x="6503035" y="1467485"/>
            <a:ext cx="4095750" cy="4541520"/>
          </a:xfrm>
          <a:prstGeom prst="rect">
            <a:avLst/>
          </a:prstGeom>
        </p:spPr>
      </p:pic>
      <p:sp>
        <p:nvSpPr>
          <p:cNvPr id="10" name="Text Box 9"/>
          <p:cNvSpPr txBox="1"/>
          <p:nvPr/>
        </p:nvSpPr>
        <p:spPr>
          <a:xfrm>
            <a:off x="727710" y="2026285"/>
            <a:ext cx="5643245" cy="1568450"/>
          </a:xfrm>
          <a:prstGeom prst="rect">
            <a:avLst/>
          </a:prstGeom>
          <a:noFill/>
        </p:spPr>
        <p:txBody>
          <a:bodyPr wrap="square" rtlCol="0">
            <a:spAutoFit/>
          </a:bodyPr>
          <a:p>
            <a:r>
              <a:rPr lang="en-US" sz="1600" b="1">
                <a:latin typeface="Actor" panose="020B0503050000020004" charset="0"/>
                <a:cs typeface="Actor" panose="020B0503050000020004" charset="0"/>
              </a:rPr>
              <a:t>Paraphrasing:</a:t>
            </a:r>
            <a:endParaRPr lang="en-US" sz="1600" b="1">
              <a:latin typeface="Actor" panose="020B0503050000020004" charset="0"/>
              <a:cs typeface="Actor" panose="020B0503050000020004" charset="0"/>
            </a:endParaRPr>
          </a:p>
          <a:p>
            <a:r>
              <a:rPr lang="en-US" sz="1600" b="1">
                <a:solidFill>
                  <a:srgbClr val="0070C0"/>
                </a:solidFill>
                <a:latin typeface="Actor" panose="020B0503050000020004" charset="0"/>
                <a:cs typeface="Actor" panose="020B0503050000020004" charset="0"/>
              </a:rPr>
              <a:t>-&gt; The two floor reconstruction planning to explain AAA Accountancy’s head office is show below.</a:t>
            </a:r>
            <a:endParaRPr lang="en-US" sz="1600" b="1">
              <a:solidFill>
                <a:srgbClr val="0070C0"/>
              </a:solidFill>
              <a:latin typeface="Actor" panose="020B0503050000020004" charset="0"/>
              <a:cs typeface="Actor" panose="020B0503050000020004" charset="0"/>
            </a:endParaRPr>
          </a:p>
          <a:p>
            <a:r>
              <a:rPr lang="en-US" sz="1600" b="1">
                <a:solidFill>
                  <a:srgbClr val="0070C0"/>
                </a:solidFill>
                <a:latin typeface="Actor" panose="020B0503050000020004" charset="0"/>
                <a:cs typeface="Actor" panose="020B0503050000020004" charset="0"/>
              </a:rPr>
              <a:t>-&gt; The below map illustrates the renovating plan of AAA Accountancy’s head office.</a:t>
            </a:r>
            <a:endParaRPr lang="en-US" sz="1600" b="1">
              <a:latin typeface="Actor" panose="020B0503050000020004" charset="0"/>
              <a:cs typeface="Actor" panose="020B0503050000020004" charset="0"/>
            </a:endParaRPr>
          </a:p>
          <a:p>
            <a:endParaRPr lang="en-US" sz="1600" b="1">
              <a:latin typeface="Actor" panose="020B0503050000020004" charset="0"/>
              <a:cs typeface="Actor" panose="020B0503050000020004" charset="0"/>
            </a:endParaRPr>
          </a:p>
        </p:txBody>
      </p:sp>
      <p:sp>
        <p:nvSpPr>
          <p:cNvPr id="11" name="Text Box 10"/>
          <p:cNvSpPr txBox="1"/>
          <p:nvPr/>
        </p:nvSpPr>
        <p:spPr>
          <a:xfrm>
            <a:off x="728345" y="3862070"/>
            <a:ext cx="4681855" cy="829945"/>
          </a:xfrm>
          <a:prstGeom prst="rect">
            <a:avLst/>
          </a:prstGeom>
          <a:noFill/>
        </p:spPr>
        <p:txBody>
          <a:bodyPr wrap="square" rtlCol="0">
            <a:spAutoFit/>
          </a:bodyPr>
          <a:p>
            <a:r>
              <a:rPr lang="en-US" sz="1600" b="1">
                <a:latin typeface="Actor" panose="020B0503050000020004" charset="0"/>
                <a:cs typeface="Actor" panose="020B0503050000020004" charset="0"/>
              </a:rPr>
              <a:t>Key features:</a:t>
            </a:r>
            <a:endParaRPr lang="en-US" sz="1600" b="1">
              <a:latin typeface="Actor" panose="020B0503050000020004" charset="0"/>
              <a:cs typeface="Actor" panose="020B0503050000020004" charset="0"/>
            </a:endParaRPr>
          </a:p>
          <a:p>
            <a:r>
              <a:rPr lang="en-US" sz="1600" b="1">
                <a:solidFill>
                  <a:srgbClr val="0070C0"/>
                </a:solidFill>
                <a:latin typeface="Actor" panose="020B0503050000020004" charset="0"/>
                <a:cs typeface="Actor" panose="020B0503050000020004" charset="0"/>
              </a:rPr>
              <a:t>-&gt; First  feature: Before</a:t>
            </a:r>
            <a:endParaRPr lang="en-US" sz="1600" b="1">
              <a:solidFill>
                <a:srgbClr val="0070C0"/>
              </a:solidFill>
              <a:latin typeface="Actor" panose="020B0503050000020004" charset="0"/>
              <a:cs typeface="Actor" panose="020B0503050000020004" charset="0"/>
            </a:endParaRPr>
          </a:p>
          <a:p>
            <a:r>
              <a:rPr lang="en-US" sz="1600" b="1">
                <a:latin typeface="Actor" panose="020B0503050000020004" charset="0"/>
                <a:cs typeface="Actor" panose="020B0503050000020004" charset="0"/>
              </a:rPr>
              <a:t>-&gt; Second feature: After</a:t>
            </a:r>
            <a:endParaRPr lang="en-US" sz="1600" b="1">
              <a:latin typeface="Actor" panose="020B0503050000020004" charset="0"/>
              <a:cs typeface="Actor" panose="020B05030500000200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2413000" cy="460375"/>
          </a:xfrm>
          <a:prstGeom prst="rect">
            <a:avLst/>
          </a:prstGeom>
          <a:noFill/>
        </p:spPr>
        <p:txBody>
          <a:bodyPr wrap="square" rtlCol="0">
            <a:spAutoFit/>
          </a:bodyPr>
          <a:p>
            <a:r>
              <a:rPr lang="en-US" sz="2400">
                <a:latin typeface="Aclonica" panose="02060503000000020004" charset="0"/>
                <a:cs typeface="Aclonica" panose="02060503000000020004" charset="0"/>
              </a:rPr>
              <a:t>Pie Charts</a:t>
            </a:r>
            <a:endParaRPr lang="en-US" sz="2400">
              <a:latin typeface="Aclonica" panose="02060503000000020004" charset="0"/>
              <a:cs typeface="Aclonica" panose="02060503000000020004" charset="0"/>
            </a:endParaRPr>
          </a:p>
        </p:txBody>
      </p:sp>
      <p:sp>
        <p:nvSpPr>
          <p:cNvPr id="6" name="Text Box 5"/>
          <p:cNvSpPr txBox="1"/>
          <p:nvPr/>
        </p:nvSpPr>
        <p:spPr>
          <a:xfrm>
            <a:off x="728345" y="779780"/>
            <a:ext cx="11175365" cy="2306955"/>
          </a:xfrm>
          <a:prstGeom prst="rect">
            <a:avLst/>
          </a:prstGeom>
          <a:noFill/>
        </p:spPr>
        <p:txBody>
          <a:bodyPr wrap="square" rtlCol="0">
            <a:spAutoFit/>
          </a:bodyPr>
          <a:p>
            <a:r>
              <a:rPr lang="en-US" sz="1600" b="1">
                <a:latin typeface="Actor" panose="020B0503050000020004" charset="0"/>
                <a:cs typeface="Actor" panose="020B0503050000020004" charset="0"/>
              </a:rPr>
              <a:t>You should spend about 20 minutes on this task.</a:t>
            </a:r>
            <a:endParaRPr lang="en-US" sz="1600" b="1">
              <a:latin typeface="Actor" panose="020B0503050000020004" charset="0"/>
              <a:cs typeface="Actor" panose="020B0503050000020004" charset="0"/>
            </a:endParaRPr>
          </a:p>
          <a:p>
            <a:endParaRPr lang="en-US" sz="1600" b="1">
              <a:latin typeface="Actor" panose="020B0503050000020004" charset="0"/>
              <a:cs typeface="Actor" panose="020B0503050000020004" charset="0"/>
            </a:endParaRPr>
          </a:p>
          <a:p>
            <a:r>
              <a:rPr lang="en-US" sz="1600" b="1">
                <a:latin typeface="Actor" panose="020B0503050000020004" charset="0"/>
                <a:cs typeface="Actor" panose="020B0503050000020004" charset="0"/>
              </a:rPr>
              <a:t>The pie charts below give data on the spending and consumption of resources by countries of the world and how the population is distributed.</a:t>
            </a:r>
            <a:endParaRPr lang="en-US" sz="1600" b="1">
              <a:latin typeface="Actor" panose="020B0503050000020004" charset="0"/>
              <a:cs typeface="Actor" panose="020B0503050000020004" charset="0"/>
            </a:endParaRPr>
          </a:p>
          <a:p>
            <a:endParaRPr lang="en-US" sz="1600" b="1">
              <a:latin typeface="Actor" panose="020B0503050000020004" charset="0"/>
              <a:cs typeface="Actor" panose="020B0503050000020004" charset="0"/>
            </a:endParaRPr>
          </a:p>
          <a:p>
            <a:r>
              <a:rPr lang="en-US" sz="1600" b="1">
                <a:latin typeface="Actor" panose="020B0503050000020004" charset="0"/>
                <a:cs typeface="Actor" panose="020B0503050000020004" charset="0"/>
              </a:rPr>
              <a:t>Summarize the information by selecting and reporting the main features, and make comparisons where relevant.</a:t>
            </a:r>
            <a:endParaRPr lang="en-US" sz="1600" b="1">
              <a:latin typeface="Actor" panose="020B0503050000020004" charset="0"/>
              <a:cs typeface="Actor" panose="020B0503050000020004" charset="0"/>
            </a:endParaRPr>
          </a:p>
          <a:p>
            <a:endParaRPr lang="en-US" sz="1600" b="1">
              <a:latin typeface="Actor" panose="020B0503050000020004" charset="0"/>
              <a:cs typeface="Actor" panose="020B0503050000020004" charset="0"/>
            </a:endParaRPr>
          </a:p>
          <a:p>
            <a:r>
              <a:rPr lang="en-US" sz="1600" b="1">
                <a:latin typeface="Actor" panose="020B0503050000020004" charset="0"/>
                <a:cs typeface="Actor" panose="020B0503050000020004" charset="0"/>
              </a:rPr>
              <a:t>You should write at least 150 words.</a:t>
            </a:r>
            <a:endParaRPr lang="en-US" sz="1600" b="1">
              <a:latin typeface="Actor" panose="020B0503050000020004" charset="0"/>
              <a:cs typeface="Actor" panose="020B0503050000020004" charset="0"/>
            </a:endParaRPr>
          </a:p>
          <a:p>
            <a:endParaRPr lang="en-US" sz="1600" b="1">
              <a:latin typeface="Actor" panose="020B0503050000020004" charset="0"/>
              <a:cs typeface="Actor" panose="020B050305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Footer Placeholder 6"/>
          <p:cNvSpPr>
            <a:spLocks noGrp="1"/>
          </p:cNvSpPr>
          <p:nvPr>
            <p:ph type="ftr" sz="quarter" idx="11"/>
          </p:nvPr>
        </p:nvSpPr>
        <p:spPr/>
        <p:txBody>
          <a:bodyPr/>
          <a:p>
            <a:r>
              <a:rPr lang="zh-CN" altLang="en-US"/>
              <a:t>Prepared by Rabin Bishwokarma</a:t>
            </a:r>
            <a:endParaRPr lang="zh-CN" altLang="en-US"/>
          </a:p>
        </p:txBody>
      </p:sp>
      <p:pic>
        <p:nvPicPr>
          <p:cNvPr id="5" name="Picture 4"/>
          <p:cNvPicPr>
            <a:picLocks noChangeAspect="1"/>
          </p:cNvPicPr>
          <p:nvPr/>
        </p:nvPicPr>
        <p:blipFill>
          <a:blip r:embed="rId1"/>
          <a:stretch>
            <a:fillRect/>
          </a:stretch>
        </p:blipFill>
        <p:spPr>
          <a:xfrm>
            <a:off x="1848485" y="3007360"/>
            <a:ext cx="6696075" cy="24574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2413000" cy="460375"/>
          </a:xfrm>
          <a:prstGeom prst="rect">
            <a:avLst/>
          </a:prstGeom>
          <a:noFill/>
        </p:spPr>
        <p:txBody>
          <a:bodyPr wrap="square" rtlCol="0">
            <a:spAutoFit/>
          </a:bodyPr>
          <a:p>
            <a:r>
              <a:rPr lang="en-US" sz="2400">
                <a:latin typeface="Aclonica" panose="02060503000000020004" charset="0"/>
                <a:cs typeface="Aclonica" panose="02060503000000020004" charset="0"/>
              </a:rPr>
              <a:t>Line graphs</a:t>
            </a:r>
            <a:endParaRPr lang="en-US" sz="2400">
              <a:latin typeface="Aclonica" panose="02060503000000020004" charset="0"/>
              <a:cs typeface="Aclonica" panose="02060503000000020004" charset="0"/>
            </a:endParaRPr>
          </a:p>
        </p:txBody>
      </p:sp>
      <p:sp>
        <p:nvSpPr>
          <p:cNvPr id="6" name="Text Box 5"/>
          <p:cNvSpPr txBox="1"/>
          <p:nvPr/>
        </p:nvSpPr>
        <p:spPr>
          <a:xfrm>
            <a:off x="728345" y="779780"/>
            <a:ext cx="11175365" cy="1814830"/>
          </a:xfrm>
          <a:prstGeom prst="rect">
            <a:avLst/>
          </a:prstGeom>
          <a:noFill/>
        </p:spPr>
        <p:txBody>
          <a:bodyPr wrap="square" rtlCol="0">
            <a:spAutoFit/>
          </a:bodyPr>
          <a:p>
            <a:r>
              <a:rPr lang="en-US" sz="1600" b="1">
                <a:latin typeface="Actor" panose="020B0503050000020004" charset="0"/>
                <a:cs typeface="Actor" panose="020B0503050000020004" charset="0"/>
              </a:rPr>
              <a:t>You should spend about 20 minutes on this task.</a:t>
            </a:r>
            <a:endParaRPr lang="en-US" sz="1600" b="1">
              <a:latin typeface="Actor" panose="020B0503050000020004" charset="0"/>
              <a:cs typeface="Actor" panose="020B0503050000020004" charset="0"/>
            </a:endParaRPr>
          </a:p>
          <a:p>
            <a:endParaRPr lang="en-US" sz="1600" b="1">
              <a:latin typeface="Actor" panose="020B0503050000020004" charset="0"/>
              <a:cs typeface="Actor" panose="020B0503050000020004" charset="0"/>
            </a:endParaRPr>
          </a:p>
          <a:p>
            <a:r>
              <a:rPr lang="en-US" sz="1600" b="1">
                <a:latin typeface="Actor" panose="020B0503050000020004" charset="0"/>
                <a:cs typeface="Actor" panose="020B0503050000020004" charset="0"/>
              </a:rPr>
              <a:t>The graph below shows the proportion of the population aged 65 and over between 1940 and 2040 in three different countries. Summarize the information by selecting and reporting the main features and make comparisons where relevant.</a:t>
            </a:r>
            <a:endParaRPr lang="en-US" sz="1600" b="1">
              <a:latin typeface="Actor" panose="020B0503050000020004" charset="0"/>
              <a:cs typeface="Actor" panose="020B0503050000020004" charset="0"/>
            </a:endParaRPr>
          </a:p>
          <a:p>
            <a:endParaRPr lang="en-US" sz="1600" b="1">
              <a:latin typeface="Actor" panose="020B0503050000020004" charset="0"/>
              <a:cs typeface="Actor" panose="020B0503050000020004" charset="0"/>
            </a:endParaRPr>
          </a:p>
          <a:p>
            <a:r>
              <a:rPr lang="en-US" sz="1600" b="1">
                <a:latin typeface="Actor" panose="020B0503050000020004" charset="0"/>
                <a:cs typeface="Actor" panose="020B0503050000020004" charset="0"/>
              </a:rPr>
              <a:t>You should write at least 150 words.</a:t>
            </a:r>
            <a:endParaRPr lang="en-US" sz="1600" b="1">
              <a:latin typeface="Actor" panose="020B0503050000020004" charset="0"/>
              <a:cs typeface="Actor" panose="020B0503050000020004" charset="0"/>
            </a:endParaRPr>
          </a:p>
          <a:p>
            <a:endParaRPr lang="en-US" sz="1600" b="1">
              <a:latin typeface="Actor" panose="020B0503050000020004" charset="0"/>
              <a:cs typeface="Actor" panose="020B050305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Footer Placeholder 6"/>
          <p:cNvSpPr>
            <a:spLocks noGrp="1"/>
          </p:cNvSpPr>
          <p:nvPr>
            <p:ph type="ftr" sz="quarter" idx="11"/>
          </p:nvPr>
        </p:nvSpPr>
        <p:spPr/>
        <p:txBody>
          <a:bodyPr/>
          <a:p>
            <a:r>
              <a:rPr lang="zh-CN" altLang="en-US"/>
              <a:t>Prepared by Rabin Bishwokarma</a:t>
            </a:r>
            <a:endParaRPr lang="zh-CN" altLang="en-US"/>
          </a:p>
        </p:txBody>
      </p:sp>
      <p:pic>
        <p:nvPicPr>
          <p:cNvPr id="5" name="Picture 4"/>
          <p:cNvPicPr>
            <a:picLocks noChangeAspect="1"/>
          </p:cNvPicPr>
          <p:nvPr/>
        </p:nvPicPr>
        <p:blipFill>
          <a:blip r:embed="rId1"/>
          <a:stretch>
            <a:fillRect/>
          </a:stretch>
        </p:blipFill>
        <p:spPr>
          <a:xfrm>
            <a:off x="2767965" y="2487295"/>
            <a:ext cx="5572125" cy="36766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2413000" cy="460375"/>
          </a:xfrm>
          <a:prstGeom prst="rect">
            <a:avLst/>
          </a:prstGeom>
          <a:noFill/>
        </p:spPr>
        <p:txBody>
          <a:bodyPr wrap="square" rtlCol="0">
            <a:spAutoFit/>
          </a:bodyPr>
          <a:p>
            <a:r>
              <a:rPr lang="en-US" sz="2400">
                <a:latin typeface="Aclonica" panose="02060503000000020004" charset="0"/>
                <a:cs typeface="Aclonica" panose="02060503000000020004" charset="0"/>
              </a:rPr>
              <a:t>Table </a:t>
            </a:r>
            <a:endParaRPr lang="en-US" sz="2400">
              <a:latin typeface="Aclonica" panose="02060503000000020004" charset="0"/>
              <a:cs typeface="Aclonica" panose="02060503000000020004" charset="0"/>
            </a:endParaRPr>
          </a:p>
        </p:txBody>
      </p:sp>
      <p:sp>
        <p:nvSpPr>
          <p:cNvPr id="6" name="Text Box 5"/>
          <p:cNvSpPr txBox="1"/>
          <p:nvPr/>
        </p:nvSpPr>
        <p:spPr>
          <a:xfrm>
            <a:off x="728345" y="779780"/>
            <a:ext cx="11175365" cy="1568450"/>
          </a:xfrm>
          <a:prstGeom prst="rect">
            <a:avLst/>
          </a:prstGeom>
          <a:noFill/>
        </p:spPr>
        <p:txBody>
          <a:bodyPr wrap="square" rtlCol="0">
            <a:spAutoFit/>
          </a:bodyPr>
          <a:p>
            <a:r>
              <a:rPr lang="en-US" sz="1600" b="1">
                <a:latin typeface="Actor" panose="020B0503050000020004" charset="0"/>
                <a:cs typeface="Actor" panose="020B0503050000020004" charset="0"/>
              </a:rPr>
              <a:t>You should spend about 20 minutes on this task.</a:t>
            </a:r>
            <a:endParaRPr lang="en-US" sz="1600" b="1">
              <a:latin typeface="Actor" panose="020B0503050000020004" charset="0"/>
              <a:cs typeface="Actor" panose="020B0503050000020004" charset="0"/>
            </a:endParaRPr>
          </a:p>
          <a:p>
            <a:endParaRPr lang="en-US" sz="1600" b="1">
              <a:latin typeface="Actor" panose="020B0503050000020004" charset="0"/>
              <a:cs typeface="Actor" panose="020B0503050000020004" charset="0"/>
            </a:endParaRPr>
          </a:p>
          <a:p>
            <a:r>
              <a:rPr lang="en-US" sz="1600" b="1">
                <a:latin typeface="Actor" panose="020B0503050000020004" charset="0"/>
                <a:cs typeface="Actor" panose="020B0503050000020004" charset="0"/>
              </a:rPr>
              <a:t>The table below describes the number of employees and factories in England and Wales from 1851 to 1901.  Summarize the information by selecting and reporting the main features and make comparisons where relevant.</a:t>
            </a:r>
            <a:endParaRPr lang="en-US" sz="1600" b="1">
              <a:latin typeface="Actor" panose="020B0503050000020004" charset="0"/>
              <a:cs typeface="Actor" panose="020B0503050000020004" charset="0"/>
            </a:endParaRPr>
          </a:p>
          <a:p>
            <a:endParaRPr lang="en-US" sz="1600" b="1">
              <a:latin typeface="Actor" panose="020B0503050000020004" charset="0"/>
              <a:cs typeface="Actor" panose="020B0503050000020004" charset="0"/>
            </a:endParaRPr>
          </a:p>
          <a:p>
            <a:r>
              <a:rPr lang="en-US" sz="1600" b="1">
                <a:latin typeface="Actor" panose="020B0503050000020004" charset="0"/>
                <a:cs typeface="Actor" panose="020B0503050000020004" charset="0"/>
              </a:rPr>
              <a:t>You should write at least 150 words.</a:t>
            </a:r>
            <a:endParaRPr lang="en-US" sz="1600" b="1">
              <a:latin typeface="Actor" panose="020B0503050000020004" charset="0"/>
              <a:cs typeface="Actor" panose="020B050305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Footer Placeholder 6"/>
          <p:cNvSpPr>
            <a:spLocks noGrp="1"/>
          </p:cNvSpPr>
          <p:nvPr>
            <p:ph type="ftr" sz="quarter" idx="11"/>
          </p:nvPr>
        </p:nvSpPr>
        <p:spPr/>
        <p:txBody>
          <a:bodyPr/>
          <a:p>
            <a:r>
              <a:rPr lang="zh-CN" altLang="en-US"/>
              <a:t>Prepared by Rabin Bishwokarma</a:t>
            </a:r>
            <a:endParaRPr lang="zh-CN" altLang="en-US"/>
          </a:p>
        </p:txBody>
      </p:sp>
      <p:pic>
        <p:nvPicPr>
          <p:cNvPr id="8" name="Picture 7"/>
          <p:cNvPicPr>
            <a:picLocks noChangeAspect="1"/>
          </p:cNvPicPr>
          <p:nvPr/>
        </p:nvPicPr>
        <p:blipFill>
          <a:blip r:embed="rId1"/>
          <a:stretch>
            <a:fillRect/>
          </a:stretch>
        </p:blipFill>
        <p:spPr>
          <a:xfrm>
            <a:off x="3011170" y="2569845"/>
            <a:ext cx="5250180" cy="34537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5886450" cy="460375"/>
          </a:xfrm>
          <a:prstGeom prst="rect">
            <a:avLst/>
          </a:prstGeom>
          <a:noFill/>
        </p:spPr>
        <p:txBody>
          <a:bodyPr wrap="square" rtlCol="0">
            <a:spAutoFit/>
          </a:bodyPr>
          <a:p>
            <a:r>
              <a:rPr lang="en-US" sz="2400">
                <a:latin typeface="Aclonica" panose="02060503000000020004" charset="0"/>
                <a:cs typeface="Aclonica" panose="02060503000000020004" charset="0"/>
              </a:rPr>
              <a:t>Process diagram</a:t>
            </a:r>
            <a:endParaRPr lang="en-US" sz="2400">
              <a:latin typeface="Aclonica" panose="02060503000000020004" charset="0"/>
              <a:cs typeface="Aclonica" panose="02060503000000020004" charset="0"/>
            </a:endParaRPr>
          </a:p>
        </p:txBody>
      </p:sp>
      <p:graphicFrame>
        <p:nvGraphicFramePr>
          <p:cNvPr id="5" name="Table 4"/>
          <p:cNvGraphicFramePr/>
          <p:nvPr/>
        </p:nvGraphicFramePr>
        <p:xfrm>
          <a:off x="727710" y="818515"/>
          <a:ext cx="6863715" cy="5152390"/>
        </p:xfrm>
        <a:graphic>
          <a:graphicData uri="http://schemas.openxmlformats.org/drawingml/2006/table">
            <a:tbl>
              <a:tblPr firstRow="1" bandRow="1">
                <a:tableStyleId>{5940675A-B579-460E-94D1-54222C63F5DA}</a:tableStyleId>
              </a:tblPr>
              <a:tblGrid>
                <a:gridCol w="6863715"/>
              </a:tblGrid>
              <a:tr h="1069975">
                <a:tc>
                  <a:txBody>
                    <a:bodyPr/>
                    <a:p>
                      <a:pPr indent="0">
                        <a:buNone/>
                      </a:pPr>
                      <a:r>
                        <a:rPr lang="en-US" sz="1800" b="1">
                          <a:latin typeface="Actor" panose="020B0503050000020004" charset="0"/>
                          <a:cs typeface="Actor" panose="020B0503050000020004" charset="0"/>
                        </a:rPr>
                        <a:t>1. Introduction</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paraphrase the title</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- 1 or 2 sentences</a:t>
                      </a: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36165">
                <a:tc>
                  <a:txBody>
                    <a:bodyPr/>
                    <a:p>
                      <a:pPr indent="0">
                        <a:buNone/>
                      </a:pPr>
                      <a:r>
                        <a:rPr lang="en-US" sz="1800" b="1">
                          <a:latin typeface="Actor" panose="020B0503050000020004" charset="0"/>
                          <a:cs typeface="Actor" panose="020B0503050000020004" charset="0"/>
                        </a:rPr>
                        <a:t>2. Overview</a:t>
                      </a:r>
                      <a:endParaRPr lang="en-US" sz="1800" b="1">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Describe the general features</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1. Number of stages</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2. How the process begins and ends</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 </a:t>
                      </a:r>
                      <a:r>
                        <a:rPr lang="en-US" sz="1800" b="0">
                          <a:solidFill>
                            <a:srgbClr val="00B050"/>
                          </a:solidFill>
                          <a:latin typeface="Actor" panose="020B0503050000020004" charset="0"/>
                          <a:cs typeface="Actor" panose="020B0503050000020004" charset="0"/>
                        </a:rPr>
                        <a:t>If the diagram has </a:t>
                      </a:r>
                      <a:r>
                        <a:rPr lang="en-US" sz="1800" b="0" i="1" u="sng">
                          <a:solidFill>
                            <a:srgbClr val="00B050"/>
                          </a:solidFill>
                          <a:latin typeface="Actor" panose="020B0503050000020004" charset="0"/>
                          <a:cs typeface="Actor" panose="020B0503050000020004" charset="0"/>
                        </a:rPr>
                        <a:t>loops or repeating stages</a:t>
                      </a:r>
                      <a:r>
                        <a:rPr lang="en-US" sz="1800" b="0" u="sng">
                          <a:solidFill>
                            <a:srgbClr val="00B050"/>
                          </a:solidFill>
                          <a:latin typeface="Actor" panose="020B0503050000020004" charset="0"/>
                          <a:cs typeface="Actor" panose="020B0503050000020004" charset="0"/>
                        </a:rPr>
                        <a:t> </a:t>
                      </a:r>
                      <a:r>
                        <a:rPr lang="en-US" sz="1800" b="0">
                          <a:solidFill>
                            <a:srgbClr val="00B050"/>
                          </a:solidFill>
                          <a:latin typeface="Actor" panose="020B0503050000020004" charset="0"/>
                          <a:cs typeface="Actor" panose="020B0503050000020004" charset="0"/>
                        </a:rPr>
                        <a:t> or the process if </a:t>
                      </a:r>
                      <a:r>
                        <a:rPr lang="en-US" sz="1800" b="0" i="1" u="sng">
                          <a:solidFill>
                            <a:srgbClr val="00B050"/>
                          </a:solidFill>
                          <a:latin typeface="Actor" panose="020B0503050000020004" charset="0"/>
                          <a:cs typeface="Actor" panose="020B0503050000020004" charset="0"/>
                        </a:rPr>
                        <a:t>cyclic</a:t>
                      </a:r>
                      <a:r>
                        <a:rPr lang="en-US" sz="1800" b="0">
                          <a:solidFill>
                            <a:srgbClr val="00B050"/>
                          </a:solidFill>
                          <a:latin typeface="Actor" panose="020B0503050000020004" charset="0"/>
                          <a:cs typeface="Actor" panose="020B0503050000020004" charset="0"/>
                        </a:rPr>
                        <a:t>, comment on that too</a:t>
                      </a:r>
                      <a:endParaRPr lang="en-US" sz="1800" b="0">
                        <a:solidFill>
                          <a:srgbClr val="00B050"/>
                        </a:solidFill>
                        <a:latin typeface="Actor" panose="020B0503050000020004" charset="0"/>
                        <a:cs typeface="Actor" panose="020B0503050000020004" charset="0"/>
                      </a:endParaRPr>
                    </a:p>
                    <a:p>
                      <a:pPr indent="0">
                        <a:buNone/>
                      </a:pPr>
                      <a:r>
                        <a:rPr lang="en-US" sz="1800" b="1" i="1">
                          <a:solidFill>
                            <a:srgbClr val="C00000"/>
                          </a:solidFill>
                          <a:latin typeface="Actor" panose="020B0503050000020004" charset="0"/>
                          <a:cs typeface="Actor" panose="020B0503050000020004" charset="0"/>
                          <a:sym typeface="+mn-ea"/>
                        </a:rPr>
                        <a:t>Never write numbers, percentages or dates here</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a:t>
                      </a:r>
                      <a:r>
                        <a:rPr lang="en-US" sz="1800" b="0">
                          <a:solidFill>
                            <a:srgbClr val="0070C0"/>
                          </a:solidFill>
                          <a:latin typeface="Actor" panose="020B0503050000020004" charset="0"/>
                          <a:cs typeface="Actor" panose="020B0503050000020004" charset="0"/>
                        </a:rPr>
                        <a:t>Example: Overall, the process ...</a:t>
                      </a:r>
                      <a:endParaRPr lang="en-US" sz="1600" b="1" i="1">
                        <a:solidFill>
                          <a:srgbClr val="C00000"/>
                        </a:solidFill>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85520">
                <a:tc>
                  <a:txBody>
                    <a:bodyPr/>
                    <a:p>
                      <a:pPr indent="0">
                        <a:buNone/>
                      </a:pPr>
                      <a:r>
                        <a:rPr lang="en-US" sz="1800" b="1">
                          <a:latin typeface="Actor" panose="020B0503050000020004" charset="0"/>
                          <a:cs typeface="Actor" panose="020B0503050000020004" charset="0"/>
                        </a:rPr>
                        <a:t>3. Feature 1</a:t>
                      </a:r>
                      <a:endParaRPr lang="en-US" sz="1800" b="1">
                        <a:latin typeface="Actor" panose="020B0503050000020004"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 Describe first stage (1</a:t>
                      </a:r>
                      <a:r>
                        <a:rPr lang="en-US" sz="1800" b="0" baseline="30000">
                          <a:latin typeface="Actor" panose="020B0503050000020004" charset="0"/>
                          <a:ea typeface="Calibri" charset="0"/>
                          <a:cs typeface="Actor" panose="020B0503050000020004" charset="0"/>
                        </a:rPr>
                        <a:t>st</a:t>
                      </a:r>
                      <a:r>
                        <a:rPr lang="en-US" sz="1800" b="0">
                          <a:latin typeface="Actor" panose="020B0503050000020004" charset="0"/>
                          <a:ea typeface="Calibri" charset="0"/>
                          <a:cs typeface="Actor" panose="020B0503050000020004" charset="0"/>
                        </a:rPr>
                        <a:t> paragraph)</a:t>
                      </a: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0730">
                <a:tc>
                  <a:txBody>
                    <a:bodyPr/>
                    <a:p>
                      <a:pPr indent="0">
                        <a:buNone/>
                      </a:pPr>
                      <a:r>
                        <a:rPr lang="en-US" sz="1800" b="1">
                          <a:latin typeface="Actor" panose="020B0503050000020004" charset="0"/>
                          <a:ea typeface="Calibri" charset="0"/>
                          <a:cs typeface="Actor" panose="020B0503050000020004" charset="0"/>
                        </a:rPr>
                        <a:t>4. Feature 2</a:t>
                      </a:r>
                      <a:endParaRPr lang="en-US" sz="1800" b="1">
                        <a:latin typeface="Actor" panose="020B0503050000020004" charset="0"/>
                        <a:ea typeface="Calibri"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 Describe second stage (2</a:t>
                      </a:r>
                      <a:r>
                        <a:rPr lang="en-US" sz="1800" b="0" baseline="30000">
                          <a:latin typeface="Actor" panose="020B0503050000020004" charset="0"/>
                          <a:ea typeface="Calibri" charset="0"/>
                          <a:cs typeface="Actor" panose="020B0503050000020004" charset="0"/>
                        </a:rPr>
                        <a:t>nd </a:t>
                      </a:r>
                      <a:r>
                        <a:rPr lang="en-US" sz="1800" b="0">
                          <a:latin typeface="Actor" panose="020B0503050000020004" charset="0"/>
                          <a:ea typeface="Calibri" charset="0"/>
                          <a:cs typeface="Actor" panose="020B0503050000020004" charset="0"/>
                        </a:rPr>
                        <a:t>paragraph) and so on</a:t>
                      </a: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Text Box 1"/>
          <p:cNvSpPr txBox="1"/>
          <p:nvPr/>
        </p:nvSpPr>
        <p:spPr>
          <a:xfrm>
            <a:off x="7875905" y="871220"/>
            <a:ext cx="2789555" cy="2676525"/>
          </a:xfrm>
          <a:prstGeom prst="rect">
            <a:avLst/>
          </a:prstGeom>
          <a:noFill/>
          <a:ln>
            <a:solidFill>
              <a:schemeClr val="tx1"/>
            </a:solidFill>
          </a:ln>
        </p:spPr>
        <p:txBody>
          <a:bodyPr wrap="square" rtlCol="0">
            <a:spAutoFit/>
          </a:bodyPr>
          <a:p>
            <a:r>
              <a:rPr lang="en-US" sz="2400" u="sng">
                <a:solidFill>
                  <a:schemeClr val="accent1"/>
                </a:solidFill>
                <a:latin typeface="Acme" panose="02000706050000020004" charset="0"/>
                <a:cs typeface="Acme" panose="02000706050000020004" charset="0"/>
              </a:rPr>
              <a:t>Connecting words</a:t>
            </a:r>
            <a:endParaRPr lang="en-US" sz="2400" u="sng">
              <a:latin typeface="Acme" panose="02000706050000020004" charset="0"/>
              <a:cs typeface="Acme" panose="02000706050000020004" charset="0"/>
            </a:endParaRPr>
          </a:p>
          <a:p>
            <a:endParaRPr lang="en-US">
              <a:latin typeface="Acme" panose="02000706050000020004" charset="0"/>
              <a:cs typeface="Acme" panose="02000706050000020004" charset="0"/>
            </a:endParaRPr>
          </a:p>
          <a:p>
            <a:r>
              <a:rPr lang="en-US">
                <a:solidFill>
                  <a:srgbClr val="00B050"/>
                </a:solidFill>
                <a:latin typeface="Acme" panose="02000706050000020004" charset="0"/>
                <a:cs typeface="Acme" panose="02000706050000020004" charset="0"/>
              </a:rPr>
              <a:t>First of all,</a:t>
            </a:r>
            <a:endParaRPr lang="en-US">
              <a:solidFill>
                <a:srgbClr val="00B050"/>
              </a:solidFill>
              <a:latin typeface="Acme" panose="02000706050000020004" charset="0"/>
              <a:cs typeface="Acme" panose="02000706050000020004" charset="0"/>
            </a:endParaRPr>
          </a:p>
          <a:p>
            <a:r>
              <a:rPr lang="en-US">
                <a:solidFill>
                  <a:srgbClr val="00B050"/>
                </a:solidFill>
                <a:latin typeface="Acme" panose="02000706050000020004" charset="0"/>
                <a:cs typeface="Acme" panose="02000706050000020004" charset="0"/>
              </a:rPr>
              <a:t>After that,</a:t>
            </a:r>
            <a:endParaRPr lang="en-US">
              <a:solidFill>
                <a:srgbClr val="00B050"/>
              </a:solidFill>
              <a:latin typeface="Acme" panose="02000706050000020004" charset="0"/>
              <a:cs typeface="Acme" panose="02000706050000020004" charset="0"/>
            </a:endParaRPr>
          </a:p>
          <a:p>
            <a:r>
              <a:rPr lang="en-US">
                <a:solidFill>
                  <a:srgbClr val="00B050"/>
                </a:solidFill>
                <a:latin typeface="Acme" panose="02000706050000020004" charset="0"/>
                <a:cs typeface="Acme" panose="02000706050000020004" charset="0"/>
              </a:rPr>
              <a:t>In the next stage, </a:t>
            </a:r>
            <a:endParaRPr lang="en-US">
              <a:solidFill>
                <a:srgbClr val="00B050"/>
              </a:solidFill>
              <a:latin typeface="Acme" panose="02000706050000020004" charset="0"/>
              <a:cs typeface="Acme" panose="02000706050000020004" charset="0"/>
            </a:endParaRPr>
          </a:p>
          <a:p>
            <a:r>
              <a:rPr lang="en-US">
                <a:solidFill>
                  <a:srgbClr val="00B050"/>
                </a:solidFill>
                <a:latin typeface="Acme" panose="02000706050000020004" charset="0"/>
                <a:cs typeface="Acme" panose="02000706050000020004" charset="0"/>
              </a:rPr>
              <a:t>Following this, </a:t>
            </a:r>
            <a:endParaRPr lang="en-US">
              <a:solidFill>
                <a:srgbClr val="00B050"/>
              </a:solidFill>
              <a:latin typeface="Acme" panose="02000706050000020004" charset="0"/>
              <a:cs typeface="Acme" panose="02000706050000020004" charset="0"/>
            </a:endParaRPr>
          </a:p>
          <a:p>
            <a:r>
              <a:rPr lang="en-US">
                <a:solidFill>
                  <a:srgbClr val="00B050"/>
                </a:solidFill>
                <a:latin typeface="Acme" panose="02000706050000020004" charset="0"/>
                <a:cs typeface="Acme" panose="02000706050000020004" charset="0"/>
              </a:rPr>
              <a:t>Subsequently, </a:t>
            </a:r>
            <a:endParaRPr lang="en-US">
              <a:solidFill>
                <a:srgbClr val="00B050"/>
              </a:solidFill>
              <a:latin typeface="Acme" panose="02000706050000020004" charset="0"/>
              <a:cs typeface="Acme" panose="02000706050000020004" charset="0"/>
            </a:endParaRPr>
          </a:p>
          <a:p>
            <a:r>
              <a:rPr lang="en-US">
                <a:solidFill>
                  <a:srgbClr val="00B050"/>
                </a:solidFill>
                <a:latin typeface="Acme" panose="02000706050000020004" charset="0"/>
                <a:cs typeface="Acme" panose="02000706050000020004" charset="0"/>
              </a:rPr>
              <a:t>Next, </a:t>
            </a:r>
            <a:endParaRPr lang="en-US">
              <a:solidFill>
                <a:srgbClr val="00B050"/>
              </a:solidFill>
              <a:latin typeface="Acme" panose="02000706050000020004" charset="0"/>
              <a:cs typeface="Acme" panose="02000706050000020004" charset="0"/>
            </a:endParaRPr>
          </a:p>
          <a:p>
            <a:r>
              <a:rPr lang="en-US">
                <a:solidFill>
                  <a:srgbClr val="00B050"/>
                </a:solidFill>
                <a:latin typeface="Acme" panose="02000706050000020004" charset="0"/>
                <a:cs typeface="Acme" panose="02000706050000020004" charset="0"/>
              </a:rPr>
              <a:t>Finally</a:t>
            </a:r>
            <a:endParaRPr lang="en-US">
              <a:solidFill>
                <a:srgbClr val="00B050"/>
              </a:solidFill>
              <a:latin typeface="Acme" panose="02000706050000020004" charset="0"/>
              <a:cs typeface="Acme" panose="02000706050000020004" charset="0"/>
            </a:endParaRPr>
          </a:p>
        </p:txBody>
      </p:sp>
      <p:sp>
        <p:nvSpPr>
          <p:cNvPr id="3" name="Date Placeholder 2"/>
          <p:cNvSpPr>
            <a:spLocks noGrp="1"/>
          </p:cNvSpPr>
          <p:nvPr>
            <p:ph type="dt" sz="half" idx="10"/>
          </p:nvPr>
        </p:nvSpPr>
        <p:spPr/>
        <p:txBody>
          <a:bodyPr/>
          <a:p>
            <a:fld id="{760FBDFE-C587-4B4C-A407-44438C67B59E}" type="datetime1">
              <a:rPr lang="en-US" altLang="en-US" smtClean="0"/>
            </a:fld>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Footer Placeholder 6"/>
          <p:cNvSpPr>
            <a:spLocks noGrp="1"/>
          </p:cNvSpPr>
          <p:nvPr>
            <p:ph type="ftr" sz="quarter" idx="11"/>
          </p:nvPr>
        </p:nvSpPr>
        <p:spPr/>
        <p:txBody>
          <a:bodyPr/>
          <a:p>
            <a:r>
              <a:rPr lang="zh-CN" altLang="en-US"/>
              <a:t>Prepared by Rabin Bishwokarma</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8841105" cy="460375"/>
          </a:xfrm>
          <a:prstGeom prst="rect">
            <a:avLst/>
          </a:prstGeom>
          <a:noFill/>
        </p:spPr>
        <p:txBody>
          <a:bodyPr wrap="square" rtlCol="0">
            <a:spAutoFit/>
          </a:bodyPr>
          <a:p>
            <a:r>
              <a:rPr lang="en-US" sz="2400">
                <a:latin typeface="Aclonica" panose="02060503000000020004" charset="0"/>
                <a:cs typeface="Aclonica" panose="02060503000000020004" charset="0"/>
              </a:rPr>
              <a:t>Process diagram</a:t>
            </a:r>
            <a:endParaRPr lang="en-US" sz="2400">
              <a:latin typeface="Aclonica" panose="02060503000000020004" charset="0"/>
              <a:cs typeface="Aclonica" panose="0206050300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pic>
        <p:nvPicPr>
          <p:cNvPr id="8" name="Content Placeholder 7"/>
          <p:cNvPicPr>
            <a:picLocks noChangeAspect="1"/>
          </p:cNvPicPr>
          <p:nvPr>
            <p:ph idx="1"/>
          </p:nvPr>
        </p:nvPicPr>
        <p:blipFill>
          <a:blip r:embed="rId1"/>
          <a:stretch>
            <a:fillRect/>
          </a:stretch>
        </p:blipFill>
        <p:spPr>
          <a:xfrm>
            <a:off x="762000" y="1371600"/>
            <a:ext cx="6199505" cy="3856355"/>
          </a:xfrm>
          <a:prstGeom prst="rect">
            <a:avLst/>
          </a:prstGeom>
        </p:spPr>
      </p:pic>
      <p:sp>
        <p:nvSpPr>
          <p:cNvPr id="10" name="Text Box 9"/>
          <p:cNvSpPr txBox="1"/>
          <p:nvPr/>
        </p:nvSpPr>
        <p:spPr>
          <a:xfrm>
            <a:off x="762000" y="675640"/>
            <a:ext cx="9540240" cy="645160"/>
          </a:xfrm>
          <a:prstGeom prst="rect">
            <a:avLst/>
          </a:prstGeom>
          <a:noFill/>
        </p:spPr>
        <p:txBody>
          <a:bodyPr wrap="square" rtlCol="0" anchor="t">
            <a:spAutoFit/>
          </a:bodyPr>
          <a:p>
            <a:pPr algn="l">
              <a:buClrTx/>
              <a:buSzTx/>
              <a:buFontTx/>
            </a:pPr>
            <a:r>
              <a:rPr lang="en-US" b="1">
                <a:latin typeface="Actor" panose="020B0503050000020004" charset="0"/>
                <a:cs typeface="Actor" panose="020B0503050000020004" charset="0"/>
              </a:rPr>
              <a:t>The diagram below shows the water cycle, which is the continuous movement of water on, </a:t>
            </a:r>
            <a:endParaRPr lang="en-US" b="1">
              <a:latin typeface="Actor" panose="020B0503050000020004" charset="0"/>
              <a:cs typeface="Actor" panose="020B0503050000020004" charset="0"/>
            </a:endParaRPr>
          </a:p>
          <a:p>
            <a:pPr algn="l">
              <a:buClrTx/>
              <a:buSzTx/>
              <a:buFontTx/>
            </a:pPr>
            <a:r>
              <a:rPr lang="en-US" b="1">
                <a:latin typeface="Actor" panose="020B0503050000020004" charset="0"/>
                <a:cs typeface="Actor" panose="020B0503050000020004" charset="0"/>
              </a:rPr>
              <a:t>above and below the surface of the Earth.</a:t>
            </a:r>
            <a:endParaRPr lang="en-US" b="1">
              <a:latin typeface="Actor" panose="020B0503050000020004" charset="0"/>
              <a:cs typeface="Actor" panose="020B05030500000200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5886450" cy="460375"/>
          </a:xfrm>
          <a:prstGeom prst="rect">
            <a:avLst/>
          </a:prstGeom>
          <a:noFill/>
        </p:spPr>
        <p:txBody>
          <a:bodyPr wrap="square" rtlCol="0">
            <a:spAutoFit/>
          </a:bodyPr>
          <a:p>
            <a:r>
              <a:rPr lang="en-US" sz="2400">
                <a:latin typeface="Aclonica" panose="02060503000000020004" charset="0"/>
                <a:cs typeface="Aclonica" panose="02060503000000020004" charset="0"/>
              </a:rPr>
              <a:t>IELTS Writing Info</a:t>
            </a:r>
            <a:endParaRPr lang="en-US" sz="2400">
              <a:latin typeface="Aclonica" panose="02060503000000020004" charset="0"/>
              <a:cs typeface="Aclonica" panose="02060503000000020004" charset="0"/>
            </a:endParaRPr>
          </a:p>
        </p:txBody>
      </p:sp>
      <p:graphicFrame>
        <p:nvGraphicFramePr>
          <p:cNvPr id="2" name="Table 1"/>
          <p:cNvGraphicFramePr/>
          <p:nvPr/>
        </p:nvGraphicFramePr>
        <p:xfrm>
          <a:off x="727710" y="1097915"/>
          <a:ext cx="10096500" cy="1282700"/>
        </p:xfrm>
        <a:graphic>
          <a:graphicData uri="http://schemas.openxmlformats.org/drawingml/2006/table">
            <a:tbl>
              <a:tblPr firstRow="1">
                <a:tableStyleId>{69C7853C-536D-4A76-A0AE-DD22124D55A5}</a:tableStyleId>
              </a:tblPr>
              <a:tblGrid>
                <a:gridCol w="1112520"/>
                <a:gridCol w="4766310"/>
                <a:gridCol w="1884680"/>
                <a:gridCol w="2332990"/>
              </a:tblGrid>
              <a:tr h="423545">
                <a:tc>
                  <a:txBody>
                    <a:bodyPr/>
                    <a:p>
                      <a:pPr>
                        <a:buNone/>
                      </a:pPr>
                      <a:r>
                        <a:rPr lang="en-US">
                          <a:solidFill>
                            <a:schemeClr val="tx1"/>
                          </a:solidFill>
                          <a:latin typeface="Acme" panose="02000706050000020004" charset="0"/>
                          <a:cs typeface="Acme" panose="02000706050000020004" charset="0"/>
                        </a:rPr>
                        <a:t>No</a:t>
                      </a:r>
                      <a:endParaRPr lang="en-US">
                        <a:solidFill>
                          <a:schemeClr val="tx1"/>
                        </a:solidFill>
                        <a:latin typeface="Acme" panose="02000706050000020004" charset="0"/>
                        <a:cs typeface="Acme" panose="020007060500000200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95000"/>
                      </a:schemeClr>
                    </a:solidFill>
                  </a:tcPr>
                </a:tc>
                <a:tc>
                  <a:txBody>
                    <a:bodyPr/>
                    <a:p>
                      <a:pPr>
                        <a:buNone/>
                      </a:pPr>
                      <a:r>
                        <a:rPr lang="en-US">
                          <a:solidFill>
                            <a:schemeClr val="tx1"/>
                          </a:solidFill>
                          <a:latin typeface="Acme" panose="02000706050000020004" charset="0"/>
                          <a:cs typeface="Acme" panose="02000706050000020004" charset="0"/>
                        </a:rPr>
                        <a:t>Task</a:t>
                      </a:r>
                      <a:endParaRPr lang="en-US">
                        <a:solidFill>
                          <a:schemeClr val="tx1"/>
                        </a:solidFill>
                        <a:latin typeface="Acme" panose="02000706050000020004" charset="0"/>
                        <a:cs typeface="Acme" panose="020007060500000200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95000"/>
                      </a:schemeClr>
                    </a:solidFill>
                  </a:tcPr>
                </a:tc>
                <a:tc>
                  <a:txBody>
                    <a:bodyPr/>
                    <a:p>
                      <a:pPr>
                        <a:buNone/>
                      </a:pPr>
                      <a:r>
                        <a:rPr lang="en-US">
                          <a:solidFill>
                            <a:schemeClr val="tx1"/>
                          </a:solidFill>
                          <a:latin typeface="Acme" panose="02000706050000020004" charset="0"/>
                          <a:cs typeface="Acme" panose="02000706050000020004" charset="0"/>
                        </a:rPr>
                        <a:t>Minimum words</a:t>
                      </a:r>
                      <a:endParaRPr lang="en-US">
                        <a:solidFill>
                          <a:schemeClr val="tx1"/>
                        </a:solidFill>
                        <a:latin typeface="Acme" panose="02000706050000020004" charset="0"/>
                        <a:cs typeface="Acme" panose="020007060500000200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95000"/>
                      </a:schemeClr>
                    </a:solidFill>
                  </a:tcPr>
                </a:tc>
                <a:tc>
                  <a:txBody>
                    <a:bodyPr/>
                    <a:p>
                      <a:pPr>
                        <a:buNone/>
                      </a:pPr>
                      <a:r>
                        <a:rPr lang="en-US">
                          <a:solidFill>
                            <a:schemeClr val="tx1"/>
                          </a:solidFill>
                          <a:latin typeface="Acme" panose="02000706050000020004" charset="0"/>
                          <a:cs typeface="Acme" panose="02000706050000020004" charset="0"/>
                        </a:rPr>
                        <a:t>Recommended time</a:t>
                      </a:r>
                      <a:endParaRPr lang="en-US">
                        <a:solidFill>
                          <a:schemeClr val="tx1"/>
                        </a:solidFill>
                        <a:latin typeface="Acme" panose="02000706050000020004" charset="0"/>
                        <a:cs typeface="Acme" panose="020007060500000200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95000"/>
                      </a:schemeClr>
                    </a:solidFill>
                  </a:tcPr>
                </a:tc>
              </a:tr>
              <a:tr h="482600">
                <a:tc>
                  <a:txBody>
                    <a:bodyPr/>
                    <a:p>
                      <a:pPr>
                        <a:buNone/>
                      </a:pPr>
                      <a:r>
                        <a:rPr lang="en-US">
                          <a:solidFill>
                            <a:schemeClr val="tx1"/>
                          </a:solidFill>
                          <a:latin typeface="Acme" panose="02000706050000020004" charset="0"/>
                          <a:cs typeface="Acme" panose="02000706050000020004" charset="0"/>
                        </a:rPr>
                        <a:t>Task 1</a:t>
                      </a:r>
                      <a:endParaRPr lang="en-US">
                        <a:solidFill>
                          <a:schemeClr val="tx1"/>
                        </a:solidFill>
                        <a:latin typeface="Acme" panose="02000706050000020004" charset="0"/>
                        <a:cs typeface="Acme" panose="020007060500000200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buNone/>
                      </a:pPr>
                      <a:r>
                        <a:rPr lang="en-US">
                          <a:solidFill>
                            <a:schemeClr val="tx1"/>
                          </a:solidFill>
                          <a:latin typeface="Acme" panose="02000706050000020004" charset="0"/>
                          <a:cs typeface="Acme" panose="02000706050000020004" charset="0"/>
                        </a:rPr>
                        <a:t>Describe a graph, table, chart or diagram</a:t>
                      </a:r>
                      <a:endParaRPr lang="en-US">
                        <a:solidFill>
                          <a:schemeClr val="tx1"/>
                        </a:solidFill>
                        <a:latin typeface="Acme" panose="02000706050000020004" charset="0"/>
                        <a:cs typeface="Acme" panose="020007060500000200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buNone/>
                      </a:pPr>
                      <a:r>
                        <a:rPr lang="en-US">
                          <a:solidFill>
                            <a:schemeClr val="tx1"/>
                          </a:solidFill>
                          <a:latin typeface="Acme" panose="02000706050000020004" charset="0"/>
                          <a:cs typeface="Acme" panose="02000706050000020004" charset="0"/>
                        </a:rPr>
                        <a:t>150+ words</a:t>
                      </a:r>
                      <a:endParaRPr lang="en-US">
                        <a:solidFill>
                          <a:schemeClr val="tx1"/>
                        </a:solidFill>
                        <a:latin typeface="Acme" panose="02000706050000020004" charset="0"/>
                        <a:cs typeface="Acme" panose="020007060500000200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buNone/>
                      </a:pPr>
                      <a:r>
                        <a:rPr lang="en-US">
                          <a:solidFill>
                            <a:schemeClr val="tx1"/>
                          </a:solidFill>
                          <a:latin typeface="Acme" panose="02000706050000020004" charset="0"/>
                          <a:cs typeface="Acme" panose="02000706050000020004" charset="0"/>
                        </a:rPr>
                        <a:t>20 minutes</a:t>
                      </a:r>
                      <a:endParaRPr lang="en-US">
                        <a:solidFill>
                          <a:schemeClr val="tx1"/>
                        </a:solidFill>
                        <a:latin typeface="Acme" panose="02000706050000020004" charset="0"/>
                        <a:cs typeface="Acme" panose="020007060500000200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376555">
                <a:tc>
                  <a:txBody>
                    <a:bodyPr/>
                    <a:p>
                      <a:pPr>
                        <a:buNone/>
                      </a:pPr>
                      <a:r>
                        <a:rPr lang="en-US">
                          <a:solidFill>
                            <a:schemeClr val="tx1"/>
                          </a:solidFill>
                          <a:latin typeface="Acme" panose="02000706050000020004" charset="0"/>
                          <a:cs typeface="Acme" panose="02000706050000020004" charset="0"/>
                        </a:rPr>
                        <a:t>Task 2</a:t>
                      </a:r>
                      <a:endParaRPr lang="en-US">
                        <a:solidFill>
                          <a:schemeClr val="tx1"/>
                        </a:solidFill>
                        <a:latin typeface="Acme" panose="02000706050000020004" charset="0"/>
                        <a:cs typeface="Acme" panose="020007060500000200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buNone/>
                      </a:pPr>
                      <a:r>
                        <a:rPr lang="en-US">
                          <a:solidFill>
                            <a:schemeClr val="tx1"/>
                          </a:solidFill>
                          <a:latin typeface="Acme" panose="02000706050000020004" charset="0"/>
                          <a:cs typeface="Acme" panose="02000706050000020004" charset="0"/>
                        </a:rPr>
                        <a:t>Write an essay giving your opinion and justifying it</a:t>
                      </a:r>
                      <a:endParaRPr lang="en-US">
                        <a:solidFill>
                          <a:schemeClr val="tx1"/>
                        </a:solidFill>
                        <a:latin typeface="Acme" panose="02000706050000020004" charset="0"/>
                        <a:cs typeface="Acme" panose="020007060500000200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buNone/>
                      </a:pPr>
                      <a:r>
                        <a:rPr lang="en-US">
                          <a:solidFill>
                            <a:schemeClr val="tx1"/>
                          </a:solidFill>
                          <a:latin typeface="Acme" panose="02000706050000020004" charset="0"/>
                          <a:cs typeface="Acme" panose="02000706050000020004" charset="0"/>
                        </a:rPr>
                        <a:t>250+ words</a:t>
                      </a:r>
                      <a:endParaRPr lang="en-US">
                        <a:solidFill>
                          <a:schemeClr val="tx1"/>
                        </a:solidFill>
                        <a:latin typeface="Acme" panose="02000706050000020004" charset="0"/>
                        <a:cs typeface="Acme" panose="020007060500000200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buNone/>
                      </a:pPr>
                      <a:r>
                        <a:rPr lang="en-US">
                          <a:solidFill>
                            <a:schemeClr val="tx1"/>
                          </a:solidFill>
                          <a:latin typeface="Acme" panose="02000706050000020004" charset="0"/>
                          <a:cs typeface="Acme" panose="02000706050000020004" charset="0"/>
                        </a:rPr>
                        <a:t>40 minutes</a:t>
                      </a:r>
                      <a:endParaRPr lang="en-US">
                        <a:solidFill>
                          <a:schemeClr val="tx1"/>
                        </a:solidFill>
                        <a:latin typeface="Acme" panose="02000706050000020004" charset="0"/>
                        <a:cs typeface="Acme" panose="020007060500000200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bl>
          </a:graphicData>
        </a:graphic>
      </p:graphicFrame>
      <p:sp>
        <p:nvSpPr>
          <p:cNvPr id="3" name="Date Placeholder 2"/>
          <p:cNvSpPr>
            <a:spLocks noGrp="1"/>
          </p:cNvSpPr>
          <p:nvPr>
            <p:ph type="dt" sz="half" idx="10"/>
          </p:nvPr>
        </p:nvSpPr>
        <p:spPr/>
        <p:txBody>
          <a:bodyPr/>
          <a:p>
            <a:fld id="{760FBDFE-C587-4B4C-A407-44438C67B59E}" type="datetime1">
              <a:rPr lang="en-US" altLang="en-US" smtClean="0"/>
            </a:fld>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27710" y="687705"/>
            <a:ext cx="10889615" cy="5439410"/>
          </a:xfrm>
        </p:spPr>
        <p:txBody>
          <a:bodyPr>
            <a:noAutofit/>
          </a:bodyPr>
          <a:p>
            <a:pPr marL="343535" defTabSz="0">
              <a:lnSpc>
                <a:spcPct val="150000"/>
              </a:lnSpc>
              <a:buFont typeface="+mj-lt"/>
              <a:buAutoNum type="arabicPeriod"/>
              <a:tabLst>
                <a:tab pos="228600" algn="l"/>
              </a:tabLst>
            </a:pPr>
            <a:r>
              <a:rPr lang="en-US" sz="1800">
                <a:latin typeface="Actor" panose="020B0503050000020004" charset="0"/>
                <a:cs typeface="Actor" panose="020B0503050000020004" charset="0"/>
              </a:rPr>
              <a:t>Including personal opinion, knowledge or suggestions in the essay.</a:t>
            </a:r>
            <a:endParaRPr lang="en-US" sz="1800">
              <a:latin typeface="Actor" panose="020B0503050000020004" charset="0"/>
              <a:cs typeface="Actor" panose="020B0503050000020004" charset="0"/>
            </a:endParaRPr>
          </a:p>
          <a:p>
            <a:pPr marL="343535" defTabSz="0">
              <a:lnSpc>
                <a:spcPct val="150000"/>
              </a:lnSpc>
              <a:buFont typeface="+mj-lt"/>
              <a:buAutoNum type="arabicPeriod"/>
              <a:tabLst>
                <a:tab pos="228600" algn="l"/>
              </a:tabLst>
            </a:pPr>
            <a:r>
              <a:rPr lang="en-US" sz="1800">
                <a:latin typeface="Actor" panose="020B0503050000020004" charset="0"/>
                <a:cs typeface="Actor" panose="020B0503050000020004" charset="0"/>
              </a:rPr>
              <a:t>Putting figures in the introduction sentence or the summary.</a:t>
            </a:r>
            <a:endParaRPr lang="en-US" sz="1800">
              <a:latin typeface="Actor" panose="020B0503050000020004" charset="0"/>
              <a:cs typeface="Actor" panose="020B0503050000020004" charset="0"/>
            </a:endParaRPr>
          </a:p>
          <a:p>
            <a:pPr marL="343535" defTabSz="0">
              <a:lnSpc>
                <a:spcPct val="150000"/>
              </a:lnSpc>
              <a:buFont typeface="+mj-lt"/>
              <a:buAutoNum type="arabicPeriod"/>
              <a:tabLst>
                <a:tab pos="228600" algn="l"/>
              </a:tabLst>
            </a:pPr>
            <a:r>
              <a:rPr lang="en-US" sz="1800">
                <a:latin typeface="Actor" panose="020B0503050000020004" charset="0"/>
                <a:cs typeface="Actor" panose="020B0503050000020004" charset="0"/>
              </a:rPr>
              <a:t>Having an introduction or summary that is too long.</a:t>
            </a:r>
            <a:endParaRPr lang="en-US" sz="1800">
              <a:latin typeface="Actor" panose="020B0503050000020004" charset="0"/>
              <a:cs typeface="Actor" panose="020B0503050000020004" charset="0"/>
            </a:endParaRPr>
          </a:p>
          <a:p>
            <a:pPr marL="343535" defTabSz="0">
              <a:lnSpc>
                <a:spcPct val="150000"/>
              </a:lnSpc>
              <a:buFont typeface="+mj-lt"/>
              <a:buAutoNum type="arabicPeriod"/>
              <a:tabLst>
                <a:tab pos="228600" algn="l"/>
              </a:tabLst>
            </a:pPr>
            <a:r>
              <a:rPr lang="en-US" sz="1800">
                <a:latin typeface="Actor" panose="020B0503050000020004" charset="0"/>
                <a:cs typeface="Actor" panose="020B0503050000020004" charset="0"/>
              </a:rPr>
              <a:t>Using contractions (eg ‘don’t for ‘do not.’)</a:t>
            </a:r>
            <a:endParaRPr lang="en-US" sz="1800">
              <a:latin typeface="Actor" panose="020B0503050000020004" charset="0"/>
              <a:cs typeface="Actor" panose="020B0503050000020004" charset="0"/>
            </a:endParaRPr>
          </a:p>
          <a:p>
            <a:pPr marL="343535" defTabSz="0">
              <a:lnSpc>
                <a:spcPct val="150000"/>
              </a:lnSpc>
              <a:buFont typeface="+mj-lt"/>
              <a:buAutoNum type="arabicPeriod"/>
              <a:tabLst>
                <a:tab pos="228600" algn="l"/>
              </a:tabLst>
            </a:pPr>
            <a:r>
              <a:rPr lang="en-US" sz="1800">
                <a:latin typeface="Actor" panose="020B0503050000020004" charset="0"/>
                <a:cs typeface="Actor" panose="020B0503050000020004" charset="0"/>
              </a:rPr>
              <a:t>Listing the data in the order that you see it in the chart (eg from left to right, or top to bottom.)</a:t>
            </a:r>
            <a:endParaRPr lang="en-US" sz="1800">
              <a:latin typeface="Actor" panose="020B0503050000020004" charset="0"/>
              <a:cs typeface="Actor" panose="020B0503050000020004" charset="0"/>
            </a:endParaRPr>
          </a:p>
          <a:p>
            <a:pPr marL="343535" defTabSz="0">
              <a:lnSpc>
                <a:spcPct val="150000"/>
              </a:lnSpc>
              <a:buFont typeface="+mj-lt"/>
              <a:buAutoNum type="arabicPeriod"/>
              <a:tabLst>
                <a:tab pos="228600" algn="l"/>
              </a:tabLst>
            </a:pPr>
            <a:r>
              <a:rPr lang="en-US" sz="1800">
                <a:latin typeface="Actor" panose="020B0503050000020004" charset="0"/>
                <a:cs typeface="Actor" panose="020B0503050000020004" charset="0"/>
              </a:rPr>
              <a:t>Failing to describe the trends and exceptions.</a:t>
            </a:r>
            <a:endParaRPr lang="en-US" sz="1800">
              <a:latin typeface="Actor" panose="020B0503050000020004" charset="0"/>
              <a:cs typeface="Actor" panose="020B0503050000020004" charset="0"/>
            </a:endParaRPr>
          </a:p>
          <a:p>
            <a:pPr marL="343535" defTabSz="0">
              <a:lnSpc>
                <a:spcPct val="150000"/>
              </a:lnSpc>
              <a:buFont typeface="+mj-lt"/>
              <a:buAutoNum type="arabicPeriod"/>
              <a:tabLst>
                <a:tab pos="228600" algn="l"/>
              </a:tabLst>
            </a:pPr>
            <a:r>
              <a:rPr lang="en-US" sz="1800">
                <a:latin typeface="Actor" panose="020B0503050000020004" charset="0"/>
                <a:cs typeface="Actor" panose="020B0503050000020004" charset="0"/>
              </a:rPr>
              <a:t>Using too many figures from the data.</a:t>
            </a:r>
            <a:endParaRPr lang="en-US" sz="1800">
              <a:latin typeface="Actor" panose="020B0503050000020004" charset="0"/>
              <a:cs typeface="Actor" panose="020B0503050000020004" charset="0"/>
            </a:endParaRPr>
          </a:p>
          <a:p>
            <a:pPr marL="343535" defTabSz="0">
              <a:lnSpc>
                <a:spcPct val="150000"/>
              </a:lnSpc>
              <a:buFont typeface="+mj-lt"/>
              <a:buAutoNum type="arabicPeriod"/>
              <a:tabLst>
                <a:tab pos="228600" algn="l"/>
              </a:tabLst>
            </a:pPr>
            <a:r>
              <a:rPr lang="en-US" sz="1800">
                <a:latin typeface="Actor" panose="020B0503050000020004" charset="0"/>
                <a:cs typeface="Actor" panose="020B0503050000020004" charset="0"/>
              </a:rPr>
              <a:t>Not writing enough words</a:t>
            </a:r>
            <a:endParaRPr lang="en-US" sz="1800">
              <a:latin typeface="Actor" panose="020B0503050000020004" charset="0"/>
              <a:cs typeface="Actor" panose="020B0503050000020004" charset="0"/>
            </a:endParaRPr>
          </a:p>
          <a:p>
            <a:pPr marL="343535" defTabSz="0">
              <a:lnSpc>
                <a:spcPct val="150000"/>
              </a:lnSpc>
              <a:buFont typeface="+mj-lt"/>
              <a:buAutoNum type="arabicPeriod"/>
              <a:tabLst>
                <a:tab pos="228600" algn="l"/>
              </a:tabLst>
            </a:pPr>
            <a:r>
              <a:rPr lang="en-US" sz="1800">
                <a:latin typeface="Actor" panose="020B0503050000020004" charset="0"/>
                <a:cs typeface="Actor" panose="020B0503050000020004" charset="0"/>
              </a:rPr>
              <a:t>Not using the data units correctly, or misunderstanding the zeros.</a:t>
            </a:r>
            <a:endParaRPr lang="en-US" sz="1800">
              <a:latin typeface="Actor" panose="020B0503050000020004" charset="0"/>
              <a:cs typeface="Actor" panose="020B0503050000020004" charset="0"/>
            </a:endParaRPr>
          </a:p>
          <a:p>
            <a:pPr marL="343535" defTabSz="0">
              <a:lnSpc>
                <a:spcPct val="150000"/>
              </a:lnSpc>
              <a:buFont typeface="+mj-lt"/>
              <a:buAutoNum type="arabicPeriod"/>
              <a:tabLst>
                <a:tab pos="228600" algn="l"/>
              </a:tabLst>
            </a:pPr>
            <a:r>
              <a:rPr lang="en-US" sz="1800">
                <a:latin typeface="Actor" panose="020B0503050000020004" charset="0"/>
                <a:cs typeface="Actor" panose="020B0503050000020004" charset="0"/>
              </a:rPr>
              <a:t>Using the wrong tense.</a:t>
            </a:r>
            <a:endParaRPr lang="en-US" sz="1800">
              <a:latin typeface="Actor" panose="020B0503050000020004" charset="0"/>
              <a:cs typeface="Actor" panose="020B0503050000020004" charset="0"/>
            </a:endParaRPr>
          </a:p>
        </p:txBody>
      </p:sp>
      <p:sp>
        <p:nvSpPr>
          <p:cNvPr id="4" name="Text Box 3"/>
          <p:cNvSpPr txBox="1"/>
          <p:nvPr/>
        </p:nvSpPr>
        <p:spPr>
          <a:xfrm>
            <a:off x="727710" y="215265"/>
            <a:ext cx="8841105" cy="460375"/>
          </a:xfrm>
          <a:prstGeom prst="rect">
            <a:avLst/>
          </a:prstGeom>
          <a:noFill/>
        </p:spPr>
        <p:txBody>
          <a:bodyPr wrap="square" rtlCol="0">
            <a:spAutoFit/>
          </a:bodyPr>
          <a:p>
            <a:r>
              <a:rPr lang="en-US" sz="2400">
                <a:latin typeface="Aclonica" panose="02060503000000020004" charset="0"/>
                <a:cs typeface="Aclonica" panose="02060503000000020004" charset="0"/>
              </a:rPr>
              <a:t>The 10 most common mistakes in Task 1 data essays</a:t>
            </a:r>
            <a:endParaRPr lang="en-US" sz="2400">
              <a:latin typeface="Aclonica" panose="02060503000000020004" charset="0"/>
              <a:cs typeface="Aclonica" panose="0206050300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5052" y="2234565"/>
            <a:ext cx="10943167" cy="1082675"/>
          </a:xfrm>
        </p:spPr>
        <p:txBody>
          <a:bodyPr/>
          <a:p>
            <a:r>
              <a:rPr lang="en-US" sz="6600">
                <a:solidFill>
                  <a:schemeClr val="tx1"/>
                </a:solidFill>
                <a:latin typeface="Aladin" panose="02000506000000020004" charset="0"/>
                <a:cs typeface="Aladin" panose="02000506000000020004" charset="0"/>
              </a:rPr>
              <a:t>IELTS Writing Task - 2</a:t>
            </a:r>
            <a:endParaRPr lang="en-US" sz="6600">
              <a:solidFill>
                <a:schemeClr val="tx1"/>
              </a:solidFill>
              <a:latin typeface="Aladin" panose="02000506000000020004" charset="0"/>
              <a:cs typeface="Aladin" panose="02000506000000020004" charset="0"/>
            </a:endParaRPr>
          </a:p>
        </p:txBody>
      </p:sp>
      <p:sp>
        <p:nvSpPr>
          <p:cNvPr id="3" name="Date Placeholder 2"/>
          <p:cNvSpPr>
            <a:spLocks noGrp="1"/>
          </p:cNvSpPr>
          <p:nvPr>
            <p:ph type="dt" sz="half" idx="2"/>
          </p:nvPr>
        </p:nvSpPr>
        <p:spPr/>
        <p:txBody>
          <a:bodyPr/>
          <a:p>
            <a:fld id="{760FBDFE-C587-4B4C-A407-44438C67B59E}" type="datetime1">
              <a:rPr lang="en-US" altLang="en-US" smtClean="0"/>
            </a:fld>
            <a:endParaRPr lang="zh-CN" altLang="en-US"/>
          </a:p>
        </p:txBody>
      </p:sp>
      <p:sp>
        <p:nvSpPr>
          <p:cNvPr id="4" name="Slide Number Placeholder 3"/>
          <p:cNvSpPr>
            <a:spLocks noGrp="1"/>
          </p:cNvSpPr>
          <p:nvPr>
            <p:ph type="sldNum" sz="quarter" idx="4"/>
          </p:nvPr>
        </p:nvSpPr>
        <p:spPr/>
        <p:txBody>
          <a:bodyPr/>
          <a:p>
            <a:fld id="{49AE70B2-8BF9-45C0-BB95-33D1B9D3A854}" type="slidenum">
              <a:rPr lang="zh-CN" altLang="en-US" smtClean="0"/>
            </a:fld>
            <a:endParaRPr lang="zh-CN" altLang="en-US"/>
          </a:p>
        </p:txBody>
      </p:sp>
      <p:sp>
        <p:nvSpPr>
          <p:cNvPr id="5" name="Footer Placeholder 4"/>
          <p:cNvSpPr>
            <a:spLocks noGrp="1"/>
          </p:cNvSpPr>
          <p:nvPr>
            <p:ph type="ftr" sz="quarter" idx="3"/>
          </p:nvPr>
        </p:nvSpPr>
        <p:spPr/>
        <p:txBody>
          <a:bodyPr/>
          <a:p>
            <a:r>
              <a:rPr lang="zh-CN" altLang="en-US"/>
              <a:t>Prepared by Rabin Bishwokarma</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27710" y="687705"/>
            <a:ext cx="10889615" cy="5439410"/>
          </a:xfrm>
        </p:spPr>
        <p:txBody>
          <a:bodyPr>
            <a:noAutofit/>
          </a:bodyPr>
          <a:p>
            <a:pPr indent="-342265" defTabSz="0">
              <a:tabLst>
                <a:tab pos="228600" algn="l"/>
              </a:tabLst>
            </a:pPr>
            <a:r>
              <a:rPr lang="en-US" sz="1400" b="1">
                <a:latin typeface="Alata" panose="00000500000000000000" charset="0"/>
                <a:cs typeface="Alata" panose="00000500000000000000" charset="0"/>
              </a:rPr>
              <a:t>Task Achievement</a:t>
            </a:r>
            <a:endParaRPr lang="en-US" sz="1400" b="1">
              <a:latin typeface="Alata" panose="00000500000000000000" charset="0"/>
              <a:cs typeface="Alata" panose="00000500000000000000" charset="0"/>
            </a:endParaRPr>
          </a:p>
          <a:p>
            <a:pPr lvl="1" defTabSz="0">
              <a:tabLst>
                <a:tab pos="228600" algn="l"/>
              </a:tabLst>
            </a:pPr>
            <a:r>
              <a:rPr lang="en-US" sz="1400">
                <a:latin typeface="Alata" panose="00000500000000000000" charset="0"/>
                <a:cs typeface="Alata" panose="00000500000000000000" charset="0"/>
              </a:rPr>
              <a:t>Select the main/key features of the graph, chart, map or process</a:t>
            </a:r>
            <a:endParaRPr lang="en-US" sz="1400">
              <a:latin typeface="Alata" panose="00000500000000000000" charset="0"/>
              <a:cs typeface="Alata" panose="00000500000000000000" charset="0"/>
            </a:endParaRPr>
          </a:p>
          <a:p>
            <a:pPr lvl="1" defTabSz="0">
              <a:tabLst>
                <a:tab pos="228600" algn="l"/>
              </a:tabLst>
            </a:pPr>
            <a:r>
              <a:rPr lang="en-US" sz="1400">
                <a:latin typeface="Alata" panose="00000500000000000000" charset="0"/>
                <a:cs typeface="Alata" panose="00000500000000000000" charset="0"/>
              </a:rPr>
              <a:t>Write a clear overview that includes the main/key features (main trends, differences, stages etc.) of the graph, chart, map or process</a:t>
            </a:r>
            <a:endParaRPr lang="en-US" sz="1400">
              <a:latin typeface="Alata" panose="00000500000000000000" charset="0"/>
              <a:cs typeface="Alata" panose="00000500000000000000" charset="0"/>
            </a:endParaRPr>
          </a:p>
          <a:p>
            <a:pPr lvl="1" defTabSz="0">
              <a:tabLst>
                <a:tab pos="228600" algn="l"/>
              </a:tabLst>
            </a:pPr>
            <a:r>
              <a:rPr lang="en-US" sz="1400">
                <a:latin typeface="Alata" panose="00000500000000000000" charset="0"/>
                <a:cs typeface="Alata" panose="00000500000000000000" charset="0"/>
              </a:rPr>
              <a:t>Support them with accurate detail</a:t>
            </a:r>
            <a:endParaRPr lang="en-US" sz="1400">
              <a:latin typeface="Alata" panose="00000500000000000000" charset="0"/>
              <a:cs typeface="Alata" panose="00000500000000000000" charset="0"/>
            </a:endParaRPr>
          </a:p>
          <a:p>
            <a:pPr lvl="1" defTabSz="0">
              <a:tabLst>
                <a:tab pos="228600" algn="l"/>
              </a:tabLst>
            </a:pPr>
            <a:r>
              <a:rPr lang="en-US" sz="1400">
                <a:latin typeface="Alata" panose="00000500000000000000" charset="0"/>
                <a:cs typeface="Alata" panose="00000500000000000000" charset="0"/>
              </a:rPr>
              <a:t>Write at least 150 words</a:t>
            </a:r>
            <a:endParaRPr lang="en-US" sz="1400">
              <a:latin typeface="Alata" panose="00000500000000000000" charset="0"/>
              <a:cs typeface="Alata" panose="00000500000000000000" charset="0"/>
            </a:endParaRPr>
          </a:p>
          <a:p>
            <a:pPr defTabSz="0">
              <a:tabLst>
                <a:tab pos="228600" algn="l"/>
              </a:tabLst>
            </a:pPr>
            <a:r>
              <a:rPr lang="en-US" sz="1400" b="1">
                <a:latin typeface="Alata" panose="00000500000000000000" charset="0"/>
                <a:cs typeface="Alata" panose="00000500000000000000" charset="0"/>
              </a:rPr>
              <a:t>Coherence and Cohesion</a:t>
            </a:r>
            <a:endParaRPr lang="en-US" sz="1400" b="1">
              <a:latin typeface="Alata" panose="00000500000000000000" charset="0"/>
              <a:cs typeface="Alata" panose="00000500000000000000" charset="0"/>
            </a:endParaRPr>
          </a:p>
          <a:p>
            <a:pPr lvl="1" defTabSz="0">
              <a:tabLst>
                <a:tab pos="228600" algn="l"/>
              </a:tabLst>
            </a:pPr>
            <a:r>
              <a:rPr lang="en-US" sz="1400">
                <a:latin typeface="Alata" panose="00000500000000000000" charset="0"/>
                <a:cs typeface="Alata" panose="00000500000000000000" charset="0"/>
              </a:rPr>
              <a:t>Introduce your essay by paraphrasing the question in the first paragraph</a:t>
            </a:r>
            <a:endParaRPr lang="en-US" sz="1400">
              <a:latin typeface="Alata" panose="00000500000000000000" charset="0"/>
              <a:cs typeface="Alata" panose="00000500000000000000" charset="0"/>
            </a:endParaRPr>
          </a:p>
          <a:p>
            <a:pPr lvl="1" defTabSz="0">
              <a:tabLst>
                <a:tab pos="228600" algn="l"/>
              </a:tabLst>
            </a:pPr>
            <a:r>
              <a:rPr lang="en-US" sz="1400">
                <a:latin typeface="Alata" panose="00000500000000000000" charset="0"/>
                <a:cs typeface="Alata" panose="00000500000000000000" charset="0"/>
              </a:rPr>
              <a:t>Separate your ideas into paragraphs</a:t>
            </a:r>
            <a:endParaRPr lang="en-US" sz="1400">
              <a:latin typeface="Alata" panose="00000500000000000000" charset="0"/>
              <a:cs typeface="Alata" panose="00000500000000000000" charset="0"/>
            </a:endParaRPr>
          </a:p>
          <a:p>
            <a:pPr lvl="1" defTabSz="0">
              <a:tabLst>
                <a:tab pos="228600" algn="l"/>
              </a:tabLst>
            </a:pPr>
            <a:r>
              <a:rPr lang="en-US" sz="1400">
                <a:latin typeface="Alata" panose="00000500000000000000" charset="0"/>
                <a:cs typeface="Alata" panose="00000500000000000000" charset="0"/>
              </a:rPr>
              <a:t>Making it clear which paragraph is your overview and having very clear ideas in your overview</a:t>
            </a:r>
            <a:endParaRPr lang="en-US" sz="1400">
              <a:latin typeface="Alata" panose="00000500000000000000" charset="0"/>
              <a:cs typeface="Alata" panose="00000500000000000000" charset="0"/>
            </a:endParaRPr>
          </a:p>
          <a:p>
            <a:pPr lvl="1" defTabSz="0">
              <a:tabLst>
                <a:tab pos="228600" algn="l"/>
              </a:tabLst>
            </a:pPr>
            <a:r>
              <a:rPr lang="en-US" sz="1400">
                <a:latin typeface="Alata" panose="00000500000000000000" charset="0"/>
                <a:cs typeface="Alata" panose="00000500000000000000" charset="0"/>
              </a:rPr>
              <a:t>Supporting the main points in your overview in separate paragraphs</a:t>
            </a:r>
            <a:endParaRPr lang="en-US" sz="1400">
              <a:latin typeface="Alata" panose="00000500000000000000" charset="0"/>
              <a:cs typeface="Alata" panose="00000500000000000000" charset="0"/>
            </a:endParaRPr>
          </a:p>
          <a:p>
            <a:pPr lvl="1" defTabSz="0">
              <a:tabLst>
                <a:tab pos="228600" algn="l"/>
              </a:tabLst>
            </a:pPr>
            <a:r>
              <a:rPr lang="en-US" sz="1400">
                <a:latin typeface="Alata" panose="00000500000000000000" charset="0"/>
                <a:cs typeface="Alata" panose="00000500000000000000" charset="0"/>
              </a:rPr>
              <a:t>Making it clear what each paragraph is about</a:t>
            </a:r>
            <a:endParaRPr lang="en-US" sz="1400">
              <a:latin typeface="Alata" panose="00000500000000000000" charset="0"/>
              <a:cs typeface="Alata" panose="00000500000000000000" charset="0"/>
            </a:endParaRPr>
          </a:p>
          <a:p>
            <a:pPr defTabSz="0">
              <a:tabLst>
                <a:tab pos="228600" algn="l"/>
              </a:tabLst>
            </a:pPr>
            <a:r>
              <a:rPr lang="en-US" sz="1400" b="1">
                <a:latin typeface="Alata" panose="00000500000000000000" charset="0"/>
                <a:cs typeface="Alata" panose="00000500000000000000" charset="0"/>
              </a:rPr>
              <a:t>Lexical Resource</a:t>
            </a:r>
            <a:endParaRPr lang="en-US" sz="1400" b="1">
              <a:latin typeface="Alata" panose="00000500000000000000" charset="0"/>
              <a:cs typeface="Alata" panose="00000500000000000000" charset="0"/>
            </a:endParaRPr>
          </a:p>
          <a:p>
            <a:pPr lvl="1" defTabSz="0">
              <a:tabLst>
                <a:tab pos="228600" algn="l"/>
              </a:tabLst>
            </a:pPr>
            <a:r>
              <a:rPr lang="en-US" sz="1400">
                <a:latin typeface="Alata" panose="00000500000000000000" charset="0"/>
                <a:cs typeface="Alata" panose="00000500000000000000" charset="0"/>
              </a:rPr>
              <a:t>Use a range of linking words when appropriate</a:t>
            </a:r>
            <a:endParaRPr lang="en-US" sz="1400">
              <a:latin typeface="Alata" panose="00000500000000000000" charset="0"/>
              <a:cs typeface="Alata" panose="00000500000000000000" charset="0"/>
            </a:endParaRPr>
          </a:p>
          <a:p>
            <a:pPr lvl="1" defTabSz="0">
              <a:tabLst>
                <a:tab pos="228600" algn="l"/>
              </a:tabLst>
            </a:pPr>
            <a:r>
              <a:rPr lang="en-US" sz="1400">
                <a:latin typeface="Alata" panose="00000500000000000000" charset="0"/>
                <a:cs typeface="Alata" panose="00000500000000000000" charset="0"/>
              </a:rPr>
              <a:t>Use linking words accurately</a:t>
            </a:r>
            <a:endParaRPr lang="en-US" sz="1400">
              <a:latin typeface="Alata" panose="00000500000000000000" charset="0"/>
              <a:cs typeface="Alata" panose="00000500000000000000" charset="0"/>
            </a:endParaRPr>
          </a:p>
          <a:p>
            <a:pPr lvl="1" defTabSz="0">
              <a:tabLst>
                <a:tab pos="228600" algn="l"/>
              </a:tabLst>
            </a:pPr>
            <a:r>
              <a:rPr lang="en-US" sz="1400">
                <a:latin typeface="Alata" panose="00000500000000000000" charset="0"/>
                <a:cs typeface="Alata" panose="00000500000000000000" charset="0"/>
              </a:rPr>
              <a:t>Do not over-use linking words</a:t>
            </a:r>
            <a:endParaRPr lang="en-US" sz="1400">
              <a:latin typeface="Alata" panose="00000500000000000000" charset="0"/>
              <a:cs typeface="Alata" panose="00000500000000000000" charset="0"/>
            </a:endParaRPr>
          </a:p>
          <a:p>
            <a:pPr defTabSz="0">
              <a:tabLst>
                <a:tab pos="228600" algn="l"/>
              </a:tabLst>
            </a:pPr>
            <a:r>
              <a:rPr lang="en-US" sz="1400" b="1">
                <a:latin typeface="Alata" panose="00000500000000000000" charset="0"/>
                <a:cs typeface="Alata" panose="00000500000000000000" charset="0"/>
              </a:rPr>
              <a:t>Grammatical Range and Accuracy</a:t>
            </a:r>
            <a:endParaRPr lang="en-US" sz="1400" b="1">
              <a:latin typeface="Alata" panose="00000500000000000000" charset="0"/>
              <a:cs typeface="Alata" panose="00000500000000000000" charset="0"/>
            </a:endParaRPr>
          </a:p>
          <a:p>
            <a:pPr lvl="1" defTabSz="0">
              <a:tabLst>
                <a:tab pos="228600" algn="l"/>
              </a:tabLst>
            </a:pPr>
            <a:r>
              <a:rPr lang="en-US" sz="1400">
                <a:latin typeface="Alata" panose="00000500000000000000" charset="0"/>
                <a:cs typeface="Alata" panose="00000500000000000000" charset="0"/>
              </a:rPr>
              <a:t>Do not make errors</a:t>
            </a:r>
            <a:endParaRPr lang="en-US" sz="1400">
              <a:latin typeface="Alata" panose="00000500000000000000" charset="0"/>
              <a:cs typeface="Alata" panose="00000500000000000000" charset="0"/>
            </a:endParaRPr>
          </a:p>
          <a:p>
            <a:pPr lvl="1" defTabSz="0">
              <a:tabLst>
                <a:tab pos="228600" algn="l"/>
              </a:tabLst>
            </a:pPr>
            <a:r>
              <a:rPr lang="en-US" sz="1400">
                <a:latin typeface="Alata" panose="00000500000000000000" charset="0"/>
                <a:cs typeface="Alata" panose="00000500000000000000" charset="0"/>
              </a:rPr>
              <a:t>Use a range of appropriate tenses</a:t>
            </a:r>
            <a:endParaRPr lang="en-US" sz="1400">
              <a:latin typeface="Alata" panose="00000500000000000000" charset="0"/>
              <a:cs typeface="Alata" panose="00000500000000000000" charset="0"/>
            </a:endParaRPr>
          </a:p>
          <a:p>
            <a:pPr lvl="1" defTabSz="0">
              <a:tabLst>
                <a:tab pos="228600" algn="l"/>
              </a:tabLst>
            </a:pPr>
            <a:r>
              <a:rPr lang="en-US" sz="1400">
                <a:latin typeface="Alata" panose="00000500000000000000" charset="0"/>
                <a:cs typeface="Alata" panose="00000500000000000000" charset="0"/>
              </a:rPr>
              <a:t>Use a range of appropriate structures</a:t>
            </a:r>
            <a:endParaRPr lang="en-US" sz="1400">
              <a:latin typeface="Alata" panose="00000500000000000000" charset="0"/>
              <a:cs typeface="Alata" panose="00000500000000000000" charset="0"/>
            </a:endParaRPr>
          </a:p>
          <a:p>
            <a:pPr lvl="1" defTabSz="0">
              <a:tabLst>
                <a:tab pos="228600" algn="l"/>
              </a:tabLst>
            </a:pPr>
            <a:r>
              <a:rPr lang="en-US" sz="1400">
                <a:latin typeface="Alata" panose="00000500000000000000" charset="0"/>
                <a:cs typeface="Alata" panose="00000500000000000000" charset="0"/>
              </a:rPr>
              <a:t>Use both simple and complex sentences</a:t>
            </a:r>
            <a:endParaRPr lang="en-US" sz="1400">
              <a:latin typeface="Alata" panose="00000500000000000000" charset="0"/>
              <a:cs typeface="Alata" panose="00000500000000000000" charset="0"/>
            </a:endParaRPr>
          </a:p>
          <a:p>
            <a:pPr lvl="1" defTabSz="0">
              <a:tabLst>
                <a:tab pos="228600" algn="l"/>
              </a:tabLst>
            </a:pPr>
            <a:r>
              <a:rPr lang="en-US" sz="1400">
                <a:latin typeface="Alata" panose="00000500000000000000" charset="0"/>
                <a:cs typeface="Alata" panose="00000500000000000000" charset="0"/>
              </a:rPr>
              <a:t>Use correct punctuation</a:t>
            </a:r>
            <a:endParaRPr lang="en-US" sz="1400">
              <a:latin typeface="Alata" panose="00000500000000000000" charset="0"/>
              <a:cs typeface="Alata" panose="00000500000000000000" charset="0"/>
            </a:endParaRPr>
          </a:p>
        </p:txBody>
      </p:sp>
      <p:sp>
        <p:nvSpPr>
          <p:cNvPr id="4" name="Text Box 3"/>
          <p:cNvSpPr txBox="1"/>
          <p:nvPr/>
        </p:nvSpPr>
        <p:spPr>
          <a:xfrm>
            <a:off x="727710" y="215265"/>
            <a:ext cx="5886450" cy="460375"/>
          </a:xfrm>
          <a:prstGeom prst="rect">
            <a:avLst/>
          </a:prstGeom>
          <a:noFill/>
        </p:spPr>
        <p:txBody>
          <a:bodyPr wrap="square" rtlCol="0">
            <a:spAutoFit/>
          </a:bodyPr>
          <a:p>
            <a:r>
              <a:rPr lang="en-US" sz="2400">
                <a:latin typeface="Aclonica" panose="02060503000000020004" charset="0"/>
                <a:cs typeface="Aclonica" panose="02060503000000020004" charset="0"/>
              </a:rPr>
              <a:t>Marking Criteria</a:t>
            </a:r>
            <a:endParaRPr lang="en-US" sz="2400">
              <a:latin typeface="Aclonica" panose="02060503000000020004" charset="0"/>
              <a:cs typeface="Aclonica" panose="0206050300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5886450" cy="460375"/>
          </a:xfrm>
          <a:prstGeom prst="rect">
            <a:avLst/>
          </a:prstGeom>
          <a:noFill/>
        </p:spPr>
        <p:txBody>
          <a:bodyPr wrap="square" rtlCol="0">
            <a:spAutoFit/>
          </a:bodyPr>
          <a:p>
            <a:r>
              <a:rPr lang="en-US" sz="2400">
                <a:latin typeface="Aclonica" panose="02060503000000020004" charset="0"/>
                <a:cs typeface="Aclonica" panose="02060503000000020004" charset="0"/>
              </a:rPr>
              <a:t>Types of questions</a:t>
            </a:r>
            <a:endParaRPr lang="en-US" sz="2400">
              <a:latin typeface="Aclonica" panose="02060503000000020004" charset="0"/>
              <a:cs typeface="Aclonica" panose="02060503000000020004" charset="0"/>
            </a:endParaRPr>
          </a:p>
        </p:txBody>
      </p:sp>
      <p:sp>
        <p:nvSpPr>
          <p:cNvPr id="2" name="Text Box 1"/>
          <p:cNvSpPr txBox="1"/>
          <p:nvPr/>
        </p:nvSpPr>
        <p:spPr>
          <a:xfrm>
            <a:off x="876935" y="647065"/>
            <a:ext cx="10369550" cy="5077460"/>
          </a:xfrm>
          <a:prstGeom prst="rect">
            <a:avLst/>
          </a:prstGeom>
          <a:noFill/>
        </p:spPr>
        <p:txBody>
          <a:bodyPr wrap="square" rtlCol="0">
            <a:spAutoFit/>
          </a:bodyPr>
          <a:p>
            <a:pPr marL="285750" indent="-285750">
              <a:lnSpc>
                <a:spcPct val="150000"/>
              </a:lnSpc>
              <a:buFont typeface="Arial" panose="02080604020202020204" pitchFamily="34" charset="0"/>
              <a:buChar char="•"/>
            </a:pPr>
            <a:r>
              <a:rPr lang="en-US">
                <a:solidFill>
                  <a:srgbClr val="00B050"/>
                </a:solidFill>
                <a:latin typeface="Alata" panose="00000500000000000000" charset="0"/>
                <a:cs typeface="Alata" panose="00000500000000000000" charset="0"/>
              </a:rPr>
              <a:t>Advantages and disadvantages</a:t>
            </a:r>
            <a:endParaRPr lang="en-US">
              <a:solidFill>
                <a:srgbClr val="00B050"/>
              </a:solidFill>
              <a:latin typeface="Alata" panose="00000500000000000000" charset="0"/>
              <a:cs typeface="Alata" panose="00000500000000000000" charset="0"/>
            </a:endParaRPr>
          </a:p>
          <a:p>
            <a:pPr marL="742950" lvl="1" indent="-285750">
              <a:lnSpc>
                <a:spcPct val="150000"/>
              </a:lnSpc>
              <a:buFont typeface="Arial" panose="02080604020202020204" pitchFamily="34" charset="0"/>
              <a:buChar char="•"/>
            </a:pPr>
            <a:r>
              <a:rPr lang="en-US">
                <a:latin typeface="Alata" panose="00000500000000000000" charset="0"/>
                <a:cs typeface="Alata" panose="00000500000000000000" charset="0"/>
              </a:rPr>
              <a:t>Outweigh essay: present your opinion and explain it</a:t>
            </a:r>
            <a:endParaRPr lang="en-US">
              <a:latin typeface="Alata" panose="00000500000000000000" charset="0"/>
              <a:cs typeface="Alata" panose="00000500000000000000" charset="0"/>
            </a:endParaRPr>
          </a:p>
          <a:p>
            <a:pPr marL="285750" indent="-285750">
              <a:lnSpc>
                <a:spcPct val="150000"/>
              </a:lnSpc>
              <a:buFont typeface="Arial" panose="02080604020202020204" pitchFamily="34" charset="0"/>
              <a:buChar char="•"/>
            </a:pPr>
            <a:r>
              <a:rPr lang="en-US">
                <a:solidFill>
                  <a:srgbClr val="00B050"/>
                </a:solidFill>
                <a:latin typeface="Alata" panose="00000500000000000000" charset="0"/>
                <a:cs typeface="Alata" panose="00000500000000000000" charset="0"/>
              </a:rPr>
              <a:t>Causes and solutions essay</a:t>
            </a:r>
            <a:endParaRPr lang="en-US">
              <a:latin typeface="Alata" panose="00000500000000000000" charset="0"/>
              <a:cs typeface="Alata" panose="00000500000000000000" charset="0"/>
            </a:endParaRPr>
          </a:p>
          <a:p>
            <a:pPr marL="742950" lvl="1" indent="-285750">
              <a:lnSpc>
                <a:spcPct val="150000"/>
              </a:lnSpc>
              <a:buFont typeface="Arial" panose="02080604020202020204" pitchFamily="34" charset="0"/>
              <a:buChar char="•"/>
            </a:pPr>
            <a:r>
              <a:rPr lang="en-US">
                <a:latin typeface="Alata" panose="00000500000000000000" charset="0"/>
                <a:cs typeface="Alata" panose="00000500000000000000" charset="0"/>
              </a:rPr>
              <a:t>solutions only</a:t>
            </a:r>
            <a:endParaRPr lang="en-US">
              <a:latin typeface="Alata" panose="00000500000000000000" charset="0"/>
              <a:cs typeface="Alata" panose="00000500000000000000" charset="0"/>
            </a:endParaRPr>
          </a:p>
          <a:p>
            <a:pPr marL="742950" lvl="1" indent="-285750">
              <a:lnSpc>
                <a:spcPct val="150000"/>
              </a:lnSpc>
              <a:buFont typeface="Arial" panose="02080604020202020204" pitchFamily="34" charset="0"/>
              <a:buChar char="•"/>
            </a:pPr>
            <a:r>
              <a:rPr lang="en-US">
                <a:latin typeface="Alata" panose="00000500000000000000" charset="0"/>
                <a:cs typeface="Alata" panose="00000500000000000000" charset="0"/>
              </a:rPr>
              <a:t>cause and solution</a:t>
            </a:r>
            <a:endParaRPr lang="en-US">
              <a:latin typeface="Alata" panose="00000500000000000000" charset="0"/>
              <a:cs typeface="Alata" panose="00000500000000000000" charset="0"/>
            </a:endParaRPr>
          </a:p>
          <a:p>
            <a:pPr marL="742950" lvl="1" indent="-285750">
              <a:lnSpc>
                <a:spcPct val="150000"/>
              </a:lnSpc>
              <a:buFont typeface="Arial" panose="02080604020202020204" pitchFamily="34" charset="0"/>
              <a:buChar char="•"/>
            </a:pPr>
            <a:r>
              <a:rPr lang="en-US">
                <a:latin typeface="Alata" panose="00000500000000000000" charset="0"/>
                <a:cs typeface="Alata" panose="00000500000000000000" charset="0"/>
              </a:rPr>
              <a:t>Problem solution</a:t>
            </a:r>
            <a:endParaRPr lang="en-US">
              <a:latin typeface="Alata" panose="00000500000000000000" charset="0"/>
              <a:cs typeface="Alata" panose="00000500000000000000" charset="0"/>
            </a:endParaRPr>
          </a:p>
          <a:p>
            <a:pPr marL="285750" indent="-285750">
              <a:lnSpc>
                <a:spcPct val="150000"/>
              </a:lnSpc>
              <a:buFont typeface="Arial" panose="02080604020202020204" pitchFamily="34" charset="0"/>
              <a:buChar char="•"/>
            </a:pPr>
            <a:r>
              <a:rPr lang="en-US">
                <a:solidFill>
                  <a:srgbClr val="00B050"/>
                </a:solidFill>
                <a:latin typeface="Alata" panose="00000500000000000000" charset="0"/>
                <a:cs typeface="Alata" panose="00000500000000000000" charset="0"/>
              </a:rPr>
              <a:t>Agree/disagree essay</a:t>
            </a:r>
            <a:endParaRPr lang="en-US">
              <a:solidFill>
                <a:srgbClr val="00B050"/>
              </a:solidFill>
              <a:latin typeface="Alata" panose="00000500000000000000" charset="0"/>
              <a:cs typeface="Alata" panose="00000500000000000000" charset="0"/>
            </a:endParaRPr>
          </a:p>
          <a:p>
            <a:pPr marL="742950" lvl="1" indent="-285750">
              <a:lnSpc>
                <a:spcPct val="150000"/>
              </a:lnSpc>
              <a:buFont typeface="Arial" panose="02080604020202020204" pitchFamily="34" charset="0"/>
              <a:buChar char="•"/>
            </a:pPr>
            <a:r>
              <a:rPr lang="en-US" i="1">
                <a:latin typeface="Alata" panose="00000500000000000000" charset="0"/>
                <a:cs typeface="Alata" panose="00000500000000000000" charset="0"/>
              </a:rPr>
              <a:t>do you agree?, what is your opinion?, to what extent do you agree?</a:t>
            </a:r>
            <a:endParaRPr lang="en-US" i="1">
              <a:latin typeface="Alata" panose="00000500000000000000" charset="0"/>
              <a:cs typeface="Alata" panose="00000500000000000000" charset="0"/>
            </a:endParaRPr>
          </a:p>
          <a:p>
            <a:pPr marL="742950" lvl="1" indent="-285750">
              <a:lnSpc>
                <a:spcPct val="150000"/>
              </a:lnSpc>
              <a:buFont typeface="Arial" panose="02080604020202020204" pitchFamily="34" charset="0"/>
              <a:buChar char="•"/>
            </a:pPr>
            <a:r>
              <a:rPr lang="en-US" i="1">
                <a:solidFill>
                  <a:srgbClr val="C00000"/>
                </a:solidFill>
                <a:latin typeface="Alata" panose="00000500000000000000" charset="0"/>
                <a:cs typeface="Alata" panose="00000500000000000000" charset="0"/>
              </a:rPr>
              <a:t>pick one opinion for which you can generate more supporting points (explanation why you chose that particular opinion)</a:t>
            </a:r>
            <a:endParaRPr lang="en-US">
              <a:latin typeface="Alata" panose="00000500000000000000" charset="0"/>
              <a:cs typeface="Alata" panose="00000500000000000000" charset="0"/>
            </a:endParaRPr>
          </a:p>
          <a:p>
            <a:pPr marL="285750" indent="-285750">
              <a:lnSpc>
                <a:spcPct val="150000"/>
              </a:lnSpc>
              <a:buFont typeface="Arial" panose="02080604020202020204" pitchFamily="34" charset="0"/>
              <a:buChar char="•"/>
            </a:pPr>
            <a:r>
              <a:rPr lang="en-US">
                <a:solidFill>
                  <a:srgbClr val="00B050"/>
                </a:solidFill>
                <a:latin typeface="Alata" panose="00000500000000000000" charset="0"/>
                <a:cs typeface="Alata" panose="00000500000000000000" charset="0"/>
              </a:rPr>
              <a:t>Discussion essay</a:t>
            </a:r>
            <a:r>
              <a:rPr lang="en-US">
                <a:latin typeface="Alata" panose="00000500000000000000" charset="0"/>
                <a:cs typeface="Alata" panose="00000500000000000000" charset="0"/>
              </a:rPr>
              <a:t> (discuss both views and give your opinion)</a:t>
            </a:r>
            <a:endParaRPr lang="en-US">
              <a:latin typeface="Alata" panose="00000500000000000000" charset="0"/>
              <a:cs typeface="Alata" panose="00000500000000000000" charset="0"/>
            </a:endParaRPr>
          </a:p>
          <a:p>
            <a:pPr marL="285750" indent="-285750">
              <a:lnSpc>
                <a:spcPct val="150000"/>
              </a:lnSpc>
              <a:buFont typeface="Arial" panose="02080604020202020204" pitchFamily="34" charset="0"/>
              <a:buChar char="•"/>
            </a:pPr>
            <a:r>
              <a:rPr lang="en-US">
                <a:solidFill>
                  <a:srgbClr val="00B050"/>
                </a:solidFill>
                <a:latin typeface="Alata" panose="00000500000000000000" charset="0"/>
                <a:cs typeface="Alata" panose="00000500000000000000" charset="0"/>
              </a:rPr>
              <a:t>Direct question essay</a:t>
            </a:r>
            <a:r>
              <a:rPr lang="en-US">
                <a:latin typeface="Alata" panose="00000500000000000000" charset="0"/>
                <a:cs typeface="Alata" panose="00000500000000000000" charset="0"/>
              </a:rPr>
              <a:t> (may contain one, two or three question)</a:t>
            </a:r>
            <a:endParaRPr lang="en-US">
              <a:latin typeface="Alata" panose="00000500000000000000" charset="0"/>
              <a:cs typeface="Alata" panose="00000500000000000000" charset="0"/>
            </a:endParaRPr>
          </a:p>
        </p:txBody>
      </p:sp>
      <p:sp>
        <p:nvSpPr>
          <p:cNvPr id="3" name="Date Placeholder 2"/>
          <p:cNvSpPr>
            <a:spLocks noGrp="1"/>
          </p:cNvSpPr>
          <p:nvPr>
            <p:ph type="dt" sz="half" idx="10"/>
          </p:nvPr>
        </p:nvSpPr>
        <p:spPr/>
        <p:txBody>
          <a:bodyPr/>
          <a:p>
            <a:fld id="{760FBDFE-C587-4B4C-A407-44438C67B59E}" type="datetime1">
              <a:rPr lang="en-US" altLang="en-US" smtClean="0"/>
            </a:fld>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5886450" cy="460375"/>
          </a:xfrm>
          <a:prstGeom prst="rect">
            <a:avLst/>
          </a:prstGeom>
          <a:noFill/>
        </p:spPr>
        <p:txBody>
          <a:bodyPr wrap="square" rtlCol="0">
            <a:spAutoFit/>
          </a:bodyPr>
          <a:p>
            <a:r>
              <a:rPr lang="en-US" sz="2400">
                <a:latin typeface="Aclonica" panose="02060503000000020004" charset="0"/>
                <a:cs typeface="Aclonica" panose="02060503000000020004" charset="0"/>
              </a:rPr>
              <a:t>General Structure</a:t>
            </a:r>
            <a:endParaRPr lang="en-US" sz="2400">
              <a:latin typeface="Aclonica" panose="02060503000000020004" charset="0"/>
              <a:cs typeface="Aclonica" panose="02060503000000020004" charset="0"/>
            </a:endParaRPr>
          </a:p>
        </p:txBody>
      </p:sp>
      <p:sp>
        <p:nvSpPr>
          <p:cNvPr id="2" name="Chevron 1"/>
          <p:cNvSpPr/>
          <p:nvPr/>
        </p:nvSpPr>
        <p:spPr>
          <a:xfrm>
            <a:off x="2529840" y="768350"/>
            <a:ext cx="5197475" cy="1376680"/>
          </a:xfrm>
          <a:prstGeom prst="chevron">
            <a:avLst/>
          </a:prstGeom>
          <a:solidFill>
            <a:schemeClr val="bg1">
              <a:lumMod val="65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indent="0" algn="l">
              <a:buNone/>
            </a:pPr>
            <a:r>
              <a:rPr lang="en-US" sz="2800" b="1">
                <a:latin typeface="Actor" panose="020B0503050000020004" charset="0"/>
                <a:cs typeface="Actor" panose="020B0503050000020004" charset="0"/>
                <a:sym typeface="+mn-ea"/>
              </a:rPr>
              <a:t>1. Introduction</a:t>
            </a:r>
            <a:endParaRPr kumimoji="0" lang="en-US" altLang="en-US" sz="2800" b="1" i="0" u="none" strike="noStrike" cap="none" normalizeH="0" baseline="0" smtClean="0">
              <a:ln>
                <a:noFill/>
              </a:ln>
              <a:solidFill>
                <a:schemeClr val="tx1"/>
              </a:solidFill>
              <a:effectLst/>
              <a:latin typeface="Actor" panose="020B0503050000020004" charset="0"/>
              <a:ea typeface="SimSun" pitchFamily="2" charset="-122"/>
              <a:cs typeface="Actor" panose="020B0503050000020004" charset="0"/>
              <a:sym typeface="+mn-ea"/>
            </a:endParaRPr>
          </a:p>
        </p:txBody>
      </p:sp>
      <p:sp>
        <p:nvSpPr>
          <p:cNvPr id="3" name="Chevron 2"/>
          <p:cNvSpPr/>
          <p:nvPr/>
        </p:nvSpPr>
        <p:spPr>
          <a:xfrm>
            <a:off x="2529840" y="2145665"/>
            <a:ext cx="5197475" cy="1376680"/>
          </a:xfrm>
          <a:prstGeom prst="chevron">
            <a:avLst/>
          </a:prstGeom>
          <a:solidFill>
            <a:schemeClr val="bg1">
              <a:lumMod val="65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indent="0" algn="l">
              <a:buNone/>
            </a:pPr>
            <a:r>
              <a:rPr lang="en-US" sz="2800" b="1">
                <a:latin typeface="Actor" panose="020B0503050000020004" charset="0"/>
                <a:cs typeface="Actor" panose="020B0503050000020004" charset="0"/>
                <a:sym typeface="+mn-ea"/>
              </a:rPr>
              <a:t>2. Body paragraph 1</a:t>
            </a:r>
            <a:endParaRPr kumimoji="0" lang="en-US" altLang="en-US" sz="2800" b="1" i="0" u="none" strike="noStrike" cap="none" normalizeH="0" baseline="0" smtClean="0">
              <a:ln>
                <a:noFill/>
              </a:ln>
              <a:solidFill>
                <a:schemeClr val="tx1"/>
              </a:solidFill>
              <a:effectLst/>
              <a:latin typeface="Actor" panose="020B0503050000020004" charset="0"/>
              <a:ea typeface="SimSun" pitchFamily="2" charset="-122"/>
              <a:cs typeface="Actor" panose="020B0503050000020004" charset="0"/>
              <a:sym typeface="+mn-ea"/>
            </a:endParaRPr>
          </a:p>
        </p:txBody>
      </p:sp>
      <p:sp>
        <p:nvSpPr>
          <p:cNvPr id="6" name="Chevron 5"/>
          <p:cNvSpPr/>
          <p:nvPr/>
        </p:nvSpPr>
        <p:spPr>
          <a:xfrm>
            <a:off x="2529840" y="3529330"/>
            <a:ext cx="5197475" cy="1376680"/>
          </a:xfrm>
          <a:prstGeom prst="chevron">
            <a:avLst/>
          </a:prstGeom>
          <a:solidFill>
            <a:schemeClr val="bg1">
              <a:lumMod val="65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indent="0" algn="l">
              <a:buNone/>
            </a:pPr>
            <a:r>
              <a:rPr lang="en-US" sz="2800" b="1">
                <a:latin typeface="Actor" panose="020B0503050000020004" charset="0"/>
                <a:cs typeface="Actor" panose="020B0503050000020004" charset="0"/>
                <a:sym typeface="+mn-ea"/>
              </a:rPr>
              <a:t>3. Body paragraph 2</a:t>
            </a:r>
            <a:endParaRPr kumimoji="0" lang="en-US" altLang="en-US" sz="2800" b="1" i="0" u="none" strike="noStrike" cap="none" normalizeH="0" baseline="0" smtClean="0">
              <a:ln>
                <a:noFill/>
              </a:ln>
              <a:solidFill>
                <a:schemeClr val="tx1"/>
              </a:solidFill>
              <a:effectLst/>
              <a:latin typeface="Actor" panose="020B0503050000020004" charset="0"/>
              <a:ea typeface="SimSun" pitchFamily="2" charset="-122"/>
              <a:cs typeface="Actor" panose="020B0503050000020004" charset="0"/>
              <a:sym typeface="+mn-ea"/>
            </a:endParaRPr>
          </a:p>
        </p:txBody>
      </p:sp>
      <p:sp>
        <p:nvSpPr>
          <p:cNvPr id="7" name="Chevron 6"/>
          <p:cNvSpPr/>
          <p:nvPr/>
        </p:nvSpPr>
        <p:spPr>
          <a:xfrm>
            <a:off x="2529840" y="4914265"/>
            <a:ext cx="5197475" cy="1376680"/>
          </a:xfrm>
          <a:prstGeom prst="chevron">
            <a:avLst/>
          </a:prstGeom>
          <a:solidFill>
            <a:schemeClr val="bg1">
              <a:lumMod val="65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indent="0" algn="l">
              <a:buNone/>
            </a:pPr>
            <a:r>
              <a:rPr lang="en-US" sz="2800" b="1">
                <a:latin typeface="Actor" panose="020B0503050000020004" charset="0"/>
                <a:cs typeface="Actor" panose="020B0503050000020004" charset="0"/>
                <a:sym typeface="+mn-ea"/>
              </a:rPr>
              <a:t>4. Conclusion</a:t>
            </a:r>
            <a:endParaRPr kumimoji="0" lang="en-US" altLang="en-US" sz="2800" b="1" i="0" u="none" strike="noStrike" cap="none" normalizeH="0" baseline="0" smtClean="0">
              <a:ln>
                <a:noFill/>
              </a:ln>
              <a:solidFill>
                <a:schemeClr val="tx1"/>
              </a:solidFill>
              <a:effectLst/>
              <a:latin typeface="Actor" panose="020B0503050000020004" charset="0"/>
              <a:ea typeface="SimSun" pitchFamily="2" charset="-122"/>
              <a:cs typeface="Actor" panose="020B0503050000020004" charset="0"/>
              <a:sym typeface="+mn-ea"/>
            </a:endParaRPr>
          </a:p>
        </p:txBody>
      </p:sp>
      <p:sp>
        <p:nvSpPr>
          <p:cNvPr id="5" name="Date Placeholder 4"/>
          <p:cNvSpPr>
            <a:spLocks noGrp="1"/>
          </p:cNvSpPr>
          <p:nvPr>
            <p:ph type="dt" sz="half" idx="10"/>
          </p:nvPr>
        </p:nvSpPr>
        <p:spPr/>
        <p:txBody>
          <a:bodyPr/>
          <a:p>
            <a:fld id="{760FBDFE-C587-4B4C-A407-44438C67B59E}" type="datetime1">
              <a:rPr lang="en-US" altLang="en-US" smtClean="0"/>
            </a:fld>
            <a:endParaRPr lang="zh-CN" altLang="en-US"/>
          </a:p>
        </p:txBody>
      </p:sp>
      <p:sp>
        <p:nvSpPr>
          <p:cNvPr id="8" name="Slide Number Placeholder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Footer Placeholder 8"/>
          <p:cNvSpPr>
            <a:spLocks noGrp="1"/>
          </p:cNvSpPr>
          <p:nvPr>
            <p:ph type="ftr" sz="quarter" idx="11"/>
          </p:nvPr>
        </p:nvSpPr>
        <p:spPr/>
        <p:txBody>
          <a:bodyPr/>
          <a:p>
            <a:r>
              <a:rPr lang="zh-CN" altLang="en-US"/>
              <a:t>Prepared by Rabin Bishwokarma</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9382760" cy="460375"/>
          </a:xfrm>
          <a:prstGeom prst="rect">
            <a:avLst/>
          </a:prstGeom>
          <a:noFill/>
        </p:spPr>
        <p:txBody>
          <a:bodyPr wrap="square" rtlCol="0">
            <a:spAutoFit/>
          </a:bodyPr>
          <a:p>
            <a:r>
              <a:rPr lang="en-US" sz="2400">
                <a:latin typeface="Aclonica" panose="02060503000000020004" charset="0"/>
                <a:cs typeface="Aclonica" panose="02060503000000020004" charset="0"/>
              </a:rPr>
              <a:t>Writing task type: Agree/disagree essay</a:t>
            </a:r>
            <a:endParaRPr lang="en-US" sz="2400">
              <a:latin typeface="Aclonica" panose="02060503000000020004" charset="0"/>
              <a:cs typeface="Aclonica" panose="02060503000000020004" charset="0"/>
            </a:endParaRPr>
          </a:p>
        </p:txBody>
      </p:sp>
      <p:graphicFrame>
        <p:nvGraphicFramePr>
          <p:cNvPr id="5" name="Table 4"/>
          <p:cNvGraphicFramePr/>
          <p:nvPr/>
        </p:nvGraphicFramePr>
        <p:xfrm>
          <a:off x="727710" y="671830"/>
          <a:ext cx="9382760" cy="5266055"/>
        </p:xfrm>
        <a:graphic>
          <a:graphicData uri="http://schemas.openxmlformats.org/drawingml/2006/table">
            <a:tbl>
              <a:tblPr firstRow="1" bandRow="1">
                <a:tableStyleId>{5940675A-B579-460E-94D1-54222C63F5DA}</a:tableStyleId>
              </a:tblPr>
              <a:tblGrid>
                <a:gridCol w="4691380"/>
                <a:gridCol w="4691380"/>
              </a:tblGrid>
              <a:tr h="1920240">
                <a:tc gridSpan="2">
                  <a:txBody>
                    <a:bodyPr/>
                    <a:p>
                      <a:pPr indent="0">
                        <a:buNone/>
                      </a:pPr>
                      <a:r>
                        <a:rPr lang="en-US" sz="1800" b="1">
                          <a:latin typeface="Actor" panose="020B0503050000020004" charset="0"/>
                          <a:cs typeface="Actor" panose="020B0503050000020004" charset="0"/>
                        </a:rPr>
                        <a:t>1. Introduction</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paraphrase the statement</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a:t>
                      </a:r>
                      <a:r>
                        <a:rPr lang="en-US" sz="1800" b="0">
                          <a:solidFill>
                            <a:schemeClr val="tx1"/>
                          </a:solidFill>
                          <a:latin typeface="Actor" panose="020B0503050000020004" charset="0"/>
                          <a:cs typeface="Actor" panose="020B0503050000020004" charset="0"/>
                        </a:rPr>
                        <a:t> You can start with:</a:t>
                      </a:r>
                      <a:r>
                        <a:rPr lang="en-US" sz="1800" b="0">
                          <a:solidFill>
                            <a:srgbClr val="00B0F0"/>
                          </a:solidFill>
                          <a:latin typeface="Actor" panose="020B0503050000020004" charset="0"/>
                          <a:cs typeface="Actor" panose="020B0503050000020004" charset="0"/>
                        </a:rPr>
                        <a:t> It is argued that..., It is considered that..., It is thought that...</a:t>
                      </a:r>
                      <a:endParaRPr lang="en-US" sz="1800" b="0">
                        <a:latin typeface="Actor" panose="020B0503050000020004"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 tell the examineer what you’re going to describe agree/disagree</a:t>
                      </a:r>
                      <a:endParaRPr lang="en-US" sz="1800" b="0">
                        <a:latin typeface="Actor" panose="020B0503050000020004" charset="0"/>
                        <a:ea typeface="Calibri"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--&gt; paraphrase + </a:t>
                      </a:r>
                      <a:r>
                        <a:rPr lang="en-US" sz="1800" b="0">
                          <a:solidFill>
                            <a:srgbClr val="00B050"/>
                          </a:solidFill>
                          <a:latin typeface="Actor" panose="020B0503050000020004" charset="0"/>
                          <a:ea typeface="Calibri" charset="0"/>
                          <a:cs typeface="Actor" panose="020B0503050000020004" charset="0"/>
                        </a:rPr>
                        <a:t>I agree/disagree with the notion that ... </a:t>
                      </a:r>
                      <a:r>
                        <a:rPr lang="en-US" sz="1800" b="0">
                          <a:solidFill>
                            <a:schemeClr val="tx1"/>
                          </a:solidFill>
                          <a:latin typeface="Actor" panose="020B0503050000020004" charset="0"/>
                          <a:ea typeface="Calibri" charset="0"/>
                          <a:cs typeface="Actor" panose="020B0503050000020004" charset="0"/>
                        </a:rPr>
                        <a:t>OR </a:t>
                      </a:r>
                      <a:r>
                        <a:rPr lang="en-US" sz="1800" b="0">
                          <a:solidFill>
                            <a:srgbClr val="00B050"/>
                          </a:solidFill>
                          <a:latin typeface="Actor" panose="020B0503050000020004" charset="0"/>
                          <a:ea typeface="Calibri" charset="0"/>
                          <a:cs typeface="Actor" panose="020B0503050000020004" charset="0"/>
                        </a:rPr>
                        <a:t>I completely (agree/disagree) with this opinion and think that ...</a:t>
                      </a:r>
                      <a:endParaRPr lang="en-US" sz="1800" b="0">
                        <a:latin typeface="Actor" panose="020B0503050000020004" charset="0"/>
                        <a:ea typeface="Calibri" charset="0"/>
                        <a:cs typeface="Actor" panose="020B0503050000020004" charset="0"/>
                      </a:endParaRPr>
                    </a:p>
                    <a:p>
                      <a:pPr indent="0">
                        <a:buNone/>
                      </a:pP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71600">
                <a:tc>
                  <a:txBody>
                    <a:bodyPr/>
                    <a:p>
                      <a:pPr indent="0">
                        <a:buNone/>
                      </a:pPr>
                      <a:r>
                        <a:rPr lang="en-US" sz="1800" b="1">
                          <a:latin typeface="Actor" panose="020B0503050000020004" charset="0"/>
                          <a:cs typeface="Actor" panose="020B0503050000020004" charset="0"/>
                        </a:rPr>
                        <a:t>2. Body paragraph 1 [around 4-5 sentences]</a:t>
                      </a:r>
                      <a:endParaRPr lang="en-US" sz="1800" b="1">
                        <a:latin typeface="Actor" panose="020B0503050000020004" charset="0"/>
                        <a:cs typeface="Actor" panose="020B0503050000020004" charset="0"/>
                      </a:endParaRPr>
                    </a:p>
                    <a:p>
                      <a:pPr indent="0">
                        <a:buNone/>
                      </a:pPr>
                      <a:r>
                        <a:rPr lang="en-US" sz="1800">
                          <a:latin typeface="Actor" panose="020B0503050000020004" charset="0"/>
                          <a:cs typeface="Actor" panose="020B0503050000020004" charset="0"/>
                          <a:sym typeface="+mn-ea"/>
                        </a:rPr>
                        <a:t>- state the reason why you agree/disagree</a:t>
                      </a:r>
                      <a:endParaRPr lang="en-US" sz="1800">
                        <a:latin typeface="Actor" panose="020B0503050000020004" charset="0"/>
                        <a:cs typeface="Actor" panose="020B0503050000020004" charset="0"/>
                        <a:sym typeface="+mn-ea"/>
                      </a:endParaRPr>
                    </a:p>
                    <a:p>
                      <a:pPr indent="0">
                        <a:buNone/>
                      </a:pPr>
                      <a:r>
                        <a:rPr lang="en-US" sz="1800">
                          <a:latin typeface="Actor" panose="020B0503050000020004" charset="0"/>
                          <a:cs typeface="Actor" panose="020B0503050000020004" charset="0"/>
                          <a:sym typeface="+mn-ea"/>
                        </a:rPr>
                        <a:t>- explain your reason</a:t>
                      </a:r>
                      <a:endParaRPr lang="en-US" sz="1800">
                        <a:latin typeface="Actor" panose="020B0503050000020004" charset="0"/>
                        <a:cs typeface="Actor" panose="020B0503050000020004" charset="0"/>
                        <a:sym typeface="+mn-ea"/>
                      </a:endParaRPr>
                    </a:p>
                    <a:p>
                      <a:pPr indent="0">
                        <a:buNone/>
                      </a:pPr>
                      <a:r>
                        <a:rPr lang="en-US" sz="1800">
                          <a:latin typeface="Actor" panose="020B0503050000020004" charset="0"/>
                          <a:cs typeface="Actor" panose="020B0503050000020004" charset="0"/>
                          <a:sym typeface="+mn-ea"/>
                        </a:rPr>
                        <a:t>- give an example</a:t>
                      </a:r>
                      <a:endParaRPr lang="en-US" sz="1800">
                        <a:latin typeface="Actor" panose="020B0503050000020004" charset="0"/>
                        <a:cs typeface="Actor" panose="020B0503050000020004" charset="0"/>
                        <a:sym typeface="+mn-ea"/>
                      </a:endParaRPr>
                    </a:p>
                    <a:p>
                      <a:pPr indent="0">
                        <a:buNone/>
                      </a:pPr>
                      <a:r>
                        <a:rPr lang="en-US" sz="1800">
                          <a:latin typeface="Actor" panose="020B0503050000020004" charset="0"/>
                          <a:cs typeface="Actor" panose="020B0503050000020004" charset="0"/>
                          <a:sym typeface="+mn-ea"/>
                        </a:rPr>
                        <a:t>- write a short summary of your ideas</a:t>
                      </a:r>
                      <a:endParaRPr lang="en-US" sz="1800" b="1" i="1">
                        <a:solidFill>
                          <a:srgbClr val="C00000"/>
                        </a:solidFill>
                        <a:latin typeface="Actor" panose="020B0503050000020004" charset="0"/>
                        <a:ea typeface="Calibri" charset="0"/>
                        <a:cs typeface="Actor" panose="020B0503050000020004" charset="0"/>
                        <a:sym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Actor" panose="020B0503050000020004" charset="0"/>
                          <a:cs typeface="Actor" panose="020B0503050000020004" charset="0"/>
                          <a:sym typeface="+mn-ea"/>
                        </a:rPr>
                        <a:t>A good way to introduce the first supporting point, is to use phrase </a:t>
                      </a:r>
                      <a:r>
                        <a:rPr lang="en-US" sz="1800" i="1">
                          <a:solidFill>
                            <a:srgbClr val="7030A0"/>
                          </a:solidFill>
                          <a:latin typeface="Actor" panose="020B0503050000020004" charset="0"/>
                          <a:cs typeface="Actor" panose="020B0503050000020004" charset="0"/>
                          <a:sym typeface="+mn-ea"/>
                        </a:rPr>
                        <a:t>firstly</a:t>
                      </a:r>
                      <a:r>
                        <a:rPr lang="en-US" sz="1800">
                          <a:latin typeface="Actor" panose="020B0503050000020004" charset="0"/>
                          <a:cs typeface="Actor" panose="020B0503050000020004" charset="0"/>
                          <a:sym typeface="+mn-ea"/>
                        </a:rPr>
                        <a:t> or </a:t>
                      </a:r>
                      <a:r>
                        <a:rPr lang="en-US" sz="1800" i="1">
                          <a:solidFill>
                            <a:srgbClr val="7030A0"/>
                          </a:solidFill>
                          <a:latin typeface="Actor" panose="020B0503050000020004" charset="0"/>
                          <a:cs typeface="Actor" panose="020B0503050000020004" charset="0"/>
                          <a:sym typeface="+mn-ea"/>
                        </a:rPr>
                        <a:t>first of all</a:t>
                      </a:r>
                      <a:r>
                        <a:rPr lang="en-US" sz="1800">
                          <a:latin typeface="Actor" panose="020B0503050000020004" charset="0"/>
                          <a:cs typeface="Actor" panose="020B0503050000020004" charset="0"/>
                          <a:sym typeface="+mn-ea"/>
                        </a:rPr>
                        <a:t> </a:t>
                      </a:r>
                      <a:endParaRPr lang="en-US" sz="1800" b="1">
                        <a:solidFill>
                          <a:srgbClr val="7030A0"/>
                        </a:solidFill>
                        <a:latin typeface="Actor" panose="020B0503050000020004" charset="0"/>
                        <a:ea typeface="Calibri" charset="0"/>
                        <a:cs typeface="Actor" panose="020B0503050000020004" charset="0"/>
                        <a:sym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71600">
                <a:tc>
                  <a:txBody>
                    <a:bodyPr/>
                    <a:p>
                      <a:pPr indent="0">
                        <a:buNone/>
                      </a:pPr>
                      <a:r>
                        <a:rPr lang="en-US" sz="1800" b="1">
                          <a:latin typeface="Actor" panose="020B0503050000020004" charset="0"/>
                          <a:cs typeface="Actor" panose="020B0503050000020004" charset="0"/>
                        </a:rPr>
                        <a:t>3. Body paragraph 2 </a:t>
                      </a:r>
                      <a:r>
                        <a:rPr lang="en-US" sz="1800" b="1">
                          <a:latin typeface="Actor" panose="020B0503050000020004" charset="0"/>
                          <a:cs typeface="Actor" panose="020B0503050000020004" charset="0"/>
                          <a:sym typeface="+mn-ea"/>
                        </a:rPr>
                        <a:t>[around 4-5 sentences]</a:t>
                      </a:r>
                      <a:endParaRPr lang="en-US" sz="1800" b="1">
                        <a:latin typeface="Actor" panose="020B0503050000020004" charset="0"/>
                        <a:cs typeface="Actor" panose="020B0503050000020004" charset="0"/>
                      </a:endParaRPr>
                    </a:p>
                    <a:p>
                      <a:pPr indent="0">
                        <a:buNone/>
                      </a:pPr>
                      <a:r>
                        <a:rPr lang="en-US" sz="1800">
                          <a:latin typeface="Actor" panose="020B0503050000020004" charset="0"/>
                          <a:cs typeface="Actor" panose="020B0503050000020004" charset="0"/>
                          <a:sym typeface="+mn-ea"/>
                        </a:rPr>
                        <a:t>- state the reason why you agree/disagree</a:t>
                      </a:r>
                      <a:endParaRPr lang="en-US" sz="1800">
                        <a:latin typeface="Actor" panose="020B0503050000020004" charset="0"/>
                        <a:cs typeface="Actor" panose="020B0503050000020004" charset="0"/>
                        <a:sym typeface="+mn-ea"/>
                      </a:endParaRPr>
                    </a:p>
                    <a:p>
                      <a:pPr indent="0">
                        <a:buNone/>
                      </a:pPr>
                      <a:r>
                        <a:rPr lang="en-US" sz="1800">
                          <a:latin typeface="Actor" panose="020B0503050000020004" charset="0"/>
                          <a:cs typeface="Actor" panose="020B0503050000020004" charset="0"/>
                          <a:sym typeface="+mn-ea"/>
                        </a:rPr>
                        <a:t>- explain your reason</a:t>
                      </a:r>
                      <a:endParaRPr lang="en-US" sz="1800">
                        <a:latin typeface="Actor" panose="020B0503050000020004" charset="0"/>
                        <a:cs typeface="Actor" panose="020B0503050000020004" charset="0"/>
                        <a:sym typeface="+mn-ea"/>
                      </a:endParaRPr>
                    </a:p>
                    <a:p>
                      <a:pPr indent="0">
                        <a:buNone/>
                      </a:pPr>
                      <a:r>
                        <a:rPr lang="en-US" sz="1800">
                          <a:latin typeface="Actor" panose="020B0503050000020004" charset="0"/>
                          <a:cs typeface="Actor" panose="020B0503050000020004" charset="0"/>
                          <a:sym typeface="+mn-ea"/>
                        </a:rPr>
                        <a:t>- give an example</a:t>
                      </a:r>
                      <a:endParaRPr lang="en-US" sz="1800">
                        <a:latin typeface="Actor" panose="020B0503050000020004" charset="0"/>
                        <a:cs typeface="Actor" panose="020B0503050000020004" charset="0"/>
                        <a:sym typeface="+mn-ea"/>
                      </a:endParaRPr>
                    </a:p>
                    <a:p>
                      <a:pPr indent="0">
                        <a:buNone/>
                      </a:pPr>
                      <a:r>
                        <a:rPr lang="en-US" sz="1800">
                          <a:latin typeface="Actor" panose="020B0503050000020004" charset="0"/>
                          <a:cs typeface="Actor" panose="020B0503050000020004" charset="0"/>
                          <a:sym typeface="+mn-ea"/>
                        </a:rPr>
                        <a:t>- write a short summary of your ideas</a:t>
                      </a: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2615">
                <a:tc gridSpan="2">
                  <a:txBody>
                    <a:bodyPr/>
                    <a:p>
                      <a:pPr indent="0">
                        <a:buNone/>
                      </a:pPr>
                      <a:r>
                        <a:rPr lang="en-US" sz="1800" b="1">
                          <a:latin typeface="Actor" panose="020B0503050000020004" charset="0"/>
                          <a:cs typeface="Actor" panose="020B0503050000020004" charset="0"/>
                        </a:rPr>
                        <a:t>4. Conclusion</a:t>
                      </a:r>
                      <a:endParaRPr lang="en-US" sz="1800" b="1">
                        <a:latin typeface="Actor" panose="020B0503050000020004"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 Briefly summarize what you’ve written</a:t>
                      </a: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9382760" cy="460375"/>
          </a:xfrm>
          <a:prstGeom prst="rect">
            <a:avLst/>
          </a:prstGeom>
          <a:noFill/>
        </p:spPr>
        <p:txBody>
          <a:bodyPr wrap="square" rtlCol="0">
            <a:spAutoFit/>
          </a:bodyPr>
          <a:p>
            <a:r>
              <a:rPr lang="en-US" sz="2400">
                <a:latin typeface="Aclonica" panose="02060503000000020004" charset="0"/>
                <a:cs typeface="Aclonica" panose="02060503000000020004" charset="0"/>
              </a:rPr>
              <a:t>Writing task type: Agree/disagree essay</a:t>
            </a:r>
            <a:endParaRPr lang="en-US" sz="2400">
              <a:latin typeface="Aclonica" panose="02060503000000020004" charset="0"/>
              <a:cs typeface="Aclonica" panose="0206050300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
        <p:nvSpPr>
          <p:cNvPr id="7" name="Text Box 6"/>
          <p:cNvSpPr txBox="1"/>
          <p:nvPr/>
        </p:nvSpPr>
        <p:spPr>
          <a:xfrm>
            <a:off x="857250" y="684530"/>
            <a:ext cx="10455275" cy="2030095"/>
          </a:xfrm>
          <a:prstGeom prst="rect">
            <a:avLst/>
          </a:prstGeom>
          <a:noFill/>
          <a:ln>
            <a:solidFill>
              <a:schemeClr val="tx1"/>
            </a:solidFill>
          </a:ln>
        </p:spPr>
        <p:txBody>
          <a:bodyPr wrap="square" rtlCol="0">
            <a:spAutoFit/>
          </a:bodyPr>
          <a:p>
            <a:r>
              <a:rPr lang="en-US"/>
              <a:t>You should spend about 40 minutes on this task.</a:t>
            </a:r>
            <a:endParaRPr lang="en-US"/>
          </a:p>
          <a:p>
            <a:endParaRPr lang="en-US"/>
          </a:p>
          <a:p>
            <a:r>
              <a:rPr lang="en-US" u="sng"/>
              <a:t>Individuals can do nothing</a:t>
            </a:r>
            <a:r>
              <a:rPr lang="en-US"/>
              <a:t> to </a:t>
            </a:r>
            <a:r>
              <a:rPr lang="en-US" u="sng"/>
              <a:t>improve</a:t>
            </a:r>
            <a:r>
              <a:rPr lang="en-US"/>
              <a:t> the </a:t>
            </a:r>
            <a:r>
              <a:rPr lang="en-US" u="sng"/>
              <a:t>environment</a:t>
            </a:r>
            <a:r>
              <a:rPr lang="en-US"/>
              <a:t>; only governments and large </a:t>
            </a:r>
            <a:r>
              <a:rPr lang="en-US" u="sng"/>
              <a:t>companies </a:t>
            </a:r>
            <a:r>
              <a:rPr lang="en-US"/>
              <a:t>can </a:t>
            </a:r>
            <a:r>
              <a:rPr lang="en-US" u="sng"/>
              <a:t>make a difference</a:t>
            </a:r>
            <a:r>
              <a:rPr lang="en-US"/>
              <a:t>. To what extent do you agree or disagree?</a:t>
            </a:r>
            <a:endParaRPr lang="en-US"/>
          </a:p>
          <a:p>
            <a:endParaRPr lang="en-US"/>
          </a:p>
          <a:p>
            <a:r>
              <a:rPr lang="en-US"/>
              <a:t>Give reasons for your answer and include any relevant examples from your own knowledge or experience. You should write at least 250 words.</a:t>
            </a:r>
            <a:endParaRPr lang="en-US"/>
          </a:p>
        </p:txBody>
      </p:sp>
      <p:sp>
        <p:nvSpPr>
          <p:cNvPr id="8" name="Text Box 7"/>
          <p:cNvSpPr txBox="1"/>
          <p:nvPr/>
        </p:nvSpPr>
        <p:spPr>
          <a:xfrm>
            <a:off x="843915" y="2782570"/>
            <a:ext cx="10468610" cy="3415030"/>
          </a:xfrm>
          <a:prstGeom prst="rect">
            <a:avLst/>
          </a:prstGeom>
          <a:noFill/>
        </p:spPr>
        <p:txBody>
          <a:bodyPr wrap="square" rtlCol="0">
            <a:spAutoFit/>
          </a:bodyPr>
          <a:p>
            <a:r>
              <a:rPr lang="en-US" sz="2400"/>
              <a:t>Due to the increase in population, our environment is getting polluted day by day because people are throwing garbages wherever they like. </a:t>
            </a:r>
            <a:r>
              <a:rPr lang="en-US" sz="2400">
                <a:solidFill>
                  <a:srgbClr val="00B050"/>
                </a:solidFill>
                <a:sym typeface="+mn-ea"/>
              </a:rPr>
              <a:t>For this, only the government and large enterprises are responsible while individuals are not. </a:t>
            </a:r>
            <a:r>
              <a:rPr lang="en-US" sz="2400">
                <a:solidFill>
                  <a:srgbClr val="FF0000"/>
                </a:solidFill>
                <a:sym typeface="+mn-ea"/>
              </a:rPr>
              <a:t>For this, individuals are helpless and only the government and enterprises can bring the changes.</a:t>
            </a:r>
            <a:r>
              <a:rPr lang="en-US" sz="2400">
                <a:solidFill>
                  <a:srgbClr val="FF0000"/>
                </a:solidFill>
              </a:rPr>
              <a:t> </a:t>
            </a:r>
            <a:r>
              <a:rPr lang="en-US" sz="2400">
                <a:solidFill>
                  <a:srgbClr val="00B0F0"/>
                </a:solidFill>
              </a:rPr>
              <a:t>To solve this problem, people cannot do anything whereas, ... </a:t>
            </a:r>
            <a:r>
              <a:rPr lang="en-US" sz="2400">
                <a:solidFill>
                  <a:srgbClr val="00B050"/>
                </a:solidFill>
                <a:latin typeface="Actor" panose="020B0503050000020004" charset="0"/>
                <a:ea typeface="Calibri" charset="0"/>
                <a:cs typeface="Actor" panose="020B0503050000020004" charset="0"/>
                <a:sym typeface="+mn-ea"/>
              </a:rPr>
              <a:t>I agree/disagree with the notion that</a:t>
            </a:r>
            <a:endParaRPr lang="en-US" sz="2400">
              <a:solidFill>
                <a:srgbClr val="00B050"/>
              </a:solidFill>
              <a:latin typeface="Actor" panose="020B0503050000020004" charset="0"/>
              <a:ea typeface="Calibri" charset="0"/>
              <a:cs typeface="Actor" panose="020B0503050000020004" charset="0"/>
              <a:sym typeface="+mn-ea"/>
            </a:endParaRPr>
          </a:p>
          <a:p>
            <a:endParaRPr lang="en-US" sz="2400">
              <a:solidFill>
                <a:srgbClr val="00B0F0"/>
              </a:solidFill>
            </a:endParaRPr>
          </a:p>
          <a:p>
            <a:r>
              <a:rPr lang="en-US" sz="2400">
                <a:solidFill>
                  <a:srgbClr val="7030A0"/>
                </a:solidFill>
              </a:rPr>
              <a:t>Body paragraph(1) 1</a:t>
            </a:r>
            <a:r>
              <a:rPr lang="en-US" sz="2400" baseline="30000">
                <a:solidFill>
                  <a:srgbClr val="7030A0"/>
                </a:solidFill>
              </a:rPr>
              <a:t>st</a:t>
            </a:r>
            <a:r>
              <a:rPr lang="en-US" sz="2400">
                <a:solidFill>
                  <a:srgbClr val="7030A0"/>
                </a:solidFill>
              </a:rPr>
              <a:t> reason: it’s difficult, examples,</a:t>
            </a:r>
            <a:endParaRPr lang="en-US" sz="2400">
              <a:solidFill>
                <a:srgbClr val="7030A0"/>
              </a:solidFill>
            </a:endParaRPr>
          </a:p>
          <a:p>
            <a:r>
              <a:rPr lang="en-US" sz="2400">
                <a:solidFill>
                  <a:srgbClr val="7030A0"/>
                </a:solidFill>
              </a:rPr>
              <a:t>Body paragraph(2) 2</a:t>
            </a:r>
            <a:r>
              <a:rPr lang="en-US" sz="2400" baseline="30000">
                <a:solidFill>
                  <a:srgbClr val="7030A0"/>
                </a:solidFill>
              </a:rPr>
              <a:t>nd </a:t>
            </a:r>
            <a:r>
              <a:rPr lang="en-US" sz="2400">
                <a:solidFill>
                  <a:srgbClr val="7030A0"/>
                </a:solidFill>
              </a:rPr>
              <a:t>reason: takes more time</a:t>
            </a:r>
            <a:r>
              <a:rPr lang="en-US" sz="2400">
                <a:solidFill>
                  <a:srgbClr val="7030A0"/>
                </a:solidFill>
                <a:sym typeface="+mn-ea"/>
              </a:rPr>
              <a:t>, examples,</a:t>
            </a:r>
            <a:endParaRPr lang="en-US" sz="2400">
              <a:solidFill>
                <a:srgbClr val="7030A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9382760" cy="460375"/>
          </a:xfrm>
          <a:prstGeom prst="rect">
            <a:avLst/>
          </a:prstGeom>
          <a:noFill/>
        </p:spPr>
        <p:txBody>
          <a:bodyPr wrap="square" rtlCol="0">
            <a:spAutoFit/>
          </a:bodyPr>
          <a:p>
            <a:r>
              <a:rPr lang="en-US" sz="2400">
                <a:latin typeface="Aclonica" panose="02060503000000020004" charset="0"/>
                <a:cs typeface="Aclonica" panose="02060503000000020004" charset="0"/>
              </a:rPr>
              <a:t>Writing task type: Agree/disagree essay</a:t>
            </a:r>
            <a:endParaRPr lang="en-US" sz="2400">
              <a:latin typeface="Aclonica" panose="02060503000000020004" charset="0"/>
              <a:cs typeface="Aclonica" panose="0206050300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
        <p:nvSpPr>
          <p:cNvPr id="7" name="Text Box 6"/>
          <p:cNvSpPr txBox="1"/>
          <p:nvPr/>
        </p:nvSpPr>
        <p:spPr>
          <a:xfrm>
            <a:off x="857250" y="684530"/>
            <a:ext cx="10455275" cy="2030095"/>
          </a:xfrm>
          <a:prstGeom prst="rect">
            <a:avLst/>
          </a:prstGeom>
          <a:noFill/>
          <a:ln>
            <a:solidFill>
              <a:schemeClr val="tx1"/>
            </a:solidFill>
          </a:ln>
        </p:spPr>
        <p:txBody>
          <a:bodyPr wrap="square" rtlCol="0">
            <a:spAutoFit/>
          </a:bodyPr>
          <a:p>
            <a:r>
              <a:rPr lang="en-US"/>
              <a:t>You should spend about 40 minutes on this task.</a:t>
            </a:r>
            <a:endParaRPr lang="en-US"/>
          </a:p>
          <a:p>
            <a:endParaRPr lang="en-US"/>
          </a:p>
          <a:p>
            <a:r>
              <a:rPr lang="en-US"/>
              <a:t>Beside a lot of advantages, some people believe that the Internet creates many problems. To what extent do you agree or disagree with this statement?</a:t>
            </a:r>
            <a:endParaRPr lang="en-US"/>
          </a:p>
          <a:p>
            <a:endParaRPr lang="en-US"/>
          </a:p>
          <a:p>
            <a:r>
              <a:rPr lang="en-US"/>
              <a:t>Give reasons for your answer and include any relevant examples from your own knowledge or experience. You should write at least 250 words.</a:t>
            </a:r>
            <a:endParaRPr lang="en-US"/>
          </a:p>
        </p:txBody>
      </p:sp>
      <p:sp>
        <p:nvSpPr>
          <p:cNvPr id="8" name="Text Box 7"/>
          <p:cNvSpPr txBox="1"/>
          <p:nvPr/>
        </p:nvSpPr>
        <p:spPr>
          <a:xfrm>
            <a:off x="843915" y="2782570"/>
            <a:ext cx="10468610" cy="460375"/>
          </a:xfrm>
          <a:prstGeom prst="rect">
            <a:avLst/>
          </a:prstGeom>
          <a:noFill/>
        </p:spPr>
        <p:txBody>
          <a:bodyPr wrap="square" rtlCol="0">
            <a:spAutoFit/>
          </a:bodyPr>
          <a:p>
            <a:r>
              <a:rPr lang="en-US" sz="2400">
                <a:solidFill>
                  <a:srgbClr val="7030A0"/>
                </a:solidFill>
              </a:rPr>
              <a:t>Introduction</a:t>
            </a:r>
            <a:endParaRPr lang="en-US" sz="2400">
              <a:solidFill>
                <a:srgbClr val="7030A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9382760" cy="460375"/>
          </a:xfrm>
          <a:prstGeom prst="rect">
            <a:avLst/>
          </a:prstGeom>
          <a:noFill/>
        </p:spPr>
        <p:txBody>
          <a:bodyPr wrap="square" rtlCol="0">
            <a:spAutoFit/>
          </a:bodyPr>
          <a:p>
            <a:r>
              <a:rPr lang="en-US" sz="2400">
                <a:latin typeface="Aclonica" panose="02060503000000020004" charset="0"/>
                <a:cs typeface="Aclonica" panose="02060503000000020004" charset="0"/>
              </a:rPr>
              <a:t>Writing task type: Agree/disagree essay</a:t>
            </a:r>
            <a:endParaRPr lang="en-US" sz="2400">
              <a:latin typeface="Aclonica" panose="02060503000000020004" charset="0"/>
              <a:cs typeface="Aclonica" panose="0206050300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
        <p:nvSpPr>
          <p:cNvPr id="7" name="Text Box 6"/>
          <p:cNvSpPr txBox="1"/>
          <p:nvPr/>
        </p:nvSpPr>
        <p:spPr>
          <a:xfrm>
            <a:off x="857250" y="684530"/>
            <a:ext cx="10455275" cy="2030095"/>
          </a:xfrm>
          <a:prstGeom prst="rect">
            <a:avLst/>
          </a:prstGeom>
          <a:noFill/>
          <a:ln>
            <a:solidFill>
              <a:schemeClr val="tx1"/>
            </a:solidFill>
          </a:ln>
        </p:spPr>
        <p:txBody>
          <a:bodyPr wrap="square" rtlCol="0">
            <a:spAutoFit/>
          </a:bodyPr>
          <a:p>
            <a:r>
              <a:rPr lang="en-US"/>
              <a:t>You should spend about 40 minutes on this task.</a:t>
            </a:r>
            <a:endParaRPr lang="en-US"/>
          </a:p>
          <a:p>
            <a:endParaRPr lang="en-US"/>
          </a:p>
          <a:p>
            <a:r>
              <a:rPr lang="en-US"/>
              <a:t>Public libraries should provide books and not waste their limited resources on expensive high-tech media such as software, videos or Dvds. Do you agree or disagree?</a:t>
            </a:r>
            <a:endParaRPr lang="en-US"/>
          </a:p>
          <a:p>
            <a:endParaRPr lang="en-US"/>
          </a:p>
          <a:p>
            <a:r>
              <a:rPr lang="en-US"/>
              <a:t>Give reasons for your answer and include any relevant examples from your own knowledge or experience. You should write at least 250 words.</a:t>
            </a:r>
            <a:endParaRPr lang="en-US"/>
          </a:p>
        </p:txBody>
      </p:sp>
      <p:sp>
        <p:nvSpPr>
          <p:cNvPr id="8" name="Text Box 7"/>
          <p:cNvSpPr txBox="1"/>
          <p:nvPr/>
        </p:nvSpPr>
        <p:spPr>
          <a:xfrm>
            <a:off x="843915" y="2782570"/>
            <a:ext cx="10468610" cy="460375"/>
          </a:xfrm>
          <a:prstGeom prst="rect">
            <a:avLst/>
          </a:prstGeom>
          <a:noFill/>
        </p:spPr>
        <p:txBody>
          <a:bodyPr wrap="square" rtlCol="0">
            <a:spAutoFit/>
          </a:bodyPr>
          <a:p>
            <a:r>
              <a:rPr lang="en-US" sz="2400">
                <a:solidFill>
                  <a:srgbClr val="7030A0"/>
                </a:solidFill>
              </a:rPr>
              <a:t>Introduction</a:t>
            </a:r>
            <a:endParaRPr lang="en-US" sz="2400">
              <a:solidFill>
                <a:srgbClr val="7030A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9382760" cy="460375"/>
          </a:xfrm>
          <a:prstGeom prst="rect">
            <a:avLst/>
          </a:prstGeom>
          <a:noFill/>
        </p:spPr>
        <p:txBody>
          <a:bodyPr wrap="square" rtlCol="0">
            <a:spAutoFit/>
          </a:bodyPr>
          <a:p>
            <a:r>
              <a:rPr lang="en-US" sz="2400">
                <a:latin typeface="Aclonica" panose="02060503000000020004" charset="0"/>
                <a:cs typeface="Aclonica" panose="02060503000000020004" charset="0"/>
              </a:rPr>
              <a:t>Writing task type: Advantages and advantages essay </a:t>
            </a:r>
            <a:endParaRPr lang="en-US" sz="2400">
              <a:latin typeface="Aclonica" panose="02060503000000020004" charset="0"/>
              <a:cs typeface="Aclonica" panose="02060503000000020004" charset="0"/>
            </a:endParaRPr>
          </a:p>
        </p:txBody>
      </p:sp>
      <p:graphicFrame>
        <p:nvGraphicFramePr>
          <p:cNvPr id="5" name="Table 4"/>
          <p:cNvGraphicFramePr/>
          <p:nvPr/>
        </p:nvGraphicFramePr>
        <p:xfrm>
          <a:off x="727710" y="1161415"/>
          <a:ext cx="9382760" cy="4535170"/>
        </p:xfrm>
        <a:graphic>
          <a:graphicData uri="http://schemas.openxmlformats.org/drawingml/2006/table">
            <a:tbl>
              <a:tblPr firstRow="1" bandRow="1">
                <a:tableStyleId>{5940675A-B579-460E-94D1-54222C63F5DA}</a:tableStyleId>
              </a:tblPr>
              <a:tblGrid>
                <a:gridCol w="9382760"/>
              </a:tblGrid>
              <a:tr h="1033145">
                <a:tc>
                  <a:txBody>
                    <a:bodyPr/>
                    <a:p>
                      <a:pPr indent="0">
                        <a:buNone/>
                      </a:pPr>
                      <a:r>
                        <a:rPr lang="en-US" sz="1800" b="1">
                          <a:latin typeface="Actor" panose="020B0503050000020004" charset="0"/>
                          <a:cs typeface="Actor" panose="020B0503050000020004" charset="0"/>
                        </a:rPr>
                        <a:t>1. Introduction</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paraphrase the title</a:t>
                      </a:r>
                      <a:endParaRPr lang="en-US" sz="1800" b="0">
                        <a:latin typeface="Actor" panose="020B0503050000020004"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 tell the examineer what you’re going to describe in the essay</a:t>
                      </a: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60170">
                <a:tc>
                  <a:txBody>
                    <a:bodyPr/>
                    <a:p>
                      <a:pPr indent="0">
                        <a:buNone/>
                      </a:pPr>
                      <a:r>
                        <a:rPr lang="en-US" sz="1800" b="1">
                          <a:latin typeface="Actor" panose="020B0503050000020004" charset="0"/>
                          <a:cs typeface="Actor" panose="020B0503050000020004" charset="0"/>
                        </a:rPr>
                        <a:t>2. Body paragraph 1</a:t>
                      </a:r>
                      <a:endParaRPr lang="en-US" sz="1800" b="1">
                        <a:latin typeface="Actor" panose="020B0503050000020004" charset="0"/>
                        <a:cs typeface="Actor" panose="020B0503050000020004" charset="0"/>
                      </a:endParaRPr>
                    </a:p>
                    <a:p>
                      <a:pPr indent="0">
                        <a:buNone/>
                      </a:pPr>
                      <a:r>
                        <a:rPr lang="en-US" sz="1800">
                          <a:latin typeface="Actor" panose="020B0503050000020004" charset="0"/>
                          <a:cs typeface="Actor" panose="020B0503050000020004" charset="0"/>
                          <a:sym typeface="+mn-ea"/>
                        </a:rPr>
                        <a:t>- Describe advantages at least two</a:t>
                      </a:r>
                      <a:endParaRPr lang="en-US" sz="1800" b="1" i="1">
                        <a:solidFill>
                          <a:srgbClr val="C00000"/>
                        </a:solidFill>
                        <a:latin typeface="Actor" panose="020B0503050000020004" charset="0"/>
                        <a:ea typeface="Calibri" charset="0"/>
                        <a:cs typeface="Actor" panose="020B0503050000020004" charset="0"/>
                      </a:endParaRPr>
                    </a:p>
                    <a:p>
                      <a:pPr indent="0">
                        <a:buNone/>
                      </a:pPr>
                      <a:r>
                        <a:rPr lang="en-US" sz="1800">
                          <a:latin typeface="Actor" panose="020B0503050000020004" charset="0"/>
                          <a:cs typeface="Actor" panose="020B0503050000020004" charset="0"/>
                          <a:sym typeface="+mn-ea"/>
                        </a:rPr>
                        <a:t>- give an example</a:t>
                      </a:r>
                      <a:endParaRPr lang="en-US" sz="1800">
                        <a:latin typeface="Actor" panose="020B0503050000020004" charset="0"/>
                        <a:cs typeface="Actor" panose="020B0503050000020004" charset="0"/>
                        <a:sym typeface="+mn-ea"/>
                      </a:endParaRPr>
                    </a:p>
                    <a:p>
                      <a:pPr indent="0">
                        <a:buNone/>
                      </a:pPr>
                      <a:r>
                        <a:rPr lang="en-US" sz="1800">
                          <a:latin typeface="Actor" panose="020B0503050000020004" charset="0"/>
                          <a:cs typeface="Actor" panose="020B0503050000020004" charset="0"/>
                          <a:sym typeface="+mn-ea"/>
                        </a:rPr>
                        <a:t>- write a short summary of your ideas</a:t>
                      </a:r>
                      <a:endParaRPr lang="en-US" sz="1800" b="1" i="1">
                        <a:solidFill>
                          <a:srgbClr val="C00000"/>
                        </a:solidFill>
                        <a:latin typeface="Actor" panose="020B0503050000020004" charset="0"/>
                        <a:ea typeface="Calibri" charset="0"/>
                        <a:cs typeface="Actor" panose="020B0503050000020004" charset="0"/>
                        <a:sym typeface="+mn-ea"/>
                      </a:endParaRPr>
                    </a:p>
                    <a:p>
                      <a:pPr indent="0">
                        <a:buNone/>
                      </a:pPr>
                      <a:endParaRPr lang="en-US" sz="1800" b="1" i="1">
                        <a:solidFill>
                          <a:srgbClr val="C00000"/>
                        </a:solidFill>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58545">
                <a:tc>
                  <a:txBody>
                    <a:bodyPr/>
                    <a:p>
                      <a:pPr indent="0">
                        <a:buNone/>
                      </a:pPr>
                      <a:r>
                        <a:rPr lang="en-US" sz="1800" b="1">
                          <a:latin typeface="Actor" panose="020B0503050000020004" charset="0"/>
                          <a:cs typeface="Actor" panose="020B0503050000020004" charset="0"/>
                        </a:rPr>
                        <a:t>3. Body paragraph 2</a:t>
                      </a:r>
                      <a:endParaRPr lang="en-US" sz="1800" b="1">
                        <a:latin typeface="Actor" panose="020B0503050000020004" charset="0"/>
                        <a:cs typeface="Actor" panose="020B0503050000020004" charset="0"/>
                      </a:endParaRPr>
                    </a:p>
                    <a:p>
                      <a:pPr indent="0">
                        <a:buNone/>
                      </a:pPr>
                      <a:r>
                        <a:rPr lang="en-US" sz="1800">
                          <a:latin typeface="Actor" panose="020B0503050000020004" charset="0"/>
                          <a:cs typeface="Actor" panose="020B0503050000020004" charset="0"/>
                          <a:sym typeface="+mn-ea"/>
                        </a:rPr>
                        <a:t>- Describe disadvantages at least two</a:t>
                      </a:r>
                      <a:endParaRPr lang="en-US" sz="1800">
                        <a:latin typeface="Actor" panose="020B0503050000020004" charset="0"/>
                        <a:cs typeface="Actor" panose="020B0503050000020004" charset="0"/>
                        <a:sym typeface="+mn-ea"/>
                      </a:endParaRPr>
                    </a:p>
                    <a:p>
                      <a:pPr indent="0">
                        <a:buNone/>
                      </a:pPr>
                      <a:r>
                        <a:rPr lang="en-US" sz="1800">
                          <a:latin typeface="Actor" panose="020B0503050000020004" charset="0"/>
                          <a:cs typeface="Actor" panose="020B0503050000020004" charset="0"/>
                          <a:sym typeface="+mn-ea"/>
                        </a:rPr>
                        <a:t>- give an example</a:t>
                      </a:r>
                      <a:endParaRPr lang="en-US" sz="1800">
                        <a:latin typeface="Actor" panose="020B0503050000020004" charset="0"/>
                        <a:cs typeface="Actor" panose="020B0503050000020004" charset="0"/>
                        <a:sym typeface="+mn-ea"/>
                      </a:endParaRPr>
                    </a:p>
                    <a:p>
                      <a:pPr indent="0">
                        <a:buNone/>
                      </a:pPr>
                      <a:r>
                        <a:rPr lang="en-US" sz="1800">
                          <a:latin typeface="Actor" panose="020B0503050000020004" charset="0"/>
                          <a:cs typeface="Actor" panose="020B0503050000020004" charset="0"/>
                          <a:sym typeface="+mn-ea"/>
                        </a:rPr>
                        <a:t>- write a short summary of your ideas</a:t>
                      </a:r>
                      <a:endParaRPr lang="en-US" sz="1800" b="1" i="1">
                        <a:solidFill>
                          <a:srgbClr val="C00000"/>
                        </a:solidFill>
                        <a:latin typeface="Actor" panose="020B0503050000020004" charset="0"/>
                        <a:ea typeface="Calibri" charset="0"/>
                        <a:cs typeface="Actor" panose="020B0503050000020004" charset="0"/>
                        <a:sym typeface="+mn-ea"/>
                      </a:endParaRPr>
                    </a:p>
                    <a:p>
                      <a:pPr indent="0">
                        <a:buNone/>
                      </a:pP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83310">
                <a:tc>
                  <a:txBody>
                    <a:bodyPr/>
                    <a:p>
                      <a:pPr indent="0">
                        <a:buNone/>
                      </a:pPr>
                      <a:r>
                        <a:rPr lang="en-US" sz="1800" b="1">
                          <a:latin typeface="Actor" panose="020B0503050000020004" charset="0"/>
                          <a:cs typeface="Actor" panose="020B0503050000020004" charset="0"/>
                        </a:rPr>
                        <a:t>4. Conclusion</a:t>
                      </a:r>
                      <a:endParaRPr lang="en-US" sz="1800" b="1">
                        <a:latin typeface="Actor" panose="020B0503050000020004"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 Briefly summarise what you’ve written</a:t>
                      </a:r>
                      <a:endParaRPr lang="en-US" sz="1800" b="0">
                        <a:latin typeface="Actor" panose="020B0503050000020004" charset="0"/>
                        <a:ea typeface="Calibri"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 Give the final opinion</a:t>
                      </a: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5052" y="2234565"/>
            <a:ext cx="10943167" cy="1082675"/>
          </a:xfrm>
        </p:spPr>
        <p:txBody>
          <a:bodyPr/>
          <a:p>
            <a:r>
              <a:rPr lang="en-US" sz="6600">
                <a:solidFill>
                  <a:schemeClr val="tx1"/>
                </a:solidFill>
                <a:latin typeface="Aladin" panose="02000506000000020004" charset="0"/>
                <a:cs typeface="Aladin" panose="02000506000000020004" charset="0"/>
              </a:rPr>
              <a:t>IELTS Writing Task -1</a:t>
            </a:r>
            <a:endParaRPr lang="en-US" sz="6600">
              <a:solidFill>
                <a:schemeClr val="tx1"/>
              </a:solidFill>
              <a:latin typeface="Aladin" panose="02000506000000020004" charset="0"/>
              <a:cs typeface="Aladin" panose="02000506000000020004" charset="0"/>
            </a:endParaRPr>
          </a:p>
        </p:txBody>
      </p:sp>
      <p:sp>
        <p:nvSpPr>
          <p:cNvPr id="3" name="Date Placeholder 2"/>
          <p:cNvSpPr>
            <a:spLocks noGrp="1"/>
          </p:cNvSpPr>
          <p:nvPr>
            <p:ph type="dt" sz="half" idx="2"/>
          </p:nvPr>
        </p:nvSpPr>
        <p:spPr/>
        <p:txBody>
          <a:bodyPr/>
          <a:p>
            <a:fld id="{760FBDFE-C587-4B4C-A407-44438C67B59E}" type="datetime1">
              <a:rPr lang="en-US" altLang="en-US" smtClean="0"/>
            </a:fld>
            <a:endParaRPr lang="zh-CN" altLang="en-US"/>
          </a:p>
        </p:txBody>
      </p:sp>
      <p:sp>
        <p:nvSpPr>
          <p:cNvPr id="4" name="Slide Number Placeholder 3"/>
          <p:cNvSpPr>
            <a:spLocks noGrp="1"/>
          </p:cNvSpPr>
          <p:nvPr>
            <p:ph type="sldNum" sz="quarter" idx="4"/>
          </p:nvPr>
        </p:nvSpPr>
        <p:spPr/>
        <p:txBody>
          <a:bodyPr/>
          <a:p>
            <a:fld id="{49AE70B2-8BF9-45C0-BB95-33D1B9D3A854}" type="slidenum">
              <a:rPr lang="zh-CN" altLang="en-US" smtClean="0"/>
            </a:fld>
            <a:endParaRPr lang="zh-CN" altLang="en-US"/>
          </a:p>
        </p:txBody>
      </p:sp>
      <p:sp>
        <p:nvSpPr>
          <p:cNvPr id="5" name="Footer Placeholder 4"/>
          <p:cNvSpPr>
            <a:spLocks noGrp="1"/>
          </p:cNvSpPr>
          <p:nvPr>
            <p:ph type="ftr" sz="quarter" idx="3"/>
          </p:nvPr>
        </p:nvSpPr>
        <p:spPr/>
        <p:txBody>
          <a:bodyPr/>
          <a:p>
            <a:r>
              <a:rPr lang="zh-CN" altLang="en-US"/>
              <a:t>Prepared by Rabin Bishwokarma</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9382760" cy="460375"/>
          </a:xfrm>
          <a:prstGeom prst="rect">
            <a:avLst/>
          </a:prstGeom>
          <a:noFill/>
        </p:spPr>
        <p:txBody>
          <a:bodyPr wrap="square" rtlCol="0">
            <a:spAutoFit/>
          </a:bodyPr>
          <a:p>
            <a:r>
              <a:rPr lang="en-US" sz="2400">
                <a:latin typeface="Aclonica" panose="02060503000000020004" charset="0"/>
                <a:cs typeface="Aclonica" panose="02060503000000020004" charset="0"/>
              </a:rPr>
              <a:t>Writing task type: Causes and solutions essay</a:t>
            </a:r>
            <a:endParaRPr lang="en-US" sz="2400">
              <a:latin typeface="Aclonica" panose="02060503000000020004" charset="0"/>
              <a:cs typeface="Aclonica" panose="02060503000000020004" charset="0"/>
            </a:endParaRPr>
          </a:p>
        </p:txBody>
      </p:sp>
      <p:graphicFrame>
        <p:nvGraphicFramePr>
          <p:cNvPr id="5" name="Table 4"/>
          <p:cNvGraphicFramePr/>
          <p:nvPr/>
        </p:nvGraphicFramePr>
        <p:xfrm>
          <a:off x="727710" y="986790"/>
          <a:ext cx="9812020" cy="5038090"/>
        </p:xfrm>
        <a:graphic>
          <a:graphicData uri="http://schemas.openxmlformats.org/drawingml/2006/table">
            <a:tbl>
              <a:tblPr firstRow="1" bandRow="1">
                <a:tableStyleId>{5940675A-B579-460E-94D1-54222C63F5DA}</a:tableStyleId>
              </a:tblPr>
              <a:tblGrid>
                <a:gridCol w="9812020"/>
              </a:tblGrid>
              <a:tr h="1645920">
                <a:tc>
                  <a:txBody>
                    <a:bodyPr/>
                    <a:p>
                      <a:pPr indent="0">
                        <a:buNone/>
                      </a:pPr>
                      <a:r>
                        <a:rPr lang="en-US" sz="1800" b="1">
                          <a:latin typeface="Actor" panose="020B0503050000020004" charset="0"/>
                          <a:cs typeface="Actor" panose="020B0503050000020004" charset="0"/>
                        </a:rPr>
                        <a:t>1. Introduction</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paraphrase the statement</a:t>
                      </a:r>
                      <a:endParaRPr lang="en-US" sz="1800" b="0">
                        <a:latin typeface="Actor" panose="020B0503050000020004"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 tell the examineer what you’re going to describe causes/solutions</a:t>
                      </a:r>
                      <a:endParaRPr lang="en-US" sz="1800" b="0">
                        <a:latin typeface="Actor" panose="020B0503050000020004" charset="0"/>
                        <a:ea typeface="Calibri"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--&gt; paraphrase + </a:t>
                      </a:r>
                      <a:r>
                        <a:rPr lang="en-US" sz="1800" b="0" i="1">
                          <a:solidFill>
                            <a:srgbClr val="00B050"/>
                          </a:solidFill>
                          <a:latin typeface="Actor" panose="020B0503050000020004" charset="0"/>
                          <a:ea typeface="Calibri" charset="0"/>
                          <a:cs typeface="Actor" panose="020B0503050000020004" charset="0"/>
                        </a:rPr>
                        <a:t>This essay will examine the main causes of ... and possible solutions to this problem.</a:t>
                      </a:r>
                      <a:endParaRPr lang="en-US" sz="1800" b="0" i="1">
                        <a:latin typeface="Actor" panose="020B0503050000020004" charset="0"/>
                        <a:ea typeface="Calibri" charset="0"/>
                        <a:cs typeface="Actor" panose="020B0503050000020004" charset="0"/>
                      </a:endParaRPr>
                    </a:p>
                    <a:p>
                      <a:pPr indent="0">
                        <a:buNone/>
                      </a:pPr>
                      <a:endParaRPr lang="en-US" sz="1800" b="0" i="1">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71600">
                <a:tc>
                  <a:txBody>
                    <a:bodyPr/>
                    <a:p>
                      <a:pPr indent="0">
                        <a:buNone/>
                      </a:pPr>
                      <a:r>
                        <a:rPr lang="en-US" sz="1800" b="1">
                          <a:latin typeface="Actor" panose="020B0503050000020004" charset="0"/>
                          <a:cs typeface="Actor" panose="020B0503050000020004" charset="0"/>
                        </a:rPr>
                        <a:t>2. Body paragraph 1</a:t>
                      </a:r>
                      <a:endParaRPr lang="en-US" sz="1800" b="1">
                        <a:latin typeface="Actor" panose="020B0503050000020004" charset="0"/>
                        <a:cs typeface="Actor" panose="020B0503050000020004" charset="0"/>
                      </a:endParaRPr>
                    </a:p>
                    <a:p>
                      <a:pPr indent="0">
                        <a:buNone/>
                      </a:pPr>
                      <a:r>
                        <a:rPr lang="en-US" sz="1800">
                          <a:latin typeface="Actor" panose="020B0503050000020004" charset="0"/>
                          <a:cs typeface="Actor" panose="020B0503050000020004" charset="0"/>
                          <a:sym typeface="+mn-ea"/>
                        </a:rPr>
                        <a:t>- Describe the causes at least two</a:t>
                      </a:r>
                      <a:endParaRPr lang="en-US" sz="1800">
                        <a:latin typeface="Actor" panose="020B0503050000020004" charset="0"/>
                        <a:cs typeface="Actor" panose="020B0503050000020004" charset="0"/>
                        <a:sym typeface="+mn-ea"/>
                      </a:endParaRPr>
                    </a:p>
                    <a:p>
                      <a:pPr indent="0">
                        <a:buNone/>
                      </a:pPr>
                      <a:r>
                        <a:rPr lang="en-US" sz="1800">
                          <a:latin typeface="Actor" panose="020B0503050000020004" charset="0"/>
                          <a:cs typeface="Actor" panose="020B0503050000020004" charset="0"/>
                          <a:sym typeface="+mn-ea"/>
                        </a:rPr>
                        <a:t>- give an example</a:t>
                      </a:r>
                      <a:endParaRPr lang="en-US" sz="1800">
                        <a:latin typeface="Actor" panose="020B0503050000020004" charset="0"/>
                        <a:cs typeface="Actor" panose="020B0503050000020004" charset="0"/>
                        <a:sym typeface="+mn-ea"/>
                      </a:endParaRPr>
                    </a:p>
                    <a:p>
                      <a:pPr indent="0">
                        <a:buNone/>
                      </a:pPr>
                      <a:r>
                        <a:rPr lang="en-US" sz="1800">
                          <a:latin typeface="Actor" panose="020B0503050000020004" charset="0"/>
                          <a:cs typeface="Actor" panose="020B0503050000020004" charset="0"/>
                          <a:sym typeface="+mn-ea"/>
                        </a:rPr>
                        <a:t>- write a short summary of your ideas</a:t>
                      </a:r>
                      <a:endParaRPr lang="en-US" sz="1800" b="1" i="1">
                        <a:solidFill>
                          <a:srgbClr val="C00000"/>
                        </a:solidFill>
                        <a:latin typeface="Actor" panose="020B0503050000020004" charset="0"/>
                        <a:ea typeface="Calibri" charset="0"/>
                        <a:cs typeface="Actor" panose="020B0503050000020004" charset="0"/>
                        <a:sym typeface="+mn-ea"/>
                      </a:endParaRPr>
                    </a:p>
                    <a:p>
                      <a:pPr indent="0">
                        <a:buNone/>
                      </a:pPr>
                      <a:endParaRPr lang="en-US" sz="1800" b="1" i="1">
                        <a:solidFill>
                          <a:srgbClr val="C00000"/>
                        </a:solidFill>
                        <a:latin typeface="Actor" panose="020B0503050000020004" charset="0"/>
                        <a:ea typeface="Calibri" charset="0"/>
                        <a:cs typeface="Actor" panose="020B0503050000020004" charset="0"/>
                        <a:sym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97280">
                <a:tc>
                  <a:txBody>
                    <a:bodyPr/>
                    <a:p>
                      <a:pPr indent="0">
                        <a:buNone/>
                      </a:pPr>
                      <a:r>
                        <a:rPr lang="en-US" sz="1800" b="1">
                          <a:latin typeface="Actor" panose="020B0503050000020004" charset="0"/>
                          <a:cs typeface="Actor" panose="020B0503050000020004" charset="0"/>
                        </a:rPr>
                        <a:t>3. Body paragraph 2</a:t>
                      </a:r>
                      <a:endParaRPr lang="en-US" sz="1800" b="1">
                        <a:latin typeface="Actor" panose="020B0503050000020004" charset="0"/>
                        <a:cs typeface="Actor" panose="020B0503050000020004" charset="0"/>
                      </a:endParaRPr>
                    </a:p>
                    <a:p>
                      <a:pPr indent="0">
                        <a:buNone/>
                      </a:pPr>
                      <a:r>
                        <a:rPr lang="en-US" sz="1800">
                          <a:latin typeface="Actor" panose="020B0503050000020004" charset="0"/>
                          <a:cs typeface="Actor" panose="020B0503050000020004" charset="0"/>
                          <a:sym typeface="+mn-ea"/>
                        </a:rPr>
                        <a:t>- Describe solutions at least two</a:t>
                      </a:r>
                      <a:endParaRPr lang="en-US" sz="1800">
                        <a:latin typeface="Actor" panose="020B0503050000020004" charset="0"/>
                        <a:cs typeface="Actor" panose="020B0503050000020004" charset="0"/>
                        <a:sym typeface="+mn-ea"/>
                      </a:endParaRPr>
                    </a:p>
                    <a:p>
                      <a:pPr indent="0">
                        <a:buNone/>
                      </a:pPr>
                      <a:r>
                        <a:rPr lang="en-US" sz="1800">
                          <a:latin typeface="Actor" panose="020B0503050000020004" charset="0"/>
                          <a:cs typeface="Actor" panose="020B0503050000020004" charset="0"/>
                          <a:sym typeface="+mn-ea"/>
                        </a:rPr>
                        <a:t>- give an example</a:t>
                      </a:r>
                      <a:endParaRPr lang="en-US" sz="1800">
                        <a:latin typeface="Actor" panose="020B0503050000020004" charset="0"/>
                        <a:cs typeface="Actor" panose="020B0503050000020004" charset="0"/>
                        <a:sym typeface="+mn-ea"/>
                      </a:endParaRPr>
                    </a:p>
                    <a:p>
                      <a:pPr indent="0">
                        <a:buNone/>
                      </a:pPr>
                      <a:r>
                        <a:rPr lang="en-US" sz="1800">
                          <a:latin typeface="Actor" panose="020B0503050000020004" charset="0"/>
                          <a:cs typeface="Actor" panose="020B0503050000020004" charset="0"/>
                          <a:sym typeface="+mn-ea"/>
                        </a:rPr>
                        <a:t>- write a short summary of your ideas</a:t>
                      </a: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23290">
                <a:tc>
                  <a:txBody>
                    <a:bodyPr/>
                    <a:p>
                      <a:pPr indent="0">
                        <a:buNone/>
                      </a:pPr>
                      <a:r>
                        <a:rPr lang="en-US" sz="1800" b="1">
                          <a:latin typeface="Actor" panose="020B0503050000020004" charset="0"/>
                          <a:cs typeface="Actor" panose="020B0503050000020004" charset="0"/>
                        </a:rPr>
                        <a:t>4. Conclusion</a:t>
                      </a:r>
                      <a:endParaRPr lang="en-US" sz="1800" b="1">
                        <a:latin typeface="Actor" panose="020B0503050000020004"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 Brief summary of what’s written</a:t>
                      </a: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9382760" cy="829945"/>
          </a:xfrm>
          <a:prstGeom prst="rect">
            <a:avLst/>
          </a:prstGeom>
          <a:noFill/>
        </p:spPr>
        <p:txBody>
          <a:bodyPr wrap="square" rtlCol="0">
            <a:spAutoFit/>
          </a:bodyPr>
          <a:p>
            <a:r>
              <a:rPr lang="en-US" sz="2400">
                <a:latin typeface="Aclonica" panose="02060503000000020004" charset="0"/>
                <a:cs typeface="Aclonica" panose="02060503000000020004" charset="0"/>
              </a:rPr>
              <a:t>Writing task type: Discussion essay (discuss both views and give your opinion)</a:t>
            </a:r>
            <a:endParaRPr lang="en-US" sz="2400">
              <a:latin typeface="Aclonica" panose="02060503000000020004" charset="0"/>
              <a:cs typeface="Aclonica" panose="02060503000000020004" charset="0"/>
            </a:endParaRPr>
          </a:p>
        </p:txBody>
      </p:sp>
      <p:graphicFrame>
        <p:nvGraphicFramePr>
          <p:cNvPr id="5" name="Table 4"/>
          <p:cNvGraphicFramePr/>
          <p:nvPr/>
        </p:nvGraphicFramePr>
        <p:xfrm>
          <a:off x="796290" y="1105535"/>
          <a:ext cx="7139305" cy="4912995"/>
        </p:xfrm>
        <a:graphic>
          <a:graphicData uri="http://schemas.openxmlformats.org/drawingml/2006/table">
            <a:tbl>
              <a:tblPr firstRow="1" bandRow="1">
                <a:tableStyleId>{5940675A-B579-460E-94D1-54222C63F5DA}</a:tableStyleId>
              </a:tblPr>
              <a:tblGrid>
                <a:gridCol w="7139305"/>
              </a:tblGrid>
              <a:tr h="1371600">
                <a:tc>
                  <a:txBody>
                    <a:bodyPr/>
                    <a:p>
                      <a:pPr indent="0">
                        <a:buNone/>
                      </a:pPr>
                      <a:r>
                        <a:rPr lang="en-US" sz="1800" b="1">
                          <a:latin typeface="Actor" panose="020B0503050000020004" charset="0"/>
                          <a:cs typeface="Actor" panose="020B0503050000020004" charset="0"/>
                        </a:rPr>
                        <a:t>1. Introduction</a:t>
                      </a:r>
                      <a:endParaRPr lang="en-US" sz="1800" b="0">
                        <a:latin typeface="Actor" panose="020B0503050000020004" charset="0"/>
                        <a:cs typeface="Actor" panose="020B0503050000020004" charset="0"/>
                      </a:endParaRPr>
                    </a:p>
                    <a:p>
                      <a:pPr marL="285750" indent="-285750">
                        <a:buFont typeface="AR PL UMing CN" panose="020B0309010101010101" charset="-122"/>
                        <a:buChar char="→"/>
                      </a:pPr>
                      <a:r>
                        <a:rPr lang="en-US" sz="1800" b="0">
                          <a:latin typeface="Actor" panose="020B0503050000020004" charset="0"/>
                          <a:cs typeface="Actor" panose="020B0503050000020004" charset="0"/>
                        </a:rPr>
                        <a:t>paraphrase the statement</a:t>
                      </a:r>
                      <a:endParaRPr lang="en-US" sz="1800" b="0">
                        <a:latin typeface="Actor" panose="020B0503050000020004" charset="0"/>
                        <a:cs typeface="Actor" panose="020B0503050000020004" charset="0"/>
                      </a:endParaRPr>
                    </a:p>
                    <a:p>
                      <a:pPr marL="285750" indent="-285750">
                        <a:buFont typeface="AR PL UMing CN" panose="020B0309010101010101" charset="-122"/>
                        <a:buChar char="→"/>
                      </a:pPr>
                      <a:r>
                        <a:rPr lang="en-US" sz="1800" b="1" i="1">
                          <a:solidFill>
                            <a:srgbClr val="C00000"/>
                          </a:solidFill>
                          <a:latin typeface="Actor" panose="020B0503050000020004" charset="0"/>
                          <a:ea typeface="Calibri" charset="0"/>
                          <a:cs typeface="Actor" panose="020B0503050000020004" charset="0"/>
                        </a:rPr>
                        <a:t>ways for paraphrasing</a:t>
                      </a:r>
                      <a:r>
                        <a:rPr lang="en-US" sz="1800" b="1" i="1">
                          <a:solidFill>
                            <a:srgbClr val="FF0000"/>
                          </a:solidFill>
                          <a:latin typeface="Actor" panose="020B0503050000020004" charset="0"/>
                          <a:ea typeface="Calibri" charset="0"/>
                          <a:cs typeface="Actor" panose="020B0503050000020004" charset="0"/>
                        </a:rPr>
                        <a:t> </a:t>
                      </a:r>
                      <a:endParaRPr lang="en-US" sz="1800" b="1" i="1">
                        <a:latin typeface="Actor" panose="020B0503050000020004" charset="0"/>
                        <a:ea typeface="Calibri" charset="0"/>
                        <a:cs typeface="Actor" panose="020B0503050000020004" charset="0"/>
                      </a:endParaRPr>
                    </a:p>
                    <a:p>
                      <a:pPr marL="285750" indent="-285750">
                        <a:buFont typeface="AR PL UMing CN" panose="020B0309010101010101" charset="-122"/>
                        <a:buChar char="→"/>
                      </a:pPr>
                      <a:r>
                        <a:rPr lang="en-US" sz="1800" b="0" i="1">
                          <a:solidFill>
                            <a:srgbClr val="00B050"/>
                          </a:solidFill>
                          <a:latin typeface="Actor" panose="020B0503050000020004" charset="0"/>
                          <a:ea typeface="Calibri" charset="0"/>
                          <a:cs typeface="Actor" panose="020B0503050000020004" charset="0"/>
                        </a:rPr>
                        <a:t>It is often argued that ..., It is widely believed that ..., It  is commonly suggested that ... </a:t>
                      </a:r>
                      <a:endParaRPr lang="en-US" sz="1800" b="0" i="1">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07770">
                <a:tc>
                  <a:txBody>
                    <a:bodyPr/>
                    <a:p>
                      <a:pPr indent="0">
                        <a:buNone/>
                      </a:pPr>
                      <a:r>
                        <a:rPr lang="en-US" sz="1800" b="1">
                          <a:latin typeface="Actor" panose="020B0503050000020004" charset="0"/>
                          <a:cs typeface="Actor" panose="020B0503050000020004" charset="0"/>
                        </a:rPr>
                        <a:t>2. Body paragraph 1</a:t>
                      </a:r>
                      <a:endParaRPr lang="en-US" sz="1800" b="1">
                        <a:latin typeface="Actor" panose="020B0503050000020004" charset="0"/>
                        <a:cs typeface="Actor" panose="020B0503050000020004" charset="0"/>
                      </a:endParaRPr>
                    </a:p>
                    <a:p>
                      <a:pPr indent="0">
                        <a:buNone/>
                      </a:pPr>
                      <a:r>
                        <a:rPr lang="en-US" sz="1800">
                          <a:solidFill>
                            <a:schemeClr val="tx1"/>
                          </a:solidFill>
                          <a:latin typeface="Actor" panose="020B0503050000020004" charset="0"/>
                          <a:cs typeface="Actor" panose="020B0503050000020004" charset="0"/>
                          <a:sym typeface="+mn-ea"/>
                        </a:rPr>
                        <a:t>- First view हेल</a:t>
                      </a:r>
                      <a:endParaRPr lang="en-US" sz="1800">
                        <a:solidFill>
                          <a:schemeClr val="tx1"/>
                        </a:solidFill>
                        <a:latin typeface="Actor" panose="020B0503050000020004" charset="0"/>
                        <a:cs typeface="Actor" panose="020B0503050000020004" charset="0"/>
                        <a:sym typeface="+mn-ea"/>
                      </a:endParaRPr>
                    </a:p>
                    <a:p>
                      <a:pPr indent="0">
                        <a:buNone/>
                      </a:pPr>
                      <a:r>
                        <a:rPr lang="en-US" sz="1800" b="0">
                          <a:solidFill>
                            <a:schemeClr val="tx1"/>
                          </a:solidFill>
                          <a:latin typeface="Actor" panose="020B0503050000020004" charset="0"/>
                          <a:ea typeface="Calibri" charset="0"/>
                          <a:cs typeface="Actor" panose="020B0503050000020004" charset="0"/>
                        </a:rPr>
                        <a:t>- Explain</a:t>
                      </a:r>
                      <a:endParaRPr lang="en-US" sz="1800" b="0">
                        <a:solidFill>
                          <a:schemeClr val="tx1"/>
                        </a:solidFill>
                        <a:latin typeface="Actor" panose="020B0503050000020004" charset="0"/>
                        <a:ea typeface="Calibri" charset="0"/>
                        <a:cs typeface="Actor" panose="020B0503050000020004" charset="0"/>
                      </a:endParaRPr>
                    </a:p>
                    <a:p>
                      <a:pPr indent="0">
                        <a:buNone/>
                      </a:pPr>
                      <a:r>
                        <a:rPr lang="en-US" sz="1800" b="0">
                          <a:solidFill>
                            <a:schemeClr val="tx1"/>
                          </a:solidFill>
                          <a:latin typeface="Actor" panose="020B0503050000020004" charset="0"/>
                          <a:ea typeface="Calibri" charset="0"/>
                          <a:cs typeface="Actor" panose="020B0503050000020004" charset="0"/>
                        </a:rPr>
                        <a:t>- Example</a:t>
                      </a:r>
                      <a:endParaRPr lang="en-US" sz="1800" b="0">
                        <a:solidFill>
                          <a:schemeClr val="tx1"/>
                        </a:solidFill>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71600">
                <a:tc>
                  <a:txBody>
                    <a:bodyPr/>
                    <a:p>
                      <a:pPr indent="0">
                        <a:buNone/>
                      </a:pPr>
                      <a:r>
                        <a:rPr lang="en-US" sz="1800" b="1">
                          <a:latin typeface="Actor" panose="020B0503050000020004" charset="0"/>
                          <a:cs typeface="Actor" panose="020B0503050000020004" charset="0"/>
                        </a:rPr>
                        <a:t>3. Body paragraph 2</a:t>
                      </a:r>
                      <a:endParaRPr lang="en-US" sz="1800" b="1">
                        <a:latin typeface="Actor" panose="020B0503050000020004" charset="0"/>
                        <a:cs typeface="Actor" panose="020B0503050000020004" charset="0"/>
                      </a:endParaRPr>
                    </a:p>
                    <a:p>
                      <a:pPr indent="0">
                        <a:buNone/>
                      </a:pPr>
                      <a:r>
                        <a:rPr lang="en-US" sz="1800">
                          <a:latin typeface="Actor" panose="020B0503050000020004" charset="0"/>
                          <a:cs typeface="Actor" panose="020B0503050000020004" charset="0"/>
                          <a:sym typeface="+mn-ea"/>
                        </a:rPr>
                        <a:t>- Second view</a:t>
                      </a:r>
                      <a:endParaRPr lang="en-US" sz="1800" b="0">
                        <a:solidFill>
                          <a:schemeClr val="tx1"/>
                        </a:solidFill>
                        <a:latin typeface="Actor" panose="020B0503050000020004" charset="0"/>
                        <a:cs typeface="Actor" panose="020B0503050000020004" charset="0"/>
                        <a:sym typeface="+mn-ea"/>
                      </a:endParaRPr>
                    </a:p>
                    <a:p>
                      <a:pPr indent="0">
                        <a:buNone/>
                      </a:pPr>
                      <a:r>
                        <a:rPr lang="en-US" sz="1800">
                          <a:latin typeface="Actor" panose="020B0503050000020004" charset="0"/>
                          <a:ea typeface="Calibri" charset="0"/>
                          <a:cs typeface="Actor" panose="020B0503050000020004" charset="0"/>
                          <a:sym typeface="+mn-ea"/>
                        </a:rPr>
                        <a:t>- Explain</a:t>
                      </a:r>
                      <a:endParaRPr lang="en-US" sz="1800" b="0">
                        <a:solidFill>
                          <a:schemeClr val="tx1"/>
                        </a:solidFill>
                        <a:latin typeface="Actor" panose="020B0503050000020004" charset="0"/>
                        <a:ea typeface="Calibri" charset="0"/>
                        <a:cs typeface="Actor" panose="020B0503050000020004" charset="0"/>
                      </a:endParaRPr>
                    </a:p>
                    <a:p>
                      <a:pPr indent="0">
                        <a:buNone/>
                      </a:pPr>
                      <a:r>
                        <a:rPr lang="en-US" sz="1800">
                          <a:latin typeface="Actor" panose="020B0503050000020004" charset="0"/>
                          <a:ea typeface="Calibri" charset="0"/>
                          <a:cs typeface="Actor" panose="020B0503050000020004" charset="0"/>
                          <a:sym typeface="+mn-ea"/>
                        </a:rPr>
                        <a:t>- Example</a:t>
                      </a:r>
                      <a:endParaRPr lang="en-US" sz="1800">
                        <a:latin typeface="Actor" panose="020B0503050000020004" charset="0"/>
                        <a:ea typeface="Calibri" charset="0"/>
                        <a:cs typeface="Actor" panose="020B0503050000020004" charset="0"/>
                        <a:sym typeface="+mn-ea"/>
                      </a:endParaRPr>
                    </a:p>
                    <a:p>
                      <a:pPr indent="0">
                        <a:buNone/>
                      </a:pP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62025">
                <a:tc>
                  <a:txBody>
                    <a:bodyPr/>
                    <a:p>
                      <a:pPr indent="0">
                        <a:buNone/>
                      </a:pPr>
                      <a:r>
                        <a:rPr lang="en-US" sz="1800" b="1">
                          <a:latin typeface="Actor" panose="020B0503050000020004" charset="0"/>
                          <a:cs typeface="Actor" panose="020B0503050000020004" charset="0"/>
                        </a:rPr>
                        <a:t>4. Conclusion</a:t>
                      </a:r>
                      <a:endParaRPr lang="en-US" sz="1800" b="1">
                        <a:latin typeface="Actor" panose="020B0503050000020004"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 Summarize both views + main points</a:t>
                      </a:r>
                      <a:endParaRPr lang="en-US" sz="1800" b="0">
                        <a:latin typeface="Actor" panose="020B0503050000020004" charset="0"/>
                        <a:ea typeface="Calibri"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 Give opinion</a:t>
                      </a: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Text Box 1"/>
          <p:cNvSpPr txBox="1"/>
          <p:nvPr/>
        </p:nvSpPr>
        <p:spPr>
          <a:xfrm>
            <a:off x="8025765" y="1229995"/>
            <a:ext cx="2966085" cy="1753235"/>
          </a:xfrm>
          <a:prstGeom prst="rect">
            <a:avLst/>
          </a:prstGeom>
          <a:noFill/>
        </p:spPr>
        <p:txBody>
          <a:bodyPr wrap="square" rtlCol="0">
            <a:spAutoFit/>
          </a:bodyPr>
          <a:p>
            <a:r>
              <a:rPr lang="en-US" u="sng"/>
              <a:t>Outlining statement</a:t>
            </a:r>
            <a:r>
              <a:rPr lang="en-US"/>
              <a:t> </a:t>
            </a:r>
            <a:r>
              <a:rPr lang="en-US">
                <a:solidFill>
                  <a:srgbClr val="00B050"/>
                </a:solidFill>
              </a:rPr>
              <a:t>Linking words (although, while, overall)</a:t>
            </a:r>
            <a:endParaRPr lang="en-US"/>
          </a:p>
          <a:p>
            <a:endParaRPr lang="en-US"/>
          </a:p>
          <a:p>
            <a:r>
              <a:rPr lang="en-US" i="1">
                <a:solidFill>
                  <a:srgbClr val="C00000"/>
                </a:solidFill>
              </a:rPr>
              <a:t>In my opinion, I believe that, although ..., overall ...</a:t>
            </a:r>
            <a:endParaRPr lang="en-US" i="1">
              <a:solidFill>
                <a:srgbClr val="C00000"/>
              </a:solidFill>
            </a:endParaRPr>
          </a:p>
        </p:txBody>
      </p:sp>
      <p:sp>
        <p:nvSpPr>
          <p:cNvPr id="3" name="Date Placeholder 2"/>
          <p:cNvSpPr>
            <a:spLocks noGrp="1"/>
          </p:cNvSpPr>
          <p:nvPr>
            <p:ph type="dt" sz="half" idx="10"/>
          </p:nvPr>
        </p:nvSpPr>
        <p:spPr/>
        <p:txBody>
          <a:bodyPr/>
          <a:p>
            <a:fld id="{760FBDFE-C587-4B4C-A407-44438C67B59E}" type="datetime1">
              <a:rPr lang="en-US" altLang="en-US" smtClean="0"/>
            </a:fld>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Footer Placeholder 6"/>
          <p:cNvSpPr>
            <a:spLocks noGrp="1"/>
          </p:cNvSpPr>
          <p:nvPr>
            <p:ph type="ftr" sz="quarter" idx="11"/>
          </p:nvPr>
        </p:nvSpPr>
        <p:spPr/>
        <p:txBody>
          <a:bodyPr/>
          <a:p>
            <a:r>
              <a:rPr lang="zh-CN" altLang="en-US"/>
              <a:t>Prepared by Rabin Bishwokarma</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9382760" cy="460375"/>
          </a:xfrm>
          <a:prstGeom prst="rect">
            <a:avLst/>
          </a:prstGeom>
          <a:noFill/>
        </p:spPr>
        <p:txBody>
          <a:bodyPr wrap="square" rtlCol="0">
            <a:spAutoFit/>
          </a:bodyPr>
          <a:p>
            <a:r>
              <a:rPr lang="en-US" sz="2400">
                <a:latin typeface="Aclonica" panose="02060503000000020004" charset="0"/>
                <a:cs typeface="Aclonica" panose="02060503000000020004" charset="0"/>
              </a:rPr>
              <a:t>Writing task type: Direct question essay </a:t>
            </a:r>
            <a:endParaRPr lang="en-US" sz="2400">
              <a:latin typeface="Aclonica" panose="02060503000000020004" charset="0"/>
              <a:cs typeface="Aclonica" panose="02060503000000020004" charset="0"/>
            </a:endParaRPr>
          </a:p>
        </p:txBody>
      </p:sp>
      <p:graphicFrame>
        <p:nvGraphicFramePr>
          <p:cNvPr id="5" name="Table 4"/>
          <p:cNvGraphicFramePr/>
          <p:nvPr/>
        </p:nvGraphicFramePr>
        <p:xfrm>
          <a:off x="727710" y="880110"/>
          <a:ext cx="9720580" cy="4930140"/>
        </p:xfrm>
        <a:graphic>
          <a:graphicData uri="http://schemas.openxmlformats.org/drawingml/2006/table">
            <a:tbl>
              <a:tblPr firstRow="1" bandRow="1">
                <a:tableStyleId>{5940675A-B579-460E-94D1-54222C63F5DA}</a:tableStyleId>
              </a:tblPr>
              <a:tblGrid>
                <a:gridCol w="9720580"/>
              </a:tblGrid>
              <a:tr h="1561465">
                <a:tc>
                  <a:txBody>
                    <a:bodyPr/>
                    <a:p>
                      <a:pPr indent="0">
                        <a:buNone/>
                      </a:pPr>
                      <a:r>
                        <a:rPr lang="en-US" sz="1800" b="1">
                          <a:latin typeface="Actor" panose="020B0503050000020004" charset="0"/>
                          <a:cs typeface="Actor" panose="020B0503050000020004" charset="0"/>
                        </a:rPr>
                        <a:t>1. Introduction</a:t>
                      </a:r>
                      <a:endParaRPr lang="en-US" sz="1800" b="0">
                        <a:latin typeface="Actor" panose="020B0503050000020004" charset="0"/>
                        <a:cs typeface="Actor" panose="020B0503050000020004" charset="0"/>
                      </a:endParaRPr>
                    </a:p>
                    <a:p>
                      <a:pPr marL="285750" indent="-285750">
                        <a:buFont typeface="AR PL UMing CN" panose="020B0309010101010101" charset="-122"/>
                        <a:buChar char="→"/>
                      </a:pPr>
                      <a:r>
                        <a:rPr lang="en-US" sz="1800" b="0">
                          <a:latin typeface="Actor" panose="020B0503050000020004" charset="0"/>
                          <a:cs typeface="Actor" panose="020B0503050000020004" charset="0"/>
                        </a:rPr>
                        <a:t>paraphrase question</a:t>
                      </a:r>
                      <a:endParaRPr lang="en-US" sz="1800" b="0">
                        <a:latin typeface="Actor" panose="020B0503050000020004" charset="0"/>
                        <a:cs typeface="Actor" panose="020B0503050000020004" charset="0"/>
                      </a:endParaRPr>
                    </a:p>
                    <a:p>
                      <a:pPr marL="285750" indent="-285750">
                        <a:buFont typeface="AR PL UMing CN" panose="020B0309010101010101" charset="-122"/>
                        <a:buChar char="→"/>
                      </a:pPr>
                      <a:r>
                        <a:rPr lang="en-US" sz="1800" b="0">
                          <a:latin typeface="Actor" panose="020B0503050000020004" charset="0"/>
                          <a:ea typeface="Calibri" charset="0"/>
                          <a:cs typeface="Actor" panose="020B0503050000020004" charset="0"/>
                        </a:rPr>
                        <a:t>outline the statement</a:t>
                      </a:r>
                      <a:endParaRPr lang="en-US" sz="1800" b="0">
                        <a:latin typeface="Actor" panose="020B0503050000020004" charset="0"/>
                        <a:ea typeface="Calibri" charset="0"/>
                        <a:cs typeface="Actor" panose="020B0503050000020004" charset="0"/>
                      </a:endParaRPr>
                    </a:p>
                    <a:p>
                      <a:pPr indent="0">
                        <a:buFont typeface="AR PL UMing CN" panose="020B0309010101010101" charset="-122"/>
                        <a:buNone/>
                      </a:pPr>
                      <a:r>
                        <a:rPr lang="en-US" sz="1800" b="0" i="1">
                          <a:solidFill>
                            <a:srgbClr val="00B050"/>
                          </a:solidFill>
                          <a:latin typeface="Actor" panose="020B0503050000020004" charset="0"/>
                          <a:ea typeface="Calibri" charset="0"/>
                          <a:cs typeface="Actor" panose="020B0503050000020004" charset="0"/>
                        </a:rPr>
                        <a:t>This essay will consider the nature of these changes and discuss whether .... or .....</a:t>
                      </a:r>
                      <a:endParaRPr lang="en-US" sz="1800" b="0" i="1">
                        <a:solidFill>
                          <a:srgbClr val="00B050"/>
                        </a:solidFill>
                        <a:latin typeface="Actor" panose="020B0503050000020004" charset="0"/>
                        <a:ea typeface="Calibri" charset="0"/>
                        <a:cs typeface="Actor" panose="020B0503050000020004" charset="0"/>
                      </a:endParaRPr>
                    </a:p>
                    <a:p>
                      <a:pPr indent="0">
                        <a:buFont typeface="AR PL UMing CN" panose="020B0309010101010101" charset="-122"/>
                        <a:buNone/>
                      </a:pPr>
                      <a:endParaRPr lang="en-US" sz="1800" b="0" i="1">
                        <a:solidFill>
                          <a:srgbClr val="00B050"/>
                        </a:solidFill>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71575">
                <a:tc>
                  <a:txBody>
                    <a:bodyPr/>
                    <a:p>
                      <a:pPr indent="0">
                        <a:buNone/>
                      </a:pPr>
                      <a:r>
                        <a:rPr lang="en-US" sz="1800" b="1">
                          <a:latin typeface="Actor" panose="020B0503050000020004" charset="0"/>
                          <a:cs typeface="Actor" panose="020B0503050000020004" charset="0"/>
                        </a:rPr>
                        <a:t>2. Body paragraph 1</a:t>
                      </a:r>
                      <a:endParaRPr lang="en-US" sz="1800" b="1">
                        <a:latin typeface="Actor" panose="020B0503050000020004" charset="0"/>
                        <a:cs typeface="Actor" panose="020B0503050000020004" charset="0"/>
                      </a:endParaRPr>
                    </a:p>
                    <a:p>
                      <a:pPr indent="0">
                        <a:buNone/>
                      </a:pPr>
                      <a:r>
                        <a:rPr lang="en-US" sz="1800">
                          <a:solidFill>
                            <a:schemeClr val="tx1"/>
                          </a:solidFill>
                          <a:latin typeface="Actor" panose="020B0503050000020004" charset="0"/>
                          <a:cs typeface="Actor" panose="020B0503050000020004" charset="0"/>
                          <a:sym typeface="+mn-ea"/>
                        </a:rPr>
                        <a:t>- Directly answer the 1</a:t>
                      </a:r>
                      <a:r>
                        <a:rPr lang="en-US" sz="1800" baseline="30000">
                          <a:solidFill>
                            <a:schemeClr val="tx1"/>
                          </a:solidFill>
                          <a:latin typeface="Actor" panose="020B0503050000020004" charset="0"/>
                          <a:cs typeface="Actor" panose="020B0503050000020004" charset="0"/>
                          <a:sym typeface="+mn-ea"/>
                        </a:rPr>
                        <a:t>st</a:t>
                      </a:r>
                      <a:r>
                        <a:rPr lang="en-US" sz="1800">
                          <a:solidFill>
                            <a:schemeClr val="tx1"/>
                          </a:solidFill>
                          <a:latin typeface="Actor" panose="020B0503050000020004" charset="0"/>
                          <a:cs typeface="Actor" panose="020B0503050000020004" charset="0"/>
                          <a:sym typeface="+mn-ea"/>
                        </a:rPr>
                        <a:t> question</a:t>
                      </a:r>
                      <a:endParaRPr lang="en-US" sz="1800">
                        <a:solidFill>
                          <a:schemeClr val="tx1"/>
                        </a:solidFill>
                        <a:latin typeface="Actor" panose="020B0503050000020004" charset="0"/>
                        <a:cs typeface="Actor" panose="020B0503050000020004" charset="0"/>
                        <a:sym typeface="+mn-ea"/>
                      </a:endParaRPr>
                    </a:p>
                    <a:p>
                      <a:pPr indent="0">
                        <a:buNone/>
                      </a:pPr>
                      <a:r>
                        <a:rPr lang="en-US" sz="1800" b="0">
                          <a:solidFill>
                            <a:schemeClr val="tx1"/>
                          </a:solidFill>
                          <a:latin typeface="Actor" panose="020B0503050000020004" charset="0"/>
                          <a:ea typeface="Calibri" charset="0"/>
                          <a:cs typeface="Actor" panose="020B0503050000020004" charset="0"/>
                          <a:sym typeface="+mn-ea"/>
                        </a:rPr>
                        <a:t>- Give reasons</a:t>
                      </a:r>
                      <a:endParaRPr lang="en-US" sz="1800" b="0">
                        <a:solidFill>
                          <a:schemeClr val="tx1"/>
                        </a:solidFill>
                        <a:latin typeface="Actor" panose="020B0503050000020004" charset="0"/>
                        <a:ea typeface="Calibri" charset="0"/>
                        <a:cs typeface="Actor" panose="020B0503050000020004" charset="0"/>
                        <a:sym typeface="+mn-ea"/>
                      </a:endParaRPr>
                    </a:p>
                    <a:p>
                      <a:pPr indent="0">
                        <a:buNone/>
                      </a:pPr>
                      <a:r>
                        <a:rPr lang="en-US" sz="1800" b="0">
                          <a:solidFill>
                            <a:schemeClr val="tx1"/>
                          </a:solidFill>
                          <a:latin typeface="Actor" panose="020B0503050000020004" charset="0"/>
                          <a:ea typeface="Calibri" charset="0"/>
                          <a:cs typeface="Actor" panose="020B0503050000020004" charset="0"/>
                          <a:sym typeface="+mn-ea"/>
                        </a:rPr>
                        <a:t>- Give an example</a:t>
                      </a:r>
                      <a:endParaRPr lang="en-US" sz="1800" b="0">
                        <a:solidFill>
                          <a:schemeClr val="tx1"/>
                        </a:solidFill>
                        <a:latin typeface="Actor" panose="020B0503050000020004" charset="0"/>
                        <a:ea typeface="Calibri" charset="0"/>
                        <a:cs typeface="Actor" panose="020B0503050000020004" charset="0"/>
                        <a:sym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64285">
                <a:tc>
                  <a:txBody>
                    <a:bodyPr/>
                    <a:p>
                      <a:pPr indent="0">
                        <a:buNone/>
                      </a:pPr>
                      <a:r>
                        <a:rPr lang="en-US" sz="1800" b="1">
                          <a:latin typeface="Actor" panose="020B0503050000020004" charset="0"/>
                          <a:cs typeface="Actor" panose="020B0503050000020004" charset="0"/>
                        </a:rPr>
                        <a:t>3. Body paragraph 2</a:t>
                      </a:r>
                      <a:endParaRPr lang="en-US" sz="1800" b="1">
                        <a:latin typeface="Actor" panose="020B0503050000020004" charset="0"/>
                        <a:cs typeface="Actor" panose="020B0503050000020004" charset="0"/>
                      </a:endParaRPr>
                    </a:p>
                    <a:p>
                      <a:pPr indent="0">
                        <a:buNone/>
                      </a:pPr>
                      <a:r>
                        <a:rPr lang="en-US" sz="1800">
                          <a:latin typeface="Actor" panose="020B0503050000020004" charset="0"/>
                          <a:cs typeface="Actor" panose="020B0503050000020004" charset="0"/>
                          <a:sym typeface="+mn-ea"/>
                        </a:rPr>
                        <a:t>- Directly answer the 2</a:t>
                      </a:r>
                      <a:r>
                        <a:rPr lang="en-US" sz="1800" baseline="30000">
                          <a:latin typeface="Actor" panose="020B0503050000020004" charset="0"/>
                          <a:cs typeface="Actor" panose="020B0503050000020004" charset="0"/>
                          <a:sym typeface="+mn-ea"/>
                        </a:rPr>
                        <a:t>nd</a:t>
                      </a:r>
                      <a:r>
                        <a:rPr lang="en-US" sz="1800">
                          <a:latin typeface="Actor" panose="020B0503050000020004" charset="0"/>
                          <a:cs typeface="Actor" panose="020B0503050000020004" charset="0"/>
                          <a:sym typeface="+mn-ea"/>
                        </a:rPr>
                        <a:t> question</a:t>
                      </a:r>
                      <a:endParaRPr lang="en-US" sz="1800">
                        <a:solidFill>
                          <a:schemeClr val="tx1"/>
                        </a:solidFill>
                        <a:latin typeface="Actor" panose="020B0503050000020004" charset="0"/>
                        <a:cs typeface="Actor" panose="020B0503050000020004" charset="0"/>
                        <a:sym typeface="+mn-ea"/>
                      </a:endParaRPr>
                    </a:p>
                    <a:p>
                      <a:pPr indent="0">
                        <a:buNone/>
                      </a:pPr>
                      <a:r>
                        <a:rPr lang="en-US" sz="1800">
                          <a:latin typeface="Actor" panose="020B0503050000020004" charset="0"/>
                          <a:ea typeface="Calibri" charset="0"/>
                          <a:cs typeface="Actor" panose="020B0503050000020004" charset="0"/>
                          <a:sym typeface="+mn-ea"/>
                        </a:rPr>
                        <a:t>- Give reasons</a:t>
                      </a:r>
                      <a:endParaRPr lang="en-US" sz="1800" b="0">
                        <a:solidFill>
                          <a:schemeClr val="tx1"/>
                        </a:solidFill>
                        <a:latin typeface="Actor" panose="020B0503050000020004" charset="0"/>
                        <a:ea typeface="Calibri" charset="0"/>
                        <a:cs typeface="Actor" panose="020B0503050000020004" charset="0"/>
                        <a:sym typeface="+mn-ea"/>
                      </a:endParaRPr>
                    </a:p>
                    <a:p>
                      <a:pPr indent="0">
                        <a:buNone/>
                      </a:pPr>
                      <a:r>
                        <a:rPr lang="en-US" sz="1800">
                          <a:latin typeface="Actor" panose="020B0503050000020004" charset="0"/>
                          <a:ea typeface="Calibri" charset="0"/>
                          <a:cs typeface="Actor" panose="020B0503050000020004" charset="0"/>
                          <a:sym typeface="+mn-ea"/>
                        </a:rPr>
                        <a:t>- Give an example</a:t>
                      </a: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2815">
                <a:tc>
                  <a:txBody>
                    <a:bodyPr/>
                    <a:p>
                      <a:pPr indent="0">
                        <a:buNone/>
                      </a:pPr>
                      <a:r>
                        <a:rPr lang="en-US" sz="1800" b="1">
                          <a:latin typeface="Actor" panose="020B0503050000020004" charset="0"/>
                          <a:cs typeface="Actor" panose="020B0503050000020004" charset="0"/>
                        </a:rPr>
                        <a:t>4. Conclusion</a:t>
                      </a:r>
                      <a:endParaRPr lang="en-US" sz="1800" b="1">
                        <a:latin typeface="Actor" panose="020B0503050000020004"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 Summarize the answers to both questions</a:t>
                      </a: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5052" y="2234565"/>
            <a:ext cx="10943167" cy="1082675"/>
          </a:xfrm>
        </p:spPr>
        <p:txBody>
          <a:bodyPr/>
          <a:p>
            <a:r>
              <a:rPr lang="en-US" sz="6600">
                <a:solidFill>
                  <a:schemeClr val="tx1"/>
                </a:solidFill>
                <a:latin typeface="Aladin" panose="02000506000000020004" charset="0"/>
                <a:cs typeface="Aladin" panose="02000506000000020004" charset="0"/>
              </a:rPr>
              <a:t>Practice Questions</a:t>
            </a:r>
            <a:endParaRPr lang="en-US" sz="6600">
              <a:solidFill>
                <a:schemeClr val="tx1"/>
              </a:solidFill>
              <a:latin typeface="Aladin" panose="02000506000000020004" charset="0"/>
              <a:cs typeface="Aladin" panose="02000506000000020004" charset="0"/>
            </a:endParaRPr>
          </a:p>
        </p:txBody>
      </p:sp>
      <p:sp>
        <p:nvSpPr>
          <p:cNvPr id="3" name="Date Placeholder 2"/>
          <p:cNvSpPr>
            <a:spLocks noGrp="1"/>
          </p:cNvSpPr>
          <p:nvPr>
            <p:ph type="dt" sz="half" idx="2"/>
          </p:nvPr>
        </p:nvSpPr>
        <p:spPr/>
        <p:txBody>
          <a:bodyPr/>
          <a:p>
            <a:fld id="{760FBDFE-C587-4B4C-A407-44438C67B59E}" type="datetime1">
              <a:rPr lang="en-US" altLang="en-US" smtClean="0"/>
            </a:fld>
            <a:endParaRPr lang="zh-CN" altLang="en-US"/>
          </a:p>
        </p:txBody>
      </p:sp>
      <p:sp>
        <p:nvSpPr>
          <p:cNvPr id="4" name="Slide Number Placeholder 3"/>
          <p:cNvSpPr>
            <a:spLocks noGrp="1"/>
          </p:cNvSpPr>
          <p:nvPr>
            <p:ph type="sldNum" sz="quarter" idx="4"/>
          </p:nvPr>
        </p:nvSpPr>
        <p:spPr/>
        <p:txBody>
          <a:bodyPr/>
          <a:p>
            <a:fld id="{49AE70B2-8BF9-45C0-BB95-33D1B9D3A854}" type="slidenum">
              <a:rPr lang="zh-CN" altLang="en-US" smtClean="0"/>
            </a:fld>
            <a:endParaRPr lang="zh-CN" altLang="en-US"/>
          </a:p>
        </p:txBody>
      </p:sp>
      <p:sp>
        <p:nvSpPr>
          <p:cNvPr id="5" name="Footer Placeholder 4"/>
          <p:cNvSpPr>
            <a:spLocks noGrp="1"/>
          </p:cNvSpPr>
          <p:nvPr>
            <p:ph type="ftr" sz="quarter" idx="3"/>
          </p:nvPr>
        </p:nvSpPr>
        <p:spPr/>
        <p:txBody>
          <a:bodyPr/>
          <a:p>
            <a:r>
              <a:rPr lang="zh-CN" altLang="en-US"/>
              <a:t>Prepared by Rabin Bishwokarma</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9382760" cy="460375"/>
          </a:xfrm>
          <a:prstGeom prst="rect">
            <a:avLst/>
          </a:prstGeom>
          <a:noFill/>
        </p:spPr>
        <p:txBody>
          <a:bodyPr wrap="square" rtlCol="0">
            <a:spAutoFit/>
          </a:bodyPr>
          <a:p>
            <a:r>
              <a:rPr lang="en-US" sz="2400">
                <a:latin typeface="Aclonica" panose="02060503000000020004" charset="0"/>
                <a:cs typeface="Aclonica" panose="02060503000000020004" charset="0"/>
              </a:rPr>
              <a:t>Practise Questions: Task -1</a:t>
            </a:r>
            <a:endParaRPr lang="en-US" sz="2400">
              <a:latin typeface="Aclonica" panose="02060503000000020004" charset="0"/>
              <a:cs typeface="Aclonica" panose="0206050300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
        <p:nvSpPr>
          <p:cNvPr id="7" name="Text Box 6"/>
          <p:cNvSpPr txBox="1"/>
          <p:nvPr/>
        </p:nvSpPr>
        <p:spPr>
          <a:xfrm>
            <a:off x="728345" y="684530"/>
            <a:ext cx="10584180" cy="645160"/>
          </a:xfrm>
          <a:prstGeom prst="rect">
            <a:avLst/>
          </a:prstGeom>
          <a:noFill/>
        </p:spPr>
        <p:txBody>
          <a:bodyPr wrap="square" rtlCol="0">
            <a:spAutoFit/>
          </a:bodyPr>
          <a:p>
            <a:pPr marL="342900" indent="-342900">
              <a:buFont typeface="+mj-lt"/>
              <a:buAutoNum type="arabicPeriod"/>
            </a:pPr>
            <a:r>
              <a:rPr lang="en-US"/>
              <a:t>The table below shows the salaries of secondary/high school teachers in 2009. Summarize the information by selecting and reporting the main features and make comparison where relevant.</a:t>
            </a:r>
            <a:endParaRPr lang="en-US"/>
          </a:p>
        </p:txBody>
      </p:sp>
      <p:pic>
        <p:nvPicPr>
          <p:cNvPr id="5" name="Picture 4"/>
          <p:cNvPicPr>
            <a:picLocks noChangeAspect="1"/>
          </p:cNvPicPr>
          <p:nvPr/>
        </p:nvPicPr>
        <p:blipFill>
          <a:blip r:embed="rId1"/>
          <a:stretch>
            <a:fillRect/>
          </a:stretch>
        </p:blipFill>
        <p:spPr>
          <a:xfrm>
            <a:off x="1223645" y="1447800"/>
            <a:ext cx="9334500" cy="25431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9382760" cy="460375"/>
          </a:xfrm>
          <a:prstGeom prst="rect">
            <a:avLst/>
          </a:prstGeom>
          <a:noFill/>
        </p:spPr>
        <p:txBody>
          <a:bodyPr wrap="square" rtlCol="0">
            <a:spAutoFit/>
          </a:bodyPr>
          <a:p>
            <a:r>
              <a:rPr lang="en-US" sz="2400">
                <a:latin typeface="Aclonica" panose="02060503000000020004" charset="0"/>
                <a:cs typeface="Aclonica" panose="02060503000000020004" charset="0"/>
              </a:rPr>
              <a:t>Practise Questions: Task -1</a:t>
            </a:r>
            <a:endParaRPr lang="en-US" sz="2400">
              <a:latin typeface="Aclonica" panose="02060503000000020004" charset="0"/>
              <a:cs typeface="Aclonica" panose="0206050300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
        <p:nvSpPr>
          <p:cNvPr id="7" name="Text Box 6"/>
          <p:cNvSpPr txBox="1"/>
          <p:nvPr/>
        </p:nvSpPr>
        <p:spPr>
          <a:xfrm>
            <a:off x="728345" y="684530"/>
            <a:ext cx="10584180" cy="922020"/>
          </a:xfrm>
          <a:prstGeom prst="rect">
            <a:avLst/>
          </a:prstGeom>
          <a:noFill/>
        </p:spPr>
        <p:txBody>
          <a:bodyPr wrap="square" rtlCol="0">
            <a:spAutoFit/>
          </a:bodyPr>
          <a:p>
            <a:pPr marL="343535" indent="-307340">
              <a:buFont typeface="+mj-lt"/>
              <a:buNone/>
            </a:pPr>
            <a:r>
              <a:rPr lang="en-US"/>
              <a:t>2. The charts show information concerning speed-camera use, together with statistics on road accidents, for the city of Melbourne. Summaries the information by selecting and reporting the main features, and make comparisons where relevant.</a:t>
            </a:r>
            <a:endParaRPr lang="en-US"/>
          </a:p>
        </p:txBody>
      </p:sp>
      <p:pic>
        <p:nvPicPr>
          <p:cNvPr id="8" name="Picture 7"/>
          <p:cNvPicPr>
            <a:picLocks noChangeAspect="1"/>
          </p:cNvPicPr>
          <p:nvPr/>
        </p:nvPicPr>
        <p:blipFill>
          <a:blip r:embed="rId1"/>
          <a:stretch>
            <a:fillRect/>
          </a:stretch>
        </p:blipFill>
        <p:spPr>
          <a:xfrm>
            <a:off x="1518285" y="1992630"/>
            <a:ext cx="8334375" cy="38671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9382760" cy="460375"/>
          </a:xfrm>
          <a:prstGeom prst="rect">
            <a:avLst/>
          </a:prstGeom>
          <a:noFill/>
        </p:spPr>
        <p:txBody>
          <a:bodyPr wrap="square" rtlCol="0">
            <a:spAutoFit/>
          </a:bodyPr>
          <a:p>
            <a:r>
              <a:rPr lang="en-US" sz="2400">
                <a:latin typeface="Aclonica" panose="02060503000000020004" charset="0"/>
                <a:cs typeface="Aclonica" panose="02060503000000020004" charset="0"/>
              </a:rPr>
              <a:t>Practise Questions: Task -1</a:t>
            </a:r>
            <a:endParaRPr lang="en-US" sz="2400">
              <a:latin typeface="Aclonica" panose="02060503000000020004" charset="0"/>
              <a:cs typeface="Aclonica" panose="0206050300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
        <p:nvSpPr>
          <p:cNvPr id="7" name="Text Box 6"/>
          <p:cNvSpPr txBox="1"/>
          <p:nvPr/>
        </p:nvSpPr>
        <p:spPr>
          <a:xfrm>
            <a:off x="728345" y="684530"/>
            <a:ext cx="10584180" cy="645160"/>
          </a:xfrm>
          <a:prstGeom prst="rect">
            <a:avLst/>
          </a:prstGeom>
          <a:noFill/>
        </p:spPr>
        <p:txBody>
          <a:bodyPr wrap="square" rtlCol="0">
            <a:spAutoFit/>
          </a:bodyPr>
          <a:p>
            <a:pPr marL="343535" indent="-307340">
              <a:buFont typeface="+mj-lt"/>
              <a:buNone/>
            </a:pPr>
            <a:r>
              <a:rPr lang="en-US"/>
              <a:t>3. The diagram shows the production of hydroelectricity. Summarise the information by selecting and reporting the main features, and make comparisons where relevant.</a:t>
            </a:r>
            <a:endParaRPr lang="en-US"/>
          </a:p>
        </p:txBody>
      </p:sp>
      <p:pic>
        <p:nvPicPr>
          <p:cNvPr id="5" name="Picture 4"/>
          <p:cNvPicPr>
            <a:picLocks noChangeAspect="1"/>
          </p:cNvPicPr>
          <p:nvPr/>
        </p:nvPicPr>
        <p:blipFill>
          <a:blip r:embed="rId1"/>
          <a:stretch>
            <a:fillRect/>
          </a:stretch>
        </p:blipFill>
        <p:spPr>
          <a:xfrm>
            <a:off x="2842895" y="1732915"/>
            <a:ext cx="5514975" cy="38004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9382760" cy="460375"/>
          </a:xfrm>
          <a:prstGeom prst="rect">
            <a:avLst/>
          </a:prstGeom>
          <a:noFill/>
        </p:spPr>
        <p:txBody>
          <a:bodyPr wrap="square" rtlCol="0">
            <a:spAutoFit/>
          </a:bodyPr>
          <a:p>
            <a:r>
              <a:rPr lang="en-US" sz="2400">
                <a:latin typeface="Aclonica" panose="02060503000000020004" charset="0"/>
                <a:cs typeface="Aclonica" panose="02060503000000020004" charset="0"/>
              </a:rPr>
              <a:t>Practise Questions: Task -1</a:t>
            </a:r>
            <a:endParaRPr lang="en-US" sz="2400">
              <a:latin typeface="Aclonica" panose="02060503000000020004" charset="0"/>
              <a:cs typeface="Aclonica" panose="0206050300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
        <p:nvSpPr>
          <p:cNvPr id="7" name="Text Box 6"/>
          <p:cNvSpPr txBox="1"/>
          <p:nvPr/>
        </p:nvSpPr>
        <p:spPr>
          <a:xfrm>
            <a:off x="728345" y="684530"/>
            <a:ext cx="10584180" cy="1198880"/>
          </a:xfrm>
          <a:prstGeom prst="rect">
            <a:avLst/>
          </a:prstGeom>
          <a:noFill/>
        </p:spPr>
        <p:txBody>
          <a:bodyPr wrap="square" rtlCol="0">
            <a:spAutoFit/>
          </a:bodyPr>
          <a:p>
            <a:pPr marL="343535" indent="-307340">
              <a:buFont typeface="+mj-lt"/>
              <a:buNone/>
            </a:pPr>
            <a:r>
              <a:rPr lang="en-US"/>
              <a:t>4. The charts show survey results concerning why MBA graduates chose their degree, and employer's reasons for hiring them. Summarise the information by selecting and reporting the main features, and make comparisons where relevant.</a:t>
            </a:r>
            <a:endParaRPr lang="en-US"/>
          </a:p>
          <a:p>
            <a:pPr marL="343535" indent="-307340">
              <a:buFont typeface="+mj-lt"/>
              <a:buNone/>
            </a:pPr>
            <a:endParaRPr lang="en-US"/>
          </a:p>
        </p:txBody>
      </p:sp>
      <p:pic>
        <p:nvPicPr>
          <p:cNvPr id="8" name="Picture 7"/>
          <p:cNvPicPr>
            <a:picLocks noChangeAspect="1"/>
          </p:cNvPicPr>
          <p:nvPr/>
        </p:nvPicPr>
        <p:blipFill>
          <a:blip r:embed="rId1"/>
          <a:stretch>
            <a:fillRect/>
          </a:stretch>
        </p:blipFill>
        <p:spPr>
          <a:xfrm>
            <a:off x="2933700" y="2021205"/>
            <a:ext cx="4970780" cy="35687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9382760" cy="460375"/>
          </a:xfrm>
          <a:prstGeom prst="rect">
            <a:avLst/>
          </a:prstGeom>
          <a:noFill/>
        </p:spPr>
        <p:txBody>
          <a:bodyPr wrap="square" rtlCol="0">
            <a:spAutoFit/>
          </a:bodyPr>
          <a:p>
            <a:r>
              <a:rPr lang="en-US" sz="2400">
                <a:latin typeface="Aclonica" panose="02060503000000020004" charset="0"/>
                <a:cs typeface="Aclonica" panose="02060503000000020004" charset="0"/>
              </a:rPr>
              <a:t>Practise Questions: Task -1</a:t>
            </a:r>
            <a:endParaRPr lang="en-US" sz="2400">
              <a:latin typeface="Aclonica" panose="02060503000000020004" charset="0"/>
              <a:cs typeface="Aclonica" panose="0206050300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
        <p:nvSpPr>
          <p:cNvPr id="7" name="Text Box 6"/>
          <p:cNvSpPr txBox="1"/>
          <p:nvPr/>
        </p:nvSpPr>
        <p:spPr>
          <a:xfrm>
            <a:off x="728345" y="684530"/>
            <a:ext cx="10584180" cy="922020"/>
          </a:xfrm>
          <a:prstGeom prst="rect">
            <a:avLst/>
          </a:prstGeom>
          <a:noFill/>
        </p:spPr>
        <p:txBody>
          <a:bodyPr wrap="square" rtlCol="0">
            <a:spAutoFit/>
          </a:bodyPr>
          <a:p>
            <a:pPr marL="343535" indent="-307340">
              <a:buFont typeface="+mj-lt"/>
              <a:buNone/>
            </a:pPr>
            <a:r>
              <a:rPr lang="en-US"/>
              <a:t>5. The charts show the amount and quality of water supplied to two regions of the world.Summarise the information by selecting and reporting the main features, and make comparisons where relevant.</a:t>
            </a:r>
            <a:endParaRPr lang="en-US"/>
          </a:p>
        </p:txBody>
      </p:sp>
      <p:pic>
        <p:nvPicPr>
          <p:cNvPr id="5" name="Picture 4"/>
          <p:cNvPicPr>
            <a:picLocks noChangeAspect="1"/>
          </p:cNvPicPr>
          <p:nvPr/>
        </p:nvPicPr>
        <p:blipFill>
          <a:blip r:embed="rId1"/>
          <a:stretch>
            <a:fillRect/>
          </a:stretch>
        </p:blipFill>
        <p:spPr>
          <a:xfrm>
            <a:off x="1985645" y="1671320"/>
            <a:ext cx="8220075" cy="35147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9382760" cy="460375"/>
          </a:xfrm>
          <a:prstGeom prst="rect">
            <a:avLst/>
          </a:prstGeom>
          <a:noFill/>
        </p:spPr>
        <p:txBody>
          <a:bodyPr wrap="square" rtlCol="0">
            <a:spAutoFit/>
          </a:bodyPr>
          <a:p>
            <a:r>
              <a:rPr lang="en-US" sz="2400">
                <a:latin typeface="Aclonica" panose="02060503000000020004" charset="0"/>
                <a:cs typeface="Aclonica" panose="02060503000000020004" charset="0"/>
              </a:rPr>
              <a:t>Practise Questions: Task 2</a:t>
            </a:r>
            <a:endParaRPr lang="en-US" sz="2400">
              <a:latin typeface="Aclonica" panose="02060503000000020004" charset="0"/>
              <a:cs typeface="Aclonica" panose="0206050300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
        <p:nvSpPr>
          <p:cNvPr id="7" name="Text Box 6"/>
          <p:cNvSpPr txBox="1"/>
          <p:nvPr/>
        </p:nvSpPr>
        <p:spPr>
          <a:xfrm>
            <a:off x="728345" y="684530"/>
            <a:ext cx="10584180" cy="4715510"/>
          </a:xfrm>
          <a:prstGeom prst="rect">
            <a:avLst/>
          </a:prstGeom>
          <a:noFill/>
        </p:spPr>
        <p:txBody>
          <a:bodyPr wrap="square" rtlCol="0">
            <a:spAutoFit/>
          </a:bodyPr>
          <a:p>
            <a:pPr marL="342900" indent="-342900">
              <a:lnSpc>
                <a:spcPct val="100000"/>
              </a:lnSpc>
              <a:spcBef>
                <a:spcPts val="0"/>
              </a:spcBef>
              <a:spcAft>
                <a:spcPts val="300"/>
              </a:spcAft>
              <a:buFont typeface="+mj-lt"/>
              <a:buAutoNum type="arabicPeriod"/>
            </a:pPr>
            <a:r>
              <a:rPr lang="en-US"/>
              <a:t>Many people today, especially in the developed world, are choosing to have fewer children, or none at all. Why is this happening, and do you think it is a good trend? Give reasons for your answer, and include any relevant examples from your own knowledge or experience.</a:t>
            </a:r>
            <a:endParaRPr lang="en-US"/>
          </a:p>
          <a:p>
            <a:pPr marL="342900" indent="-342900">
              <a:lnSpc>
                <a:spcPct val="100000"/>
              </a:lnSpc>
              <a:spcBef>
                <a:spcPts val="0"/>
              </a:spcBef>
              <a:spcAft>
                <a:spcPts val="300"/>
              </a:spcAft>
              <a:buFont typeface="+mj-lt"/>
              <a:buAutoNum type="arabicPeriod"/>
            </a:pPr>
            <a:r>
              <a:rPr lang="en-US"/>
              <a:t>Today, the high sales of popular consumer goods reflect the power of advertising and not the real needs of the society in which they are sold. To what extent do you agree or disagree?</a:t>
            </a:r>
            <a:endParaRPr lang="en-US"/>
          </a:p>
          <a:p>
            <a:pPr marL="342900" indent="-342900">
              <a:lnSpc>
                <a:spcPct val="100000"/>
              </a:lnSpc>
              <a:spcBef>
                <a:spcPts val="0"/>
              </a:spcBef>
              <a:spcAft>
                <a:spcPts val="300"/>
              </a:spcAft>
              <a:buFont typeface="+mj-lt"/>
              <a:buAutoNum type="arabicPeriod"/>
            </a:pPr>
            <a:r>
              <a:rPr lang="en-US"/>
              <a:t>The tendency of news reports in the media to focus more on problems and emergencies rather than on positive developments is harmful to the individuals and the society as a whole. To what extent do you agree or disagree?</a:t>
            </a:r>
            <a:endParaRPr lang="en-US"/>
          </a:p>
          <a:p>
            <a:pPr marL="342900" indent="-342900">
              <a:lnSpc>
                <a:spcPct val="100000"/>
              </a:lnSpc>
              <a:spcBef>
                <a:spcPts val="0"/>
              </a:spcBef>
              <a:spcAft>
                <a:spcPts val="300"/>
              </a:spcAft>
              <a:buFont typeface="+mj-lt"/>
              <a:buAutoNum type="arabicPeriod"/>
            </a:pPr>
            <a:r>
              <a:rPr lang="en-US"/>
              <a:t>Farmers within a country are often protected by tariffs - that is, special taxes on imported food. Such policies are necessary, and should be implemented wherever possible. To what extent do you agree with this? Give reasons for your answer, and include any relevant examples from your own knowledge or experience.</a:t>
            </a:r>
            <a:endParaRPr lang="en-US"/>
          </a:p>
          <a:p>
            <a:pPr marL="342900" indent="-342900">
              <a:lnSpc>
                <a:spcPct val="100000"/>
              </a:lnSpc>
              <a:spcBef>
                <a:spcPts val="0"/>
              </a:spcBef>
              <a:spcAft>
                <a:spcPts val="300"/>
              </a:spcAft>
              <a:buFont typeface="+mj-lt"/>
              <a:buAutoNum type="arabicPeriod"/>
            </a:pPr>
            <a:r>
              <a:rPr lang="en-US"/>
              <a:t>The use of corporal punishment (physically hitting students) in schools is in decline, yet it should be used to improve behaviour. To what extent do you agree or disagree with this statement?</a:t>
            </a:r>
            <a:endParaRPr lang="en-US"/>
          </a:p>
          <a:p>
            <a:pPr marL="342900" indent="-342900">
              <a:lnSpc>
                <a:spcPct val="100000"/>
              </a:lnSpc>
              <a:spcBef>
                <a:spcPts val="0"/>
              </a:spcBef>
              <a:spcAft>
                <a:spcPts val="300"/>
              </a:spcAft>
              <a:buFont typeface="+mj-lt"/>
              <a:buAutoNum type="arabicPeriod"/>
            </a:pPr>
            <a:r>
              <a:rPr lang="en-US"/>
              <a:t>Missions to explore space are hugely expensive, and there are problems on Earth which demand attention. The number of these missions needs to be reduced. Do you agree or disagree?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27710" y="687705"/>
            <a:ext cx="10889615" cy="5439410"/>
          </a:xfrm>
        </p:spPr>
        <p:txBody>
          <a:bodyPr>
            <a:noAutofit/>
          </a:bodyPr>
          <a:p>
            <a:r>
              <a:rPr lang="en-US" sz="1400" b="1">
                <a:latin typeface="Actor" panose="020B0503050000020004" charset="0"/>
                <a:cs typeface="Actor" panose="020B0503050000020004" charset="0"/>
              </a:rPr>
              <a:t>Task Achievement</a:t>
            </a:r>
            <a:endParaRPr lang="en-US" sz="1400" b="1">
              <a:latin typeface="Actor" panose="020B0503050000020004" charset="0"/>
              <a:cs typeface="Actor" panose="020B0503050000020004" charset="0"/>
            </a:endParaRPr>
          </a:p>
          <a:p>
            <a:pPr lvl="1"/>
            <a:r>
              <a:rPr lang="en-US" sz="1400">
                <a:latin typeface="Actor" panose="020B0503050000020004" charset="0"/>
                <a:cs typeface="Actor" panose="020B0503050000020004" charset="0"/>
              </a:rPr>
              <a:t>Select the main/key features of the graph, chart, map or process</a:t>
            </a:r>
            <a:endParaRPr lang="en-US" sz="1400">
              <a:latin typeface="Actor" panose="020B0503050000020004" charset="0"/>
              <a:cs typeface="Actor" panose="020B0503050000020004" charset="0"/>
            </a:endParaRPr>
          </a:p>
          <a:p>
            <a:pPr lvl="1"/>
            <a:r>
              <a:rPr lang="en-US" sz="1400">
                <a:latin typeface="Actor" panose="020B0503050000020004" charset="0"/>
                <a:cs typeface="Actor" panose="020B0503050000020004" charset="0"/>
              </a:rPr>
              <a:t>Write a clear overview that includes the main/key features (main trends, differences, stages etc.) of the graph, chart, map or process</a:t>
            </a:r>
            <a:endParaRPr lang="en-US" sz="1400">
              <a:latin typeface="Actor" panose="020B0503050000020004" charset="0"/>
              <a:cs typeface="Actor" panose="020B0503050000020004" charset="0"/>
            </a:endParaRPr>
          </a:p>
          <a:p>
            <a:pPr lvl="1"/>
            <a:r>
              <a:rPr lang="en-US" sz="1400">
                <a:latin typeface="Actor" panose="020B0503050000020004" charset="0"/>
                <a:cs typeface="Actor" panose="020B0503050000020004" charset="0"/>
              </a:rPr>
              <a:t>Support them with accurate detail</a:t>
            </a:r>
            <a:endParaRPr lang="en-US" sz="1400">
              <a:latin typeface="Actor" panose="020B0503050000020004" charset="0"/>
              <a:cs typeface="Actor" panose="020B0503050000020004" charset="0"/>
            </a:endParaRPr>
          </a:p>
          <a:p>
            <a:pPr lvl="1"/>
            <a:r>
              <a:rPr lang="en-US" sz="1400">
                <a:latin typeface="Actor" panose="020B0503050000020004" charset="0"/>
                <a:cs typeface="Actor" panose="020B0503050000020004" charset="0"/>
              </a:rPr>
              <a:t>Write at least 150 words</a:t>
            </a:r>
            <a:endParaRPr lang="en-US" sz="1400">
              <a:latin typeface="Actor" panose="020B0503050000020004" charset="0"/>
              <a:cs typeface="Actor" panose="020B0503050000020004" charset="0"/>
            </a:endParaRPr>
          </a:p>
          <a:p>
            <a:r>
              <a:rPr lang="en-US" sz="1400" b="1">
                <a:latin typeface="Actor" panose="020B0503050000020004" charset="0"/>
                <a:cs typeface="Actor" panose="020B0503050000020004" charset="0"/>
              </a:rPr>
              <a:t>Coherence and Cohesion</a:t>
            </a:r>
            <a:endParaRPr lang="en-US" sz="1400" b="1">
              <a:latin typeface="Actor" panose="020B0503050000020004" charset="0"/>
              <a:cs typeface="Actor" panose="020B0503050000020004" charset="0"/>
            </a:endParaRPr>
          </a:p>
          <a:p>
            <a:pPr lvl="1"/>
            <a:r>
              <a:rPr lang="en-US" sz="1400">
                <a:latin typeface="Actor" panose="020B0503050000020004" charset="0"/>
                <a:cs typeface="Actor" panose="020B0503050000020004" charset="0"/>
              </a:rPr>
              <a:t>Introduce your essay by paraphrasing the question in the first paragraph</a:t>
            </a:r>
            <a:endParaRPr lang="en-US" sz="1400">
              <a:latin typeface="Actor" panose="020B0503050000020004" charset="0"/>
              <a:cs typeface="Actor" panose="020B0503050000020004" charset="0"/>
            </a:endParaRPr>
          </a:p>
          <a:p>
            <a:pPr lvl="1"/>
            <a:r>
              <a:rPr lang="en-US" sz="1400">
                <a:latin typeface="Actor" panose="020B0503050000020004" charset="0"/>
                <a:cs typeface="Actor" panose="020B0503050000020004" charset="0"/>
              </a:rPr>
              <a:t>Separate your ideas into paragraphs</a:t>
            </a:r>
            <a:endParaRPr lang="en-US" sz="1400">
              <a:latin typeface="Actor" panose="020B0503050000020004" charset="0"/>
              <a:cs typeface="Actor" panose="020B0503050000020004" charset="0"/>
            </a:endParaRPr>
          </a:p>
          <a:p>
            <a:pPr lvl="1"/>
            <a:r>
              <a:rPr lang="en-US" sz="1400">
                <a:latin typeface="Actor" panose="020B0503050000020004" charset="0"/>
                <a:cs typeface="Actor" panose="020B0503050000020004" charset="0"/>
              </a:rPr>
              <a:t>Making it clear which paragraph is your overview and having very clear ideas in your overview</a:t>
            </a:r>
            <a:endParaRPr lang="en-US" sz="1400">
              <a:latin typeface="Actor" panose="020B0503050000020004" charset="0"/>
              <a:cs typeface="Actor" panose="020B0503050000020004" charset="0"/>
            </a:endParaRPr>
          </a:p>
          <a:p>
            <a:pPr lvl="1"/>
            <a:r>
              <a:rPr lang="en-US" sz="1400">
                <a:latin typeface="Actor" panose="020B0503050000020004" charset="0"/>
                <a:cs typeface="Actor" panose="020B0503050000020004" charset="0"/>
              </a:rPr>
              <a:t>Supporting the main points in your overview in separate paragraphs</a:t>
            </a:r>
            <a:endParaRPr lang="en-US" sz="1400">
              <a:latin typeface="Actor" panose="020B0503050000020004" charset="0"/>
              <a:cs typeface="Actor" panose="020B0503050000020004" charset="0"/>
            </a:endParaRPr>
          </a:p>
          <a:p>
            <a:pPr lvl="1"/>
            <a:r>
              <a:rPr lang="en-US" sz="1400">
                <a:latin typeface="Actor" panose="020B0503050000020004" charset="0"/>
                <a:cs typeface="Actor" panose="020B0503050000020004" charset="0"/>
              </a:rPr>
              <a:t>Making it clear what each paragraph is about</a:t>
            </a:r>
            <a:endParaRPr lang="en-US" sz="1400">
              <a:latin typeface="Actor" panose="020B0503050000020004" charset="0"/>
              <a:cs typeface="Actor" panose="020B0503050000020004" charset="0"/>
            </a:endParaRPr>
          </a:p>
          <a:p>
            <a:r>
              <a:rPr lang="en-US" sz="1400" b="1">
                <a:latin typeface="Actor" panose="020B0503050000020004" charset="0"/>
                <a:cs typeface="Actor" panose="020B0503050000020004" charset="0"/>
              </a:rPr>
              <a:t>Lexical Resource</a:t>
            </a:r>
            <a:endParaRPr lang="en-US" sz="1400" b="1">
              <a:latin typeface="Actor" panose="020B0503050000020004" charset="0"/>
              <a:cs typeface="Actor" panose="020B0503050000020004" charset="0"/>
            </a:endParaRPr>
          </a:p>
          <a:p>
            <a:pPr lvl="1"/>
            <a:r>
              <a:rPr lang="en-US" sz="1400">
                <a:latin typeface="Actor" panose="020B0503050000020004" charset="0"/>
                <a:cs typeface="Actor" panose="020B0503050000020004" charset="0"/>
              </a:rPr>
              <a:t>Use a range of linking words when appropriate</a:t>
            </a:r>
            <a:endParaRPr lang="en-US" sz="1400">
              <a:latin typeface="Actor" panose="020B0503050000020004" charset="0"/>
              <a:cs typeface="Actor" panose="020B0503050000020004" charset="0"/>
            </a:endParaRPr>
          </a:p>
          <a:p>
            <a:pPr lvl="1"/>
            <a:r>
              <a:rPr lang="en-US" sz="1400">
                <a:latin typeface="Actor" panose="020B0503050000020004" charset="0"/>
                <a:cs typeface="Actor" panose="020B0503050000020004" charset="0"/>
              </a:rPr>
              <a:t>Use linking words accurately</a:t>
            </a:r>
            <a:endParaRPr lang="en-US" sz="1400">
              <a:latin typeface="Actor" panose="020B0503050000020004" charset="0"/>
              <a:cs typeface="Actor" panose="020B0503050000020004" charset="0"/>
            </a:endParaRPr>
          </a:p>
          <a:p>
            <a:pPr lvl="1"/>
            <a:r>
              <a:rPr lang="en-US" sz="1400">
                <a:latin typeface="Actor" panose="020B0503050000020004" charset="0"/>
                <a:cs typeface="Actor" panose="020B0503050000020004" charset="0"/>
              </a:rPr>
              <a:t>Do not over-use linking words</a:t>
            </a:r>
            <a:endParaRPr lang="en-US" sz="1400">
              <a:latin typeface="Actor" panose="020B0503050000020004" charset="0"/>
              <a:cs typeface="Actor" panose="020B0503050000020004" charset="0"/>
            </a:endParaRPr>
          </a:p>
          <a:p>
            <a:r>
              <a:rPr lang="en-US" sz="1400" b="1">
                <a:latin typeface="Actor" panose="020B0503050000020004" charset="0"/>
                <a:cs typeface="Actor" panose="020B0503050000020004" charset="0"/>
              </a:rPr>
              <a:t>Grammatical Range and Accuracy</a:t>
            </a:r>
            <a:endParaRPr lang="en-US" sz="1400" b="1">
              <a:latin typeface="Actor" panose="020B0503050000020004" charset="0"/>
              <a:cs typeface="Actor" panose="020B0503050000020004" charset="0"/>
            </a:endParaRPr>
          </a:p>
          <a:p>
            <a:pPr lvl="1"/>
            <a:r>
              <a:rPr lang="en-US" sz="1400">
                <a:latin typeface="Actor" panose="020B0503050000020004" charset="0"/>
                <a:cs typeface="Actor" panose="020B0503050000020004" charset="0"/>
              </a:rPr>
              <a:t>Do not make errors</a:t>
            </a:r>
            <a:endParaRPr lang="en-US" sz="1400">
              <a:latin typeface="Actor" panose="020B0503050000020004" charset="0"/>
              <a:cs typeface="Actor" panose="020B0503050000020004" charset="0"/>
            </a:endParaRPr>
          </a:p>
          <a:p>
            <a:pPr lvl="1"/>
            <a:r>
              <a:rPr lang="en-US" sz="1400">
                <a:latin typeface="Actor" panose="020B0503050000020004" charset="0"/>
                <a:cs typeface="Actor" panose="020B0503050000020004" charset="0"/>
              </a:rPr>
              <a:t>Use a range of appropriate tenses</a:t>
            </a:r>
            <a:endParaRPr lang="en-US" sz="1400">
              <a:latin typeface="Actor" panose="020B0503050000020004" charset="0"/>
              <a:cs typeface="Actor" panose="020B0503050000020004" charset="0"/>
            </a:endParaRPr>
          </a:p>
          <a:p>
            <a:pPr lvl="1"/>
            <a:r>
              <a:rPr lang="en-US" sz="1400">
                <a:latin typeface="Actor" panose="020B0503050000020004" charset="0"/>
                <a:cs typeface="Actor" panose="020B0503050000020004" charset="0"/>
              </a:rPr>
              <a:t>Use a range of appropriate structures</a:t>
            </a:r>
            <a:endParaRPr lang="en-US" sz="1400">
              <a:latin typeface="Actor" panose="020B0503050000020004" charset="0"/>
              <a:cs typeface="Actor" panose="020B0503050000020004" charset="0"/>
            </a:endParaRPr>
          </a:p>
          <a:p>
            <a:pPr lvl="1"/>
            <a:r>
              <a:rPr lang="en-US" sz="1400">
                <a:latin typeface="Actor" panose="020B0503050000020004" charset="0"/>
                <a:cs typeface="Actor" panose="020B0503050000020004" charset="0"/>
              </a:rPr>
              <a:t>Use both simple and complex sentences</a:t>
            </a:r>
            <a:endParaRPr lang="en-US" sz="1400">
              <a:latin typeface="Actor" panose="020B0503050000020004" charset="0"/>
              <a:cs typeface="Actor" panose="020B0503050000020004" charset="0"/>
            </a:endParaRPr>
          </a:p>
          <a:p>
            <a:pPr lvl="1"/>
            <a:r>
              <a:rPr lang="en-US" sz="1400">
                <a:latin typeface="Actor" panose="020B0503050000020004" charset="0"/>
                <a:cs typeface="Actor" panose="020B0503050000020004" charset="0"/>
              </a:rPr>
              <a:t>Use correct punctuation</a:t>
            </a:r>
            <a:endParaRPr lang="en-US" sz="1400">
              <a:latin typeface="Actor" panose="020B0503050000020004" charset="0"/>
              <a:cs typeface="Actor" panose="020B0503050000020004" charset="0"/>
            </a:endParaRPr>
          </a:p>
        </p:txBody>
      </p:sp>
      <p:sp>
        <p:nvSpPr>
          <p:cNvPr id="4" name="Text Box 3"/>
          <p:cNvSpPr txBox="1"/>
          <p:nvPr/>
        </p:nvSpPr>
        <p:spPr>
          <a:xfrm>
            <a:off x="727710" y="215265"/>
            <a:ext cx="5886450" cy="460375"/>
          </a:xfrm>
          <a:prstGeom prst="rect">
            <a:avLst/>
          </a:prstGeom>
          <a:noFill/>
        </p:spPr>
        <p:txBody>
          <a:bodyPr wrap="square" rtlCol="0">
            <a:spAutoFit/>
          </a:bodyPr>
          <a:p>
            <a:r>
              <a:rPr lang="en-US" sz="2400">
                <a:latin typeface="Aclonica" panose="02060503000000020004" charset="0"/>
                <a:cs typeface="Aclonica" panose="02060503000000020004" charset="0"/>
              </a:rPr>
              <a:t>Marking Criteria</a:t>
            </a:r>
            <a:endParaRPr lang="en-US" sz="2400">
              <a:latin typeface="Aclonica" panose="02060503000000020004" charset="0"/>
              <a:cs typeface="Aclonica" panose="0206050300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9382760" cy="460375"/>
          </a:xfrm>
          <a:prstGeom prst="rect">
            <a:avLst/>
          </a:prstGeom>
          <a:noFill/>
        </p:spPr>
        <p:txBody>
          <a:bodyPr wrap="square" rtlCol="0">
            <a:spAutoFit/>
          </a:bodyPr>
          <a:p>
            <a:r>
              <a:rPr lang="en-US" sz="2400">
                <a:latin typeface="Aclonica" panose="02060503000000020004" charset="0"/>
                <a:cs typeface="Aclonica" panose="02060503000000020004" charset="0"/>
              </a:rPr>
              <a:t>Practise Questions: Task 2</a:t>
            </a:r>
            <a:endParaRPr lang="en-US" sz="2400">
              <a:latin typeface="Aclonica" panose="02060503000000020004" charset="0"/>
              <a:cs typeface="Aclonica" panose="0206050300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
        <p:nvSpPr>
          <p:cNvPr id="7" name="Text Box 6"/>
          <p:cNvSpPr txBox="1"/>
          <p:nvPr/>
        </p:nvSpPr>
        <p:spPr>
          <a:xfrm>
            <a:off x="728345" y="684530"/>
            <a:ext cx="10584180" cy="3530600"/>
          </a:xfrm>
          <a:prstGeom prst="rect">
            <a:avLst/>
          </a:prstGeom>
          <a:noFill/>
        </p:spPr>
        <p:txBody>
          <a:bodyPr wrap="square" rtlCol="0">
            <a:spAutoFit/>
          </a:bodyPr>
          <a:p>
            <a:pPr marL="292735" indent="-273685">
              <a:lnSpc>
                <a:spcPct val="100000"/>
              </a:lnSpc>
              <a:spcBef>
                <a:spcPts val="0"/>
              </a:spcBef>
              <a:spcAft>
                <a:spcPts val="300"/>
              </a:spcAft>
              <a:buFont typeface="+mj-lt"/>
              <a:buNone/>
            </a:pPr>
            <a:r>
              <a:rPr lang="en-US"/>
              <a:t>7. The Internet is now used all around the world as a source of information and communication. However, it's often controversial, so many people think it needs to be controlled. Others believe there should be no interference whatsoever. Discuss both points of view, and give your opinion. Give reasons for your answer, and include any relevant examples from your own knowledge or experience.</a:t>
            </a:r>
            <a:endParaRPr lang="en-US"/>
          </a:p>
          <a:p>
            <a:pPr marL="292735" indent="-273685">
              <a:lnSpc>
                <a:spcPct val="100000"/>
              </a:lnSpc>
              <a:spcBef>
                <a:spcPts val="0"/>
              </a:spcBef>
              <a:spcAft>
                <a:spcPts val="300"/>
              </a:spcAft>
              <a:buFont typeface="+mj-lt"/>
              <a:buNone/>
            </a:pPr>
            <a:r>
              <a:rPr lang="en-US"/>
              <a:t>8. The movement of people from the countryside into the cities is happening in many parts of the world, resulting in the problems, especially in cities. What are the causes of this movement, and how can it be reversed. Give reasons for your answer, and include any relevant examples from your own knowledge or experience.</a:t>
            </a:r>
            <a:endParaRPr lang="en-US"/>
          </a:p>
          <a:p>
            <a:pPr marL="292735" indent="-273685">
              <a:lnSpc>
                <a:spcPct val="100000"/>
              </a:lnSpc>
              <a:spcBef>
                <a:spcPts val="0"/>
              </a:spcBef>
              <a:spcAft>
                <a:spcPts val="300"/>
              </a:spcAft>
              <a:buFont typeface="+mj-lt"/>
              <a:buNone/>
            </a:pPr>
            <a:r>
              <a:rPr lang="en-US"/>
              <a:t>9. There is too much noise in many public places in cities. What are the causes of this problem? What can be done to solve the problem?</a:t>
            </a:r>
            <a:endParaRPr lang="en-US"/>
          </a:p>
          <a:p>
            <a:pPr marL="292735" indent="-273685">
              <a:lnSpc>
                <a:spcPct val="100000"/>
              </a:lnSpc>
              <a:spcBef>
                <a:spcPts val="0"/>
              </a:spcBef>
              <a:spcAft>
                <a:spcPts val="300"/>
              </a:spcAft>
              <a:buFont typeface="+mj-lt"/>
              <a:buNone/>
            </a:pPr>
            <a:r>
              <a:rPr lang="en-US"/>
              <a:t>10.</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5886450" cy="460375"/>
          </a:xfrm>
          <a:prstGeom prst="rect">
            <a:avLst/>
          </a:prstGeom>
          <a:noFill/>
        </p:spPr>
        <p:txBody>
          <a:bodyPr wrap="square" rtlCol="0">
            <a:spAutoFit/>
          </a:bodyPr>
          <a:p>
            <a:r>
              <a:rPr lang="en-US" sz="2400">
                <a:latin typeface="Aclonica" panose="02060503000000020004" charset="0"/>
                <a:cs typeface="Aclonica" panose="02060503000000020004" charset="0"/>
              </a:rPr>
              <a:t>General Structure</a:t>
            </a:r>
            <a:endParaRPr lang="en-US" sz="2400">
              <a:latin typeface="Aclonica" panose="02060503000000020004" charset="0"/>
              <a:cs typeface="Aclonica" panose="02060503000000020004" charset="0"/>
            </a:endParaRPr>
          </a:p>
        </p:txBody>
      </p:sp>
      <p:graphicFrame>
        <p:nvGraphicFramePr>
          <p:cNvPr id="5" name="Table 4"/>
          <p:cNvGraphicFramePr/>
          <p:nvPr/>
        </p:nvGraphicFramePr>
        <p:xfrm>
          <a:off x="727710" y="751840"/>
          <a:ext cx="9382760" cy="4535170"/>
        </p:xfrm>
        <a:graphic>
          <a:graphicData uri="http://schemas.openxmlformats.org/drawingml/2006/table">
            <a:tbl>
              <a:tblPr firstRow="1" bandRow="1">
                <a:tableStyleId>{5940675A-B579-460E-94D1-54222C63F5DA}</a:tableStyleId>
              </a:tblPr>
              <a:tblGrid>
                <a:gridCol w="9382760"/>
              </a:tblGrid>
              <a:tr h="1033145">
                <a:tc>
                  <a:txBody>
                    <a:bodyPr/>
                    <a:p>
                      <a:pPr indent="0">
                        <a:buNone/>
                      </a:pPr>
                      <a:r>
                        <a:rPr lang="en-US" sz="1800" b="1">
                          <a:latin typeface="Actor" panose="020B0503050000020004" charset="0"/>
                          <a:cs typeface="Actor" panose="020B0503050000020004" charset="0"/>
                        </a:rPr>
                        <a:t>1. Introduction</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paraphrase the title</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- 1 or 2 sentences</a:t>
                      </a: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60170">
                <a:tc>
                  <a:txBody>
                    <a:bodyPr/>
                    <a:p>
                      <a:pPr indent="0">
                        <a:buNone/>
                      </a:pPr>
                      <a:r>
                        <a:rPr lang="en-US" sz="1800" b="1">
                          <a:latin typeface="Actor" panose="020B0503050000020004" charset="0"/>
                          <a:cs typeface="Actor" panose="020B0503050000020004" charset="0"/>
                        </a:rPr>
                        <a:t>2. Overview/conclusion</a:t>
                      </a:r>
                      <a:endParaRPr lang="en-US" sz="1800" b="1">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outline 3-4 main points, and events (general trends, features)</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- 2 to 4 sentences</a:t>
                      </a:r>
                      <a:endParaRPr lang="en-US" sz="1800" b="0">
                        <a:latin typeface="Actor" panose="020B0503050000020004" charset="0"/>
                        <a:cs typeface="Actor" panose="020B0503050000020004" charset="0"/>
                      </a:endParaRPr>
                    </a:p>
                    <a:p>
                      <a:pPr indent="0">
                        <a:buNone/>
                      </a:pPr>
                      <a:r>
                        <a:rPr lang="en-US" sz="1600" b="1" i="1">
                          <a:solidFill>
                            <a:srgbClr val="C00000"/>
                          </a:solidFill>
                          <a:latin typeface="Actor" panose="020B0503050000020004" charset="0"/>
                          <a:cs typeface="Actor" panose="020B0503050000020004" charset="0"/>
                        </a:rPr>
                        <a:t>Never write numbers, percentages or dates here</a:t>
                      </a:r>
                      <a:endParaRPr lang="en-US" sz="1600" b="1" i="1">
                        <a:solidFill>
                          <a:srgbClr val="C00000"/>
                        </a:solidFill>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58545">
                <a:tc>
                  <a:txBody>
                    <a:bodyPr/>
                    <a:p>
                      <a:pPr indent="0">
                        <a:buNone/>
                      </a:pPr>
                      <a:r>
                        <a:rPr lang="en-US" sz="1800" b="1">
                          <a:latin typeface="Actor" panose="020B0503050000020004" charset="0"/>
                          <a:cs typeface="Actor" panose="020B0503050000020004" charset="0"/>
                        </a:rPr>
                        <a:t>3. Paragraph 1: Feature 1</a:t>
                      </a:r>
                      <a:endParaRPr lang="en-US" sz="1800" b="1">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Describe the picture giving specific data and examples</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Specific features in 2 or three paragraphs</a:t>
                      </a: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83310">
                <a:tc>
                  <a:txBody>
                    <a:bodyPr/>
                    <a:p>
                      <a:pPr indent="0">
                        <a:buNone/>
                      </a:pPr>
                      <a:r>
                        <a:rPr lang="en-US" sz="1800" b="1">
                          <a:latin typeface="Actor" panose="020B0503050000020004" charset="0"/>
                          <a:cs typeface="Actor" panose="020B0503050000020004" charset="0"/>
                        </a:rPr>
                        <a:t>4. </a:t>
                      </a:r>
                      <a:r>
                        <a:rPr lang="en-US" sz="1800" b="1">
                          <a:latin typeface="Actor" panose="020B0503050000020004" charset="0"/>
                          <a:cs typeface="Actor" panose="020B0503050000020004" charset="0"/>
                          <a:sym typeface="+mn-ea"/>
                        </a:rPr>
                        <a:t>Paragraph 2: </a:t>
                      </a:r>
                      <a:r>
                        <a:rPr lang="en-US" sz="1800" b="1">
                          <a:latin typeface="Actor" panose="020B0503050000020004" charset="0"/>
                          <a:cs typeface="Actor" panose="020B0503050000020004" charset="0"/>
                        </a:rPr>
                        <a:t>Feature 2</a:t>
                      </a:r>
                      <a:endParaRPr lang="en-US" sz="1800" b="1">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another specific feature in 2 or 3 paragraphs</a:t>
                      </a: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27710" y="737870"/>
            <a:ext cx="3321685" cy="2466975"/>
          </a:xfrm>
        </p:spPr>
        <p:txBody>
          <a:bodyPr>
            <a:noAutofit/>
          </a:bodyPr>
          <a:p>
            <a:pPr>
              <a:lnSpc>
                <a:spcPct val="100000"/>
              </a:lnSpc>
            </a:pPr>
            <a:r>
              <a:rPr lang="en-US" sz="1800">
                <a:solidFill>
                  <a:schemeClr val="tx1"/>
                </a:solidFill>
                <a:latin typeface="Alata" panose="00000500000000000000" charset="0"/>
                <a:cs typeface="Alata" panose="00000500000000000000" charset="0"/>
              </a:rPr>
              <a:t>Bar graph</a:t>
            </a:r>
            <a:endParaRPr lang="en-US" sz="1800">
              <a:solidFill>
                <a:schemeClr val="tx1"/>
              </a:solidFill>
              <a:latin typeface="Alata" panose="00000500000000000000" charset="0"/>
              <a:cs typeface="Alata" panose="00000500000000000000" charset="0"/>
            </a:endParaRPr>
          </a:p>
          <a:p>
            <a:pPr>
              <a:lnSpc>
                <a:spcPct val="100000"/>
              </a:lnSpc>
            </a:pPr>
            <a:r>
              <a:rPr lang="en-US" sz="1800">
                <a:solidFill>
                  <a:schemeClr val="tx1"/>
                </a:solidFill>
                <a:latin typeface="Alata" panose="00000500000000000000" charset="0"/>
                <a:cs typeface="Alata" panose="00000500000000000000" charset="0"/>
              </a:rPr>
              <a:t>Line graph</a:t>
            </a:r>
            <a:endParaRPr lang="en-US" sz="1800">
              <a:solidFill>
                <a:schemeClr val="tx1"/>
              </a:solidFill>
              <a:latin typeface="Alata" panose="00000500000000000000" charset="0"/>
              <a:cs typeface="Alata" panose="00000500000000000000" charset="0"/>
            </a:endParaRPr>
          </a:p>
          <a:p>
            <a:pPr>
              <a:lnSpc>
                <a:spcPct val="100000"/>
              </a:lnSpc>
            </a:pPr>
            <a:r>
              <a:rPr lang="en-US" sz="1800">
                <a:solidFill>
                  <a:schemeClr val="tx1"/>
                </a:solidFill>
                <a:latin typeface="Alata" panose="00000500000000000000" charset="0"/>
                <a:cs typeface="Alata" panose="00000500000000000000" charset="0"/>
              </a:rPr>
              <a:t>Table</a:t>
            </a:r>
            <a:endParaRPr lang="en-US" sz="1800">
              <a:solidFill>
                <a:schemeClr val="tx1"/>
              </a:solidFill>
              <a:latin typeface="Alata" panose="00000500000000000000" charset="0"/>
              <a:cs typeface="Alata" panose="00000500000000000000" charset="0"/>
            </a:endParaRPr>
          </a:p>
          <a:p>
            <a:pPr>
              <a:lnSpc>
                <a:spcPct val="100000"/>
              </a:lnSpc>
            </a:pPr>
            <a:r>
              <a:rPr lang="en-US" sz="1800">
                <a:solidFill>
                  <a:schemeClr val="tx1"/>
                </a:solidFill>
                <a:latin typeface="Alata" panose="00000500000000000000" charset="0"/>
                <a:cs typeface="Alata" panose="00000500000000000000" charset="0"/>
              </a:rPr>
              <a:t>Multi-graphs</a:t>
            </a:r>
            <a:endParaRPr lang="en-US" sz="1800">
              <a:solidFill>
                <a:schemeClr val="tx1"/>
              </a:solidFill>
              <a:latin typeface="Alata" panose="00000500000000000000" charset="0"/>
              <a:cs typeface="Alata" panose="00000500000000000000" charset="0"/>
            </a:endParaRPr>
          </a:p>
          <a:p>
            <a:pPr>
              <a:lnSpc>
                <a:spcPct val="100000"/>
              </a:lnSpc>
            </a:pPr>
            <a:r>
              <a:rPr lang="en-US" sz="1800">
                <a:solidFill>
                  <a:schemeClr val="tx1"/>
                </a:solidFill>
                <a:latin typeface="Alata" panose="00000500000000000000" charset="0"/>
                <a:cs typeface="Alata" panose="00000500000000000000" charset="0"/>
                <a:sym typeface="+mn-ea"/>
              </a:rPr>
              <a:t>Process diagram</a:t>
            </a:r>
            <a:endParaRPr lang="en-US" sz="1800">
              <a:solidFill>
                <a:schemeClr val="tx1"/>
              </a:solidFill>
              <a:latin typeface="Alata" panose="00000500000000000000" charset="0"/>
              <a:cs typeface="Alata" panose="00000500000000000000" charset="0"/>
            </a:endParaRPr>
          </a:p>
          <a:p>
            <a:pPr>
              <a:lnSpc>
                <a:spcPct val="100000"/>
              </a:lnSpc>
            </a:pPr>
            <a:r>
              <a:rPr lang="en-US" sz="1800">
                <a:solidFill>
                  <a:schemeClr val="tx1"/>
                </a:solidFill>
                <a:latin typeface="Alata" panose="00000500000000000000" charset="0"/>
                <a:cs typeface="Alata" panose="00000500000000000000" charset="0"/>
                <a:sym typeface="+mn-ea"/>
              </a:rPr>
              <a:t>Maps</a:t>
            </a:r>
            <a:endParaRPr lang="en-US" sz="1800">
              <a:solidFill>
                <a:schemeClr val="tx1"/>
              </a:solidFill>
              <a:latin typeface="Alata" panose="00000500000000000000" charset="0"/>
              <a:cs typeface="Alata" panose="00000500000000000000" charset="0"/>
              <a:sym typeface="+mn-ea"/>
            </a:endParaRPr>
          </a:p>
          <a:p>
            <a:pPr>
              <a:lnSpc>
                <a:spcPct val="100000"/>
              </a:lnSpc>
            </a:pPr>
            <a:r>
              <a:rPr lang="en-US" sz="1800">
                <a:solidFill>
                  <a:schemeClr val="tx1"/>
                </a:solidFill>
                <a:latin typeface="Alata" panose="00000500000000000000" charset="0"/>
                <a:cs typeface="Alata" panose="00000500000000000000" charset="0"/>
              </a:rPr>
              <a:t>Letter writing</a:t>
            </a:r>
            <a:endParaRPr lang="en-US" sz="1800">
              <a:solidFill>
                <a:schemeClr val="tx1"/>
              </a:solidFill>
              <a:latin typeface="Alata" panose="00000500000000000000" charset="0"/>
              <a:cs typeface="Alata" panose="00000500000000000000" charset="0"/>
            </a:endParaRPr>
          </a:p>
        </p:txBody>
      </p:sp>
      <p:sp>
        <p:nvSpPr>
          <p:cNvPr id="4" name="Text Box 3"/>
          <p:cNvSpPr txBox="1"/>
          <p:nvPr/>
        </p:nvSpPr>
        <p:spPr>
          <a:xfrm>
            <a:off x="727710" y="215265"/>
            <a:ext cx="3850005" cy="460375"/>
          </a:xfrm>
          <a:prstGeom prst="rect">
            <a:avLst/>
          </a:prstGeom>
          <a:noFill/>
        </p:spPr>
        <p:txBody>
          <a:bodyPr wrap="square" rtlCol="0">
            <a:spAutoFit/>
          </a:bodyPr>
          <a:p>
            <a:r>
              <a:rPr lang="en-US" sz="2400">
                <a:latin typeface="Aclonica" panose="02060503000000020004" charset="0"/>
                <a:cs typeface="Aclonica" panose="02060503000000020004" charset="0"/>
              </a:rPr>
              <a:t>Types of questions</a:t>
            </a:r>
            <a:endParaRPr lang="en-US" sz="2400">
              <a:latin typeface="Aclonica" panose="02060503000000020004" charset="0"/>
              <a:cs typeface="Aclonica" panose="02060503000000020004" charset="0"/>
            </a:endParaRPr>
          </a:p>
        </p:txBody>
      </p:sp>
      <p:graphicFrame>
        <p:nvGraphicFramePr>
          <p:cNvPr id="2" name="Chart 1"/>
          <p:cNvGraphicFramePr/>
          <p:nvPr/>
        </p:nvGraphicFramePr>
        <p:xfrm>
          <a:off x="6019165" y="974090"/>
          <a:ext cx="2946400" cy="229679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Chart 4"/>
          <p:cNvGraphicFramePr/>
          <p:nvPr/>
        </p:nvGraphicFramePr>
        <p:xfrm>
          <a:off x="3187065" y="974090"/>
          <a:ext cx="2547620" cy="22974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9226550" y="1052830"/>
          <a:ext cx="2391410" cy="2270125"/>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p:cNvPicPr>
            <a:picLocks noChangeAspect="1"/>
          </p:cNvPicPr>
          <p:nvPr/>
        </p:nvPicPr>
        <p:blipFill>
          <a:blip r:embed="rId4"/>
          <a:stretch>
            <a:fillRect/>
          </a:stretch>
        </p:blipFill>
        <p:spPr>
          <a:xfrm>
            <a:off x="9549765" y="3596640"/>
            <a:ext cx="2284730" cy="2138680"/>
          </a:xfrm>
          <a:prstGeom prst="rect">
            <a:avLst/>
          </a:prstGeom>
        </p:spPr>
      </p:pic>
      <p:pic>
        <p:nvPicPr>
          <p:cNvPr id="9" name="Picture 8"/>
          <p:cNvPicPr>
            <a:picLocks noChangeAspect="1"/>
          </p:cNvPicPr>
          <p:nvPr/>
        </p:nvPicPr>
        <p:blipFill>
          <a:blip r:embed="rId5"/>
          <a:stretch>
            <a:fillRect/>
          </a:stretch>
        </p:blipFill>
        <p:spPr>
          <a:xfrm>
            <a:off x="3771900" y="3596640"/>
            <a:ext cx="2849245" cy="2087245"/>
          </a:xfrm>
          <a:prstGeom prst="rect">
            <a:avLst/>
          </a:prstGeom>
        </p:spPr>
      </p:pic>
      <p:sp>
        <p:nvSpPr>
          <p:cNvPr id="10" name="Text Box 9"/>
          <p:cNvSpPr txBox="1"/>
          <p:nvPr/>
        </p:nvSpPr>
        <p:spPr>
          <a:xfrm>
            <a:off x="7386955" y="5735320"/>
            <a:ext cx="1764665" cy="368300"/>
          </a:xfrm>
          <a:prstGeom prst="rect">
            <a:avLst/>
          </a:prstGeom>
          <a:noFill/>
        </p:spPr>
        <p:txBody>
          <a:bodyPr wrap="none" rtlCol="0" anchor="t">
            <a:spAutoFit/>
          </a:bodyPr>
          <a:p>
            <a:r>
              <a:rPr lang="en-US">
                <a:latin typeface="Actor" panose="020B0503050000020004" charset="0"/>
                <a:cs typeface="Actor" panose="020B0503050000020004" charset="0"/>
                <a:sym typeface="+mn-ea"/>
              </a:rPr>
              <a:t>Process diagram</a:t>
            </a:r>
            <a:endParaRPr lang="en-US"/>
          </a:p>
        </p:txBody>
      </p:sp>
      <p:sp>
        <p:nvSpPr>
          <p:cNvPr id="11" name="Text Box 10"/>
          <p:cNvSpPr txBox="1"/>
          <p:nvPr/>
        </p:nvSpPr>
        <p:spPr>
          <a:xfrm>
            <a:off x="4901565" y="5735320"/>
            <a:ext cx="711835" cy="368300"/>
          </a:xfrm>
          <a:prstGeom prst="rect">
            <a:avLst/>
          </a:prstGeom>
          <a:noFill/>
        </p:spPr>
        <p:txBody>
          <a:bodyPr wrap="none" rtlCol="0" anchor="t">
            <a:spAutoFit/>
          </a:bodyPr>
          <a:p>
            <a:r>
              <a:rPr lang="en-US">
                <a:latin typeface="Actor" panose="020B0503050000020004" charset="0"/>
                <a:cs typeface="Actor" panose="020B0503050000020004" charset="0"/>
                <a:sym typeface="+mn-ea"/>
              </a:rPr>
              <a:t>Maps</a:t>
            </a:r>
            <a:endParaRPr lang="en-US"/>
          </a:p>
        </p:txBody>
      </p:sp>
      <p:sp>
        <p:nvSpPr>
          <p:cNvPr id="12" name="Text Box 11"/>
          <p:cNvSpPr txBox="1"/>
          <p:nvPr/>
        </p:nvSpPr>
        <p:spPr>
          <a:xfrm>
            <a:off x="10090785" y="5735320"/>
            <a:ext cx="1432560" cy="368300"/>
          </a:xfrm>
          <a:prstGeom prst="rect">
            <a:avLst/>
          </a:prstGeom>
          <a:noFill/>
        </p:spPr>
        <p:txBody>
          <a:bodyPr wrap="none" rtlCol="0" anchor="t">
            <a:spAutoFit/>
          </a:bodyPr>
          <a:p>
            <a:r>
              <a:rPr lang="en-US">
                <a:latin typeface="Actor" panose="020B0503050000020004" charset="0"/>
                <a:cs typeface="Actor" panose="020B0503050000020004" charset="0"/>
                <a:sym typeface="+mn-ea"/>
              </a:rPr>
              <a:t>Multi-graphs</a:t>
            </a:r>
            <a:endParaRPr lang="en-US"/>
          </a:p>
        </p:txBody>
      </p:sp>
      <p:pic>
        <p:nvPicPr>
          <p:cNvPr id="14" name="Picture 13"/>
          <p:cNvPicPr>
            <a:picLocks noChangeAspect="1"/>
          </p:cNvPicPr>
          <p:nvPr/>
        </p:nvPicPr>
        <p:blipFill>
          <a:blip r:embed="rId6"/>
          <a:stretch>
            <a:fillRect/>
          </a:stretch>
        </p:blipFill>
        <p:spPr>
          <a:xfrm>
            <a:off x="439420" y="3655060"/>
            <a:ext cx="2994025" cy="2155190"/>
          </a:xfrm>
          <a:prstGeom prst="rect">
            <a:avLst/>
          </a:prstGeom>
        </p:spPr>
      </p:pic>
      <p:sp>
        <p:nvSpPr>
          <p:cNvPr id="15" name="Text Box 14"/>
          <p:cNvSpPr txBox="1"/>
          <p:nvPr/>
        </p:nvSpPr>
        <p:spPr>
          <a:xfrm>
            <a:off x="1397000" y="5810250"/>
            <a:ext cx="712470" cy="368300"/>
          </a:xfrm>
          <a:prstGeom prst="rect">
            <a:avLst/>
          </a:prstGeom>
          <a:noFill/>
        </p:spPr>
        <p:txBody>
          <a:bodyPr wrap="none" rtlCol="0" anchor="t">
            <a:spAutoFit/>
          </a:bodyPr>
          <a:p>
            <a:r>
              <a:rPr lang="en-US">
                <a:latin typeface="Actor" panose="020B0503050000020004" charset="0"/>
                <a:cs typeface="Actor" panose="020B0503050000020004" charset="0"/>
                <a:sym typeface="+mn-ea"/>
              </a:rPr>
              <a:t>Table</a:t>
            </a:r>
            <a:endParaRPr lang="en-US"/>
          </a:p>
        </p:txBody>
      </p:sp>
      <p:sp>
        <p:nvSpPr>
          <p:cNvPr id="13" name="Date Placeholder 12"/>
          <p:cNvSpPr>
            <a:spLocks noGrp="1"/>
          </p:cNvSpPr>
          <p:nvPr>
            <p:ph type="dt" sz="half" idx="10"/>
          </p:nvPr>
        </p:nvSpPr>
        <p:spPr/>
        <p:txBody>
          <a:bodyPr/>
          <a:p>
            <a:fld id="{760FBDFE-C587-4B4C-A407-44438C67B59E}" type="datetime1">
              <a:rPr lang="en-US" altLang="en-US" smtClean="0"/>
            </a:fld>
            <a:endParaRPr lang="zh-CN" altLang="en-US"/>
          </a:p>
        </p:txBody>
      </p:sp>
      <p:sp>
        <p:nvSpPr>
          <p:cNvPr id="16" name="Slide Number Placeholder 15"/>
          <p:cNvSpPr>
            <a:spLocks noGrp="1"/>
          </p:cNvSpPr>
          <p:nvPr>
            <p:ph type="sldNum" sz="quarter" idx="12"/>
          </p:nvPr>
        </p:nvSpPr>
        <p:spPr/>
        <p:txBody>
          <a:bodyPr/>
          <a:p>
            <a:fld id="{49AE70B2-8BF9-45C0-BB95-33D1B9D3A854}" type="slidenum">
              <a:rPr lang="zh-CN" altLang="en-US" smtClean="0"/>
            </a:fld>
            <a:endParaRPr lang="zh-CN" altLang="en-US"/>
          </a:p>
        </p:txBody>
      </p:sp>
      <p:sp>
        <p:nvSpPr>
          <p:cNvPr id="17" name="Footer Placeholder 16"/>
          <p:cNvSpPr>
            <a:spLocks noGrp="1"/>
          </p:cNvSpPr>
          <p:nvPr>
            <p:ph type="ftr" sz="quarter" idx="11"/>
          </p:nvPr>
        </p:nvSpPr>
        <p:spPr/>
        <p:txBody>
          <a:bodyPr/>
          <a:p>
            <a:r>
              <a:rPr lang="zh-CN" altLang="en-US"/>
              <a:t>Prepared by Rabin Bishwokarma</a:t>
            </a:r>
            <a:endParaRPr lang="zh-CN" altLang="en-US"/>
          </a:p>
        </p:txBody>
      </p:sp>
      <p:pic>
        <p:nvPicPr>
          <p:cNvPr id="7" name="Picture 6"/>
          <p:cNvPicPr>
            <a:picLocks noChangeAspect="1"/>
          </p:cNvPicPr>
          <p:nvPr/>
        </p:nvPicPr>
        <p:blipFill>
          <a:blip r:embed="rId7"/>
          <a:stretch>
            <a:fillRect/>
          </a:stretch>
        </p:blipFill>
        <p:spPr>
          <a:xfrm>
            <a:off x="6793865" y="3562985"/>
            <a:ext cx="2755900" cy="21539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6742430" cy="460375"/>
          </a:xfrm>
          <a:prstGeom prst="rect">
            <a:avLst/>
          </a:prstGeom>
          <a:noFill/>
        </p:spPr>
        <p:txBody>
          <a:bodyPr wrap="square" rtlCol="0">
            <a:spAutoFit/>
          </a:bodyPr>
          <a:p>
            <a:r>
              <a:rPr lang="en-US" sz="2400">
                <a:latin typeface="Aclonica" panose="02060503000000020004" charset="0"/>
                <a:cs typeface="Aclonica" panose="02060503000000020004" charset="0"/>
              </a:rPr>
              <a:t>Pie Chart, Bar graph, Line graph, Table</a:t>
            </a:r>
            <a:endParaRPr lang="en-US" sz="2400">
              <a:latin typeface="Aclonica" panose="02060503000000020004" charset="0"/>
              <a:cs typeface="Aclonica" panose="02060503000000020004" charset="0"/>
            </a:endParaRPr>
          </a:p>
        </p:txBody>
      </p:sp>
      <p:graphicFrame>
        <p:nvGraphicFramePr>
          <p:cNvPr id="5" name="Table 4"/>
          <p:cNvGraphicFramePr/>
          <p:nvPr/>
        </p:nvGraphicFramePr>
        <p:xfrm>
          <a:off x="727710" y="892810"/>
          <a:ext cx="6214110" cy="4573905"/>
        </p:xfrm>
        <a:graphic>
          <a:graphicData uri="http://schemas.openxmlformats.org/drawingml/2006/table">
            <a:tbl>
              <a:tblPr firstRow="1" bandRow="1">
                <a:tableStyleId>{5940675A-B579-460E-94D1-54222C63F5DA}</a:tableStyleId>
              </a:tblPr>
              <a:tblGrid>
                <a:gridCol w="6214110"/>
              </a:tblGrid>
              <a:tr h="1033145">
                <a:tc>
                  <a:txBody>
                    <a:bodyPr/>
                    <a:p>
                      <a:pPr indent="0">
                        <a:buNone/>
                      </a:pPr>
                      <a:r>
                        <a:rPr lang="en-US" sz="1800" b="1">
                          <a:latin typeface="Actor" panose="020B0503050000020004" charset="0"/>
                          <a:cs typeface="Actor" panose="020B0503050000020004" charset="0"/>
                        </a:rPr>
                        <a:t>1. Introduction</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paraphrase the title</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- 1 or 2 sentences</a:t>
                      </a: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60170">
                <a:tc>
                  <a:txBody>
                    <a:bodyPr/>
                    <a:p>
                      <a:pPr indent="0">
                        <a:buNone/>
                      </a:pPr>
                      <a:r>
                        <a:rPr lang="en-US" sz="1800" b="1">
                          <a:latin typeface="Actor" panose="020B0503050000020004" charset="0"/>
                          <a:cs typeface="Actor" panose="020B0503050000020004" charset="0"/>
                        </a:rPr>
                        <a:t>2. Overview</a:t>
                      </a:r>
                      <a:endParaRPr lang="en-US" sz="1800" b="1">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outline 3-4 main points, and events (general trends, features)</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- 2 to 4 sentences</a:t>
                      </a:r>
                      <a:endParaRPr lang="en-US" sz="1800" b="0">
                        <a:latin typeface="Actor" panose="020B0503050000020004" charset="0"/>
                        <a:cs typeface="Actor" panose="020B0503050000020004" charset="0"/>
                      </a:endParaRPr>
                    </a:p>
                    <a:p>
                      <a:pPr indent="0">
                        <a:buNone/>
                      </a:pPr>
                      <a:r>
                        <a:rPr lang="en-US" sz="1800">
                          <a:latin typeface="Actor" panose="020B0503050000020004" charset="0"/>
                          <a:cs typeface="Actor" panose="020B0503050000020004" charset="0"/>
                          <a:sym typeface="+mn-ea"/>
                        </a:rPr>
                        <a:t>- </a:t>
                      </a:r>
                      <a:r>
                        <a:rPr lang="en-US" sz="1800">
                          <a:solidFill>
                            <a:srgbClr val="0070C0"/>
                          </a:solidFill>
                          <a:latin typeface="Actor" panose="020B0503050000020004" charset="0"/>
                          <a:cs typeface="Actor" panose="020B0503050000020004" charset="0"/>
                          <a:sym typeface="+mn-ea"/>
                        </a:rPr>
                        <a:t>Example: Overall, </a:t>
                      </a:r>
                      <a:endParaRPr lang="en-US" sz="1800" b="0">
                        <a:latin typeface="Actor" panose="020B0503050000020004" charset="0"/>
                        <a:cs typeface="Actor" panose="020B0503050000020004" charset="0"/>
                      </a:endParaRPr>
                    </a:p>
                    <a:p>
                      <a:pPr indent="0">
                        <a:buNone/>
                      </a:pPr>
                      <a:r>
                        <a:rPr lang="en-US" sz="1600" b="1" i="1">
                          <a:solidFill>
                            <a:srgbClr val="C00000"/>
                          </a:solidFill>
                          <a:latin typeface="Actor" panose="020B0503050000020004" charset="0"/>
                          <a:cs typeface="Actor" panose="020B0503050000020004" charset="0"/>
                        </a:rPr>
                        <a:t>Never write numbers, percentages or dates here</a:t>
                      </a:r>
                      <a:endParaRPr lang="en-US" sz="1600" b="1" i="1">
                        <a:solidFill>
                          <a:srgbClr val="C00000"/>
                        </a:solidFill>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58545">
                <a:tc>
                  <a:txBody>
                    <a:bodyPr/>
                    <a:p>
                      <a:pPr indent="0">
                        <a:buNone/>
                      </a:pPr>
                      <a:r>
                        <a:rPr lang="en-US" sz="1800" b="1">
                          <a:latin typeface="Actor" panose="020B0503050000020004" charset="0"/>
                          <a:cs typeface="Actor" panose="020B0503050000020004" charset="0"/>
                        </a:rPr>
                        <a:t>3. Feature 1</a:t>
                      </a:r>
                      <a:endParaRPr lang="en-US" sz="1800" b="1">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Describe the picture giving specific data and examples</a:t>
                      </a:r>
                      <a:endParaRPr lang="en-US" sz="1800" b="0">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Specific features in 2 or three paragraphs</a:t>
                      </a:r>
                      <a:endParaRPr lang="en-US" sz="1800" b="0">
                        <a:latin typeface="Actor" panose="020B0503050000020004" charset="0"/>
                        <a:cs typeface="Actor" panose="020B0503050000020004" charset="0"/>
                      </a:endParaRPr>
                    </a:p>
                    <a:p>
                      <a:pPr indent="0">
                        <a:buNone/>
                      </a:pPr>
                      <a:r>
                        <a:rPr lang="en-US" sz="1800" b="0">
                          <a:latin typeface="Actor" panose="020B0503050000020004" charset="0"/>
                          <a:ea typeface="Calibri" charset="0"/>
                          <a:cs typeface="Actor" panose="020B0503050000020004" charset="0"/>
                        </a:rPr>
                        <a:t>- Make comparisions wherever possible</a:t>
                      </a: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83310">
                <a:tc>
                  <a:txBody>
                    <a:bodyPr/>
                    <a:p>
                      <a:pPr indent="0">
                        <a:buNone/>
                      </a:pPr>
                      <a:r>
                        <a:rPr lang="en-US" sz="1800" b="1">
                          <a:latin typeface="Actor" panose="020B0503050000020004" charset="0"/>
                          <a:cs typeface="Actor" panose="020B0503050000020004" charset="0"/>
                        </a:rPr>
                        <a:t>4. Feature 2</a:t>
                      </a:r>
                      <a:endParaRPr lang="en-US" sz="1800" b="1">
                        <a:latin typeface="Actor" panose="020B0503050000020004" charset="0"/>
                        <a:cs typeface="Actor" panose="020B0503050000020004" charset="0"/>
                      </a:endParaRPr>
                    </a:p>
                    <a:p>
                      <a:pPr indent="0">
                        <a:buNone/>
                      </a:pPr>
                      <a:r>
                        <a:rPr lang="en-US" sz="1800" b="0">
                          <a:latin typeface="Actor" panose="020B0503050000020004" charset="0"/>
                          <a:cs typeface="Actor" panose="020B0503050000020004" charset="0"/>
                        </a:rPr>
                        <a:t>- another specific feature in 2 or 3 paragraphs</a:t>
                      </a:r>
                      <a:endParaRPr lang="en-US" sz="1800" b="0">
                        <a:latin typeface="Actor" panose="020B0503050000020004" charset="0"/>
                        <a:ea typeface="Calibri" charset="0"/>
                        <a:cs typeface="Actor" panose="020B05030500000200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
        <p:nvSpPr>
          <p:cNvPr id="7" name="Text Box 6"/>
          <p:cNvSpPr txBox="1"/>
          <p:nvPr/>
        </p:nvSpPr>
        <p:spPr>
          <a:xfrm>
            <a:off x="7234555" y="892810"/>
            <a:ext cx="4444365" cy="3692525"/>
          </a:xfrm>
          <a:prstGeom prst="rect">
            <a:avLst/>
          </a:prstGeom>
          <a:noFill/>
        </p:spPr>
        <p:txBody>
          <a:bodyPr wrap="square" rtlCol="0" anchor="t">
            <a:spAutoFit/>
          </a:bodyPr>
          <a:p>
            <a:r>
              <a:rPr lang="en-US" b="1" u="sng">
                <a:solidFill>
                  <a:srgbClr val="C00000"/>
                </a:solidFill>
                <a:latin typeface="Alata" panose="00000500000000000000" charset="0"/>
                <a:cs typeface="Alata" panose="00000500000000000000" charset="0"/>
              </a:rPr>
              <a:t>For paraphrasing:</a:t>
            </a:r>
            <a:endParaRPr lang="en-US" b="1" u="sng">
              <a:solidFill>
                <a:srgbClr val="C00000"/>
              </a:solidFill>
              <a:latin typeface="Alata" panose="00000500000000000000" charset="0"/>
              <a:cs typeface="Alata" panose="00000500000000000000" charset="0"/>
            </a:endParaRPr>
          </a:p>
          <a:p>
            <a:endParaRPr lang="en-US"/>
          </a:p>
          <a:p>
            <a:r>
              <a:rPr lang="en-US"/>
              <a:t>The graph/table/pie chart/bar chart/diagram ...</a:t>
            </a:r>
            <a:endParaRPr lang="en-US"/>
          </a:p>
          <a:p>
            <a:endParaRPr lang="en-US"/>
          </a:p>
          <a:p>
            <a:pPr marL="285750" indent="-285750">
              <a:buFont typeface="Arial" panose="02080604020202020204" pitchFamily="34" charset="0"/>
              <a:buChar char="•"/>
            </a:pPr>
            <a:r>
              <a:rPr lang="en-US"/>
              <a:t>gives information about/on ...</a:t>
            </a:r>
            <a:endParaRPr lang="en-US"/>
          </a:p>
          <a:p>
            <a:pPr marL="285750" indent="-285750">
              <a:buFont typeface="Arial" panose="02080604020202020204" pitchFamily="34" charset="0"/>
              <a:buChar char="•"/>
            </a:pPr>
            <a:r>
              <a:rPr lang="en-US"/>
              <a:t>provides information about/on ...</a:t>
            </a:r>
            <a:endParaRPr lang="en-US"/>
          </a:p>
          <a:p>
            <a:pPr marL="285750" indent="-285750">
              <a:buFont typeface="Arial" panose="02080604020202020204" pitchFamily="34" charset="0"/>
              <a:buChar char="•"/>
            </a:pPr>
            <a:r>
              <a:rPr lang="en-US"/>
              <a:t>shows ...</a:t>
            </a:r>
            <a:endParaRPr lang="en-US"/>
          </a:p>
          <a:p>
            <a:pPr marL="285750" indent="-285750">
              <a:buFont typeface="Arial" panose="02080604020202020204" pitchFamily="34" charset="0"/>
              <a:buChar char="•"/>
            </a:pPr>
            <a:r>
              <a:rPr lang="en-US"/>
              <a:t>illustrates ...</a:t>
            </a:r>
            <a:endParaRPr lang="en-US"/>
          </a:p>
          <a:p>
            <a:pPr marL="285750" indent="-285750">
              <a:buFont typeface="Arial" panose="02080604020202020204" pitchFamily="34" charset="0"/>
              <a:buChar char="•"/>
            </a:pPr>
            <a:r>
              <a:rPr lang="en-US"/>
              <a:t>compares ...</a:t>
            </a:r>
            <a:endParaRPr lang="en-US"/>
          </a:p>
          <a:p>
            <a:pPr marL="285750" indent="-285750">
              <a:buFont typeface="Arial" panose="02080604020202020204" pitchFamily="34" charset="0"/>
              <a:buChar char="•"/>
            </a:pPr>
            <a:r>
              <a:rPr lang="en-US"/>
              <a:t>explains why ...</a:t>
            </a:r>
            <a:endParaRPr lang="en-US"/>
          </a:p>
          <a:p>
            <a:pPr marL="285750" indent="-285750">
              <a:buFont typeface="Arial" panose="02080604020202020204" pitchFamily="34" charset="0"/>
              <a:buChar char="•"/>
            </a:pPr>
            <a:r>
              <a:rPr lang="en-US"/>
              <a:t>describes ...</a:t>
            </a:r>
            <a:endParaRPr lang="en-US"/>
          </a:p>
          <a:p>
            <a:pPr marL="285750" indent="-285750">
              <a:buFont typeface="Arial" panose="02080604020202020204" pitchFamily="34" charset="0"/>
              <a:buChar char="•"/>
            </a:pPr>
            <a:r>
              <a:rPr lang="en-US"/>
              <a:t>draws the conclusion of (a survey)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2413000" cy="460375"/>
          </a:xfrm>
          <a:prstGeom prst="rect">
            <a:avLst/>
          </a:prstGeom>
          <a:noFill/>
        </p:spPr>
        <p:txBody>
          <a:bodyPr wrap="square" rtlCol="0">
            <a:spAutoFit/>
          </a:bodyPr>
          <a:p>
            <a:r>
              <a:rPr lang="en-US" sz="2400">
                <a:latin typeface="Aclonica" panose="02060503000000020004" charset="0"/>
                <a:cs typeface="Aclonica" panose="02060503000000020004" charset="0"/>
              </a:rPr>
              <a:t>Bar graphs</a:t>
            </a:r>
            <a:endParaRPr lang="en-US" sz="2400">
              <a:latin typeface="Aclonica" panose="02060503000000020004" charset="0"/>
              <a:cs typeface="Aclonica" panose="02060503000000020004" charset="0"/>
            </a:endParaRPr>
          </a:p>
        </p:txBody>
      </p:sp>
      <p:sp>
        <p:nvSpPr>
          <p:cNvPr id="6" name="Text Box 5"/>
          <p:cNvSpPr txBox="1"/>
          <p:nvPr/>
        </p:nvSpPr>
        <p:spPr>
          <a:xfrm>
            <a:off x="728345" y="779780"/>
            <a:ext cx="11175365" cy="829945"/>
          </a:xfrm>
          <a:prstGeom prst="rect">
            <a:avLst/>
          </a:prstGeom>
          <a:noFill/>
        </p:spPr>
        <p:txBody>
          <a:bodyPr wrap="square" rtlCol="0">
            <a:spAutoFit/>
          </a:bodyPr>
          <a:p>
            <a:r>
              <a:rPr lang="en-US" sz="1600" b="1">
                <a:solidFill>
                  <a:srgbClr val="FF0000"/>
                </a:solidFill>
                <a:latin typeface="Actor" panose="020B0503050000020004" charset="0"/>
                <a:cs typeface="Actor" panose="020B0503050000020004" charset="0"/>
              </a:rPr>
              <a:t>Percentage </a:t>
            </a:r>
            <a:r>
              <a:rPr lang="en-US" sz="1600" b="1">
                <a:solidFill>
                  <a:schemeClr val="tx1"/>
                </a:solidFill>
                <a:latin typeface="Actor" panose="020B0503050000020004" charset="0"/>
                <a:cs typeface="Actor" panose="020B0503050000020004" charset="0"/>
              </a:rPr>
              <a:t>of UK people who </a:t>
            </a:r>
            <a:r>
              <a:rPr lang="en-US" sz="1600" b="1">
                <a:solidFill>
                  <a:srgbClr val="00B050"/>
                </a:solidFill>
                <a:latin typeface="Actor" panose="020B0503050000020004" charset="0"/>
                <a:cs typeface="Actor" panose="020B0503050000020004" charset="0"/>
              </a:rPr>
              <a:t>consumed daily</a:t>
            </a:r>
            <a:r>
              <a:rPr lang="en-US" sz="1600" b="1">
                <a:solidFill>
                  <a:schemeClr val="tx1"/>
                </a:solidFill>
                <a:latin typeface="Actor" panose="020B0503050000020004" charset="0"/>
                <a:cs typeface="Actor" panose="020B0503050000020004" charset="0"/>
              </a:rPr>
              <a:t> </a:t>
            </a:r>
            <a:r>
              <a:rPr lang="en-US" sz="1600" b="1">
                <a:solidFill>
                  <a:srgbClr val="00B0F0"/>
                </a:solidFill>
                <a:latin typeface="Actor" panose="020B0503050000020004" charset="0"/>
                <a:cs typeface="Actor" panose="020B0503050000020004" charset="0"/>
              </a:rPr>
              <a:t>recommended </a:t>
            </a:r>
            <a:r>
              <a:rPr lang="en-US" sz="1600" b="1">
                <a:solidFill>
                  <a:srgbClr val="7030A0"/>
                </a:solidFill>
                <a:latin typeface="Actor" panose="020B0503050000020004" charset="0"/>
                <a:cs typeface="Actor" panose="020B0503050000020004" charset="0"/>
              </a:rPr>
              <a:t>amount </a:t>
            </a:r>
            <a:r>
              <a:rPr lang="en-US" sz="1600" b="1">
                <a:solidFill>
                  <a:schemeClr val="tx1"/>
                </a:solidFill>
                <a:latin typeface="Actor" panose="020B0503050000020004" charset="0"/>
                <a:cs typeface="Actor" panose="020B0503050000020004" charset="0"/>
              </a:rPr>
              <a:t>of fruit and vegetable in 2002, 2006 and 2010.</a:t>
            </a:r>
            <a:endParaRPr lang="en-US" sz="1600" b="1">
              <a:solidFill>
                <a:schemeClr val="tx1"/>
              </a:solidFill>
              <a:latin typeface="Actor" panose="020B0503050000020004" charset="0"/>
              <a:cs typeface="Actor" panose="020B0503050000020004" charset="0"/>
            </a:endParaRPr>
          </a:p>
          <a:p>
            <a:endParaRPr lang="en-US" sz="1600" b="1">
              <a:solidFill>
                <a:schemeClr val="tx1"/>
              </a:solidFill>
              <a:latin typeface="Actor" panose="020B0503050000020004" charset="0"/>
              <a:cs typeface="Actor" panose="020B0503050000020004" charset="0"/>
            </a:endParaRPr>
          </a:p>
          <a:p>
            <a:r>
              <a:rPr lang="en-US" sz="1600" b="1">
                <a:solidFill>
                  <a:schemeClr val="tx1"/>
                </a:solidFill>
                <a:latin typeface="Actor" panose="020B0503050000020004" charset="0"/>
                <a:cs typeface="Actor" panose="020B0503050000020004" charset="0"/>
              </a:rPr>
              <a:t>Summarize the information by selecting and reporting the main features and make comparisons where relevant.</a:t>
            </a:r>
            <a:endParaRPr lang="en-US" sz="1600" b="1">
              <a:solidFill>
                <a:schemeClr val="tx1"/>
              </a:solidFill>
              <a:latin typeface="Actor" panose="020B0503050000020004" charset="0"/>
              <a:cs typeface="Actor" panose="020B050305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Footer Placeholder 6"/>
          <p:cNvSpPr>
            <a:spLocks noGrp="1"/>
          </p:cNvSpPr>
          <p:nvPr>
            <p:ph type="ftr" sz="quarter" idx="11"/>
          </p:nvPr>
        </p:nvSpPr>
        <p:spPr/>
        <p:txBody>
          <a:bodyPr/>
          <a:p>
            <a:r>
              <a:rPr lang="zh-CN" altLang="en-US"/>
              <a:t>Prepared by Rabin Bishwokarma</a:t>
            </a:r>
            <a:endParaRPr lang="zh-CN" altLang="en-US"/>
          </a:p>
        </p:txBody>
      </p:sp>
      <p:pic>
        <p:nvPicPr>
          <p:cNvPr id="8" name="Picture 7"/>
          <p:cNvPicPr>
            <a:picLocks noChangeAspect="1"/>
          </p:cNvPicPr>
          <p:nvPr/>
        </p:nvPicPr>
        <p:blipFill>
          <a:blip r:embed="rId1"/>
          <a:stretch>
            <a:fillRect/>
          </a:stretch>
        </p:blipFill>
        <p:spPr>
          <a:xfrm>
            <a:off x="813435" y="1585595"/>
            <a:ext cx="6339205" cy="3749675"/>
          </a:xfrm>
          <a:prstGeom prst="rect">
            <a:avLst/>
          </a:prstGeom>
        </p:spPr>
      </p:pic>
      <p:sp>
        <p:nvSpPr>
          <p:cNvPr id="5" name="Text Box 4"/>
          <p:cNvSpPr txBox="1"/>
          <p:nvPr/>
        </p:nvSpPr>
        <p:spPr>
          <a:xfrm>
            <a:off x="7152640" y="1661160"/>
            <a:ext cx="4370705" cy="2553335"/>
          </a:xfrm>
          <a:prstGeom prst="rect">
            <a:avLst/>
          </a:prstGeom>
          <a:noFill/>
        </p:spPr>
        <p:txBody>
          <a:bodyPr wrap="square" rtlCol="0">
            <a:spAutoFit/>
          </a:bodyPr>
          <a:p>
            <a:r>
              <a:rPr lang="en-US" sz="1600">
                <a:latin typeface="Alata" panose="00000500000000000000" charset="0"/>
                <a:cs typeface="Alata" panose="00000500000000000000" charset="0"/>
              </a:rPr>
              <a:t>Introduction:</a:t>
            </a:r>
            <a:endParaRPr lang="en-US" sz="1600">
              <a:latin typeface="Alata" panose="00000500000000000000" charset="0"/>
              <a:cs typeface="Alata" panose="00000500000000000000" charset="0"/>
            </a:endParaRPr>
          </a:p>
          <a:p>
            <a:r>
              <a:rPr lang="en-US" sz="1600" i="1">
                <a:latin typeface="Alata" panose="00000500000000000000" charset="0"/>
                <a:cs typeface="Alata" panose="00000500000000000000" charset="0"/>
              </a:rPr>
              <a:t>Paraphrasing</a:t>
            </a:r>
            <a:endParaRPr lang="en-US" sz="1600" i="1">
              <a:latin typeface="Alata" panose="00000500000000000000" charset="0"/>
              <a:cs typeface="Alata" panose="00000500000000000000" charset="0"/>
            </a:endParaRPr>
          </a:p>
          <a:p>
            <a:endParaRPr lang="en-US" sz="1600">
              <a:gradFill>
                <a:gsLst>
                  <a:gs pos="0">
                    <a:srgbClr val="E30000"/>
                  </a:gs>
                  <a:gs pos="100000">
                    <a:srgbClr val="760303"/>
                  </a:gs>
                </a:gsLst>
                <a:lin scaled="0"/>
              </a:gradFill>
              <a:latin typeface="Alata" panose="00000500000000000000" charset="0"/>
              <a:cs typeface="Alata" panose="00000500000000000000" charset="0"/>
            </a:endParaRPr>
          </a:p>
          <a:p>
            <a:r>
              <a:rPr lang="en-US" sz="1600">
                <a:gradFill>
                  <a:gsLst>
                    <a:gs pos="0">
                      <a:srgbClr val="E30000"/>
                    </a:gs>
                    <a:gs pos="100000">
                      <a:srgbClr val="760303"/>
                    </a:gs>
                  </a:gsLst>
                  <a:lin scaled="0"/>
                </a:gradFill>
                <a:latin typeface="Alata" panose="00000500000000000000" charset="0"/>
                <a:cs typeface="Alata" panose="00000500000000000000" charset="0"/>
              </a:rPr>
              <a:t>The barchart provides the information about daily recommended amount of fruits and vegetables in 2002, 2006, 2010 of UK people in percentage.</a:t>
            </a:r>
            <a:endParaRPr lang="en-US" sz="1600">
              <a:gradFill>
                <a:gsLst>
                  <a:gs pos="0">
                    <a:srgbClr val="E30000"/>
                  </a:gs>
                  <a:gs pos="100000">
                    <a:srgbClr val="760303"/>
                  </a:gs>
                </a:gsLst>
                <a:lin scaled="0"/>
              </a:gradFill>
              <a:latin typeface="Alata" panose="00000500000000000000" charset="0"/>
              <a:cs typeface="Alata" panose="00000500000000000000" charset="0"/>
            </a:endParaRPr>
          </a:p>
          <a:p>
            <a:endParaRPr lang="en-US" sz="1600">
              <a:gradFill>
                <a:gsLst>
                  <a:gs pos="0">
                    <a:srgbClr val="E30000"/>
                  </a:gs>
                  <a:gs pos="100000">
                    <a:srgbClr val="760303"/>
                  </a:gs>
                </a:gsLst>
                <a:lin scaled="0"/>
              </a:gradFill>
              <a:latin typeface="Alata" panose="00000500000000000000" charset="0"/>
              <a:cs typeface="Alata" panose="00000500000000000000" charset="0"/>
            </a:endParaRPr>
          </a:p>
          <a:p>
            <a:endParaRPr lang="en-US" sz="1600">
              <a:gradFill>
                <a:gsLst>
                  <a:gs pos="0">
                    <a:srgbClr val="E30000"/>
                  </a:gs>
                  <a:gs pos="100000">
                    <a:srgbClr val="760303"/>
                  </a:gs>
                </a:gsLst>
                <a:lin scaled="0"/>
              </a:gradFill>
              <a:latin typeface="Alata" panose="00000500000000000000" charset="0"/>
              <a:cs typeface="Alata" panose="00000500000000000000" charset="0"/>
            </a:endParaRPr>
          </a:p>
          <a:p>
            <a:endParaRPr lang="en-US" sz="1600">
              <a:gradFill>
                <a:gsLst>
                  <a:gs pos="0">
                    <a:srgbClr val="E30000"/>
                  </a:gs>
                  <a:gs pos="100000">
                    <a:srgbClr val="760303"/>
                  </a:gs>
                </a:gsLst>
                <a:lin scaled="0"/>
              </a:gradFill>
              <a:latin typeface="Alata" panose="00000500000000000000" charset="0"/>
              <a:cs typeface="Alata" panose="0000050000000000000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2413000" cy="460375"/>
          </a:xfrm>
          <a:prstGeom prst="rect">
            <a:avLst/>
          </a:prstGeom>
          <a:noFill/>
        </p:spPr>
        <p:txBody>
          <a:bodyPr wrap="square" rtlCol="0">
            <a:spAutoFit/>
          </a:bodyPr>
          <a:p>
            <a:r>
              <a:rPr lang="en-US" sz="2400">
                <a:latin typeface="Aclonica" panose="02060503000000020004" charset="0"/>
                <a:cs typeface="Aclonica" panose="02060503000000020004" charset="0"/>
              </a:rPr>
              <a:t>Bar graphs</a:t>
            </a:r>
            <a:endParaRPr lang="en-US" sz="2400">
              <a:latin typeface="Aclonica" panose="02060503000000020004" charset="0"/>
              <a:cs typeface="Aclonica" panose="02060503000000020004" charset="0"/>
            </a:endParaRPr>
          </a:p>
        </p:txBody>
      </p:sp>
      <p:sp>
        <p:nvSpPr>
          <p:cNvPr id="6" name="Text Box 5"/>
          <p:cNvSpPr txBox="1"/>
          <p:nvPr/>
        </p:nvSpPr>
        <p:spPr>
          <a:xfrm>
            <a:off x="728345" y="779780"/>
            <a:ext cx="11175365" cy="829945"/>
          </a:xfrm>
          <a:prstGeom prst="rect">
            <a:avLst/>
          </a:prstGeom>
          <a:noFill/>
        </p:spPr>
        <p:txBody>
          <a:bodyPr wrap="square" rtlCol="0">
            <a:spAutoFit/>
          </a:bodyPr>
          <a:p>
            <a:r>
              <a:rPr lang="en-US" sz="1600" b="1">
                <a:solidFill>
                  <a:srgbClr val="FF0000"/>
                </a:solidFill>
                <a:latin typeface="Actor" panose="020B0503050000020004" charset="0"/>
                <a:cs typeface="Actor" panose="020B0503050000020004" charset="0"/>
              </a:rPr>
              <a:t>Percentage</a:t>
            </a:r>
            <a:r>
              <a:rPr lang="en-US" sz="1600" b="1">
                <a:latin typeface="Actor" panose="020B0503050000020004" charset="0"/>
                <a:cs typeface="Actor" panose="020B0503050000020004" charset="0"/>
              </a:rPr>
              <a:t> of </a:t>
            </a:r>
            <a:r>
              <a:rPr lang="en-US" sz="1600" b="1" u="sng">
                <a:latin typeface="Actor" panose="020B0503050000020004" charset="0"/>
                <a:cs typeface="Actor" panose="020B0503050000020004" charset="0"/>
              </a:rPr>
              <a:t>UK people </a:t>
            </a:r>
            <a:r>
              <a:rPr lang="en-US" sz="1600" b="1">
                <a:latin typeface="Actor" panose="020B0503050000020004" charset="0"/>
                <a:cs typeface="Actor" panose="020B0503050000020004" charset="0"/>
              </a:rPr>
              <a:t>who </a:t>
            </a:r>
            <a:r>
              <a:rPr lang="en-US" sz="1600" b="1">
                <a:solidFill>
                  <a:srgbClr val="00B050"/>
                </a:solidFill>
                <a:latin typeface="Actor" panose="020B0503050000020004" charset="0"/>
                <a:cs typeface="Actor" panose="020B0503050000020004" charset="0"/>
              </a:rPr>
              <a:t>consumed </a:t>
            </a:r>
            <a:r>
              <a:rPr lang="en-US" sz="1600" b="1">
                <a:solidFill>
                  <a:srgbClr val="002060"/>
                </a:solidFill>
                <a:latin typeface="Actor" panose="020B0503050000020004" charset="0"/>
                <a:cs typeface="Actor" panose="020B0503050000020004" charset="0"/>
              </a:rPr>
              <a:t>daily </a:t>
            </a:r>
            <a:r>
              <a:rPr lang="en-US" sz="1600" b="1">
                <a:solidFill>
                  <a:srgbClr val="7030A0"/>
                </a:solidFill>
                <a:latin typeface="Actor" panose="020B0503050000020004" charset="0"/>
                <a:cs typeface="Actor" panose="020B0503050000020004" charset="0"/>
              </a:rPr>
              <a:t>recommended </a:t>
            </a:r>
            <a:r>
              <a:rPr lang="en-US" sz="1600" b="1">
                <a:solidFill>
                  <a:srgbClr val="C00000"/>
                </a:solidFill>
                <a:latin typeface="Actor" panose="020B0503050000020004" charset="0"/>
                <a:cs typeface="Actor" panose="020B0503050000020004" charset="0"/>
              </a:rPr>
              <a:t>amount </a:t>
            </a:r>
            <a:r>
              <a:rPr lang="en-US" sz="1600" b="1">
                <a:latin typeface="Actor" panose="020B0503050000020004" charset="0"/>
                <a:cs typeface="Actor" panose="020B0503050000020004" charset="0"/>
              </a:rPr>
              <a:t>of fruit and vegetable in 2002, 2006 and 2010.</a:t>
            </a:r>
            <a:endParaRPr lang="en-US" sz="1600" b="1">
              <a:latin typeface="Actor" panose="020B0503050000020004" charset="0"/>
              <a:cs typeface="Actor" panose="020B0503050000020004" charset="0"/>
            </a:endParaRPr>
          </a:p>
          <a:p>
            <a:endParaRPr lang="en-US" sz="1600" b="1">
              <a:latin typeface="Actor" panose="020B0503050000020004" charset="0"/>
              <a:cs typeface="Actor" panose="020B0503050000020004" charset="0"/>
            </a:endParaRPr>
          </a:p>
          <a:p>
            <a:r>
              <a:rPr lang="en-US" sz="1600" b="1">
                <a:latin typeface="Actor" panose="020B0503050000020004" charset="0"/>
                <a:cs typeface="Actor" panose="020B0503050000020004" charset="0"/>
              </a:rPr>
              <a:t>Summarize the information by selecting and reporting the main features and make comparisons where relevant.</a:t>
            </a:r>
            <a:endParaRPr lang="en-US" sz="1600" b="1">
              <a:latin typeface="Actor" panose="020B0503050000020004" charset="0"/>
              <a:cs typeface="Actor" panose="020B050305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Footer Placeholder 6"/>
          <p:cNvSpPr>
            <a:spLocks noGrp="1"/>
          </p:cNvSpPr>
          <p:nvPr>
            <p:ph type="ftr" sz="quarter" idx="11"/>
          </p:nvPr>
        </p:nvSpPr>
        <p:spPr/>
        <p:txBody>
          <a:bodyPr/>
          <a:p>
            <a:r>
              <a:rPr lang="zh-CN" altLang="en-US"/>
              <a:t>Prepared by Rabin Bishwokarma</a:t>
            </a:r>
            <a:endParaRPr lang="zh-CN" altLang="en-US"/>
          </a:p>
        </p:txBody>
      </p:sp>
      <p:pic>
        <p:nvPicPr>
          <p:cNvPr id="8" name="Picture 7"/>
          <p:cNvPicPr>
            <a:picLocks noChangeAspect="1"/>
          </p:cNvPicPr>
          <p:nvPr/>
        </p:nvPicPr>
        <p:blipFill>
          <a:blip r:embed="rId1"/>
          <a:stretch>
            <a:fillRect/>
          </a:stretch>
        </p:blipFill>
        <p:spPr>
          <a:xfrm>
            <a:off x="340995" y="1553845"/>
            <a:ext cx="6339205" cy="3749675"/>
          </a:xfrm>
          <a:prstGeom prst="rect">
            <a:avLst/>
          </a:prstGeom>
        </p:spPr>
      </p:pic>
      <p:sp>
        <p:nvSpPr>
          <p:cNvPr id="5" name="Text Box 4"/>
          <p:cNvSpPr txBox="1"/>
          <p:nvPr/>
        </p:nvSpPr>
        <p:spPr>
          <a:xfrm>
            <a:off x="6756400" y="1609725"/>
            <a:ext cx="4515485" cy="1076325"/>
          </a:xfrm>
          <a:prstGeom prst="rect">
            <a:avLst/>
          </a:prstGeom>
          <a:noFill/>
        </p:spPr>
        <p:txBody>
          <a:bodyPr wrap="square" rtlCol="0">
            <a:spAutoFit/>
          </a:bodyPr>
          <a:p>
            <a:r>
              <a:rPr lang="en-US" sz="1600">
                <a:latin typeface="Alata" panose="00000500000000000000" charset="0"/>
                <a:cs typeface="Alata" panose="00000500000000000000" charset="0"/>
              </a:rPr>
              <a:t>Overview:</a:t>
            </a:r>
            <a:endParaRPr lang="en-US" sz="1600">
              <a:latin typeface="Alata" panose="00000500000000000000" charset="0"/>
              <a:cs typeface="Alata" panose="00000500000000000000" charset="0"/>
            </a:endParaRPr>
          </a:p>
          <a:p>
            <a:r>
              <a:rPr lang="en-US" sz="1600">
                <a:gradFill>
                  <a:gsLst>
                    <a:gs pos="0">
                      <a:srgbClr val="E30000"/>
                    </a:gs>
                    <a:gs pos="100000">
                      <a:srgbClr val="760303"/>
                    </a:gs>
                  </a:gsLst>
                  <a:lin scaled="0"/>
                </a:gradFill>
                <a:latin typeface="Alata" panose="00000500000000000000" charset="0"/>
                <a:cs typeface="Alata" panose="00000500000000000000" charset="0"/>
              </a:rPr>
              <a:t>Overall, the women consumed the highest amount of fruits and vegetables while the children were the ones to eat the least. </a:t>
            </a:r>
            <a:endParaRPr lang="en-US" sz="1600">
              <a:gradFill>
                <a:gsLst>
                  <a:gs pos="0">
                    <a:srgbClr val="E30000"/>
                  </a:gs>
                  <a:gs pos="100000">
                    <a:srgbClr val="760303"/>
                  </a:gs>
                </a:gsLst>
                <a:lin scaled="0"/>
              </a:gradFill>
              <a:latin typeface="Alata" panose="00000500000000000000" charset="0"/>
              <a:cs typeface="Alata" panose="00000500000000000000" charset="0"/>
            </a:endParaRPr>
          </a:p>
        </p:txBody>
      </p:sp>
      <p:sp>
        <p:nvSpPr>
          <p:cNvPr id="9" name="Text Box 8"/>
          <p:cNvSpPr txBox="1"/>
          <p:nvPr/>
        </p:nvSpPr>
        <p:spPr>
          <a:xfrm>
            <a:off x="6756400" y="2783205"/>
            <a:ext cx="4515485" cy="829945"/>
          </a:xfrm>
          <a:prstGeom prst="rect">
            <a:avLst/>
          </a:prstGeom>
          <a:noFill/>
        </p:spPr>
        <p:txBody>
          <a:bodyPr wrap="square" rtlCol="0">
            <a:spAutoFit/>
          </a:bodyPr>
          <a:p>
            <a:r>
              <a:rPr lang="en-US" sz="1600">
                <a:latin typeface="Alata" panose="00000500000000000000" charset="0"/>
                <a:cs typeface="Alata" panose="00000500000000000000" charset="0"/>
              </a:rPr>
              <a:t>Paragraph 1:</a:t>
            </a:r>
            <a:endParaRPr lang="en-US" sz="1600">
              <a:latin typeface="Alata" panose="00000500000000000000" charset="0"/>
              <a:cs typeface="Alata" panose="00000500000000000000" charset="0"/>
            </a:endParaRPr>
          </a:p>
          <a:p>
            <a:r>
              <a:rPr lang="en-US" sz="1600">
                <a:gradFill>
                  <a:gsLst>
                    <a:gs pos="0">
                      <a:srgbClr val="E30000"/>
                    </a:gs>
                    <a:gs pos="100000">
                      <a:srgbClr val="760303"/>
                    </a:gs>
                  </a:gsLst>
                  <a:lin scaled="0"/>
                </a:gradFill>
                <a:latin typeface="Alata" panose="00000500000000000000" charset="0"/>
                <a:cs typeface="Alata" panose="00000500000000000000" charset="0"/>
              </a:rPr>
              <a:t>Only Men in all three years   OR</a:t>
            </a:r>
            <a:endParaRPr lang="en-US" sz="1600">
              <a:gradFill>
                <a:gsLst>
                  <a:gs pos="0">
                    <a:srgbClr val="E30000"/>
                  </a:gs>
                  <a:gs pos="100000">
                    <a:srgbClr val="760303"/>
                  </a:gs>
                </a:gsLst>
                <a:lin scaled="0"/>
              </a:gradFill>
              <a:latin typeface="Alata" panose="00000500000000000000" charset="0"/>
              <a:cs typeface="Alata" panose="00000500000000000000" charset="0"/>
            </a:endParaRPr>
          </a:p>
          <a:p>
            <a:r>
              <a:rPr lang="en-US" sz="1600">
                <a:gradFill>
                  <a:gsLst>
                    <a:gs pos="0">
                      <a:srgbClr val="E30000"/>
                    </a:gs>
                    <a:gs pos="100000">
                      <a:srgbClr val="760303"/>
                    </a:gs>
                  </a:gsLst>
                  <a:lin scaled="0"/>
                </a:gradFill>
                <a:latin typeface="Alata" panose="00000500000000000000" charset="0"/>
                <a:cs typeface="Alata" panose="00000500000000000000" charset="0"/>
              </a:rPr>
              <a:t>Only about 2002</a:t>
            </a:r>
            <a:endParaRPr lang="en-US" sz="1600">
              <a:gradFill>
                <a:gsLst>
                  <a:gs pos="0">
                    <a:srgbClr val="E30000"/>
                  </a:gs>
                  <a:gs pos="100000">
                    <a:srgbClr val="760303"/>
                  </a:gs>
                </a:gsLst>
                <a:lin scaled="0"/>
              </a:gradFill>
              <a:latin typeface="Alata" panose="00000500000000000000" charset="0"/>
              <a:cs typeface="Alata" panose="00000500000000000000" charset="0"/>
            </a:endParaRPr>
          </a:p>
        </p:txBody>
      </p:sp>
      <p:sp>
        <p:nvSpPr>
          <p:cNvPr id="10" name="Text Box 9"/>
          <p:cNvSpPr txBox="1"/>
          <p:nvPr/>
        </p:nvSpPr>
        <p:spPr>
          <a:xfrm>
            <a:off x="6680200" y="3560445"/>
            <a:ext cx="4515485" cy="829945"/>
          </a:xfrm>
          <a:prstGeom prst="rect">
            <a:avLst/>
          </a:prstGeom>
          <a:noFill/>
        </p:spPr>
        <p:txBody>
          <a:bodyPr wrap="square" rtlCol="0">
            <a:spAutoFit/>
          </a:bodyPr>
          <a:p>
            <a:r>
              <a:rPr lang="en-US" sz="1600">
                <a:latin typeface="Alata" panose="00000500000000000000" charset="0"/>
                <a:cs typeface="Alata" panose="00000500000000000000" charset="0"/>
              </a:rPr>
              <a:t>Paragraph 2:</a:t>
            </a:r>
            <a:endParaRPr lang="en-US" sz="1600">
              <a:latin typeface="Alata" panose="00000500000000000000" charset="0"/>
              <a:cs typeface="Alata" panose="00000500000000000000" charset="0"/>
            </a:endParaRPr>
          </a:p>
          <a:p>
            <a:r>
              <a:rPr lang="en-US" sz="1600">
                <a:gradFill>
                  <a:gsLst>
                    <a:gs pos="0">
                      <a:srgbClr val="E30000"/>
                    </a:gs>
                    <a:gs pos="100000">
                      <a:srgbClr val="760303"/>
                    </a:gs>
                  </a:gsLst>
                  <a:lin scaled="0"/>
                </a:gradFill>
                <a:latin typeface="Alata" panose="00000500000000000000" charset="0"/>
                <a:cs typeface="Alata" panose="00000500000000000000" charset="0"/>
              </a:rPr>
              <a:t>Only Women in all three years OR</a:t>
            </a:r>
            <a:endParaRPr lang="en-US" sz="1600">
              <a:gradFill>
                <a:gsLst>
                  <a:gs pos="0">
                    <a:srgbClr val="E30000"/>
                  </a:gs>
                  <a:gs pos="100000">
                    <a:srgbClr val="760303"/>
                  </a:gs>
                </a:gsLst>
                <a:lin scaled="0"/>
              </a:gradFill>
              <a:latin typeface="Alata" panose="00000500000000000000" charset="0"/>
              <a:cs typeface="Alata" panose="00000500000000000000" charset="0"/>
            </a:endParaRPr>
          </a:p>
          <a:p>
            <a:r>
              <a:rPr lang="en-US" sz="1600">
                <a:gradFill>
                  <a:gsLst>
                    <a:gs pos="0">
                      <a:srgbClr val="E30000"/>
                    </a:gs>
                    <a:gs pos="100000">
                      <a:srgbClr val="760303"/>
                    </a:gs>
                  </a:gsLst>
                  <a:lin scaled="0"/>
                </a:gradFill>
                <a:latin typeface="Alata" panose="00000500000000000000" charset="0"/>
                <a:cs typeface="Alata" panose="00000500000000000000" charset="0"/>
                <a:sym typeface="+mn-ea"/>
              </a:rPr>
              <a:t>Only about 2006</a:t>
            </a:r>
            <a:endParaRPr lang="en-US" sz="1600">
              <a:gradFill>
                <a:gsLst>
                  <a:gs pos="0">
                    <a:srgbClr val="E30000"/>
                  </a:gs>
                  <a:gs pos="100000">
                    <a:srgbClr val="760303"/>
                  </a:gs>
                </a:gsLst>
                <a:lin scaled="0"/>
              </a:gradFill>
              <a:latin typeface="Alata" panose="00000500000000000000" charset="0"/>
              <a:cs typeface="Alata" panose="00000500000000000000" charset="0"/>
            </a:endParaRPr>
          </a:p>
        </p:txBody>
      </p:sp>
      <p:sp>
        <p:nvSpPr>
          <p:cNvPr id="11" name="Text Box 10"/>
          <p:cNvSpPr txBox="1"/>
          <p:nvPr/>
        </p:nvSpPr>
        <p:spPr>
          <a:xfrm>
            <a:off x="6680200" y="4514215"/>
            <a:ext cx="4515485" cy="829945"/>
          </a:xfrm>
          <a:prstGeom prst="rect">
            <a:avLst/>
          </a:prstGeom>
          <a:noFill/>
        </p:spPr>
        <p:txBody>
          <a:bodyPr wrap="square" rtlCol="0">
            <a:spAutoFit/>
          </a:bodyPr>
          <a:p>
            <a:r>
              <a:rPr lang="en-US" sz="1600">
                <a:latin typeface="Alata" panose="00000500000000000000" charset="0"/>
                <a:cs typeface="Alata" panose="00000500000000000000" charset="0"/>
              </a:rPr>
              <a:t>Paragraph 3:</a:t>
            </a:r>
            <a:endParaRPr lang="en-US" sz="1600">
              <a:latin typeface="Alata" panose="00000500000000000000" charset="0"/>
              <a:cs typeface="Alata" panose="00000500000000000000" charset="0"/>
            </a:endParaRPr>
          </a:p>
          <a:p>
            <a:r>
              <a:rPr lang="en-US" sz="1600">
                <a:gradFill>
                  <a:gsLst>
                    <a:gs pos="0">
                      <a:srgbClr val="E30000"/>
                    </a:gs>
                    <a:gs pos="100000">
                      <a:srgbClr val="760303"/>
                    </a:gs>
                  </a:gsLst>
                  <a:lin scaled="0"/>
                </a:gradFill>
                <a:latin typeface="Alata" panose="00000500000000000000" charset="0"/>
                <a:cs typeface="Alata" panose="00000500000000000000" charset="0"/>
              </a:rPr>
              <a:t>Only Children in all three years   OR</a:t>
            </a:r>
            <a:endParaRPr lang="en-US" sz="1600">
              <a:gradFill>
                <a:gsLst>
                  <a:gs pos="0">
                    <a:srgbClr val="E30000"/>
                  </a:gs>
                  <a:gs pos="100000">
                    <a:srgbClr val="760303"/>
                  </a:gs>
                </a:gsLst>
                <a:lin scaled="0"/>
              </a:gradFill>
              <a:latin typeface="Alata" panose="00000500000000000000" charset="0"/>
              <a:cs typeface="Alata" panose="00000500000000000000" charset="0"/>
            </a:endParaRPr>
          </a:p>
          <a:p>
            <a:r>
              <a:rPr lang="en-US" sz="1600">
                <a:gradFill>
                  <a:gsLst>
                    <a:gs pos="0">
                      <a:srgbClr val="E30000"/>
                    </a:gs>
                    <a:gs pos="100000">
                      <a:srgbClr val="760303"/>
                    </a:gs>
                  </a:gsLst>
                  <a:lin scaled="0"/>
                </a:gradFill>
                <a:latin typeface="Alata" panose="00000500000000000000" charset="0"/>
                <a:cs typeface="Alata" panose="00000500000000000000" charset="0"/>
                <a:sym typeface="+mn-ea"/>
              </a:rPr>
              <a:t>Only about 20</a:t>
            </a:r>
            <a:endParaRPr lang="en-US" sz="1600">
              <a:gradFill>
                <a:gsLst>
                  <a:gs pos="0">
                    <a:srgbClr val="E30000"/>
                  </a:gs>
                  <a:gs pos="100000">
                    <a:srgbClr val="760303"/>
                  </a:gs>
                </a:gsLst>
                <a:lin scaled="0"/>
              </a:gradFill>
              <a:latin typeface="Alata" panose="00000500000000000000" charset="0"/>
              <a:cs typeface="Alata" panose="00000500000000000000"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19359</Words>
  <Application>WPS Presentation</Application>
  <PresentationFormat>宽屏</PresentationFormat>
  <Paragraphs>801</Paragraphs>
  <Slides>40</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40</vt:i4>
      </vt:variant>
    </vt:vector>
  </HeadingPairs>
  <TitlesOfParts>
    <vt:vector size="59" baseType="lpstr">
      <vt:lpstr>Arial</vt:lpstr>
      <vt:lpstr>SimSun</vt:lpstr>
      <vt:lpstr>Wingdings</vt:lpstr>
      <vt:lpstr>DejaVu Sans</vt:lpstr>
      <vt:lpstr>Droid Sans Fallback</vt:lpstr>
      <vt:lpstr>Aladin</vt:lpstr>
      <vt:lpstr>Aclonica</vt:lpstr>
      <vt:lpstr>Acme</vt:lpstr>
      <vt:lpstr>Actor</vt:lpstr>
      <vt:lpstr>Calibri</vt:lpstr>
      <vt:lpstr>Alata</vt:lpstr>
      <vt:lpstr>Microsoft YaHei</vt:lpstr>
      <vt:lpstr>Arial Unicode MS</vt:lpstr>
      <vt:lpstr>SimSun</vt:lpstr>
      <vt:lpstr>AR PL UMing CN</vt:lpstr>
      <vt:lpstr>Adobe Blank</vt:lpstr>
      <vt:lpstr>OpenSymbol</vt:lpstr>
      <vt:lpstr>Blue Waves</vt:lpstr>
      <vt:lpstr>1_Blue Waves</vt:lpstr>
      <vt:lpstr>IELTS Writing</vt:lpstr>
      <vt:lpstr>PowerPoint 演示文稿</vt:lpstr>
      <vt:lpstr>IELTS Writing Task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IELTS Writing Task - 2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Practice Questions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blackphoenix</dc:creator>
  <cp:lastModifiedBy>blackphoenix</cp:lastModifiedBy>
  <cp:revision>445</cp:revision>
  <dcterms:created xsi:type="dcterms:W3CDTF">2022-09-02T09:00:30Z</dcterms:created>
  <dcterms:modified xsi:type="dcterms:W3CDTF">2022-09-02T09:00:30Z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