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336" r:id="rId4"/>
    <p:sldId id="260" r:id="rId5"/>
    <p:sldId id="261" r:id="rId6"/>
    <p:sldId id="257" r:id="rId7"/>
    <p:sldId id="342" r:id="rId8"/>
    <p:sldId id="345" r:id="rId9"/>
    <p:sldId id="346" r:id="rId10"/>
    <p:sldId id="331" r:id="rId11"/>
    <p:sldId id="333" r:id="rId12"/>
    <p:sldId id="349"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B2B2B2"/>
    <a:srgbClr val="202020"/>
    <a:srgbClr val="323232"/>
    <a:srgbClr val="CC33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46"/>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1">
              <a:rPr lang="en-US"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zh-CN" altLang="en-US"/>
              <a:t>Prepared by Rabin Bishwokarma</a:t>
            </a:r>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Prepared by Rabin Bishwokarma</a:t>
            </a: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1">
              <a:rPr lang="en-US" altLang="en-US" smtClean="0"/>
            </a:fld>
            <a:endParaRPr lang="zh-CN" altLang="en-US"/>
          </a:p>
        </p:txBody>
      </p:sp>
      <p:sp>
        <p:nvSpPr>
          <p:cNvPr id="5" name="Footer Placeholder 4"/>
          <p:cNvSpPr>
            <a:spLocks noGrp="1"/>
          </p:cNvSpPr>
          <p:nvPr>
            <p:ph type="ftr" sz="quarter" idx="11"/>
          </p:nvPr>
        </p:nvSpPr>
        <p:spPr/>
        <p:txBody>
          <a:bodyPr/>
          <a:p>
            <a:r>
              <a:rPr lang="zh-CN" altLang="en-US"/>
              <a:t>Prepared by Rabin Bishwokarma</a:t>
            </a:r>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1">
              <a:rPr lang="en-US" altLang="en-US" smtClean="0"/>
            </a:fld>
            <a:endParaRPr lang="zh-CN" altLang="en-US"/>
          </a:p>
        </p:txBody>
      </p:sp>
      <p:sp>
        <p:nvSpPr>
          <p:cNvPr id="5" name="Footer Placeholder 4"/>
          <p:cNvSpPr>
            <a:spLocks noGrp="1"/>
          </p:cNvSpPr>
          <p:nvPr>
            <p:ph type="ftr" sz="quarter" idx="11"/>
          </p:nvPr>
        </p:nvSpPr>
        <p:spPr/>
        <p:txBody>
          <a:bodyPr/>
          <a:p>
            <a:r>
              <a:rPr lang="zh-CN" altLang="en-US"/>
              <a:t>Prepared by Rabin Bishwokarma</a:t>
            </a:r>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1">
              <a:rPr lang="en-US" altLang="en-US" smtClean="0"/>
            </a:fld>
            <a:endParaRPr lang="zh-CN" altLang="en-US"/>
          </a:p>
        </p:txBody>
      </p:sp>
      <p:sp>
        <p:nvSpPr>
          <p:cNvPr id="5" name="Footer Placeholder 4"/>
          <p:cNvSpPr>
            <a:spLocks noGrp="1"/>
          </p:cNvSpPr>
          <p:nvPr>
            <p:ph type="ftr" sz="quarter" idx="11"/>
          </p:nvPr>
        </p:nvSpPr>
        <p:spPr/>
        <p:txBody>
          <a:bodyPr/>
          <a:p>
            <a:r>
              <a:rPr lang="zh-CN" altLang="en-US"/>
              <a:t>Prepared by Rabin Bishwokarma</a:t>
            </a:r>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1">
              <a:rPr lang="en-US"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1">
              <a:rPr lang="en-US" altLang="en-US" smtClean="0"/>
            </a:fld>
            <a:endParaRPr lang="zh-CN" altLang="en-US"/>
          </a:p>
        </p:txBody>
      </p:sp>
      <p:sp>
        <p:nvSpPr>
          <p:cNvPr id="8" name="Footer Placeholder 7"/>
          <p:cNvSpPr>
            <a:spLocks noGrp="1"/>
          </p:cNvSpPr>
          <p:nvPr>
            <p:ph type="ftr" sz="quarter" idx="11"/>
          </p:nvPr>
        </p:nvSpPr>
        <p:spPr/>
        <p:txBody>
          <a:bodyPr/>
          <a:p>
            <a:r>
              <a:rPr lang="zh-CN" altLang="en-US"/>
              <a:t>Prepared by Rabin Bishwokarma</a:t>
            </a:r>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4" name="Footer Placeholder 3"/>
          <p:cNvSpPr>
            <a:spLocks noGrp="1"/>
          </p:cNvSpPr>
          <p:nvPr>
            <p:ph type="ftr" sz="quarter" idx="11"/>
          </p:nvPr>
        </p:nvSpPr>
        <p:spPr/>
        <p:txBody>
          <a:bodyPr/>
          <a:p>
            <a:r>
              <a:rPr lang="zh-CN" altLang="en-US"/>
              <a:t>Prepared by Rabin Bishwokarma</a:t>
            </a:r>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3" name="Footer Placeholder 2"/>
          <p:cNvSpPr>
            <a:spLocks noGrp="1"/>
          </p:cNvSpPr>
          <p:nvPr>
            <p:ph type="ftr" sz="quarter" idx="11"/>
          </p:nvPr>
        </p:nvSpPr>
        <p:spPr/>
        <p:txBody>
          <a:bodyPr/>
          <a:p>
            <a:r>
              <a:rPr lang="zh-CN" altLang="en-US"/>
              <a:t>Prepared by Rabin Bishwokarma</a:t>
            </a:r>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Prepared by Rabin Bishwokarma</a:t>
            </a: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1">
              <a:rPr lang="en-US" altLang="en-US" smtClean="0"/>
            </a:fld>
            <a:endParaRPr lang="zh-CN" altLang="en-US" dirty="0"/>
          </a:p>
        </p:txBody>
      </p:sp>
      <p:sp>
        <p:nvSpPr>
          <p:cNvPr id="6" name="Footer Placeholder 5"/>
          <p:cNvSpPr>
            <a:spLocks noGrp="1"/>
          </p:cNvSpPr>
          <p:nvPr>
            <p:ph type="ftr" sz="quarter" idx="11"/>
          </p:nvPr>
        </p:nvSpPr>
        <p:spPr/>
        <p:txBody>
          <a:bodyPr/>
          <a:p>
            <a:r>
              <a:rPr lang="zh-CN" altLang="en-US" dirty="0"/>
              <a:t>Prepared by Rabin Bishwokarma</a:t>
            </a:r>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1">
              <a:rPr lang="en-US"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zh-CN" altLang="en-US"/>
              <a:t>Prepared by Rabin Bishwokarma</a:t>
            </a:r>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5052" y="2176780"/>
            <a:ext cx="10943167" cy="1082675"/>
          </a:xfrm>
        </p:spPr>
        <p:txBody>
          <a:bodyPr/>
          <a:p>
            <a:r>
              <a:rPr lang="en-US" sz="8000">
                <a:solidFill>
                  <a:schemeClr val="tx1"/>
                </a:solidFill>
                <a:latin typeface="Aladin" panose="02000506000000020004" charset="0"/>
                <a:cs typeface="Aladin" panose="02000506000000020004" charset="0"/>
              </a:rPr>
              <a:t>IELTS Reading and Listening</a:t>
            </a:r>
            <a:endParaRPr lang="en-US" sz="8000">
              <a:solidFill>
                <a:schemeClr val="tx1"/>
              </a:solidFill>
              <a:latin typeface="Aladin" panose="02000506000000020004" charset="0"/>
              <a:cs typeface="Aladin" panose="02000506000000020004" charset="0"/>
            </a:endParaRPr>
          </a:p>
        </p:txBody>
      </p:sp>
      <p:sp>
        <p:nvSpPr>
          <p:cNvPr id="3" name="Date Placeholder 2"/>
          <p:cNvSpPr>
            <a:spLocks noGrp="1"/>
          </p:cNvSpPr>
          <p:nvPr>
            <p:ph type="dt" sz="half" idx="2"/>
          </p:nvPr>
        </p:nvSpPr>
        <p:spPr/>
        <p:txBody>
          <a:bodyPr/>
          <a:p>
            <a:fld id="{760FBDFE-C587-4B4C-A407-44438C67B59E}" type="datetime1">
              <a:rPr lang="en-US" altLang="en-US" smtClean="0"/>
            </a:fld>
            <a:endParaRPr lang="zh-CN" altLang="en-US"/>
          </a:p>
        </p:txBody>
      </p:sp>
      <p:sp>
        <p:nvSpPr>
          <p:cNvPr id="4" name="Slide Number Placeholder 3"/>
          <p:cNvSpPr>
            <a:spLocks noGrp="1"/>
          </p:cNvSpPr>
          <p:nvPr>
            <p:ph type="sldNum" sz="quarter" idx="4"/>
          </p:nvPr>
        </p:nvSpPr>
        <p:spPr/>
        <p:txBody>
          <a:bodyPr/>
          <a:p>
            <a:fld id="{49AE70B2-8BF9-45C0-BB95-33D1B9D3A854}" type="slidenum">
              <a:rPr lang="zh-CN" altLang="en-US" smtClean="0"/>
            </a:fld>
            <a:endParaRPr lang="zh-CN" altLang="en-US"/>
          </a:p>
        </p:txBody>
      </p:sp>
      <p:sp>
        <p:nvSpPr>
          <p:cNvPr id="5" name="Footer Placeholder 4"/>
          <p:cNvSpPr>
            <a:spLocks noGrp="1"/>
          </p:cNvSpPr>
          <p:nvPr>
            <p:ph type="ftr" sz="quarter" idx="3"/>
          </p:nvPr>
        </p:nvSpPr>
        <p:spPr/>
        <p:txBody>
          <a:bodyPr/>
          <a:p>
            <a:r>
              <a:rPr lang="zh-CN" altLang="en-US"/>
              <a:t>Prepared by Rabin Bishwokarma</a:t>
            </a:r>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IELTS Listening Tips</a:t>
            </a:r>
            <a:endParaRPr lang="en-US" sz="2400">
              <a:latin typeface="Aclonica" panose="02060503000000020004" charset="0"/>
              <a:cs typeface="Aclonica" panose="02060503000000020004" charset="0"/>
            </a:endParaRPr>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Content Placeholder 6"/>
          <p:cNvSpPr>
            <a:spLocks noGrp="1"/>
          </p:cNvSpPr>
          <p:nvPr>
            <p:ph idx="1"/>
          </p:nvPr>
        </p:nvSpPr>
        <p:spPr>
          <a:xfrm>
            <a:off x="727710" y="687705"/>
            <a:ext cx="10889615" cy="5439410"/>
          </a:xfrm>
        </p:spPr>
        <p:txBody>
          <a:bodyPr>
            <a:noAutofit/>
          </a:bodyPr>
          <a:p>
            <a:r>
              <a:rPr lang="en-US" sz="2000">
                <a:latin typeface="Actor" panose="020B0503050000020004" charset="0"/>
                <a:cs typeface="Actor" panose="020B0503050000020004" charset="0"/>
              </a:rPr>
              <a:t>Listen and observe</a:t>
            </a:r>
            <a:endParaRPr lang="en-US" sz="2000">
              <a:latin typeface="Actor" panose="020B0503050000020004" charset="0"/>
              <a:cs typeface="Actor" panose="020B0503050000020004" charset="0"/>
            </a:endParaRPr>
          </a:p>
          <a:p>
            <a:r>
              <a:rPr lang="en-US" sz="2000">
                <a:latin typeface="Actor" panose="020B0503050000020004" charset="0"/>
                <a:cs typeface="Actor" panose="020B0503050000020004" charset="0"/>
              </a:rPr>
              <a:t>Underline a term/word and wait for it to be heard</a:t>
            </a:r>
            <a:endParaRPr lang="en-US" sz="2000">
              <a:latin typeface="Actor" panose="020B0503050000020004" charset="0"/>
              <a:cs typeface="Actor" panose="020B0503050000020004" charset="0"/>
            </a:endParaRPr>
          </a:p>
          <a:p>
            <a:r>
              <a:rPr lang="en-US" sz="2000">
                <a:latin typeface="Actor" panose="020B0503050000020004" charset="0"/>
                <a:cs typeface="Actor" panose="020B0503050000020004" charset="0"/>
              </a:rPr>
              <a:t>Do not leave unanswered</a:t>
            </a:r>
            <a:endParaRPr lang="en-US" sz="2000">
              <a:latin typeface="Actor" panose="020B0503050000020004" charset="0"/>
              <a:cs typeface="Actor" panose="020B0503050000020004" charset="0"/>
            </a:endParaRPr>
          </a:p>
          <a:p>
            <a:r>
              <a:rPr lang="en-US" sz="2000">
                <a:latin typeface="Actor" panose="020B0503050000020004" charset="0"/>
                <a:cs typeface="Actor" panose="020B0503050000020004" charset="0"/>
              </a:rPr>
              <a:t>All Capital letters or all lowercase</a:t>
            </a:r>
            <a:endParaRPr lang="en-US" sz="200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GARDEN / garden</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MR BROWN / Mr Brown</a:t>
            </a:r>
            <a:endParaRPr lang="en-US" sz="1750">
              <a:latin typeface="Actor" panose="020B0503050000020004" charset="0"/>
              <a:cs typeface="Actor" panose="020B0503050000020004" charset="0"/>
            </a:endParaRPr>
          </a:p>
          <a:p>
            <a:r>
              <a:rPr lang="en-US" sz="2000">
                <a:latin typeface="Actor" panose="020B0503050000020004" charset="0"/>
                <a:cs typeface="Actor" panose="020B0503050000020004" charset="0"/>
              </a:rPr>
              <a:t>Number of words for each answer</a:t>
            </a:r>
            <a:endParaRPr lang="en-US" sz="200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No</a:t>
            </a:r>
            <a:r>
              <a:rPr lang="en-US" sz="1800">
                <a:latin typeface="Actor" panose="020B0503050000020004" charset="0"/>
                <a:cs typeface="Actor" panose="020B0503050000020004" charset="0"/>
              </a:rPr>
              <a:t> more than two words or/and a number</a:t>
            </a:r>
            <a:endParaRPr lang="en-US" sz="1800">
              <a:latin typeface="Actor" panose="020B0503050000020004" charset="0"/>
              <a:cs typeface="Actor" panose="020B0503050000020004" charset="0"/>
            </a:endParaRPr>
          </a:p>
          <a:p>
            <a:pPr marL="1257300" lvl="2" indent="-342900">
              <a:buFont typeface="+mj-lt"/>
              <a:buAutoNum type="arabicPeriod"/>
            </a:pPr>
            <a:r>
              <a:rPr lang="en-US" sz="1600">
                <a:latin typeface="Actor" panose="020B0503050000020004" charset="0"/>
                <a:cs typeface="Actor" panose="020B0503050000020004" charset="0"/>
              </a:rPr>
              <a:t>craftsmen</a:t>
            </a:r>
            <a:endParaRPr lang="en-US" sz="1600">
              <a:latin typeface="Actor" panose="020B0503050000020004" charset="0"/>
              <a:cs typeface="Actor" panose="020B0503050000020004" charset="0"/>
            </a:endParaRPr>
          </a:p>
          <a:p>
            <a:pPr marL="1257300" lvl="2" indent="-342900">
              <a:buFont typeface="+mj-lt"/>
              <a:buAutoNum type="arabicPeriod"/>
            </a:pPr>
            <a:r>
              <a:rPr lang="en-US" sz="1600">
                <a:latin typeface="Actor" panose="020B0503050000020004" charset="0"/>
                <a:cs typeface="Actor" panose="020B0503050000020004" charset="0"/>
              </a:rPr>
              <a:t>local craftsmen</a:t>
            </a:r>
            <a:endParaRPr lang="en-US" sz="1600">
              <a:latin typeface="Actor" panose="020B0503050000020004" charset="0"/>
              <a:cs typeface="Actor" panose="020B0503050000020004" charset="0"/>
            </a:endParaRPr>
          </a:p>
          <a:p>
            <a:pPr marL="1257300" lvl="2" indent="-342900">
              <a:buFont typeface="+mj-lt"/>
              <a:buAutoNum type="arabicPeriod"/>
            </a:pPr>
            <a:r>
              <a:rPr lang="en-US" sz="1600">
                <a:latin typeface="Actor" panose="020B0503050000020004" charset="0"/>
                <a:cs typeface="Actor" panose="020B0503050000020004" charset="0"/>
              </a:rPr>
              <a:t>60 local craftsmen</a:t>
            </a:r>
            <a:endParaRPr lang="en-US" sz="1600">
              <a:latin typeface="Actor" panose="020B0503050000020004" charset="0"/>
              <a:cs typeface="Actor" panose="020B0503050000020004" charset="0"/>
            </a:endParaRPr>
          </a:p>
          <a:p>
            <a:pPr marL="1257300" lvl="2" indent="-342900">
              <a:buFont typeface="+mj-lt"/>
              <a:buAutoNum type="arabicPeriod"/>
            </a:pPr>
            <a:r>
              <a:rPr lang="en-US" sz="1600">
                <a:latin typeface="Actor" panose="020B0503050000020004" charset="0"/>
                <a:cs typeface="Actor" panose="020B0503050000020004" charset="0"/>
              </a:rPr>
              <a:t>60</a:t>
            </a:r>
            <a:endParaRPr lang="en-US" sz="1600">
              <a:latin typeface="Actor" panose="020B0503050000020004" charset="0"/>
              <a:cs typeface="Actor" panose="020B0503050000020004" charset="0"/>
            </a:endParaRPr>
          </a:p>
          <a:p>
            <a:r>
              <a:rPr lang="en-US" sz="2000">
                <a:latin typeface="Actor" panose="020B0503050000020004" charset="0"/>
                <a:cs typeface="Actor" panose="020B0503050000020004" charset="0"/>
              </a:rPr>
              <a:t>Which preposition?</a:t>
            </a:r>
            <a:endParaRPr lang="en-US" sz="200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“at” the hospital</a:t>
            </a:r>
            <a:endParaRPr lang="en-US" sz="1750">
              <a:latin typeface="Actor" panose="020B0503050000020004" charset="0"/>
              <a:cs typeface="Actor" panose="020B0503050000020004" charset="0"/>
            </a:endParaRPr>
          </a:p>
          <a:p>
            <a:pPr lvl="2"/>
            <a:r>
              <a:rPr lang="en-US" sz="1500">
                <a:latin typeface="Actor" panose="020B0503050000020004" charset="0"/>
                <a:cs typeface="Actor" panose="020B0503050000020004" charset="0"/>
              </a:rPr>
              <a:t>PLACE: (2) ...........</a:t>
            </a:r>
            <a:endParaRPr lang="en-US" sz="1500">
              <a:latin typeface="Actor" panose="020B0503050000020004" charset="0"/>
              <a:cs typeface="Actor" panose="020B0503050000020004" charset="0"/>
            </a:endParaRPr>
          </a:p>
          <a:p>
            <a:pPr lvl="2"/>
            <a:r>
              <a:rPr lang="en-US" sz="1500">
                <a:latin typeface="Actor" panose="020B0503050000020004" charset="0"/>
                <a:cs typeface="Actor" panose="020B0503050000020004" charset="0"/>
              </a:rPr>
              <a:t>The best place to meet is ..............</a:t>
            </a:r>
            <a:endParaRPr lang="en-US" sz="1500">
              <a:latin typeface="Actor" panose="020B0503050000020004" charset="0"/>
              <a:cs typeface="Actor" panose="020B0503050000020004" charset="0"/>
            </a:endParaRPr>
          </a:p>
          <a:p>
            <a:endParaRPr lang="en-US" sz="2000">
              <a:latin typeface="Actor" panose="020B0503050000020004" charset="0"/>
              <a:cs typeface="Actor" panose="020B05030500000200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IELTS Listening Tips</a:t>
            </a:r>
            <a:endParaRPr lang="en-US" sz="2400">
              <a:latin typeface="Aclonica" panose="02060503000000020004" charset="0"/>
              <a:cs typeface="Aclonica" panose="02060503000000020004" charset="0"/>
            </a:endParaRPr>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Content Placeholder 6"/>
          <p:cNvSpPr>
            <a:spLocks noGrp="1"/>
          </p:cNvSpPr>
          <p:nvPr>
            <p:ph idx="1"/>
          </p:nvPr>
        </p:nvSpPr>
        <p:spPr>
          <a:xfrm>
            <a:off x="727710" y="687705"/>
            <a:ext cx="10889615" cy="5439410"/>
          </a:xfrm>
        </p:spPr>
        <p:txBody>
          <a:bodyPr>
            <a:noAutofit/>
          </a:bodyPr>
          <a:p>
            <a:r>
              <a:rPr lang="en-US" sz="2000">
                <a:latin typeface="Actor" panose="020B0503050000020004" charset="0"/>
                <a:cs typeface="Actor" panose="020B0503050000020004" charset="0"/>
              </a:rPr>
              <a:t>All words and numbers are counted </a:t>
            </a:r>
            <a:endParaRPr lang="en-US" sz="2000">
              <a:latin typeface="Actor" panose="020B0503050000020004" charset="0"/>
              <a:cs typeface="Actor" panose="020B0503050000020004" charset="0"/>
            </a:endParaRPr>
          </a:p>
          <a:p>
            <a:pPr lvl="1"/>
            <a:r>
              <a:rPr lang="en-US" sz="1530">
                <a:latin typeface="Actor" panose="020B0503050000020004" charset="0"/>
                <a:cs typeface="Actor" panose="020B0503050000020004" charset="0"/>
              </a:rPr>
              <a:t>a holiday (</a:t>
            </a:r>
            <a:r>
              <a:rPr lang="en-US" sz="1530">
                <a:latin typeface="Actor" panose="020B0503050000020004" charset="0"/>
                <a:cs typeface="Actor" panose="020B0503050000020004" charset="0"/>
                <a:sym typeface="+mn-ea"/>
              </a:rPr>
              <a:t>considered  as </a:t>
            </a:r>
            <a:r>
              <a:rPr lang="en-US" sz="1530">
                <a:latin typeface="Actor" panose="020B0503050000020004" charset="0"/>
                <a:cs typeface="Actor" panose="020B0503050000020004" charset="0"/>
              </a:rPr>
              <a:t>two words) / 1950 (considered as one number)</a:t>
            </a:r>
            <a:endParaRPr lang="en-US" sz="1530">
              <a:latin typeface="Actor" panose="020B0503050000020004" charset="0"/>
              <a:cs typeface="Actor" panose="020B0503050000020004" charset="0"/>
            </a:endParaRPr>
          </a:p>
          <a:p>
            <a:r>
              <a:rPr lang="en-US" sz="1750">
                <a:latin typeface="Actor" panose="020B0503050000020004" charset="0"/>
                <a:cs typeface="Actor" panose="020B0503050000020004" charset="0"/>
              </a:rPr>
              <a:t>Spelling is important</a:t>
            </a:r>
            <a:endParaRPr lang="en-US" sz="1750">
              <a:latin typeface="Actor" panose="020B0503050000020004" charset="0"/>
              <a:cs typeface="Actor" panose="020B0503050000020004" charset="0"/>
            </a:endParaRPr>
          </a:p>
          <a:p>
            <a:r>
              <a:rPr lang="en-US" sz="1750">
                <a:latin typeface="Actor" panose="020B0503050000020004" charset="0"/>
                <a:cs typeface="Actor" panose="020B0503050000020004" charset="0"/>
              </a:rPr>
              <a:t>Words or letters</a:t>
            </a:r>
            <a:endParaRPr lang="en-US" sz="1750">
              <a:latin typeface="Actor" panose="020B0503050000020004" charset="0"/>
              <a:cs typeface="Actor" panose="020B0503050000020004" charset="0"/>
            </a:endParaRPr>
          </a:p>
          <a:p>
            <a:pPr marL="800100" lvl="1" indent="-342900">
              <a:buFont typeface="+mj-lt"/>
              <a:buAutoNum type="alphaLcPeriod"/>
            </a:pPr>
            <a:r>
              <a:rPr lang="en-US" sz="1530">
                <a:solidFill>
                  <a:srgbClr val="FF0000"/>
                </a:solidFill>
                <a:latin typeface="Actor" panose="020B0503050000020004" charset="0"/>
                <a:cs typeface="Actor" panose="020B0503050000020004" charset="0"/>
              </a:rPr>
              <a:t>Spring </a:t>
            </a:r>
            <a:endParaRPr lang="en-US" sz="1530">
              <a:solidFill>
                <a:srgbClr val="FF0000"/>
              </a:solidFill>
              <a:latin typeface="Actor" panose="020B0503050000020004" charset="0"/>
              <a:cs typeface="Actor" panose="020B0503050000020004" charset="0"/>
            </a:endParaRPr>
          </a:p>
          <a:p>
            <a:pPr marL="800100" lvl="1" indent="-342900">
              <a:buFont typeface="+mj-lt"/>
              <a:buAutoNum type="alphaLcPeriod"/>
            </a:pPr>
            <a:r>
              <a:rPr lang="en-US" sz="1530">
                <a:solidFill>
                  <a:srgbClr val="FF0000"/>
                </a:solidFill>
                <a:latin typeface="Actor" panose="020B0503050000020004" charset="0"/>
                <a:cs typeface="Actor" panose="020B0503050000020004" charset="0"/>
              </a:rPr>
              <a:t>Summer </a:t>
            </a:r>
            <a:endParaRPr lang="en-US" sz="1530">
              <a:solidFill>
                <a:srgbClr val="FF0000"/>
              </a:solidFill>
              <a:latin typeface="Actor" panose="020B0503050000020004" charset="0"/>
              <a:cs typeface="Actor" panose="020B0503050000020004" charset="0"/>
            </a:endParaRPr>
          </a:p>
          <a:p>
            <a:pPr marL="800100" lvl="1" indent="-342900">
              <a:buFont typeface="+mj-lt"/>
              <a:buAutoNum type="alphaLcPeriod"/>
            </a:pPr>
            <a:r>
              <a:rPr lang="en-US" sz="1530">
                <a:solidFill>
                  <a:srgbClr val="FF0000"/>
                </a:solidFill>
                <a:latin typeface="Actor" panose="020B0503050000020004" charset="0"/>
                <a:cs typeface="Actor" panose="020B0503050000020004" charset="0"/>
              </a:rPr>
              <a:t>Winter</a:t>
            </a:r>
            <a:endParaRPr lang="en-US" sz="1530">
              <a:latin typeface="Actor" panose="020B0503050000020004" charset="0"/>
              <a:cs typeface="Actor" panose="020B0503050000020004" charset="0"/>
            </a:endParaRPr>
          </a:p>
          <a:p>
            <a:pPr marL="457200" lvl="1" indent="0">
              <a:buFont typeface="+mj-lt"/>
              <a:buNone/>
            </a:pPr>
            <a:r>
              <a:rPr lang="en-US" sz="1530">
                <a:latin typeface="Actor" panose="020B0503050000020004" charset="0"/>
                <a:cs typeface="Actor" panose="020B0503050000020004" charset="0"/>
              </a:rPr>
              <a:t>You’re supposed to write either </a:t>
            </a:r>
            <a:r>
              <a:rPr lang="en-US" sz="1530">
                <a:solidFill>
                  <a:srgbClr val="FF0000"/>
                </a:solidFill>
                <a:latin typeface="Actor" panose="020B0503050000020004" charset="0"/>
                <a:cs typeface="Actor" panose="020B0503050000020004" charset="0"/>
              </a:rPr>
              <a:t>a</a:t>
            </a:r>
            <a:r>
              <a:rPr lang="en-US" sz="1530">
                <a:latin typeface="Actor" panose="020B0503050000020004" charset="0"/>
                <a:cs typeface="Actor" panose="020B0503050000020004" charset="0"/>
              </a:rPr>
              <a:t>, </a:t>
            </a:r>
            <a:r>
              <a:rPr lang="en-US" sz="1530">
                <a:solidFill>
                  <a:srgbClr val="FF0000"/>
                </a:solidFill>
                <a:latin typeface="Actor" panose="020B0503050000020004" charset="0"/>
                <a:cs typeface="Actor" panose="020B0503050000020004" charset="0"/>
              </a:rPr>
              <a:t>b </a:t>
            </a:r>
            <a:r>
              <a:rPr lang="en-US" sz="1530">
                <a:latin typeface="Actor" panose="020B0503050000020004" charset="0"/>
                <a:cs typeface="Actor" panose="020B0503050000020004" charset="0"/>
              </a:rPr>
              <a:t>or </a:t>
            </a:r>
            <a:r>
              <a:rPr lang="en-US" sz="1530">
                <a:solidFill>
                  <a:srgbClr val="FF0000"/>
                </a:solidFill>
                <a:latin typeface="Actor" panose="020B0503050000020004" charset="0"/>
                <a:cs typeface="Actor" panose="020B0503050000020004" charset="0"/>
              </a:rPr>
              <a:t>c </a:t>
            </a:r>
            <a:r>
              <a:rPr lang="en-US" sz="1530">
                <a:latin typeface="Actor" panose="020B0503050000020004" charset="0"/>
                <a:cs typeface="Actor" panose="020B0503050000020004" charset="0"/>
              </a:rPr>
              <a:t>as your answer</a:t>
            </a:r>
            <a:endParaRPr lang="en-US" sz="1530">
              <a:latin typeface="Actor" panose="020B0503050000020004" charset="0"/>
              <a:cs typeface="Actor" panose="020B0503050000020004" charset="0"/>
            </a:endParaRPr>
          </a:p>
          <a:p>
            <a:endParaRPr lang="en-US" sz="1750">
              <a:latin typeface="Actor" panose="020B0503050000020004" charset="0"/>
              <a:cs typeface="Actor" panose="020B05030500000200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8562975" cy="460375"/>
          </a:xfrm>
          <a:prstGeom prst="rect">
            <a:avLst/>
          </a:prstGeom>
          <a:noFill/>
        </p:spPr>
        <p:txBody>
          <a:bodyPr wrap="square" rtlCol="0">
            <a:spAutoFit/>
          </a:bodyPr>
          <a:p>
            <a:r>
              <a:rPr lang="en-US" sz="2400">
                <a:latin typeface="Aclonica" panose="02060503000000020004" charset="0"/>
                <a:cs typeface="Aclonica" panose="02060503000000020004" charset="0"/>
              </a:rPr>
              <a:t>Marks to Band Conversion</a:t>
            </a:r>
            <a:endParaRPr lang="en-US" sz="2400">
              <a:latin typeface="Aclonica" panose="02060503000000020004" charset="0"/>
              <a:cs typeface="Aclonica" panose="02060503000000020004" charset="0"/>
            </a:endParaRPr>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graphicFrame>
        <p:nvGraphicFramePr>
          <p:cNvPr id="8" name="Table 7"/>
          <p:cNvGraphicFramePr/>
          <p:nvPr/>
        </p:nvGraphicFramePr>
        <p:xfrm>
          <a:off x="3219450" y="758825"/>
          <a:ext cx="3942715" cy="5486400"/>
        </p:xfrm>
        <a:graphic>
          <a:graphicData uri="http://schemas.openxmlformats.org/drawingml/2006/table">
            <a:tbl>
              <a:tblPr firstRow="1" bandRow="1">
                <a:tableStyleId>{5C22544A-7EE6-4342-B048-85BDC9FD1C3A}</a:tableStyleId>
              </a:tblPr>
              <a:tblGrid>
                <a:gridCol w="1982470"/>
                <a:gridCol w="1960245"/>
              </a:tblGrid>
              <a:tr h="238760">
                <a:tc>
                  <a:txBody>
                    <a:bodyPr/>
                    <a:p>
                      <a:pPr algn="ctr">
                        <a:buNone/>
                      </a:pPr>
                      <a:r>
                        <a:rPr lang="en-US">
                          <a:solidFill>
                            <a:schemeClr val="tx1"/>
                          </a:solidFill>
                          <a:latin typeface="Alata" panose="00000500000000000000" charset="0"/>
                          <a:cs typeface="Alata" panose="00000500000000000000" charset="0"/>
                        </a:rPr>
                        <a:t>Marks</a:t>
                      </a:r>
                      <a:endParaRPr lang="en-US">
                        <a:solidFill>
                          <a:schemeClr val="tx1"/>
                        </a:solidFill>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c>
                  <a:txBody>
                    <a:bodyPr/>
                    <a:p>
                      <a:pPr algn="ctr">
                        <a:buNone/>
                      </a:pPr>
                      <a:r>
                        <a:rPr lang="en-US">
                          <a:solidFill>
                            <a:schemeClr val="tx1"/>
                          </a:solidFill>
                          <a:latin typeface="Alata" panose="00000500000000000000" charset="0"/>
                          <a:cs typeface="Alata" panose="00000500000000000000" charset="0"/>
                        </a:rPr>
                        <a:t>Band</a:t>
                      </a:r>
                      <a:endParaRPr lang="en-US">
                        <a:solidFill>
                          <a:schemeClr val="tx1"/>
                        </a:solidFill>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tr>
              <a:tr h="365760">
                <a:tc>
                  <a:txBody>
                    <a:bodyPr/>
                    <a:p>
                      <a:pPr algn="ctr">
                        <a:buNone/>
                      </a:pPr>
                      <a:r>
                        <a:rPr lang="en-US">
                          <a:latin typeface="Alata" panose="00000500000000000000" charset="0"/>
                          <a:cs typeface="Alata" panose="00000500000000000000" charset="0"/>
                        </a:rPr>
                        <a:t>39-40</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9</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37-38</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8.5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36-35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8</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33-34</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7.5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30-32</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7</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27-29</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6.5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23-26</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6</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19-22</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5.5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15-18</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13-14</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4.5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12-10</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4</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8-9</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3.5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6-7</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3</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65760">
                <a:tc>
                  <a:txBody>
                    <a:bodyPr/>
                    <a:p>
                      <a:pPr algn="ctr">
                        <a:buNone/>
                      </a:pPr>
                      <a:r>
                        <a:rPr lang="en-US">
                          <a:latin typeface="Alata" panose="00000500000000000000" charset="0"/>
                          <a:cs typeface="Alata" panose="00000500000000000000" charset="0"/>
                        </a:rPr>
                        <a:t>4-5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atin typeface="Alata" panose="00000500000000000000" charset="0"/>
                          <a:cs typeface="Alata" panose="00000500000000000000" charset="0"/>
                        </a:rPr>
                        <a:t>2.5</a:t>
                      </a:r>
                      <a:endParaRPr lang="en-US">
                        <a:latin typeface="Alata" panose="00000500000000000000" charset="0"/>
                        <a:cs typeface="Alata" panose="00000500000000000000"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5052" y="2234565"/>
            <a:ext cx="10943167" cy="1082675"/>
          </a:xfrm>
        </p:spPr>
        <p:txBody>
          <a:bodyPr/>
          <a:p>
            <a:r>
              <a:rPr lang="en-US" sz="6600">
                <a:solidFill>
                  <a:schemeClr val="tx1"/>
                </a:solidFill>
                <a:latin typeface="Aladin" panose="02000506000000020004" charset="0"/>
                <a:cs typeface="Aladin" panose="02000506000000020004" charset="0"/>
              </a:rPr>
              <a:t>IELTS Reading </a:t>
            </a:r>
            <a:endParaRPr lang="en-US" sz="6600">
              <a:solidFill>
                <a:schemeClr val="tx1"/>
              </a:solidFill>
              <a:latin typeface="Aladin" panose="02000506000000020004" charset="0"/>
              <a:cs typeface="Aladin" panose="02000506000000020004" charset="0"/>
            </a:endParaRPr>
          </a:p>
        </p:txBody>
      </p:sp>
      <p:sp>
        <p:nvSpPr>
          <p:cNvPr id="3" name="Date Placeholder 2"/>
          <p:cNvSpPr>
            <a:spLocks noGrp="1"/>
          </p:cNvSpPr>
          <p:nvPr>
            <p:ph type="dt" sz="half" idx="2"/>
          </p:nvPr>
        </p:nvSpPr>
        <p:spPr/>
        <p:txBody>
          <a:bodyPr/>
          <a:p>
            <a:fld id="{760FBDFE-C587-4B4C-A407-44438C67B59E}" type="datetime1">
              <a:rPr lang="en-US" altLang="en-US" smtClean="0"/>
            </a:fld>
            <a:endParaRPr lang="zh-CN" altLang="en-US"/>
          </a:p>
        </p:txBody>
      </p:sp>
      <p:sp>
        <p:nvSpPr>
          <p:cNvPr id="4" name="Slide Number Placeholder 3"/>
          <p:cNvSpPr>
            <a:spLocks noGrp="1"/>
          </p:cNvSpPr>
          <p:nvPr>
            <p:ph type="sldNum" sz="quarter" idx="4"/>
          </p:nvPr>
        </p:nvSpPr>
        <p:spPr/>
        <p:txBody>
          <a:bodyPr/>
          <a:p>
            <a:fld id="{49AE70B2-8BF9-45C0-BB95-33D1B9D3A854}" type="slidenum">
              <a:rPr lang="zh-CN" altLang="en-US" smtClean="0"/>
            </a:fld>
            <a:endParaRPr lang="zh-CN" altLang="en-US"/>
          </a:p>
        </p:txBody>
      </p:sp>
      <p:sp>
        <p:nvSpPr>
          <p:cNvPr id="5" name="Footer Placeholder 4"/>
          <p:cNvSpPr>
            <a:spLocks noGrp="1"/>
          </p:cNvSpPr>
          <p:nvPr>
            <p:ph type="ftr" sz="quarter" idx="3"/>
          </p:nvPr>
        </p:nvSpPr>
        <p:spPr/>
        <p:txBody>
          <a:bodyPr/>
          <a:p>
            <a:r>
              <a:rPr lang="zh-CN" altLang="en-US"/>
              <a:t>Prepared by Rabin Bishwokarma</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215265"/>
            <a:ext cx="7298690" cy="460375"/>
          </a:xfrm>
          <a:prstGeom prst="rect">
            <a:avLst/>
          </a:prstGeom>
          <a:noFill/>
        </p:spPr>
        <p:txBody>
          <a:bodyPr wrap="square" rtlCol="0">
            <a:spAutoFit/>
          </a:bodyPr>
          <a:p>
            <a:r>
              <a:rPr lang="en-US" sz="2400">
                <a:latin typeface="Aclonica" panose="02060503000000020004" charset="0"/>
                <a:cs typeface="Aclonica" panose="02060503000000020004" charset="0"/>
              </a:rPr>
              <a:t>IELTS Reading </a:t>
            </a:r>
            <a:endParaRPr lang="en-US" sz="2400">
              <a:latin typeface="Aclonica" panose="02060503000000020004" charset="0"/>
              <a:cs typeface="Aclonica" panose="02060503000000020004" charset="0"/>
            </a:endParaRPr>
          </a:p>
        </p:txBody>
      </p:sp>
      <p:sp>
        <p:nvSpPr>
          <p:cNvPr id="3" name="Date Placeholder 2"/>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
        <p:nvSpPr>
          <p:cNvPr id="7" name="Content Placeholder 6"/>
          <p:cNvSpPr>
            <a:spLocks noGrp="1"/>
          </p:cNvSpPr>
          <p:nvPr>
            <p:ph idx="1"/>
          </p:nvPr>
        </p:nvSpPr>
        <p:spPr>
          <a:xfrm>
            <a:off x="727710" y="687705"/>
            <a:ext cx="10889615" cy="5528310"/>
          </a:xfrm>
        </p:spPr>
        <p:txBody>
          <a:bodyPr>
            <a:noAutofit/>
          </a:bodyPr>
          <a:p>
            <a:r>
              <a:rPr lang="en-US" sz="1800">
                <a:latin typeface="Actor" panose="020B0503050000020004" charset="0"/>
                <a:cs typeface="Actor" panose="020B0503050000020004" charset="0"/>
              </a:rPr>
              <a:t>Total estimated time: 60 minutes</a:t>
            </a:r>
            <a:endParaRPr lang="en-US" sz="1800">
              <a:latin typeface="Actor" panose="020B0503050000020004" charset="0"/>
              <a:cs typeface="Actor" panose="020B0503050000020004" charset="0"/>
            </a:endParaRPr>
          </a:p>
          <a:p>
            <a:r>
              <a:rPr lang="en-US" sz="1800">
                <a:latin typeface="Actor" panose="020B0503050000020004" charset="0"/>
                <a:cs typeface="Actor" panose="020B0503050000020004" charset="0"/>
                <a:sym typeface="+mn-ea"/>
              </a:rPr>
              <a:t>Total text: 900-950 words (usually factual or descriptive)</a:t>
            </a:r>
            <a:endParaRPr lang="en-US" sz="1800">
              <a:latin typeface="Actor" panose="020B0503050000020004" charset="0"/>
              <a:cs typeface="Actor" panose="020B0503050000020004" charset="0"/>
              <a:sym typeface="+mn-ea"/>
            </a:endParaRPr>
          </a:p>
          <a:p>
            <a:r>
              <a:rPr lang="en-US" sz="1800">
                <a:latin typeface="Actor" panose="020B0503050000020004" charset="0"/>
                <a:cs typeface="Actor" panose="020B0503050000020004" charset="0"/>
                <a:sym typeface="+mn-ea"/>
              </a:rPr>
              <a:t>Two or three tasks with a total of 13/14 questions</a:t>
            </a:r>
            <a:endParaRPr lang="en-US" sz="1800">
              <a:latin typeface="Actor" panose="020B0503050000020004" charset="0"/>
              <a:cs typeface="Actor" panose="020B0503050000020004" charset="0"/>
              <a:sym typeface="+mn-ea"/>
            </a:endParaRPr>
          </a:p>
          <a:p>
            <a:r>
              <a:rPr lang="en-US" sz="1800">
                <a:latin typeface="Actor" panose="020B0503050000020004" charset="0"/>
                <a:cs typeface="Actor" panose="020B0503050000020004" charset="0"/>
                <a:sym typeface="+mn-ea"/>
              </a:rPr>
              <a:t>Text is always paraphrased</a:t>
            </a:r>
            <a:endParaRPr lang="en-US" sz="1800">
              <a:latin typeface="Actor" panose="020B0503050000020004" charset="0"/>
              <a:cs typeface="Actor" panose="020B0503050000020004" charset="0"/>
            </a:endParaRPr>
          </a:p>
          <a:p>
            <a:r>
              <a:rPr lang="en-US" sz="1800">
                <a:latin typeface="Actor" panose="020B0503050000020004" charset="0"/>
                <a:cs typeface="Actor" panose="020B0503050000020004" charset="0"/>
                <a:sym typeface="+mn-ea"/>
              </a:rPr>
              <a:t>You’ll need to read three text passages  taken from books, journals, magazines and newspapers. and answer the questions that follow</a:t>
            </a:r>
            <a:endParaRPr lang="en-US" sz="1800">
              <a:latin typeface="Actor" panose="020B0503050000020004" charset="0"/>
              <a:cs typeface="Actor" panose="020B0503050000020004" charset="0"/>
            </a:endParaRPr>
          </a:p>
          <a:p>
            <a:r>
              <a:rPr lang="en-US" sz="1800">
                <a:latin typeface="Actor" panose="020B0503050000020004" charset="0"/>
                <a:cs typeface="Actor" panose="020B0503050000020004" charset="0"/>
                <a:sym typeface="+mn-ea"/>
              </a:rPr>
              <a:t>They may contain nonverbal materials such as diagrams, graphs or illustrations</a:t>
            </a:r>
            <a:endParaRPr lang="en-US" sz="1800">
              <a:latin typeface="Actor" panose="020B0503050000020004" charset="0"/>
              <a:cs typeface="Actor" panose="020B0503050000020004" charset="0"/>
            </a:endParaRPr>
          </a:p>
          <a:p>
            <a:r>
              <a:rPr lang="en-US" sz="1800">
                <a:latin typeface="Actor" panose="020B0503050000020004" charset="0"/>
                <a:cs typeface="Actor" panose="020B0503050000020004" charset="0"/>
              </a:rPr>
              <a:t>What does it test?</a:t>
            </a:r>
            <a:endParaRPr lang="en-US" sz="1800">
              <a:latin typeface="Actor" panose="020B0503050000020004" charset="0"/>
              <a:cs typeface="Actor" panose="020B0503050000020004" charset="0"/>
            </a:endParaRPr>
          </a:p>
          <a:p>
            <a:pPr lvl="1"/>
            <a:r>
              <a:rPr lang="en-US" sz="1800">
                <a:latin typeface="Actor" panose="020B0503050000020004" charset="0"/>
                <a:cs typeface="Actor" panose="020B0503050000020004" charset="0"/>
              </a:rPr>
              <a:t>understing texts which could be included in an academic course</a:t>
            </a:r>
            <a:endParaRPr lang="en-US" sz="1800">
              <a:latin typeface="Actor" panose="020B0503050000020004" charset="0"/>
              <a:cs typeface="Actor" panose="020B0503050000020004" charset="0"/>
            </a:endParaRPr>
          </a:p>
          <a:p>
            <a:pPr lvl="1"/>
            <a:r>
              <a:rPr lang="en-US" sz="1800">
                <a:latin typeface="Actor" panose="020B0503050000020004" charset="0"/>
                <a:cs typeface="Actor" panose="020B0503050000020004" charset="0"/>
              </a:rPr>
              <a:t>the ability to follow an argument and options</a:t>
            </a:r>
            <a:endParaRPr lang="en-US" sz="1800">
              <a:latin typeface="Actor" panose="020B0503050000020004" charset="0"/>
              <a:cs typeface="Actor" panose="020B0503050000020004" charset="0"/>
            </a:endParaRPr>
          </a:p>
          <a:p>
            <a:pPr lvl="1"/>
            <a:r>
              <a:rPr lang="en-US" sz="1800">
                <a:latin typeface="Actor" panose="020B0503050000020004" charset="0"/>
                <a:cs typeface="Actor" panose="020B0503050000020004" charset="0"/>
              </a:rPr>
              <a:t>a range of reading skills including reading for main ideas and detail as well as understanding the structure of a text at sentence and paragraph level</a:t>
            </a:r>
            <a:endParaRPr lang="en-US" sz="1800">
              <a:latin typeface="Actor" panose="020B0503050000020004" charset="0"/>
              <a:cs typeface="Actor" panose="020B0503050000020004" charset="0"/>
            </a:endParaRPr>
          </a:p>
          <a:p>
            <a:pPr lvl="1"/>
            <a:endParaRPr lang="en-US" sz="1800">
              <a:latin typeface="Actor" panose="020B0503050000020004" charset="0"/>
              <a:cs typeface="Actor" panose="020B050305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7710" y="687705"/>
            <a:ext cx="10889615" cy="5439410"/>
          </a:xfrm>
        </p:spPr>
        <p:txBody>
          <a:bodyPr>
            <a:noAutofit/>
          </a:bodyPr>
          <a:p>
            <a:r>
              <a:rPr lang="en-US" sz="2000">
                <a:latin typeface="Actor" panose="020B0503050000020004" charset="0"/>
                <a:cs typeface="Actor" panose="020B0503050000020004" charset="0"/>
              </a:rPr>
              <a:t>Reading Passage 1</a:t>
            </a:r>
            <a:endParaRPr lang="en-US" sz="200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True/False/Not given</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Diagram lebelling</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Flow-chart completion</a:t>
            </a:r>
            <a:endParaRPr lang="en-US" sz="1750">
              <a:latin typeface="Actor" panose="020B0503050000020004" charset="0"/>
              <a:cs typeface="Actor" panose="020B0503050000020004" charset="0"/>
            </a:endParaRPr>
          </a:p>
          <a:p>
            <a:pPr lvl="1"/>
            <a:endParaRPr lang="en-US" sz="1750">
              <a:latin typeface="Actor" panose="020B0503050000020004" charset="0"/>
              <a:cs typeface="Actor" panose="020B0503050000020004" charset="0"/>
            </a:endParaRPr>
          </a:p>
          <a:p>
            <a:r>
              <a:rPr lang="en-US" sz="2000">
                <a:latin typeface="Actor" panose="020B0503050000020004" charset="0"/>
                <a:cs typeface="Actor" panose="020B0503050000020004" charset="0"/>
                <a:sym typeface="+mn-ea"/>
              </a:rPr>
              <a:t>Reading Passage 2</a:t>
            </a:r>
            <a:endParaRPr lang="en-US" sz="2000">
              <a:latin typeface="Actor" panose="020B0503050000020004" charset="0"/>
              <a:cs typeface="Actor" panose="020B0503050000020004" charset="0"/>
              <a:sym typeface="+mn-ea"/>
            </a:endParaRPr>
          </a:p>
          <a:p>
            <a:pPr lvl="1"/>
            <a:r>
              <a:rPr lang="en-US" sz="1750">
                <a:latin typeface="Actor" panose="020B0503050000020004" charset="0"/>
                <a:cs typeface="Actor" panose="020B0503050000020004" charset="0"/>
              </a:rPr>
              <a:t>Locating information</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Matching names</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Summary completion</a:t>
            </a:r>
            <a:endParaRPr lang="en-US" sz="1750">
              <a:latin typeface="Actor" panose="020B0503050000020004" charset="0"/>
              <a:cs typeface="Actor" panose="020B0503050000020004" charset="0"/>
            </a:endParaRPr>
          </a:p>
          <a:p>
            <a:pPr lvl="1"/>
            <a:endParaRPr lang="en-US" sz="1750">
              <a:latin typeface="Actor" panose="020B0503050000020004" charset="0"/>
              <a:cs typeface="Actor" panose="020B0503050000020004" charset="0"/>
            </a:endParaRPr>
          </a:p>
          <a:p>
            <a:r>
              <a:rPr lang="en-US" sz="2000">
                <a:latin typeface="Actor" panose="020B0503050000020004" charset="0"/>
                <a:cs typeface="Actor" panose="020B0503050000020004" charset="0"/>
                <a:sym typeface="+mn-ea"/>
              </a:rPr>
              <a:t>Reading Passage 3</a:t>
            </a:r>
            <a:endParaRPr lang="en-US" sz="2000">
              <a:latin typeface="Actor" panose="020B0503050000020004" charset="0"/>
              <a:cs typeface="Actor" panose="020B0503050000020004" charset="0"/>
              <a:sym typeface="+mn-ea"/>
            </a:endParaRPr>
          </a:p>
          <a:p>
            <a:pPr lvl="1"/>
            <a:r>
              <a:rPr lang="en-US" sz="1750">
                <a:latin typeface="Actor" panose="020B0503050000020004" charset="0"/>
                <a:cs typeface="Actor" panose="020B0503050000020004" charset="0"/>
              </a:rPr>
              <a:t>Yes/No/Not given</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Multiple choice</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Matching sentence endings</a:t>
            </a:r>
            <a:endParaRPr lang="en-US" sz="1750">
              <a:latin typeface="Actor" panose="020B0503050000020004" charset="0"/>
              <a:cs typeface="Actor" panose="020B0503050000020004" charset="0"/>
            </a:endParaRPr>
          </a:p>
        </p:txBody>
      </p:sp>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Types of tasks</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7710" y="687705"/>
            <a:ext cx="10889615" cy="5439410"/>
          </a:xfrm>
        </p:spPr>
        <p:txBody>
          <a:bodyPr>
            <a:noAutofit/>
          </a:bodyPr>
          <a:p>
            <a:r>
              <a:rPr lang="en-US" sz="2000">
                <a:latin typeface="Actor" panose="020B0503050000020004" charset="0"/>
                <a:cs typeface="Actor" panose="020B0503050000020004" charset="0"/>
              </a:rPr>
              <a:t>Skimming</a:t>
            </a:r>
            <a:endParaRPr lang="en-US" sz="200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Gaining a general overview, not looking for specific information</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To start, try reading just the title, sub-headings, first sentences to each paragraph and the last paragraph</a:t>
            </a:r>
            <a:endParaRPr lang="en-US" sz="1750">
              <a:latin typeface="Actor" panose="020B0503050000020004" charset="0"/>
              <a:cs typeface="Actor" panose="020B0503050000020004" charset="0"/>
            </a:endParaRPr>
          </a:p>
          <a:p>
            <a:r>
              <a:rPr lang="en-US" sz="2000">
                <a:latin typeface="Actor" panose="020B0503050000020004" charset="0"/>
                <a:cs typeface="Actor" panose="020B0503050000020004" charset="0"/>
              </a:rPr>
              <a:t>Scanning</a:t>
            </a:r>
            <a:endParaRPr lang="en-US" sz="200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Reading a text quickly in order to find specific information</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It won’t give you the actual answer but it will help you locate where the answer is</a:t>
            </a:r>
            <a:endParaRPr lang="en-US" sz="1750">
              <a:latin typeface="Actor" panose="020B0503050000020004" charset="0"/>
              <a:cs typeface="Actor" panose="020B0503050000020004" charset="0"/>
            </a:endParaRPr>
          </a:p>
          <a:p>
            <a:pPr lvl="1"/>
            <a:r>
              <a:rPr lang="en-US" sz="1750">
                <a:latin typeface="Actor" panose="020B0503050000020004" charset="0"/>
                <a:cs typeface="Actor" panose="020B0503050000020004" charset="0"/>
              </a:rPr>
              <a:t>Example:</a:t>
            </a:r>
            <a:endParaRPr lang="en-US" sz="1750">
              <a:latin typeface="Actor" panose="020B0503050000020004" charset="0"/>
              <a:cs typeface="Actor" panose="020B0503050000020004" charset="0"/>
            </a:endParaRPr>
          </a:p>
          <a:p>
            <a:pPr lvl="2"/>
            <a:r>
              <a:rPr lang="en-US" sz="1500">
                <a:latin typeface="Actor" panose="020B0503050000020004" charset="0"/>
                <a:cs typeface="Actor" panose="020B0503050000020004" charset="0"/>
              </a:rPr>
              <a:t>Scanning is another everyday skill</a:t>
            </a:r>
            <a:endParaRPr lang="en-US" sz="1500">
              <a:latin typeface="Actor" panose="020B0503050000020004" charset="0"/>
              <a:cs typeface="Actor" panose="020B0503050000020004" charset="0"/>
            </a:endParaRPr>
          </a:p>
          <a:p>
            <a:pPr lvl="2"/>
            <a:r>
              <a:rPr lang="en-US" sz="1500" b="1">
                <a:latin typeface="Actor" panose="020B0503050000020004" charset="0"/>
                <a:cs typeface="Actor" panose="020B0503050000020004" charset="0"/>
              </a:rPr>
              <a:t>Example</a:t>
            </a:r>
            <a:r>
              <a:rPr lang="en-US" sz="1500">
                <a:latin typeface="Actor" panose="020B0503050000020004" charset="0"/>
                <a:cs typeface="Actor" panose="020B0503050000020004" charset="0"/>
              </a:rPr>
              <a:t>, when deciding what to watch on TV. You scan the programme titles and the times they’re on and then you skim through the descriptive blurb to help you decide what you want to watch. You certainly don’t read the whole programme menu word for word.</a:t>
            </a:r>
            <a:endParaRPr lang="en-US" sz="1500">
              <a:latin typeface="Actor" panose="020B0503050000020004" charset="0"/>
              <a:cs typeface="Actor" panose="020B0503050000020004" charset="0"/>
            </a:endParaRPr>
          </a:p>
          <a:p>
            <a:r>
              <a:rPr lang="en-US" sz="2000">
                <a:latin typeface="Actor" panose="020B0503050000020004" charset="0"/>
                <a:cs typeface="Actor" panose="020B0503050000020004" charset="0"/>
              </a:rPr>
              <a:t>Detailed reading</a:t>
            </a:r>
            <a:endParaRPr lang="en-US" sz="2000">
              <a:latin typeface="Actor" panose="020B0503050000020004" charset="0"/>
              <a:cs typeface="Actor" panose="020B0503050000020004" charset="0"/>
            </a:endParaRPr>
          </a:p>
          <a:p>
            <a:endParaRPr lang="en-US" sz="2000">
              <a:latin typeface="Actor" panose="020B0503050000020004" charset="0"/>
              <a:cs typeface="Actor" panose="020B0503050000020004" charset="0"/>
            </a:endParaRPr>
          </a:p>
          <a:p>
            <a:endParaRPr lang="en-US" sz="2000">
              <a:latin typeface="Actor" panose="020B0503050000020004" charset="0"/>
              <a:cs typeface="Actor" panose="020B0503050000020004" charset="0"/>
            </a:endParaRPr>
          </a:p>
        </p:txBody>
      </p:sp>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Key reading skills</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7710" y="687705"/>
            <a:ext cx="10889615" cy="5439410"/>
          </a:xfrm>
        </p:spPr>
        <p:txBody>
          <a:bodyPr>
            <a:noAutofit/>
          </a:bodyPr>
          <a:p>
            <a:r>
              <a:rPr lang="en-US" sz="2000">
                <a:latin typeface="Actor" panose="020B0503050000020004" charset="0"/>
                <a:cs typeface="Actor" panose="020B0503050000020004" charset="0"/>
              </a:rPr>
              <a:t>How to skim read?</a:t>
            </a:r>
            <a:endParaRPr lang="en-US" sz="2000">
              <a:latin typeface="Actor" panose="020B0503050000020004" charset="0"/>
              <a:cs typeface="Actor" panose="020B0503050000020004" charset="0"/>
            </a:endParaRPr>
          </a:p>
          <a:p>
            <a:pPr lvl="1"/>
            <a:r>
              <a:rPr lang="en-US" sz="1800">
                <a:latin typeface="Actor" panose="020B0503050000020004" charset="0"/>
                <a:cs typeface="Actor" panose="020B0503050000020004" charset="0"/>
              </a:rPr>
              <a:t>Read the title and any headings and sub-headings. These give big clues as to what the whole text is about.</a:t>
            </a:r>
            <a:endParaRPr lang="en-US" sz="1800">
              <a:latin typeface="Actor" panose="020B0503050000020004" charset="0"/>
              <a:cs typeface="Actor" panose="020B0503050000020004" charset="0"/>
            </a:endParaRPr>
          </a:p>
          <a:p>
            <a:pPr lvl="1"/>
            <a:r>
              <a:rPr lang="en-US" sz="1800">
                <a:latin typeface="Actor" panose="020B0503050000020004" charset="0"/>
                <a:cs typeface="Actor" panose="020B0503050000020004" charset="0"/>
              </a:rPr>
              <a:t>Read the first sentence (the topic sentence) of paragraph one. This will give you a good idea of what the paragraph is about.</a:t>
            </a:r>
            <a:endParaRPr lang="en-US" sz="1800">
              <a:latin typeface="Actor" panose="020B0503050000020004" charset="0"/>
              <a:cs typeface="Actor" panose="020B0503050000020004" charset="0"/>
            </a:endParaRPr>
          </a:p>
          <a:p>
            <a:pPr lvl="1"/>
            <a:r>
              <a:rPr lang="en-US" sz="1800">
                <a:latin typeface="Actor" panose="020B0503050000020004" charset="0"/>
                <a:cs typeface="Actor" panose="020B0503050000020004" charset="0"/>
              </a:rPr>
              <a:t>Quickly glance down through the rest of the paragraph noticing key information such as names, dates and keywords.</a:t>
            </a:r>
            <a:endParaRPr lang="en-US" sz="1800">
              <a:latin typeface="Actor" panose="020B0503050000020004" charset="0"/>
              <a:cs typeface="Actor" panose="020B0503050000020004" charset="0"/>
            </a:endParaRPr>
          </a:p>
          <a:p>
            <a:pPr lvl="1"/>
            <a:r>
              <a:rPr lang="en-US" sz="1800">
                <a:latin typeface="Actor" panose="020B0503050000020004" charset="0"/>
                <a:cs typeface="Actor" panose="020B0503050000020004" charset="0"/>
              </a:rPr>
              <a:t>Repeat this with each paragraph.</a:t>
            </a:r>
            <a:endParaRPr lang="en-US" sz="1800">
              <a:latin typeface="Actor" panose="020B0503050000020004" charset="0"/>
              <a:cs typeface="Actor" panose="020B0503050000020004" charset="0"/>
            </a:endParaRPr>
          </a:p>
          <a:p>
            <a:pPr lvl="1"/>
            <a:r>
              <a:rPr lang="en-US" sz="1800">
                <a:latin typeface="Actor" panose="020B0503050000020004" charset="0"/>
                <a:cs typeface="Actor" panose="020B0503050000020004" charset="0"/>
              </a:rPr>
              <a:t>Read the last paragraph a little more slowly as it probably contains a summary of the whole text.</a:t>
            </a:r>
            <a:endParaRPr lang="en-US" sz="1800">
              <a:latin typeface="Actor" panose="020B0503050000020004" charset="0"/>
              <a:cs typeface="Actor" panose="020B0503050000020004" charset="0"/>
            </a:endParaRPr>
          </a:p>
          <a:p>
            <a:pPr marL="457200" lvl="1" indent="0">
              <a:buNone/>
            </a:pPr>
            <a:endParaRPr lang="en-US" sz="1800">
              <a:latin typeface="Actor" panose="020B0503050000020004" charset="0"/>
              <a:cs typeface="Actor" panose="020B0503050000020004" charset="0"/>
            </a:endParaRPr>
          </a:p>
          <a:p>
            <a:pPr marL="457200" lvl="1" indent="0">
              <a:buNone/>
            </a:pPr>
            <a:r>
              <a:rPr lang="en-US" sz="1750" b="1">
                <a:solidFill>
                  <a:srgbClr val="FF0000"/>
                </a:solidFill>
                <a:latin typeface="Actor" panose="020B0503050000020004" charset="0"/>
                <a:cs typeface="Actor" panose="020B0503050000020004" charset="0"/>
              </a:rPr>
              <a:t>Note:</a:t>
            </a:r>
            <a:r>
              <a:rPr lang="en-US" sz="1750">
                <a:latin typeface="Actor" panose="020B0503050000020004" charset="0"/>
                <a:cs typeface="Actor" panose="020B0503050000020004" charset="0"/>
              </a:rPr>
              <a:t> </a:t>
            </a:r>
            <a:r>
              <a:rPr lang="en-US" sz="1750" i="1">
                <a:latin typeface="Actor" panose="020B0503050000020004" charset="0"/>
                <a:cs typeface="Actor" panose="020B0503050000020004" charset="0"/>
              </a:rPr>
              <a:t>This technique can be applied to any text but only with practice will you learn to use it effectively.</a:t>
            </a:r>
            <a:endParaRPr lang="en-US" sz="1750" i="1">
              <a:latin typeface="Actor" panose="020B0503050000020004" charset="0"/>
              <a:cs typeface="Actor" panose="020B0503050000020004" charset="0"/>
            </a:endParaRPr>
          </a:p>
          <a:p>
            <a:pPr marL="457200" lvl="1" indent="0">
              <a:buNone/>
            </a:pPr>
            <a:endParaRPr lang="en-US" sz="1750" i="1">
              <a:latin typeface="Actor" panose="020B0503050000020004" charset="0"/>
              <a:cs typeface="Actor" panose="020B0503050000020004" charset="0"/>
            </a:endParaRPr>
          </a:p>
        </p:txBody>
      </p:sp>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Skimming</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7710" y="687705"/>
            <a:ext cx="10889615" cy="5439410"/>
          </a:xfrm>
        </p:spPr>
        <p:txBody>
          <a:bodyPr>
            <a:noAutofit/>
          </a:bodyPr>
          <a:p>
            <a:r>
              <a:rPr lang="en-US" sz="2000">
                <a:latin typeface="Actor" panose="020B0503050000020004" charset="0"/>
                <a:cs typeface="Actor" panose="020B0503050000020004" charset="0"/>
              </a:rPr>
              <a:t>How to scan a text:</a:t>
            </a:r>
            <a:endParaRPr lang="en-US" sz="2000">
              <a:latin typeface="Actor" panose="020B0503050000020004" charset="0"/>
              <a:cs typeface="Actor" panose="020B0503050000020004" charset="0"/>
            </a:endParaRPr>
          </a:p>
          <a:p>
            <a:pPr lvl="1" algn="l">
              <a:buClrTx/>
              <a:buSzTx/>
              <a:buFontTx/>
            </a:pPr>
            <a:r>
              <a:rPr lang="en-US" sz="2000">
                <a:latin typeface="Actor" panose="020B0503050000020004" charset="0"/>
                <a:cs typeface="Actor" panose="020B0503050000020004" charset="0"/>
              </a:rPr>
              <a:t>Pick out the keywords or phrase in the specific question you are answering. It could also be a name, number or date.</a:t>
            </a:r>
            <a:endParaRPr lang="en-US" sz="2000">
              <a:latin typeface="Actor" panose="020B0503050000020004" charset="0"/>
              <a:cs typeface="Actor" panose="020B0503050000020004" charset="0"/>
            </a:endParaRPr>
          </a:p>
          <a:p>
            <a:pPr lvl="1"/>
            <a:r>
              <a:rPr lang="en-US" sz="2000">
                <a:latin typeface="Actor" panose="020B0503050000020004" charset="0"/>
                <a:cs typeface="Actor" panose="020B0503050000020004" charset="0"/>
              </a:rPr>
              <a:t>Be aware that the text may contain synonyms of these rather than the words or numbers used in the question</a:t>
            </a:r>
            <a:endParaRPr lang="en-US" sz="2000">
              <a:latin typeface="Actor" panose="020B0503050000020004" charset="0"/>
              <a:cs typeface="Actor" panose="020B0503050000020004" charset="0"/>
            </a:endParaRPr>
          </a:p>
          <a:p>
            <a:pPr lvl="1"/>
            <a:r>
              <a:rPr lang="en-US" sz="2000">
                <a:latin typeface="Actor" panose="020B0503050000020004" charset="0"/>
                <a:cs typeface="Actor" panose="020B0503050000020004" charset="0"/>
              </a:rPr>
              <a:t>Scan the text. When you spot what you’re looking for, underline it to come back to and read in more detail.</a:t>
            </a:r>
            <a:endParaRPr lang="en-US" sz="2000">
              <a:latin typeface="Actor" panose="020B0503050000020004" charset="0"/>
              <a:cs typeface="Actor" panose="020B0503050000020004" charset="0"/>
            </a:endParaRPr>
          </a:p>
          <a:p>
            <a:pPr marL="457200" lvl="1" indent="0">
              <a:buNone/>
            </a:pPr>
            <a:endParaRPr lang="en-US" sz="1750" b="1">
              <a:solidFill>
                <a:srgbClr val="FF0000"/>
              </a:solidFill>
              <a:latin typeface="Actor" panose="020B0503050000020004" charset="0"/>
              <a:cs typeface="Actor" panose="020B0503050000020004" charset="0"/>
            </a:endParaRPr>
          </a:p>
          <a:p>
            <a:pPr marL="457200" lvl="1" indent="0">
              <a:buNone/>
            </a:pPr>
            <a:r>
              <a:rPr lang="en-US" sz="1750" b="1">
                <a:solidFill>
                  <a:srgbClr val="FF0000"/>
                </a:solidFill>
                <a:latin typeface="Actor" panose="020B0503050000020004" charset="0"/>
                <a:cs typeface="Actor" panose="020B0503050000020004" charset="0"/>
              </a:rPr>
              <a:t>Note</a:t>
            </a:r>
            <a:r>
              <a:rPr lang="en-US" sz="1750">
                <a:latin typeface="Actor" panose="020B0503050000020004" charset="0"/>
                <a:cs typeface="Actor" panose="020B0503050000020004" charset="0"/>
              </a:rPr>
              <a:t>: </a:t>
            </a:r>
            <a:r>
              <a:rPr lang="en-US" sz="1750" i="1">
                <a:latin typeface="Actor" panose="020B0503050000020004" charset="0"/>
                <a:cs typeface="Actor" panose="020B0503050000020004" charset="0"/>
              </a:rPr>
              <a:t>You’ll need to scan the whole text for the word or phrase you’re looking for as it may occur more than once. You’ll then have to check which location contains the answer.</a:t>
            </a:r>
            <a:endParaRPr lang="en-US" sz="1750" i="1">
              <a:latin typeface="Actor" panose="020B0503050000020004" charset="0"/>
              <a:cs typeface="Actor" panose="020B0503050000020004" charset="0"/>
            </a:endParaRPr>
          </a:p>
          <a:p>
            <a:endParaRPr lang="en-US" sz="1750" i="1">
              <a:latin typeface="Actor" panose="020B0503050000020004" charset="0"/>
              <a:cs typeface="Actor" panose="020B0503050000020004" charset="0"/>
            </a:endParaRPr>
          </a:p>
        </p:txBody>
      </p:sp>
      <p:sp>
        <p:nvSpPr>
          <p:cNvPr id="4" name="Text Box 3"/>
          <p:cNvSpPr txBox="1"/>
          <p:nvPr/>
        </p:nvSpPr>
        <p:spPr>
          <a:xfrm>
            <a:off x="727710" y="215265"/>
            <a:ext cx="5886450" cy="460375"/>
          </a:xfrm>
          <a:prstGeom prst="rect">
            <a:avLst/>
          </a:prstGeom>
          <a:noFill/>
        </p:spPr>
        <p:txBody>
          <a:bodyPr wrap="square" rtlCol="0">
            <a:spAutoFit/>
          </a:bodyPr>
          <a:p>
            <a:r>
              <a:rPr lang="en-US" sz="2400">
                <a:latin typeface="Aclonica" panose="02060503000000020004" charset="0"/>
                <a:cs typeface="Aclonica" panose="02060503000000020004" charset="0"/>
              </a:rPr>
              <a:t>Scanning</a:t>
            </a:r>
            <a:endParaRPr lang="en-US" sz="2400">
              <a:latin typeface="Aclonica" panose="02060503000000020004" charset="0"/>
              <a:cs typeface="Aclonica" panose="02060503000000020004" charset="0"/>
            </a:endParaRPr>
          </a:p>
        </p:txBody>
      </p:sp>
      <p:sp>
        <p:nvSpPr>
          <p:cNvPr id="2" name="Date Placeholder 1"/>
          <p:cNvSpPr>
            <a:spLocks noGrp="1"/>
          </p:cNvSpPr>
          <p:nvPr>
            <p:ph type="dt" sz="half" idx="10"/>
          </p:nvPr>
        </p:nvSpPr>
        <p:spPr/>
        <p:txBody>
          <a:bodyPr/>
          <a:p>
            <a:fld id="{760FBDFE-C587-4B4C-A407-44438C67B59E}" type="datetime1">
              <a:rPr lang="en-US" altLang="en-US" smtClean="0"/>
            </a:fld>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Footer Placeholder 5"/>
          <p:cNvSpPr>
            <a:spLocks noGrp="1"/>
          </p:cNvSpPr>
          <p:nvPr>
            <p:ph type="ftr" sz="quarter" idx="11"/>
          </p:nvPr>
        </p:nvSpPr>
        <p:spPr/>
        <p:txBody>
          <a:bodyPr/>
          <a:p>
            <a:r>
              <a:rPr lang="zh-CN" altLang="en-US"/>
              <a:t>Prepared by Rabin Bishwokarma</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5052" y="2176780"/>
            <a:ext cx="10943167" cy="1082675"/>
          </a:xfrm>
        </p:spPr>
        <p:txBody>
          <a:bodyPr/>
          <a:p>
            <a:r>
              <a:rPr lang="en-US" sz="8000">
                <a:solidFill>
                  <a:schemeClr val="tx1"/>
                </a:solidFill>
                <a:latin typeface="Aladin" panose="02000506000000020004" charset="0"/>
                <a:cs typeface="Aladin" panose="02000506000000020004" charset="0"/>
              </a:rPr>
              <a:t>IELTS Listening</a:t>
            </a:r>
            <a:endParaRPr lang="en-US" sz="8000">
              <a:solidFill>
                <a:schemeClr val="tx1"/>
              </a:solidFill>
              <a:latin typeface="Aladin" panose="02000506000000020004" charset="0"/>
              <a:cs typeface="Aladin" panose="02000506000000020004" charset="0"/>
            </a:endParaRPr>
          </a:p>
        </p:txBody>
      </p:sp>
      <p:sp>
        <p:nvSpPr>
          <p:cNvPr id="3" name="Date Placeholder 2"/>
          <p:cNvSpPr>
            <a:spLocks noGrp="1"/>
          </p:cNvSpPr>
          <p:nvPr>
            <p:ph type="dt" sz="half" idx="2"/>
          </p:nvPr>
        </p:nvSpPr>
        <p:spPr/>
        <p:txBody>
          <a:bodyPr/>
          <a:p>
            <a:fld id="{760FBDFE-C587-4B4C-A407-44438C67B59E}" type="datetime1">
              <a:rPr lang="en-US" altLang="en-US" smtClean="0"/>
            </a:fld>
            <a:endParaRPr lang="zh-CN" altLang="en-US"/>
          </a:p>
        </p:txBody>
      </p:sp>
      <p:sp>
        <p:nvSpPr>
          <p:cNvPr id="4" name="Slide Number Placeholder 3"/>
          <p:cNvSpPr>
            <a:spLocks noGrp="1"/>
          </p:cNvSpPr>
          <p:nvPr>
            <p:ph type="sldNum" sz="quarter" idx="4"/>
          </p:nvPr>
        </p:nvSpPr>
        <p:spPr/>
        <p:txBody>
          <a:bodyPr/>
          <a:p>
            <a:fld id="{49AE70B2-8BF9-45C0-BB95-33D1B9D3A854}" type="slidenum">
              <a:rPr lang="zh-CN" altLang="en-US" smtClean="0"/>
            </a:fld>
            <a:endParaRPr lang="zh-CN" altLang="en-US"/>
          </a:p>
        </p:txBody>
      </p:sp>
      <p:sp>
        <p:nvSpPr>
          <p:cNvPr id="5" name="Footer Placeholder 4"/>
          <p:cNvSpPr>
            <a:spLocks noGrp="1"/>
          </p:cNvSpPr>
          <p:nvPr>
            <p:ph type="ftr" sz="quarter" idx="3"/>
          </p:nvPr>
        </p:nvSpPr>
        <p:spPr/>
        <p:txBody>
          <a:bodyPr/>
          <a:p>
            <a:r>
              <a:rPr lang="zh-CN" altLang="en-US"/>
              <a:t>Prepared by Rabin Bishwokarma</a:t>
            </a:r>
            <a:endParaRPr lang="zh-CN" altLang="en-US"/>
          </a:p>
        </p:txBody>
      </p:sp>
    </p:spTree>
  </p:cSld>
  <p:clrMapOvr>
    <a:masterClrMapping/>
  </p:clrMapOvr>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3843</Words>
  <Application>WPS Presentation</Application>
  <PresentationFormat>宽屏</PresentationFormat>
  <Paragraphs>234</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DejaVu Sans</vt:lpstr>
      <vt:lpstr>Droid Sans Fallback</vt:lpstr>
      <vt:lpstr>Aladin</vt:lpstr>
      <vt:lpstr>Aclonica</vt:lpstr>
      <vt:lpstr>Alata</vt:lpstr>
      <vt:lpstr>Actor</vt:lpstr>
      <vt:lpstr>Microsoft YaHei</vt:lpstr>
      <vt:lpstr>Arial Unicode MS</vt:lpstr>
      <vt:lpstr>SimSun</vt:lpstr>
      <vt:lpstr>Blue Waves</vt:lpstr>
      <vt:lpstr>IELTS Reading and Listening</vt:lpstr>
      <vt:lpstr>PowerPoint 演示文稿</vt:lpstr>
      <vt:lpstr>IELTS Reading </vt:lpstr>
      <vt:lpstr>PowerPoint 演示文稿</vt:lpstr>
      <vt:lpstr>PowerPoint 演示文稿</vt:lpstr>
      <vt:lpstr>PowerPoint 演示文稿</vt:lpstr>
      <vt:lpstr>PowerPoint 演示文稿</vt:lpstr>
      <vt:lpstr>PowerPoint 演示文稿</vt:lpstr>
      <vt:lpstr>IELTS Listening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blackphoenix</dc:creator>
  <cp:lastModifiedBy>blackphoenix</cp:lastModifiedBy>
  <cp:revision>424</cp:revision>
  <dcterms:created xsi:type="dcterms:W3CDTF">2022-08-02T08:30:39Z</dcterms:created>
  <dcterms:modified xsi:type="dcterms:W3CDTF">2022-08-02T08:30:39Z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