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987" autoAdjust="0"/>
  </p:normalViewPr>
  <p:slideViewPr>
    <p:cSldViewPr snapToGrid="0">
      <p:cViewPr varScale="1">
        <p:scale>
          <a:sx n="83" d="100"/>
          <a:sy n="83" d="100"/>
        </p:scale>
        <p:origin x="14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AA1C8-D291-4064-BDB8-B0557902F28C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30909-AF53-4488-B01C-8BEABDE53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7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30909-AF53-4488-B01C-8BEABDE539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6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C16-BA42-4746-B0D5-C3BA21D34F4A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499-B5F2-44A9-9CF3-AB052D6CD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00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C16-BA42-4746-B0D5-C3BA21D34F4A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499-B5F2-44A9-9CF3-AB052D6CD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5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C16-BA42-4746-B0D5-C3BA21D34F4A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499-B5F2-44A9-9CF3-AB052D6CD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97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C16-BA42-4746-B0D5-C3BA21D34F4A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499-B5F2-44A9-9CF3-AB052D6CD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91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C16-BA42-4746-B0D5-C3BA21D34F4A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499-B5F2-44A9-9CF3-AB052D6CD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65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C16-BA42-4746-B0D5-C3BA21D34F4A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499-B5F2-44A9-9CF3-AB052D6CD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4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C16-BA42-4746-B0D5-C3BA21D34F4A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499-B5F2-44A9-9CF3-AB052D6CD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6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C16-BA42-4746-B0D5-C3BA21D34F4A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499-B5F2-44A9-9CF3-AB052D6CD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13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C16-BA42-4746-B0D5-C3BA21D34F4A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499-B5F2-44A9-9CF3-AB052D6CD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16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C16-BA42-4746-B0D5-C3BA21D34F4A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499-B5F2-44A9-9CF3-AB052D6CD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23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C16-BA42-4746-B0D5-C3BA21D34F4A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499-B5F2-44A9-9CF3-AB052D6CD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56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41C16-BA42-4746-B0D5-C3BA21D34F4A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9B499-B5F2-44A9-9CF3-AB052D6CD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72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184AD-5280-4D74-9992-3737A10310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Group meeting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A44234-5061-4DE1-951F-7EDA3B23E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2018.11.17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17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90ABD-4FFD-4454-ADB5-D4F9A62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 relationship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4E715-116F-44CF-8578-CB8B12EA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Outgroup </a:t>
            </a:r>
            <a:r>
              <a:rPr lang="en-US" altLang="zh-CN" i="1" dirty="0"/>
              <a:t>f3</a:t>
            </a:r>
            <a:r>
              <a:rPr lang="en-US" altLang="zh-CN" dirty="0"/>
              <a:t> statistic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7030A0"/>
                </a:solidFill>
              </a:rPr>
              <a:t>Outgroup </a:t>
            </a:r>
            <a:r>
              <a:rPr lang="en-US" altLang="zh-CN" sz="2000" i="1" dirty="0">
                <a:solidFill>
                  <a:srgbClr val="7030A0"/>
                </a:solidFill>
              </a:rPr>
              <a:t>f3</a:t>
            </a:r>
            <a:r>
              <a:rPr lang="en-US" altLang="zh-CN" sz="2000" dirty="0">
                <a:solidFill>
                  <a:srgbClr val="7030A0"/>
                </a:solidFill>
              </a:rPr>
              <a:t> statistics measure the common branch length from the outgroup.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423409-774B-40C3-8A92-4844D0809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33" y="3873499"/>
            <a:ext cx="3209925" cy="26193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B166DF1-D31C-4CBB-89E7-626E0FF426EF}"/>
              </a:ext>
            </a:extLst>
          </p:cNvPr>
          <p:cNvSpPr/>
          <p:nvPr/>
        </p:nvSpPr>
        <p:spPr>
          <a:xfrm>
            <a:off x="4788174" y="326135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indivname: transversion.ind</a:t>
            </a:r>
          </a:p>
          <a:p>
            <a:r>
              <a:rPr lang="zh-CN" altLang="en-US" dirty="0"/>
              <a:t>snpname: transversion.snp</a:t>
            </a:r>
          </a:p>
          <a:p>
            <a:r>
              <a:rPr lang="zh-CN" altLang="en-US" dirty="0"/>
              <a:t>genotypename: transversion.geno</a:t>
            </a:r>
          </a:p>
          <a:p>
            <a:r>
              <a:rPr lang="zh-CN" altLang="en-US" dirty="0"/>
              <a:t>popfilename: SM6</a:t>
            </a:r>
          </a:p>
          <a:p>
            <a:r>
              <a:rPr lang="zh-CN" altLang="en-US" dirty="0"/>
              <a:t>numchrom: 26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BBBD0F-F067-4A5C-80FD-8BA8F6077946}"/>
              </a:ext>
            </a:extLst>
          </p:cNvPr>
          <p:cNvSpPr/>
          <p:nvPr/>
        </p:nvSpPr>
        <p:spPr>
          <a:xfrm>
            <a:off x="4788174" y="497663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SM6     DS4     outgroup</a:t>
            </a:r>
          </a:p>
          <a:p>
            <a:r>
              <a:rPr lang="zh-CN" altLang="en-US" dirty="0"/>
              <a:t>SM6     DS5     outgroup</a:t>
            </a:r>
          </a:p>
          <a:p>
            <a:r>
              <a:rPr lang="zh-CN" altLang="en-US" dirty="0"/>
              <a:t>SM6     DS6     outgroup</a:t>
            </a:r>
          </a:p>
          <a:p>
            <a:r>
              <a:rPr lang="zh-CN" altLang="en-US" dirty="0"/>
              <a:t>SM6     LBM5    outgroup</a:t>
            </a:r>
          </a:p>
        </p:txBody>
      </p:sp>
      <p:sp>
        <p:nvSpPr>
          <p:cNvPr id="7" name="箭头: 手杖形 6">
            <a:extLst>
              <a:ext uri="{FF2B5EF4-FFF2-40B4-BE49-F238E27FC236}">
                <a16:creationId xmlns:a16="http://schemas.microsoft.com/office/drawing/2014/main" id="{F9B4ED65-34A6-47C5-A969-1E9B6C1A6D26}"/>
              </a:ext>
            </a:extLst>
          </p:cNvPr>
          <p:cNvSpPr/>
          <p:nvPr/>
        </p:nvSpPr>
        <p:spPr>
          <a:xfrm rot="5400000">
            <a:off x="6692186" y="4578990"/>
            <a:ext cx="1083369" cy="319394"/>
          </a:xfrm>
          <a:prstGeom prst="utur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1AC87F-6EC3-46F3-B49B-BC42436AC431}"/>
              </a:ext>
            </a:extLst>
          </p:cNvPr>
          <p:cNvSpPr/>
          <p:nvPr/>
        </p:nvSpPr>
        <p:spPr>
          <a:xfrm>
            <a:off x="817493" y="3320994"/>
            <a:ext cx="3261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qp3Pop -p SM6.par &gt;SM6.results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箭头: 圆角右 8">
            <a:extLst>
              <a:ext uri="{FF2B5EF4-FFF2-40B4-BE49-F238E27FC236}">
                <a16:creationId xmlns:a16="http://schemas.microsoft.com/office/drawing/2014/main" id="{05F6D98D-66CC-45F7-BFB0-A5FF1D1538D7}"/>
              </a:ext>
            </a:extLst>
          </p:cNvPr>
          <p:cNvSpPr/>
          <p:nvPr/>
        </p:nvSpPr>
        <p:spPr>
          <a:xfrm flipV="1">
            <a:off x="2304395" y="3664777"/>
            <a:ext cx="2267605" cy="208721"/>
          </a:xfrm>
          <a:prstGeom prst="ben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47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CDEA3-7DF1-4CE0-9D60-962B18A9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 relationship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7087363-5154-442F-AF9B-1D6983661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86" y="2036632"/>
            <a:ext cx="7886700" cy="187353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6FF22BC-C7ED-43AF-B5D8-E221A390BE26}"/>
              </a:ext>
            </a:extLst>
          </p:cNvPr>
          <p:cNvSpPr/>
          <p:nvPr/>
        </p:nvSpPr>
        <p:spPr>
          <a:xfrm>
            <a:off x="218661" y="4030661"/>
            <a:ext cx="851535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m_colour=c("MGS"="#A94499","SAS"="#F8991C","TBS"="#FF3F5B","WAS"="#3296D2","YNS"="#0F8140")</a:t>
            </a:r>
          </a:p>
          <a:p>
            <a:r>
              <a:rPr lang="zh-CN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m_shape=c("YBB"=1,"OLA"=1,"PRT"=2,"VLT"=3,"BYK"=1,"CLB"=2,"HUS"=3,"STH"=4,"TAN"=5,"WZM"=6,"BGE"=1,"GAR"=2,"GUR"=3,"SUM"=4,"AFS"=1,"AWT"=2,"CCS"=3,"KRS"=4,"NDZ"=5,"SKZ"=6)</a:t>
            </a:r>
          </a:p>
          <a:p>
            <a:r>
              <a:rPr lang="zh-CN" altLang="zh-C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ggplot</a:t>
            </a:r>
            <a:r>
              <a:rPr lang="zh-CN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(data, aes(x=modernbreed, y=f3, color=moderngroup, shape=modernbreed)) + geom_point() + facet_wrap(~ancient) + scale_x_discrete(limits = c("YBB", "OLA", "PRT", "VLT", "BYK", "CLB", "HUS", "STH", "TAN", "WZM", "BGE", "GAR", "GUR", "SUM", "AFS", "AWT", "CCS", "KRS", "NDZ", "SKZ")) + scale_color_manual(values=m_colour,breaks=c("MGS","SAS","TBS","WAS","YNS")) + scale_shape_manual(values=m_shape,breaks=c("YBB", "OLA", "PRT", "VLT", "BYK", "CLB", "HUS", "STH", "TAN", "WZM", "BGE", "GAR", "GUR", "SUM", "AFS", "AWT", "CCS", "KRS", "NDZ", "SKZ")) + theme_bw() + theme(strip.background =element_rect(fill="grey")) + theme(axis.text.x = element_text(angle = 90, hjust = 1,vjust = 0.5)) + guides(shape=FALSE, color=FALSE) + ylab("f3(ancient,modern;outgroup)") + xlab("")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4A2619-7074-48B1-99B6-20ECE40B1FFD}"/>
              </a:ext>
            </a:extLst>
          </p:cNvPr>
          <p:cNvSpPr/>
          <p:nvPr/>
        </p:nvSpPr>
        <p:spPr>
          <a:xfrm>
            <a:off x="777736" y="1392920"/>
            <a:ext cx="29104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Outgroup </a:t>
            </a:r>
            <a:r>
              <a:rPr lang="en-US" altLang="zh-CN" sz="2800" i="1" dirty="0"/>
              <a:t>f3</a:t>
            </a:r>
            <a:r>
              <a:rPr lang="en-US" altLang="zh-CN" sz="2800" dirty="0"/>
              <a:t> plot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023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B2D6C-A014-4C30-BFF3-DE50983E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 relationship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730CD26-BD90-4756-8188-271C6C196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45"/>
          <a:stretch/>
        </p:blipFill>
        <p:spPr>
          <a:xfrm>
            <a:off x="1445005" y="2174885"/>
            <a:ext cx="5935938" cy="46831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61790E9-AF7B-495B-ABA9-3F0D634DE01D}"/>
              </a:ext>
            </a:extLst>
          </p:cNvPr>
          <p:cNvSpPr/>
          <p:nvPr/>
        </p:nvSpPr>
        <p:spPr>
          <a:xfrm>
            <a:off x="777737" y="1429079"/>
            <a:ext cx="29104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Outgroup </a:t>
            </a:r>
            <a:r>
              <a:rPr lang="en-US" altLang="zh-CN" sz="2800" i="1" dirty="0"/>
              <a:t>f3</a:t>
            </a:r>
            <a:r>
              <a:rPr lang="en-US" altLang="zh-CN" sz="2800" dirty="0"/>
              <a:t> plot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06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C5906-ECF4-4C70-9101-9D04DB3B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 relationship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BA5CB-3447-4B23-9061-5EAA6528E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f4</a:t>
            </a:r>
            <a:r>
              <a:rPr lang="en-US" altLang="zh-CN" dirty="0"/>
              <a:t> statistic</a:t>
            </a:r>
          </a:p>
          <a:p>
            <a:pPr marL="0" indent="0">
              <a:buNone/>
            </a:pPr>
            <a:r>
              <a:rPr lang="en-US" altLang="zh-CN" sz="1800" i="1" dirty="0">
                <a:solidFill>
                  <a:srgbClr val="7030A0"/>
                </a:solidFill>
              </a:rPr>
              <a:t>f4</a:t>
            </a:r>
            <a:r>
              <a:rPr lang="en-US" altLang="zh-CN" sz="1800" dirty="0">
                <a:solidFill>
                  <a:srgbClr val="7030A0"/>
                </a:solidFill>
              </a:rPr>
              <a:t> symmetry statistics of the form </a:t>
            </a:r>
            <a:r>
              <a:rPr lang="en-US" altLang="zh-CN" sz="1800" i="1" dirty="0">
                <a:solidFill>
                  <a:srgbClr val="7030A0"/>
                </a:solidFill>
              </a:rPr>
              <a:t>f4</a:t>
            </a:r>
            <a:r>
              <a:rPr lang="en-US" altLang="zh-CN" sz="1800" dirty="0">
                <a:solidFill>
                  <a:srgbClr val="7030A0"/>
                </a:solidFill>
              </a:rPr>
              <a:t>(outgroup, ancient; modern1, modern2) that measure a relative affinity of a pair of modern groups to ancient.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55605F-0EA0-4B87-BA85-CC2C169F8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145" y="3308059"/>
            <a:ext cx="4833783" cy="311679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F3E8FA0-5C84-432E-8E60-9D9CF6146111}"/>
              </a:ext>
            </a:extLst>
          </p:cNvPr>
          <p:cNvSpPr/>
          <p:nvPr/>
        </p:nvSpPr>
        <p:spPr>
          <a:xfrm>
            <a:off x="839776" y="336435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indivname: transversion.ind</a:t>
            </a:r>
          </a:p>
          <a:p>
            <a:r>
              <a:rPr lang="en-US" altLang="zh-CN" dirty="0"/>
              <a:t>snpname: transversion.snp</a:t>
            </a:r>
          </a:p>
          <a:p>
            <a:r>
              <a:rPr lang="en-US" altLang="zh-CN" dirty="0"/>
              <a:t>genotypename: transversion.geno</a:t>
            </a:r>
          </a:p>
          <a:p>
            <a:r>
              <a:rPr lang="en-US" altLang="zh-CN" dirty="0"/>
              <a:t>popfilename: SM3</a:t>
            </a:r>
          </a:p>
          <a:p>
            <a:r>
              <a:rPr lang="en-US" altLang="zh-CN" dirty="0"/>
              <a:t>numchrom: 26</a:t>
            </a:r>
          </a:p>
          <a:p>
            <a:r>
              <a:rPr lang="en-US" altLang="zh-CN" dirty="0"/>
              <a:t>printsd: YES</a:t>
            </a:r>
          </a:p>
          <a:p>
            <a:r>
              <a:rPr lang="en-US" altLang="zh-CN" dirty="0"/>
              <a:t>f4mode: YES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2E5CBD-B3AC-4CD7-B196-8B45AC33A3DA}"/>
              </a:ext>
            </a:extLst>
          </p:cNvPr>
          <p:cNvSpPr/>
          <p:nvPr/>
        </p:nvSpPr>
        <p:spPr>
          <a:xfrm>
            <a:off x="839776" y="549045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outgroup        SM3     GAR     TAN</a:t>
            </a:r>
          </a:p>
          <a:p>
            <a:r>
              <a:rPr lang="zh-CN" altLang="en-US" dirty="0"/>
              <a:t>outgroup        SM3     CLB     KRS</a:t>
            </a:r>
          </a:p>
          <a:p>
            <a:r>
              <a:rPr lang="zh-CN" altLang="en-US" dirty="0"/>
              <a:t>outgroup        SM3     AFS     OLA</a:t>
            </a:r>
          </a:p>
          <a:p>
            <a:r>
              <a:rPr lang="zh-CN" altLang="en-US" dirty="0"/>
              <a:t>outgroup        SM3     CLB     YBB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8CD552-1423-45D9-9268-AFEAFFB7369A}"/>
              </a:ext>
            </a:extLst>
          </p:cNvPr>
          <p:cNvSpPr/>
          <p:nvPr/>
        </p:nvSpPr>
        <p:spPr>
          <a:xfrm>
            <a:off x="839776" y="2938727"/>
            <a:ext cx="3275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qpDstat -p </a:t>
            </a:r>
            <a:r>
              <a:rPr lang="en-US" altLang="zh-CN" dirty="0">
                <a:solidFill>
                  <a:srgbClr val="0070C0"/>
                </a:solidFill>
              </a:rPr>
              <a:t>SM3</a:t>
            </a:r>
            <a:r>
              <a:rPr lang="zh-CN" altLang="en-US" dirty="0">
                <a:solidFill>
                  <a:srgbClr val="0070C0"/>
                </a:solidFill>
              </a:rPr>
              <a:t>.par &gt;</a:t>
            </a:r>
            <a:r>
              <a:rPr lang="en-US" altLang="zh-CN" dirty="0">
                <a:solidFill>
                  <a:srgbClr val="0070C0"/>
                </a:solidFill>
              </a:rPr>
              <a:t>SM3</a:t>
            </a:r>
            <a:r>
              <a:rPr lang="zh-CN" altLang="en-US" dirty="0">
                <a:solidFill>
                  <a:srgbClr val="0070C0"/>
                </a:solidFill>
              </a:rPr>
              <a:t>.results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5F6892A1-14FB-4FAA-B1AF-DA3FC8952E0D}"/>
              </a:ext>
            </a:extLst>
          </p:cNvPr>
          <p:cNvSpPr/>
          <p:nvPr/>
        </p:nvSpPr>
        <p:spPr>
          <a:xfrm rot="5400000">
            <a:off x="2073906" y="3303880"/>
            <a:ext cx="284101" cy="12094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圆角右 9">
            <a:extLst>
              <a:ext uri="{FF2B5EF4-FFF2-40B4-BE49-F238E27FC236}">
                <a16:creationId xmlns:a16="http://schemas.microsoft.com/office/drawing/2014/main" id="{E8657966-86DD-48ED-8C85-9F516F5EDFAC}"/>
              </a:ext>
            </a:extLst>
          </p:cNvPr>
          <p:cNvSpPr/>
          <p:nvPr/>
        </p:nvSpPr>
        <p:spPr>
          <a:xfrm rot="5400000">
            <a:off x="2234561" y="4803313"/>
            <a:ext cx="1154636" cy="240327"/>
          </a:xfrm>
          <a:prstGeom prst="bentArrow">
            <a:avLst>
              <a:gd name="adj1" fmla="val 25000"/>
              <a:gd name="adj2" fmla="val 20000"/>
              <a:gd name="adj3" fmla="val 25000"/>
              <a:gd name="adj4" fmla="val 4375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503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E32D9-27B8-414F-8627-6C34825B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 relationship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6FE66C-9474-41CD-8044-A90FB4D85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f4</a:t>
            </a:r>
            <a:r>
              <a:rPr lang="en-US" altLang="zh-CN" dirty="0"/>
              <a:t> statistic plot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124240-C903-49AA-BD70-ADCCB0DF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6" y="1690689"/>
            <a:ext cx="9144000" cy="159459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C5EAE5C-CBDE-4E12-B813-636856120CB6}"/>
              </a:ext>
            </a:extLst>
          </p:cNvPr>
          <p:cNvSpPr/>
          <p:nvPr/>
        </p:nvSpPr>
        <p:spPr>
          <a:xfrm>
            <a:off x="171906" y="3533254"/>
            <a:ext cx="844080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col=c("yes"="red","no"="black")</a:t>
            </a:r>
          </a:p>
          <a:p>
            <a:r>
              <a:rPr lang="en-US" altLang="zh-C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data$max&lt;-data$D.stat+data$std.err</a:t>
            </a:r>
          </a:p>
          <a:p>
            <a:r>
              <a:rPr lang="en-US" altLang="zh-C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data$min&lt;-data$D.stat-data$std.err</a:t>
            </a:r>
          </a:p>
          <a:p>
            <a:r>
              <a:rPr lang="en-US" altLang="zh-CN" sz="1600" dirty="0"/>
              <a:t>data$labe&lt;-paste(data$modernbreed1,data$modernbreed2,sep=" ")</a:t>
            </a:r>
          </a:p>
          <a:p>
            <a:r>
              <a:rPr lang="en-US" altLang="zh-CN" sz="1600" dirty="0"/>
              <a:t>p&lt;-</a:t>
            </a:r>
            <a:r>
              <a:rPr lang="en-US" altLang="zh-CN" sz="1600" b="1" dirty="0"/>
              <a:t>ggplot</a:t>
            </a:r>
            <a:r>
              <a:rPr lang="en-US" altLang="zh-CN" sz="1600" dirty="0"/>
              <a:t>(data,aes(ancient,D.stat,col=sig))</a:t>
            </a:r>
            <a:endParaRPr lang="en-US" altLang="zh-C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p+</a:t>
            </a:r>
            <a:r>
              <a:rPr lang="zh-CN" altLang="zh-C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geom_linerange(aes(ymin=min*1000,ymax=max*1000))+scale_x_discrete(limits = unique(data$ancient))+ facet_wrap(~data$labe, ncol=3) + geom_point(aes(x=ancient,y=D.stat*1000),size=1,shape=0)+coord_flip()+scale_color_manual(values=col,breaks=data$sig)+labs(x="",y=expression(paste("f4(TBS,YNS;ancient,outgroup)","(×", 10^{3},')')),title="")+geom_hline(aes(yintercept = 0),colour="black", linetype="dashed")+theme_bw() + theme(strip.background =element_rect(fill="grey"))+guides(col=FALSE)</a:t>
            </a:r>
          </a:p>
        </p:txBody>
      </p:sp>
    </p:spTree>
    <p:extLst>
      <p:ext uri="{BB962C8B-B14F-4D97-AF65-F5344CB8AC3E}">
        <p14:creationId xmlns:p14="http://schemas.microsoft.com/office/powerpoint/2010/main" val="250654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63634-C526-41F8-A409-891DE699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747" y="2455184"/>
            <a:ext cx="3794060" cy="1325563"/>
          </a:xfrm>
        </p:spPr>
        <p:txBody>
          <a:bodyPr/>
          <a:lstStyle/>
          <a:p>
            <a:r>
              <a:rPr lang="en-US" altLang="zh-CN" dirty="0"/>
              <a:t>Technical report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18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E680D-E240-411D-92E2-9DF034E2D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How to analysis ancient DNA</a:t>
            </a:r>
            <a:endParaRPr lang="zh-CN" altLang="en-US" b="1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D75DC2C-B338-470F-A3C0-DB86407E3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819" y="1496373"/>
            <a:ext cx="5086350" cy="20956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34C25A-8FA5-4E19-A76F-AD8702357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590" y="1455098"/>
            <a:ext cx="2842591" cy="2104611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18079AB3-5936-410C-A44A-FBD43C5C33AB}"/>
              </a:ext>
            </a:extLst>
          </p:cNvPr>
          <p:cNvGrpSpPr/>
          <p:nvPr/>
        </p:nvGrpSpPr>
        <p:grpSpPr>
          <a:xfrm>
            <a:off x="216413" y="3627208"/>
            <a:ext cx="8298937" cy="2428835"/>
            <a:chOff x="265851" y="3564043"/>
            <a:chExt cx="8298937" cy="242883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D492D83-5BDE-4B58-A9AC-AF3534B28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851" y="3600984"/>
              <a:ext cx="3051312" cy="201669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CA1EA40-2BAF-4646-AFCB-9AADB6CA9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30206" y="3564043"/>
              <a:ext cx="2334582" cy="2428835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DD5CF44-1125-48BE-A33F-F3DDF8E3C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95873" y="3591111"/>
              <a:ext cx="2792198" cy="2104612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8A3918E-BC89-4926-932F-04D338E17C27}"/>
              </a:ext>
            </a:extLst>
          </p:cNvPr>
          <p:cNvGrpSpPr/>
          <p:nvPr/>
        </p:nvGrpSpPr>
        <p:grpSpPr>
          <a:xfrm>
            <a:off x="1327991" y="6123542"/>
            <a:ext cx="6647044" cy="369332"/>
            <a:chOff x="1429763" y="6002183"/>
            <a:chExt cx="6647044" cy="369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B0048A6-B4FD-40C8-9C50-C366535C50D6}"/>
                </a:ext>
              </a:extLst>
            </p:cNvPr>
            <p:cNvSpPr txBox="1"/>
            <p:nvPr/>
          </p:nvSpPr>
          <p:spPr>
            <a:xfrm>
              <a:off x="1429763" y="6002183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PCA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2F32065-5B16-4104-A120-C1340C3DFCFC}"/>
                </a:ext>
              </a:extLst>
            </p:cNvPr>
            <p:cNvSpPr txBox="1"/>
            <p:nvPr/>
          </p:nvSpPr>
          <p:spPr>
            <a:xfrm>
              <a:off x="3701026" y="6002183"/>
              <a:ext cx="2094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Outgroup </a:t>
              </a:r>
              <a:r>
                <a:rPr lang="en-US" altLang="zh-CN" i="1" dirty="0">
                  <a:solidFill>
                    <a:srgbClr val="FF0000"/>
                  </a:solidFill>
                </a:rPr>
                <a:t>f3</a:t>
              </a:r>
              <a:r>
                <a:rPr lang="en-US" altLang="zh-CN" dirty="0">
                  <a:solidFill>
                    <a:srgbClr val="FF0000"/>
                  </a:solidFill>
                </a:rPr>
                <a:t> statistic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9A69449-63EC-4508-A5FB-1FC017D53345}"/>
                </a:ext>
              </a:extLst>
            </p:cNvPr>
            <p:cNvSpPr txBox="1"/>
            <p:nvPr/>
          </p:nvSpPr>
          <p:spPr>
            <a:xfrm>
              <a:off x="6937200" y="6002183"/>
              <a:ext cx="1139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solidFill>
                    <a:srgbClr val="FF0000"/>
                  </a:solidFill>
                </a:rPr>
                <a:t>f4</a:t>
              </a:r>
              <a:r>
                <a:rPr lang="en-US" altLang="zh-CN" dirty="0">
                  <a:solidFill>
                    <a:srgbClr val="FF0000"/>
                  </a:solidFill>
                </a:rPr>
                <a:t> statistic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99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518FC-1F8C-49B3-9C5D-FF0B32AA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1C764-6FD2-4CFD-95B6-A34D8C619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degradation process has </a:t>
            </a:r>
            <a:r>
              <a:rPr lang="en-US" altLang="zh-CN" b="1" dirty="0"/>
              <a:t>three</a:t>
            </a:r>
            <a:r>
              <a:rPr lang="en-US" altLang="zh-CN" dirty="0"/>
              <a:t> major consequences: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00B0F0"/>
                </a:solidFill>
              </a:rPr>
              <a:t>low</a:t>
            </a:r>
            <a:r>
              <a:rPr lang="en-US" altLang="zh-CN" dirty="0"/>
              <a:t> levels of DNA;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Degradation of DNA into </a:t>
            </a:r>
            <a:r>
              <a:rPr lang="en-US" altLang="zh-CN" dirty="0">
                <a:solidFill>
                  <a:srgbClr val="00B0F0"/>
                </a:solidFill>
              </a:rPr>
              <a:t>small fragments</a:t>
            </a:r>
            <a:r>
              <a:rPr lang="en-US" altLang="zh-CN" dirty="0"/>
              <a:t> (for example, &lt;&lt;100 bp);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post-mortem </a:t>
            </a:r>
            <a:r>
              <a:rPr lang="en-US" altLang="zh-CN" dirty="0">
                <a:solidFill>
                  <a:srgbClr val="00B0F0"/>
                </a:solidFill>
              </a:rPr>
              <a:t>damage</a:t>
            </a:r>
            <a:r>
              <a:rPr lang="en-US" altLang="zh-CN" dirty="0"/>
              <a:t> of DNA.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Shearing DNA into short fragments before second-generation sequencing is not necessary.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Endogenous	DNA content is low.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Enriched for C→T substitutions at the 5ʹ end of reads, and the complementary process occurs at the 3ʹ end with G→A substitutions.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66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C45CC-03D3-4D08-BFB2-256D4DB2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Fastq Quality Control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583A9-223A-4ACC-9FE6-886E7510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/>
              <a:t>AdapterRemoval </a:t>
            </a:r>
            <a:r>
              <a:rPr lang="en-US" altLang="zh-CN" dirty="0"/>
              <a:t>--minalignmentlength 11 --gzip --basename $out --file1 $fastq1 --file2 $fastq2 --collapse --trimqualities --trimns --minquality 15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#trimmed pairs of reads which were not collapsed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‘output_paired.pair1.truncated’; ‘output_paired.pair2.truncated’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#containing reads where one mate was discarded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‘output_paired.singleton.truncated’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#containing merged reads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‘output_paired.collapsed’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#merged reads that have been trimmed due to the --trimns or --trimqualities options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‘output_paired.collapsed.truncated’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#reads discarded due to the --minlength, --maxlength or --maxns options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‘output_paired.discarded’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‘output_paired.settings’ </a:t>
            </a:r>
            <a:r>
              <a:rPr lang="en-US" altLang="zh-CN" dirty="0"/>
              <a:t>information on the parameters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27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4C26D-A400-439C-9110-5688F731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Mapping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923C2-AD99-4CBD-8B6A-8EA3E86C6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b="1" dirty="0"/>
              <a:t>bwa</a:t>
            </a:r>
            <a:r>
              <a:rPr lang="en-US" altLang="zh-CN" dirty="0"/>
              <a:t> aln -l </a:t>
            </a:r>
            <a:r>
              <a:rPr lang="en-US" altLang="zh-CN" dirty="0">
                <a:solidFill>
                  <a:srgbClr val="FF0000"/>
                </a:solidFill>
              </a:rPr>
              <a:t>1024</a:t>
            </a:r>
            <a:r>
              <a:rPr lang="en-US" altLang="zh-CN" dirty="0"/>
              <a:t> -t 4 -f $prefix.sai reference.fa $fastq</a:t>
            </a:r>
          </a:p>
          <a:p>
            <a:r>
              <a:rPr lang="en-US" altLang="zh-CN" b="1" dirty="0"/>
              <a:t>bwa</a:t>
            </a:r>
            <a:r>
              <a:rPr lang="en-US" altLang="zh-CN" dirty="0"/>
              <a:t> samse -r '@RG\tID:'$prefix'\tLB:'$prefix'\tPL:ILLUMINA\tSM:'$prefix'' reference.fa $prefix.sai $fastq | samtools view -b -S -o $prefix.bam</a:t>
            </a:r>
          </a:p>
          <a:p>
            <a:r>
              <a:rPr lang="en-US" altLang="zh-CN" b="1" dirty="0"/>
              <a:t>samtools</a:t>
            </a:r>
            <a:r>
              <a:rPr lang="en-US" altLang="zh-CN" dirty="0"/>
              <a:t> view -F4 -b -S -o $prefix.align.bam $prefix.bam</a:t>
            </a:r>
          </a:p>
          <a:p>
            <a:r>
              <a:rPr lang="en-US" altLang="zh-CN" dirty="0"/>
              <a:t>java -jar </a:t>
            </a:r>
            <a:r>
              <a:rPr lang="en-US" altLang="zh-CN" b="1" dirty="0"/>
              <a:t>DeDup.jar </a:t>
            </a:r>
            <a:r>
              <a:rPr lang="en-US" altLang="zh-CN" dirty="0"/>
              <a:t>-i $prefix.align.bam -o ./</a:t>
            </a:r>
          </a:p>
          <a:p>
            <a:r>
              <a:rPr lang="en-US" altLang="zh-CN" dirty="0"/>
              <a:t>java -jar </a:t>
            </a:r>
            <a:r>
              <a:rPr lang="en-US" altLang="zh-CN" b="1" dirty="0"/>
              <a:t>GenomeAnalysisTK.jar </a:t>
            </a:r>
            <a:r>
              <a:rPr lang="en-US" altLang="zh-CN" dirty="0"/>
              <a:t>-T RealignerTargetCreator -I $prefix.dup.bam -R reference.fa -o $prefix.intervals</a:t>
            </a:r>
          </a:p>
          <a:p>
            <a:r>
              <a:rPr lang="en-US" altLang="zh-CN" dirty="0"/>
              <a:t>java -jar </a:t>
            </a:r>
            <a:r>
              <a:rPr lang="en-US" altLang="zh-CN" b="1" dirty="0"/>
              <a:t>GenomeAnalysisTK.jar </a:t>
            </a:r>
            <a:r>
              <a:rPr lang="en-US" altLang="zh-CN" dirty="0"/>
              <a:t>-T IndelRealigner -I $prefix.dup.bam -R reference.fa -targetIntervals $prefix.intervals -o $prefix.realn.bam</a:t>
            </a:r>
            <a:endParaRPr lang="zh-CN" altLang="en-US" dirty="0"/>
          </a:p>
        </p:txBody>
      </p:sp>
      <p:pic>
        <p:nvPicPr>
          <p:cNvPr id="1026" name="Picture 2" descr="Fig. 3">
            <a:extLst>
              <a:ext uri="{FF2B5EF4-FFF2-40B4-BE49-F238E27FC236}">
                <a16:creationId xmlns:a16="http://schemas.microsoft.com/office/drawing/2014/main" id="{48768333-54A3-4E2B-99A4-F8ABC2177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61" y="1479820"/>
            <a:ext cx="4631635" cy="481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11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DD43D-D5A4-4471-9AE1-FCE62942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 Genotype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40A15-976F-4132-A906-BC105660D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low coverage data---</a:t>
            </a:r>
            <a:r>
              <a:rPr lang="en-US" altLang="zh-CN" dirty="0">
                <a:solidFill>
                  <a:srgbClr val="FF0000"/>
                </a:solidFill>
              </a:rPr>
              <a:t>Called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one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allele at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random</a:t>
            </a:r>
          </a:p>
          <a:p>
            <a:pPr marL="0" indent="0">
              <a:buNone/>
            </a:pPr>
            <a:r>
              <a:rPr lang="en-US" altLang="zh-CN" b="1" dirty="0"/>
              <a:t>samtools</a:t>
            </a:r>
            <a:r>
              <a:rPr lang="en-US" altLang="zh-CN" dirty="0"/>
              <a:t> mpileup -R -B -q20 -Q20 -l pos \</a:t>
            </a:r>
          </a:p>
          <a:p>
            <a:pPr marL="0" indent="0">
              <a:buNone/>
            </a:pPr>
            <a:r>
              <a:rPr lang="en-US" altLang="zh-CN" dirty="0"/>
              <a:t>    -f reference.fa \</a:t>
            </a:r>
          </a:p>
          <a:p>
            <a:pPr marL="0" indent="0">
              <a:buNone/>
            </a:pPr>
            <a:r>
              <a:rPr lang="en-US" altLang="zh-CN" dirty="0"/>
              <a:t>BAM1 BAM2 | \</a:t>
            </a:r>
          </a:p>
          <a:p>
            <a:pPr marL="0" indent="0">
              <a:buNone/>
            </a:pPr>
            <a:r>
              <a:rPr lang="en-US" altLang="zh-CN" b="1" dirty="0"/>
              <a:t>pileupCaller</a:t>
            </a:r>
            <a:r>
              <a:rPr lang="en-US" altLang="zh-CN" dirty="0"/>
              <a:t> --sampleNames sample1,sample2 \</a:t>
            </a:r>
          </a:p>
          <a:p>
            <a:pPr marL="0" indent="0">
              <a:buNone/>
            </a:pPr>
            <a:r>
              <a:rPr lang="en-US" altLang="zh-CN" dirty="0"/>
              <a:t>    --samplePopName ancient -f loci.snp \</a:t>
            </a:r>
          </a:p>
          <a:p>
            <a:pPr marL="0" indent="0">
              <a:buNone/>
            </a:pPr>
            <a:r>
              <a:rPr lang="en-US" altLang="zh-CN" dirty="0"/>
              <a:t>    -m RandomCalling --seed 2018127 -o EigenStrat -e ancient</a:t>
            </a:r>
          </a:p>
        </p:txBody>
      </p:sp>
    </p:spTree>
    <p:extLst>
      <p:ext uri="{BB962C8B-B14F-4D97-AF65-F5344CB8AC3E}">
        <p14:creationId xmlns:p14="http://schemas.microsoft.com/office/powerpoint/2010/main" val="79998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1915A-76FA-4D26-9918-3D6049E7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 relationship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371B6-34CF-44BB-ABBB-B9667795B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PCA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smartpca -p parameters.par</a:t>
            </a: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4FED5C2-0C90-46D7-ABA5-CA54F7C9D65E}"/>
              </a:ext>
            </a:extLst>
          </p:cNvPr>
          <p:cNvGrpSpPr/>
          <p:nvPr/>
        </p:nvGrpSpPr>
        <p:grpSpPr>
          <a:xfrm>
            <a:off x="540440" y="2980357"/>
            <a:ext cx="8361293" cy="3331542"/>
            <a:chOff x="628650" y="2971079"/>
            <a:chExt cx="8361293" cy="333154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B377051-FC92-416F-BA83-22BC000DD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2971079"/>
              <a:ext cx="3728830" cy="320588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7E0C3D6-6970-4EDA-8169-09D3197BC1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96"/>
            <a:stretch/>
          </p:blipFill>
          <p:spPr>
            <a:xfrm>
              <a:off x="4436993" y="2971079"/>
              <a:ext cx="4552950" cy="3331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567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20E99-45AA-4A4B-8758-2C935ECC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 relationship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5B94D-624B-4F75-A595-8C4DAC09B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sz="5100" dirty="0"/>
              <a:t>PCA plot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m_colour=c("MGS"="#A94499","SAS"="#F8991C","TBS"="#FF3F5B","WAS"="#3296D2","YNS"="#0F8140","ancient"="#000000")</a:t>
            </a:r>
          </a:p>
          <a:p>
            <a:pPr marL="0" indent="0"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m_shape=c("YBB"=1,"OLA"=1,"PRT"=2,"VLT"=3,"BYK"=1,"CLB"=2,"HUS"=3,"STH"=4,"TAN"=5,"WZM"=6,"BGE"=1,"GAR"=2,"GUR"=3,"SUM"=4,"AFS"=1,"AWT"=2,"CCS"=3,"KRS"=4,"NDZ"=5,"SKZ"=6,"Neolithic"=1,"Bronze"=2,"Iron"=3)</a:t>
            </a:r>
          </a:p>
          <a:p>
            <a:pPr marL="0" indent="0"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ggplot(data, aes(x=PC1, y=PC2, color=lineage, shape=breed)) + geom_point(size=3) + scale_color_manual(values=m_colour,breaks=c("MGS","SAS","TBS","WAS","YNS","ancient")) + scale_shape_manual(values=m_shape,breaks=c("YBB", "OLA", "PRT", "VLT", "BYK", "CLB", "HUS", "STH", "TAN", "WZM", "BGE", "GAR", "GUR", "SUM", "AFS", "AWT", "CCS", "KRS", "NDZ", "SKZ", "Neolithic", "Bronze", "Iron")) + theme_bw() + xlab("PC1(2.22%)") + ylab("PC2(1.65%)") + guides(colour = guide_legend(override.aes = list(shape = 15)))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986114-723B-4CF0-A5B4-5813DCD6C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0529"/>
            <a:ext cx="9144000" cy="121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7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2155</TotalTime>
  <Words>1351</Words>
  <Application>Microsoft Office PowerPoint</Application>
  <PresentationFormat>全屏显示(4:3)</PresentationFormat>
  <Paragraphs>102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Group meeting</vt:lpstr>
      <vt:lpstr>Technical report</vt:lpstr>
      <vt:lpstr>How to analysis ancient DNA</vt:lpstr>
      <vt:lpstr>Sequencing</vt:lpstr>
      <vt:lpstr>Fastq Quality Control</vt:lpstr>
      <vt:lpstr>Mapping</vt:lpstr>
      <vt:lpstr>Call Genotype</vt:lpstr>
      <vt:lpstr>Genetic relationship</vt:lpstr>
      <vt:lpstr>Genetic relationship</vt:lpstr>
      <vt:lpstr>Genetic relationship</vt:lpstr>
      <vt:lpstr>Genetic relationship</vt:lpstr>
      <vt:lpstr>Genetic relationship</vt:lpstr>
      <vt:lpstr>Genetic relationship</vt:lpstr>
      <vt:lpstr>Genetic relationship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竹清</dc:creator>
  <cp:lastModifiedBy>biozzq</cp:lastModifiedBy>
  <cp:revision>77</cp:revision>
  <dcterms:created xsi:type="dcterms:W3CDTF">2018-11-12T12:20:22Z</dcterms:created>
  <dcterms:modified xsi:type="dcterms:W3CDTF">2019-03-08T03:05:20Z</dcterms:modified>
</cp:coreProperties>
</file>