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82" r:id="rId4"/>
    <p:sldId id="328" r:id="rId5"/>
    <p:sldId id="311" r:id="rId6"/>
    <p:sldId id="331" r:id="rId7"/>
    <p:sldId id="318" r:id="rId8"/>
    <p:sldId id="329" r:id="rId9"/>
    <p:sldId id="321" r:id="rId10"/>
    <p:sldId id="324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2" y="21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0016" y="2974310"/>
            <a:ext cx="8391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 err="1">
                <a:solidFill>
                  <a:schemeClr val="bg1"/>
                </a:solidFill>
              </a:rPr>
              <a:t>Illust</a:t>
            </a:r>
            <a:r>
              <a:rPr lang="en-US" altLang="ko-KR" sz="5400" b="1" dirty="0">
                <a:solidFill>
                  <a:schemeClr val="bg1"/>
                </a:solidFill>
              </a:rPr>
              <a:t> Generator using A.I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</a:rPr>
              <a:t>연제원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하상욱</a:t>
            </a:r>
            <a:r>
              <a:rPr lang="ko-KR" altLang="en-US" sz="1600" dirty="0">
                <a:solidFill>
                  <a:schemeClr val="bg1"/>
                </a:solidFill>
              </a:rPr>
              <a:t> 이창현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bg1"/>
                </a:solidFill>
              </a:rPr>
              <a:t>캡스톤</a:t>
            </a:r>
            <a:r>
              <a:rPr lang="ko-KR" altLang="en-US" sz="1400" spc="-150" dirty="0">
                <a:solidFill>
                  <a:schemeClr val="bg1"/>
                </a:solidFill>
              </a:rPr>
              <a:t> 디자인 프로젝트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4.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738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추진전략 및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9252" y="1180991"/>
            <a:ext cx="3603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목표 달성을 위한 추진전략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수행방법 및 추진절차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08544"/>
              </p:ext>
            </p:extLst>
          </p:nvPr>
        </p:nvGraphicFramePr>
        <p:xfrm>
          <a:off x="2723465" y="2099702"/>
          <a:ext cx="2380859" cy="426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개발환경</a:t>
                      </a:r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Python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Colab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Github</a:t>
                      </a:r>
                      <a:r>
                        <a:rPr lang="en-US" altLang="ko-KR" sz="1600" dirty="0"/>
                        <a:t> Collaborate Project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Notion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Pytorch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Django</a:t>
                      </a:r>
                      <a:endParaRPr lang="ko-KR" altLang="en-US" sz="1600" dirty="0"/>
                    </a:p>
                  </a:txBody>
                  <a:tcPr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D2C627F-3607-4C3E-A506-2F5953689D08}"/>
              </a:ext>
            </a:extLst>
          </p:cNvPr>
          <p:cNvSpPr/>
          <p:nvPr/>
        </p:nvSpPr>
        <p:spPr>
          <a:xfrm>
            <a:off x="6831454" y="2099702"/>
            <a:ext cx="2637081" cy="42670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 </a:t>
            </a:r>
            <a:r>
              <a:rPr lang="en-US" altLang="ko-KR" b="1" dirty="0" err="1">
                <a:solidFill>
                  <a:schemeClr val="tx1"/>
                </a:solidFill>
              </a:rPr>
              <a:t>Konlpy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명사추출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-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데이터셋 확보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- GAN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과정 구현</a:t>
            </a:r>
            <a:endParaRPr lang="en-US" altLang="ko-KR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ko-KR" alt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웹사이트 구현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31587-69C6-4054-B83A-E6876148BB70}"/>
              </a:ext>
            </a:extLst>
          </p:cNvPr>
          <p:cNvSpPr txBox="1"/>
          <p:nvPr/>
        </p:nvSpPr>
        <p:spPr>
          <a:xfrm>
            <a:off x="101600" y="15811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캡스톤</a:t>
            </a:r>
            <a:r>
              <a:rPr lang="ko-KR" altLang="en-US" sz="1400" spc="-150" dirty="0">
                <a:solidFill>
                  <a:schemeClr val="accent4"/>
                </a:solidFill>
              </a:rPr>
              <a:t> 디자인 프로젝트</a:t>
            </a:r>
          </a:p>
        </p:txBody>
      </p:sp>
    </p:spTree>
    <p:extLst>
      <p:ext uri="{BB962C8B-B14F-4D97-AF65-F5344CB8AC3E}">
        <p14:creationId xmlns:p14="http://schemas.microsoft.com/office/powerpoint/2010/main" val="378555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57895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3824" y="606923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311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캡스톤</a:t>
            </a:r>
            <a:r>
              <a:rPr lang="ko-KR" altLang="en-US" spc="-150" dirty="0">
                <a:solidFill>
                  <a:schemeClr val="bg1"/>
                </a:solidFill>
              </a:rPr>
              <a:t> 디자인의 배경 및 필요성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캡스톤디자인</a:t>
            </a:r>
            <a:r>
              <a:rPr lang="ko-KR" altLang="en-US" spc="-150" dirty="0">
                <a:solidFill>
                  <a:schemeClr val="bg1"/>
                </a:solidFill>
              </a:rPr>
              <a:t> 목표 및 비전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캡스톤디자인</a:t>
            </a:r>
            <a:r>
              <a:rPr lang="ko-KR" altLang="en-US" spc="-150" dirty="0">
                <a:solidFill>
                  <a:schemeClr val="bg1"/>
                </a:solidFill>
              </a:rPr>
              <a:t> 내용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59166" y="606923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>
                <a:solidFill>
                  <a:schemeClr val="bg1"/>
                </a:solidFill>
              </a:rPr>
              <a:t>캡스톤디자인</a:t>
            </a:r>
            <a:r>
              <a:rPr lang="ko-KR" altLang="en-US" spc="-150" dirty="0">
                <a:solidFill>
                  <a:schemeClr val="bg1"/>
                </a:solidFill>
              </a:rPr>
              <a:t> 추진전략 및 방법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1231900" y="6028886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80B1104-5BDB-4FAA-9EDE-AA3E97684339}"/>
              </a:ext>
            </a:extLst>
          </p:cNvPr>
          <p:cNvSpPr/>
          <p:nvPr/>
        </p:nvSpPr>
        <p:spPr>
          <a:xfrm>
            <a:off x="6330343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8DF707-D280-417A-A865-CACB35A416C5}"/>
              </a:ext>
            </a:extLst>
          </p:cNvPr>
          <p:cNvSpPr txBox="1"/>
          <p:nvPr/>
        </p:nvSpPr>
        <p:spPr>
          <a:xfrm>
            <a:off x="6824967" y="227322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28A24B-7931-4BDE-AE89-3E27123BD246}"/>
              </a:ext>
            </a:extLst>
          </p:cNvPr>
          <p:cNvSpPr txBox="1"/>
          <p:nvPr/>
        </p:nvSpPr>
        <p:spPr>
          <a:xfrm>
            <a:off x="7370309" y="227322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2" name="그룹 1"/>
            <p:cNvGrpSpPr/>
            <p:nvPr/>
          </p:nvGrpSpPr>
          <p:grpSpPr>
            <a:xfrm>
              <a:off x="558064" y="3058923"/>
              <a:ext cx="4490857" cy="769441"/>
              <a:chOff x="471977" y="2691080"/>
              <a:chExt cx="4490857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7305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배경 및 필요성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37305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배경 및 필요성</a:t>
                </a: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캡스톤</a:t>
            </a:r>
            <a:r>
              <a:rPr lang="ko-KR" altLang="en-US" sz="1400" spc="-150" dirty="0">
                <a:solidFill>
                  <a:schemeClr val="accent4"/>
                </a:solidFill>
              </a:rPr>
              <a:t> 디자인 프로젝트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608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배경 및 필요성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715978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263852" y="2348538"/>
            <a:ext cx="4010786" cy="615010"/>
            <a:chOff x="2263852" y="2348538"/>
            <a:chExt cx="4010786" cy="615010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배경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89252" y="2624994"/>
              <a:ext cx="39853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심층 신경망 학습 알고리즘 </a:t>
              </a:r>
              <a:r>
                <a:rPr lang="en-US" altLang="ko-KR" sz="1600" dirty="0">
                  <a:solidFill>
                    <a:schemeClr val="accent4"/>
                  </a:solidFill>
                </a:rPr>
                <a:t>(GAN) 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의 등장</a:t>
              </a:r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2263852" y="3397059"/>
            <a:ext cx="1498880" cy="615010"/>
            <a:chOff x="2263852" y="2348538"/>
            <a:chExt cx="1498880" cy="615010"/>
          </a:xfrm>
        </p:grpSpPr>
        <p:sp>
          <p:nvSpPr>
            <p:cNvPr id="70" name="TextBox 69"/>
            <p:cNvSpPr txBox="1"/>
            <p:nvPr/>
          </p:nvSpPr>
          <p:spPr>
            <a:xfrm>
              <a:off x="2263852" y="23485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필요성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289252" y="2624994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한정적인 소재</a:t>
              </a: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2263852" y="4445580"/>
            <a:ext cx="2845403" cy="615010"/>
            <a:chOff x="2263852" y="2348538"/>
            <a:chExt cx="2845403" cy="615010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필요성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89252" y="2624994"/>
              <a:ext cx="2820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배경분야의 인력부족 및 수요</a:t>
              </a: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2263852" y="5494101"/>
            <a:ext cx="1498880" cy="615010"/>
            <a:chOff x="2263852" y="2348538"/>
            <a:chExt cx="1498880" cy="615010"/>
          </a:xfrm>
        </p:grpSpPr>
        <p:sp>
          <p:nvSpPr>
            <p:cNvPr id="76" name="TextBox 75"/>
            <p:cNvSpPr txBox="1"/>
            <p:nvPr/>
          </p:nvSpPr>
          <p:spPr>
            <a:xfrm>
              <a:off x="2263852" y="2348538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필요성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89252" y="2624994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4"/>
                  </a:solidFill>
                </a:rPr>
                <a:t>접근성의 향상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C13169D-A471-4405-9D51-E79EE0EF6B41}"/>
              </a:ext>
            </a:extLst>
          </p:cNvPr>
          <p:cNvSpPr txBox="1"/>
          <p:nvPr/>
        </p:nvSpPr>
        <p:spPr>
          <a:xfrm>
            <a:off x="2289252" y="1180991"/>
            <a:ext cx="5549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수행하려는 프로젝트 과제와 관련되는 국내</a:t>
            </a:r>
            <a:r>
              <a:rPr lang="en-US" altLang="ko-KR" sz="1400" spc="-150" dirty="0">
                <a:solidFill>
                  <a:schemeClr val="accent4"/>
                </a:solidFill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</a:rPr>
              <a:t>외 연구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산업 현황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문제점 및 전망</a:t>
            </a:r>
            <a:endParaRPr lang="en-US" altLang="ko-KR" sz="1400" spc="-150" dirty="0">
              <a:solidFill>
                <a:schemeClr val="accent4"/>
              </a:solidFill>
            </a:endParaRPr>
          </a:p>
          <a:p>
            <a:r>
              <a:rPr lang="ko-KR" altLang="en-US" sz="1400" spc="-150" dirty="0">
                <a:solidFill>
                  <a:schemeClr val="accent4"/>
                </a:solidFill>
              </a:rPr>
              <a:t>프로젝트의 구체적인 필요성</a:t>
            </a:r>
          </a:p>
        </p:txBody>
      </p:sp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3907736" cy="769441"/>
            <a:chOff x="510077" y="2691080"/>
            <a:chExt cx="3907736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목표 및 비전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318548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목표 및 비전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2.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521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목표 및 비전</a:t>
            </a:r>
          </a:p>
        </p:txBody>
      </p:sp>
      <p:sp>
        <p:nvSpPr>
          <p:cNvPr id="10" name="타원 9"/>
          <p:cNvSpPr/>
          <p:nvPr/>
        </p:nvSpPr>
        <p:spPr>
          <a:xfrm>
            <a:off x="1586066" y="2402157"/>
            <a:ext cx="3053141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513721" y="2402157"/>
            <a:ext cx="3053140" cy="3053141"/>
          </a:xfrm>
          <a:prstGeom prst="ellipse">
            <a:avLst/>
          </a:prstGeom>
          <a:solidFill>
            <a:schemeClr val="accent4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44195" y="2128919"/>
            <a:ext cx="3653077" cy="365307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13017" y="4920113"/>
            <a:ext cx="2646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accent4"/>
                </a:solidFill>
              </a:rPr>
              <a:t>캡스톤디자인</a:t>
            </a:r>
            <a:endParaRPr lang="ko-KR" altLang="en-US" sz="3200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40024" y="4689280"/>
            <a:ext cx="2731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웹사이트를 이용한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접근성 향상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95321" y="4753092"/>
            <a:ext cx="2116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가벼운 느낌의</a:t>
            </a:r>
            <a:endParaRPr lang="en-US" altLang="ko-KR" sz="2400" dirty="0">
              <a:solidFill>
                <a:schemeClr val="accent4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accent4"/>
                </a:solidFill>
              </a:rPr>
              <a:t>일러스트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83" b="17583"/>
          <a:stretch/>
        </p:blipFill>
        <p:spPr>
          <a:xfrm>
            <a:off x="2182944" y="2738215"/>
            <a:ext cx="2337166" cy="19749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2077375" y="4392479"/>
            <a:ext cx="1612925" cy="35443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8" b="15958"/>
          <a:stretch/>
        </p:blipFill>
        <p:spPr>
          <a:xfrm>
            <a:off x="8292284" y="2606610"/>
            <a:ext cx="1950230" cy="19502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85" t="79533" r="1" b="-7485"/>
          <a:stretch/>
        </p:blipFill>
        <p:spPr>
          <a:xfrm>
            <a:off x="8110875" y="4336563"/>
            <a:ext cx="1605093" cy="352717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8" b="14858"/>
          <a:stretch/>
        </p:blipFill>
        <p:spPr>
          <a:xfrm>
            <a:off x="4978400" y="2052959"/>
            <a:ext cx="2692018" cy="26920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77CBB1-956A-44C2-9127-A9B7263C4244}"/>
              </a:ext>
            </a:extLst>
          </p:cNvPr>
          <p:cNvSpPr txBox="1"/>
          <p:nvPr/>
        </p:nvSpPr>
        <p:spPr>
          <a:xfrm>
            <a:off x="101600" y="15811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캡스톤</a:t>
            </a:r>
            <a:r>
              <a:rPr lang="ko-KR" altLang="en-US" sz="1400" spc="-150" dirty="0">
                <a:solidFill>
                  <a:schemeClr val="accent4"/>
                </a:solidFill>
              </a:rPr>
              <a:t> 디자인 프로젝트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9D4EF4-FCA4-4CD5-A1DF-456D79839F62}"/>
              </a:ext>
            </a:extLst>
          </p:cNvPr>
          <p:cNvSpPr txBox="1"/>
          <p:nvPr/>
        </p:nvSpPr>
        <p:spPr>
          <a:xfrm>
            <a:off x="2289252" y="1180991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수행 프로젝트의 창의성 </a:t>
            </a:r>
            <a:r>
              <a:rPr lang="en-US" altLang="ko-KR" sz="1400" spc="-150" dirty="0">
                <a:solidFill>
                  <a:schemeClr val="accent4"/>
                </a:solidFill>
              </a:rPr>
              <a:t> </a:t>
            </a:r>
            <a:r>
              <a:rPr lang="ko-KR" altLang="en-US" sz="1400" spc="-150" dirty="0">
                <a:solidFill>
                  <a:schemeClr val="accent4"/>
                </a:solidFill>
              </a:rPr>
              <a:t>도전성</a:t>
            </a:r>
          </a:p>
        </p:txBody>
      </p:sp>
    </p:spTree>
    <p:extLst>
      <p:ext uri="{BB962C8B-B14F-4D97-AF65-F5344CB8AC3E}">
        <p14:creationId xmlns:p14="http://schemas.microsoft.com/office/powerpoint/2010/main" val="332240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1996957" cy="769441"/>
            <a:chOff x="510077" y="2691080"/>
            <a:chExt cx="199695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내용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12747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내용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3.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85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9156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내용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5866969" y="1929571"/>
            <a:ext cx="412183" cy="4597400"/>
            <a:chOff x="1504491" y="1778000"/>
            <a:chExt cx="412183" cy="459740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527993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/>
            <p:cNvSpPr/>
            <p:nvPr/>
          </p:nvSpPr>
          <p:spPr>
            <a:xfrm>
              <a:off x="1520159" y="332223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1512325" y="435854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1504491" y="539485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414843" y="2348538"/>
            <a:ext cx="2788007" cy="707886"/>
            <a:chOff x="2263852" y="2348538"/>
            <a:chExt cx="2788007" cy="707886"/>
          </a:xfrm>
        </p:grpSpPr>
        <p:sp>
          <p:nvSpPr>
            <p:cNvPr id="68" name="TextBox 67"/>
            <p:cNvSpPr txBox="1"/>
            <p:nvPr/>
          </p:nvSpPr>
          <p:spPr>
            <a:xfrm>
              <a:off x="2263852" y="2348538"/>
              <a:ext cx="2788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800" dirty="0">
                  <a:solidFill>
                    <a:schemeClr val="accent4"/>
                  </a:solidFill>
                </a:rPr>
                <a:t>Text-to-image Generation</a:t>
              </a:r>
              <a:endParaRPr lang="ko-KR" altLang="en-US" sz="1800" dirty="0">
                <a:solidFill>
                  <a:schemeClr val="accent4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43506" y="2717870"/>
              <a:ext cx="6286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GAN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6414843" y="4445580"/>
            <a:ext cx="1633781" cy="707886"/>
            <a:chOff x="2263852" y="2348538"/>
            <a:chExt cx="1633781" cy="707886"/>
          </a:xfrm>
        </p:grpSpPr>
        <p:sp>
          <p:nvSpPr>
            <p:cNvPr id="73" name="TextBox 72"/>
            <p:cNvSpPr txBox="1"/>
            <p:nvPr/>
          </p:nvSpPr>
          <p:spPr>
            <a:xfrm>
              <a:off x="2263852" y="2348538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4"/>
                  </a:solidFill>
                </a:rPr>
                <a:t>데이터셋 확보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618522" y="271787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chemeClr val="accent4"/>
                  </a:solidFill>
                </a:rPr>
                <a:t>크롤링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684873" y="3247559"/>
            <a:ext cx="1928733" cy="678384"/>
            <a:chOff x="3632352" y="2348538"/>
            <a:chExt cx="1928733" cy="678384"/>
          </a:xfrm>
        </p:grpSpPr>
        <p:sp>
          <p:nvSpPr>
            <p:cNvPr id="28" name="TextBox 27"/>
            <p:cNvSpPr txBox="1"/>
            <p:nvPr/>
          </p:nvSpPr>
          <p:spPr>
            <a:xfrm>
              <a:off x="3632352" y="2348538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4"/>
                  </a:solidFill>
                </a:rPr>
                <a:t>정량적 평가 기준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45885" y="2688368"/>
              <a:ext cx="824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accent4"/>
                  </a:solidFill>
                </a:rPr>
                <a:t>FID, IS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197316" y="5344601"/>
            <a:ext cx="1616212" cy="980944"/>
            <a:chOff x="4144795" y="2348538"/>
            <a:chExt cx="1616212" cy="980944"/>
          </a:xfrm>
        </p:grpSpPr>
        <p:sp>
          <p:nvSpPr>
            <p:cNvPr id="31" name="TextBox 30"/>
            <p:cNvSpPr txBox="1"/>
            <p:nvPr/>
          </p:nvSpPr>
          <p:spPr>
            <a:xfrm>
              <a:off x="4453088" y="2348538"/>
              <a:ext cx="110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dirty="0">
                  <a:solidFill>
                    <a:schemeClr val="accent4"/>
                  </a:solidFill>
                </a:rPr>
                <a:t>유지보수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44795" y="2744707"/>
              <a:ext cx="16162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600" dirty="0">
                  <a:solidFill>
                    <a:schemeClr val="accent4"/>
                  </a:solidFill>
                </a:rPr>
                <a:t>웹사이트</a:t>
              </a:r>
              <a:r>
                <a:rPr lang="en-US" altLang="ko-KR" sz="1600" dirty="0">
                  <a:solidFill>
                    <a:schemeClr val="accent4"/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sz="1600" dirty="0">
                  <a:solidFill>
                    <a:schemeClr val="accent4"/>
                  </a:solidFill>
                </a:rPr>
                <a:t>보안</a:t>
              </a:r>
              <a:endParaRPr lang="en-US" altLang="ko-KR" sz="1600" dirty="0">
                <a:solidFill>
                  <a:schemeClr val="accent4"/>
                </a:solidFill>
              </a:endParaRPr>
            </a:p>
            <a:p>
              <a:r>
                <a:rPr lang="ko-KR" altLang="en-US" sz="1600" dirty="0">
                  <a:solidFill>
                    <a:schemeClr val="accent4"/>
                  </a:solidFill>
                </a:rPr>
                <a:t>객체지향 설계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475C93-B29C-4A48-AC5C-602660901B7F}"/>
              </a:ext>
            </a:extLst>
          </p:cNvPr>
          <p:cNvSpPr txBox="1"/>
          <p:nvPr/>
        </p:nvSpPr>
        <p:spPr>
          <a:xfrm>
            <a:off x="101600" y="158119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err="1">
                <a:solidFill>
                  <a:schemeClr val="accent4"/>
                </a:solidFill>
              </a:rPr>
              <a:t>캡스톤</a:t>
            </a:r>
            <a:r>
              <a:rPr lang="ko-KR" altLang="en-US" sz="1400" spc="-150" dirty="0">
                <a:solidFill>
                  <a:schemeClr val="accent4"/>
                </a:solidFill>
              </a:rPr>
              <a:t> 디자인 프로젝트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30B30-1CED-4799-98DF-C78D670FD65F}"/>
              </a:ext>
            </a:extLst>
          </p:cNvPr>
          <p:cNvSpPr txBox="1"/>
          <p:nvPr/>
        </p:nvSpPr>
        <p:spPr>
          <a:xfrm>
            <a:off x="2289252" y="1180991"/>
            <a:ext cx="406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>
                <a:solidFill>
                  <a:schemeClr val="accent4"/>
                </a:solidFill>
              </a:rPr>
              <a:t>주요기능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비 기능적 요구사항</a:t>
            </a:r>
            <a:r>
              <a:rPr lang="en-US" altLang="ko-KR" sz="1400" spc="-150" dirty="0">
                <a:solidFill>
                  <a:schemeClr val="accent4"/>
                </a:solidFill>
              </a:rPr>
              <a:t>(</a:t>
            </a:r>
            <a:r>
              <a:rPr lang="ko-KR" altLang="en-US" sz="1400" spc="-150" dirty="0">
                <a:solidFill>
                  <a:schemeClr val="accent4"/>
                </a:solidFill>
              </a:rPr>
              <a:t>성능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보안</a:t>
            </a:r>
            <a:r>
              <a:rPr lang="en-US" altLang="ko-KR" sz="1400" spc="-150" dirty="0">
                <a:solidFill>
                  <a:schemeClr val="accent4"/>
                </a:solidFill>
              </a:rPr>
              <a:t>, </a:t>
            </a:r>
            <a:r>
              <a:rPr lang="ko-KR" altLang="en-US" sz="1400" spc="-150" dirty="0">
                <a:solidFill>
                  <a:schemeClr val="accent4"/>
                </a:solidFill>
              </a:rPr>
              <a:t>유지보수성 등</a:t>
            </a:r>
            <a:r>
              <a:rPr lang="en-US" altLang="ko-KR" sz="1400" spc="-150" dirty="0">
                <a:solidFill>
                  <a:schemeClr val="accent4"/>
                </a:solidFill>
              </a:rPr>
              <a:t>)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83464" y="3541759"/>
            <a:ext cx="5135637" cy="769441"/>
            <a:chOff x="510077" y="2691080"/>
            <a:chExt cx="5135637" cy="769441"/>
          </a:xfrm>
        </p:grpSpPr>
        <p:sp>
          <p:nvSpPr>
            <p:cNvPr id="18" name="TextBox 17"/>
            <p:cNvSpPr txBox="1"/>
            <p:nvPr/>
          </p:nvSpPr>
          <p:spPr>
            <a:xfrm>
              <a:off x="510077" y="2691080"/>
              <a:ext cx="427552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추진전략 및 방법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2326" y="2691080"/>
              <a:ext cx="44133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추진전략 및 방법</a:t>
              </a:r>
              <a:endParaRPr lang="en-US" altLang="ko-KR" sz="4400" b="1" spc="-150" dirty="0">
                <a:solidFill>
                  <a:schemeClr val="tx1">
                    <a:lumMod val="20000"/>
                    <a:lumOff val="80000"/>
                    <a:alpha val="1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27769" y="2211262"/>
            <a:ext cx="3103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rPr>
              <a:t>Part 4.</a:t>
            </a:r>
            <a:endParaRPr lang="ko-KR" altLang="en-US" sz="8000" b="1" spc="-150" dirty="0">
              <a:solidFill>
                <a:schemeClr val="accent2">
                  <a:lumMod val="60000"/>
                  <a:lumOff val="40000"/>
                  <a:alpha val="70000"/>
                </a:schemeClr>
              </a:solidFill>
              <a:latin typeface="+mj-lt"/>
              <a:ea typeface="THE명품고딕L" panose="0202060302010102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35000" y="3429236"/>
            <a:ext cx="50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24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259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이창현</cp:lastModifiedBy>
  <cp:revision>52</cp:revision>
  <dcterms:created xsi:type="dcterms:W3CDTF">2015-07-07T04:48:58Z</dcterms:created>
  <dcterms:modified xsi:type="dcterms:W3CDTF">2022-03-13T11:22:15Z</dcterms:modified>
</cp:coreProperties>
</file>