
<file path=[Content_Types].xml><?xml version="1.0" encoding="utf-8"?>
<Types xmlns="http://schemas.openxmlformats.org/package/2006/content-types">
  <Default Extension="crdownload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95" r:id="rId3"/>
    <p:sldId id="258" r:id="rId4"/>
    <p:sldId id="304" r:id="rId5"/>
    <p:sldId id="288" r:id="rId6"/>
    <p:sldId id="296" r:id="rId7"/>
    <p:sldId id="311" r:id="rId8"/>
    <p:sldId id="271" r:id="rId9"/>
    <p:sldId id="297" r:id="rId10"/>
    <p:sldId id="269" r:id="rId11"/>
    <p:sldId id="312" r:id="rId12"/>
    <p:sldId id="298" r:id="rId13"/>
    <p:sldId id="307" r:id="rId14"/>
    <p:sldId id="313" r:id="rId15"/>
    <p:sldId id="314" r:id="rId16"/>
    <p:sldId id="315" r:id="rId17"/>
    <p:sldId id="308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5B2"/>
    <a:srgbClr val="6BC0FF"/>
    <a:srgbClr val="4785B8"/>
    <a:srgbClr val="396E9A"/>
    <a:srgbClr val="174366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56" y="2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2E3444-C2C2-4681-9513-DB0E82875E96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ZYSJTU/Sketch-Generation-with-Drawing-Process-Guided-by-Vector-Flow-and-Grayscale" TargetMode="External"/><Relationship Id="rId2" Type="http://schemas.openxmlformats.org/officeDocument/2006/relationships/hyperlink" Target="https://arxiv.org/abs/1903.07291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arxiv.org/abs/2112.1074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crdownload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1619454" y="5123844"/>
            <a:ext cx="89530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Image Generation from</a:t>
            </a:r>
          </a:p>
          <a:p>
            <a:r>
              <a:rPr lang="en-US" altLang="ko-KR" sz="4400" kern="1800" spc="1100" dirty="0">
                <a:solidFill>
                  <a:schemeClr val="accent6"/>
                </a:solidFill>
              </a:rPr>
              <a:t> 	Caption Sentence</a:t>
            </a:r>
            <a:endParaRPr lang="ko-KR" altLang="en-US" sz="4400" kern="1800" spc="1100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BFDF4-616E-4260-AED0-D996CE7660D0}"/>
              </a:ext>
            </a:extLst>
          </p:cNvPr>
          <p:cNvSpPr txBox="1"/>
          <p:nvPr/>
        </p:nvSpPr>
        <p:spPr>
          <a:xfrm>
            <a:off x="106326" y="116959"/>
            <a:ext cx="1391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accent6"/>
                </a:solidFill>
              </a:rPr>
              <a:t>캡스톤</a:t>
            </a:r>
            <a:r>
              <a:rPr lang="ko-KR" altLang="en-US" sz="1200" dirty="0">
                <a:solidFill>
                  <a:schemeClr val="accent6"/>
                </a:solidFill>
              </a:rPr>
              <a:t> 프로젝트</a:t>
            </a:r>
            <a:r>
              <a:rPr lang="en-US" altLang="ko-KR" sz="1200" dirty="0">
                <a:solidFill>
                  <a:schemeClr val="accent6"/>
                </a:solidFill>
              </a:rPr>
              <a:t>II</a:t>
            </a:r>
            <a:endParaRPr lang="ko-KR" alt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FA6ABF-4F39-CF1D-D144-605ACEDB169A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155CDA-A623-2ACC-3158-7F59A427D230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D12996-E73B-3B1E-0C90-414B4B322596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2B38DC-5514-DB10-E97F-D3622ED31B78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6CFADD-D87E-8F0B-7065-94148D9B0F4C}"/>
                </a:ext>
              </a:extLst>
            </p:cNvPr>
            <p:cNvSpPr txBox="1"/>
            <p:nvPr/>
          </p:nvSpPr>
          <p:spPr>
            <a:xfrm>
              <a:off x="660400" y="138935"/>
              <a:ext cx="265008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내용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B99165-B8BA-1F42-098B-3900688555A8}"/>
                </a:ext>
              </a:extLst>
            </p:cNvPr>
            <p:cNvSpPr txBox="1"/>
            <p:nvPr/>
          </p:nvSpPr>
          <p:spPr>
            <a:xfrm>
              <a:off x="660400" y="69497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주요기능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707E8D-CBFF-8283-DA4B-CA8F347A8329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BE2C9F-DFB5-89EC-13C3-7C52BD6D2D83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직사각형 12">
            <a:extLst>
              <a:ext uri="{FF2B5EF4-FFF2-40B4-BE49-F238E27FC236}">
                <a16:creationId xmlns:a16="http://schemas.microsoft.com/office/drawing/2014/main" id="{A80A749B-AA71-21AF-EA5A-17DE6C148089}"/>
              </a:ext>
            </a:extLst>
          </p:cNvPr>
          <p:cNvSpPr/>
          <p:nvPr/>
        </p:nvSpPr>
        <p:spPr>
          <a:xfrm>
            <a:off x="92985" y="1260587"/>
            <a:ext cx="439432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기존의기능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9" name="오른쪽 화살표 33">
            <a:extLst>
              <a:ext uri="{FF2B5EF4-FFF2-40B4-BE49-F238E27FC236}">
                <a16:creationId xmlns:a16="http://schemas.microsoft.com/office/drawing/2014/main" id="{453CA662-66CF-F4CC-6AFD-84852C5C4806}"/>
              </a:ext>
            </a:extLst>
          </p:cNvPr>
          <p:cNvSpPr/>
          <p:nvPr/>
        </p:nvSpPr>
        <p:spPr>
          <a:xfrm>
            <a:off x="3432404" y="2933076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C60AE6A-290A-5B22-A4A3-FD229560E07C}"/>
              </a:ext>
            </a:extLst>
          </p:cNvPr>
          <p:cNvSpPr/>
          <p:nvPr/>
        </p:nvSpPr>
        <p:spPr>
          <a:xfrm>
            <a:off x="1007807" y="3718100"/>
            <a:ext cx="1521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입력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받은 한글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74D4E26-5AD7-EC29-20C3-A6DFF5A728D5}"/>
              </a:ext>
            </a:extLst>
          </p:cNvPr>
          <p:cNvSpPr/>
          <p:nvPr/>
        </p:nvSpPr>
        <p:spPr>
          <a:xfrm>
            <a:off x="4969252" y="4329043"/>
            <a:ext cx="15788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생성된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9FA48A-EE04-E928-0FAE-7A781F40910B}"/>
              </a:ext>
            </a:extLst>
          </p:cNvPr>
          <p:cNvSpPr/>
          <p:nvPr/>
        </p:nvSpPr>
        <p:spPr>
          <a:xfrm>
            <a:off x="2992748" y="3856795"/>
            <a:ext cx="1750323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rgbClr val="44546A"/>
                </a:solidFill>
                <a:latin typeface="Calibri"/>
                <a:ea typeface="맑은 고딕"/>
                <a:cs typeface="Calibri"/>
              </a:rPr>
              <a:t>Glide-text2im</a:t>
            </a:r>
          </a:p>
        </p:txBody>
      </p:sp>
      <p:pic>
        <p:nvPicPr>
          <p:cNvPr id="53" name="그림 52" descr="실외, 물, 하늘, 산이(가) 표시된 사진&#10;&#10;자동 생성된 설명">
            <a:extLst>
              <a:ext uri="{FF2B5EF4-FFF2-40B4-BE49-F238E27FC236}">
                <a16:creationId xmlns:a16="http://schemas.microsoft.com/office/drawing/2014/main" id="{21FD162E-2107-621C-AE3F-8A8390FE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31" y="2596821"/>
            <a:ext cx="1664357" cy="1664357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22F29DA-448A-BB69-E891-3455AD86AC33}"/>
              </a:ext>
            </a:extLst>
          </p:cNvPr>
          <p:cNvSpPr/>
          <p:nvPr/>
        </p:nvSpPr>
        <p:spPr>
          <a:xfrm>
            <a:off x="660400" y="3275114"/>
            <a:ext cx="24481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절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12</a:t>
            </a:r>
            <a:r>
              <a:rPr lang="ko-KR" altLang="en-US" sz="1400" b="1" dirty="0" err="1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벽위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^^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의 등</a:t>
            </a:r>
            <a:r>
              <a:rPr lang="en-US" altLang="ko-KR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334#@!</a:t>
            </a:r>
            <a:r>
              <a:rPr lang="ko-KR" altLang="en-US" sz="1400" b="1" dirty="0">
                <a:latin typeface="Malgun Gothic" panose="020B0503020000020004" pitchFamily="34" charset="-127"/>
                <a:ea typeface="Malgun Gothic" panose="020B0503020000020004" pitchFamily="34" charset="-127"/>
                <a:cs typeface="Calibri"/>
              </a:rPr>
              <a:t>대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algun Gothic" panose="020B0503020000020004" pitchFamily="34" charset="-127"/>
              <a:ea typeface="Malgun Gothic" panose="020B0503020000020004" pitchFamily="34" charset="-127"/>
              <a:cs typeface="Calibri"/>
            </a:endParaRPr>
          </a:p>
        </p:txBody>
      </p:sp>
      <p:sp>
        <p:nvSpPr>
          <p:cNvPr id="55" name="오른쪽 화살표 33">
            <a:extLst>
              <a:ext uri="{FF2B5EF4-FFF2-40B4-BE49-F238E27FC236}">
                <a16:creationId xmlns:a16="http://schemas.microsoft.com/office/drawing/2014/main" id="{4FC1DFB6-FA1F-CD50-61FF-57BF402CFD53}"/>
              </a:ext>
            </a:extLst>
          </p:cNvPr>
          <p:cNvSpPr/>
          <p:nvPr/>
        </p:nvSpPr>
        <p:spPr>
          <a:xfrm>
            <a:off x="7401981" y="2933076"/>
            <a:ext cx="876366" cy="684076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4AEC887-C0C0-4258-BB88-9994C3FD4E61}"/>
              </a:ext>
            </a:extLst>
          </p:cNvPr>
          <p:cNvSpPr/>
          <p:nvPr/>
        </p:nvSpPr>
        <p:spPr>
          <a:xfrm>
            <a:off x="9565208" y="4329044"/>
            <a:ext cx="14814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ko-KR" altLang="en-US"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&lt;</a:t>
            </a:r>
            <a:r>
              <a:rPr lang="ko-KR" altLang="en-US" sz="1400" b="1" dirty="0">
                <a:solidFill>
                  <a:srgbClr val="44546A"/>
                </a:solidFill>
                <a:latin typeface="Calibri"/>
                <a:ea typeface="맑은 고딕" panose="020B0503020000020004" pitchFamily="50" charset="-127"/>
                <a:cs typeface="Calibri"/>
              </a:rPr>
              <a:t>변환된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 이미지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Calibri"/>
              </a:rPr>
              <a:t>&gt;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219BCC-79B1-97AB-5F3C-458AF40C57CC}"/>
              </a:ext>
            </a:extLst>
          </p:cNvPr>
          <p:cNvSpPr/>
          <p:nvPr/>
        </p:nvSpPr>
        <p:spPr>
          <a:xfrm>
            <a:off x="6639549" y="3741741"/>
            <a:ext cx="2533851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Sketch-Generation-with-Drawing-</a:t>
            </a:r>
            <a:endParaRPr lang="en-US" altLang="ko-KR" sz="1400" b="1" i="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Process-Guided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-by-Vector-Flow-and-Grayscale</a:t>
            </a:r>
            <a:endParaRPr lang="en-US" altLang="ko-KR" sz="1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그림 57" descr="포유류이(가) 표시된 사진&#10;&#10;자동 생성된 설명">
            <a:extLst>
              <a:ext uri="{FF2B5EF4-FFF2-40B4-BE49-F238E27FC236}">
                <a16:creationId xmlns:a16="http://schemas.microsoft.com/office/drawing/2014/main" id="{6B3468BC-0470-8097-8DF4-DEDCB4A4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777" y="2596821"/>
            <a:ext cx="1664359" cy="16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CDFA6ABF-4F39-CF1D-D144-605ACEDB169A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155CDA-A623-2ACC-3158-7F59A427D230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DD12996-E73B-3B1E-0C90-414B4B322596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C2B38DC-5514-DB10-E97F-D3622ED31B78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6CFADD-D87E-8F0B-7065-94148D9B0F4C}"/>
                </a:ext>
              </a:extLst>
            </p:cNvPr>
            <p:cNvSpPr txBox="1"/>
            <p:nvPr/>
          </p:nvSpPr>
          <p:spPr>
            <a:xfrm>
              <a:off x="660400" y="138935"/>
              <a:ext cx="265008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내용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B99165-B8BA-1F42-098B-3900688555A8}"/>
                </a:ext>
              </a:extLst>
            </p:cNvPr>
            <p:cNvSpPr txBox="1"/>
            <p:nvPr/>
          </p:nvSpPr>
          <p:spPr>
            <a:xfrm>
              <a:off x="660400" y="69497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주요기능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707E8D-CBFF-8283-DA4B-CA8F347A8329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3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8BE2C9F-DFB5-89EC-13C3-7C52BD6D2D83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D9F192D-2D23-C9F5-8829-A875E448DA5D}"/>
              </a:ext>
            </a:extLst>
          </p:cNvPr>
          <p:cNvSpPr txBox="1"/>
          <p:nvPr/>
        </p:nvSpPr>
        <p:spPr>
          <a:xfrm>
            <a:off x="491739" y="1964906"/>
            <a:ext cx="5457808" cy="10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기존에 추가한 </a:t>
            </a:r>
            <a:r>
              <a:rPr lang="en-US" altLang="ko-KR" sz="1400" dirty="0"/>
              <a:t>Sketch-Generation </a:t>
            </a:r>
            <a:r>
              <a:rPr lang="ko-KR" altLang="en-US" sz="1400" dirty="0"/>
              <a:t>모델 외에 화풍을 선택할 수 있는 모델을 수정</a:t>
            </a:r>
            <a:r>
              <a:rPr lang="en-US" altLang="ko-KR" sz="1400" dirty="0"/>
              <a:t>/</a:t>
            </a:r>
            <a:r>
              <a:rPr lang="ko-KR" altLang="en-US" sz="1400" dirty="0"/>
              <a:t>추가하여 </a:t>
            </a:r>
            <a:r>
              <a:rPr lang="en-US" altLang="ko-KR" sz="1400" dirty="0"/>
              <a:t>Flask</a:t>
            </a:r>
            <a:r>
              <a:rPr lang="ko-KR" altLang="en-US" sz="1400" dirty="0"/>
              <a:t>등 웹 프레임워크를 사용하여 웹을 통한 결과물 확인이 가능하게 할 예정</a:t>
            </a:r>
            <a:endParaRPr lang="en-US" altLang="ko-KR" sz="1400" b="1" dirty="0"/>
          </a:p>
        </p:txBody>
      </p:sp>
      <p:sp>
        <p:nvSpPr>
          <p:cNvPr id="61" name="직사각형 12">
            <a:extLst>
              <a:ext uri="{FF2B5EF4-FFF2-40B4-BE49-F238E27FC236}">
                <a16:creationId xmlns:a16="http://schemas.microsoft.com/office/drawing/2014/main" id="{376D0197-369B-B5D6-B68A-97FEFA0AB8F8}"/>
              </a:ext>
            </a:extLst>
          </p:cNvPr>
          <p:cNvSpPr/>
          <p:nvPr/>
        </p:nvSpPr>
        <p:spPr>
          <a:xfrm>
            <a:off x="0" y="1295134"/>
            <a:ext cx="439432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추가할 기능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02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432722" y="3262771"/>
            <a:ext cx="3326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추진전략 및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4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B5FC9-2F79-BD6E-C987-B3BFC8204E35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72EDC9-EB6F-7855-5A30-5671BEC7F771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C3E6F4-CE42-DF5D-B046-AB3F81EC4BB4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CEC8D-F1A2-780B-6F68-C268E918248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4BEFE3-7E6B-46B7-ADD6-205A57CE87E0}"/>
                </a:ext>
              </a:extLst>
            </p:cNvPr>
            <p:cNvSpPr txBox="1"/>
            <p:nvPr/>
          </p:nvSpPr>
          <p:spPr>
            <a:xfrm>
              <a:off x="660400" y="138935"/>
              <a:ext cx="303480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추진전략 및 방법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033CDE-CD3A-A234-E962-3206B9C280FF}"/>
                </a:ext>
              </a:extLst>
            </p:cNvPr>
            <p:cNvSpPr txBox="1"/>
            <p:nvPr/>
          </p:nvSpPr>
          <p:spPr>
            <a:xfrm>
              <a:off x="660400" y="694970"/>
              <a:ext cx="17107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예상 문제점 및 해결방안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032468-ECE9-67BF-8901-403104A3F5DB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479364F-D39F-FAEA-E268-419DD01D18E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C053ED8-A18B-FCC0-2F3A-0D7E70490FC2}"/>
              </a:ext>
            </a:extLst>
          </p:cNvPr>
          <p:cNvSpPr/>
          <p:nvPr/>
        </p:nvSpPr>
        <p:spPr>
          <a:xfrm>
            <a:off x="121920" y="1377891"/>
            <a:ext cx="439432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예상 문제점 및 해결방안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38F5A-9689-F6B5-8CED-913C8056B550}"/>
              </a:ext>
            </a:extLst>
          </p:cNvPr>
          <p:cNvSpPr txBox="1"/>
          <p:nvPr/>
        </p:nvSpPr>
        <p:spPr>
          <a:xfrm>
            <a:off x="264693" y="1792120"/>
            <a:ext cx="7530012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협업과정 업무공유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노션</a:t>
            </a:r>
            <a:r>
              <a:rPr lang="ko-KR" altLang="en-US" sz="1400" dirty="0">
                <a:sym typeface="Wingdings" panose="05000000000000000000" pitchFamily="2" charset="2"/>
              </a:rPr>
              <a:t> 및 </a:t>
            </a:r>
            <a:r>
              <a:rPr lang="ko-KR" altLang="en-US" sz="1400" dirty="0" err="1">
                <a:sym typeface="Wingdings" panose="05000000000000000000" pitchFamily="2" charset="2"/>
              </a:rPr>
              <a:t>깃허브와</a:t>
            </a:r>
            <a:r>
              <a:rPr lang="ko-KR" altLang="en-US" sz="1400" dirty="0">
                <a:sym typeface="Wingdings" panose="05000000000000000000" pitchFamily="2" charset="2"/>
              </a:rPr>
              <a:t> 같은 생산성 </a:t>
            </a:r>
            <a:r>
              <a:rPr lang="ko-KR" altLang="en-US" sz="1400" dirty="0" err="1">
                <a:sym typeface="Wingdings" panose="05000000000000000000" pitchFamily="2" charset="2"/>
              </a:rPr>
              <a:t>앱활용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이미지 </a:t>
            </a:r>
            <a:r>
              <a:rPr lang="ko-KR" altLang="en-US" sz="1400" dirty="0" err="1"/>
              <a:t>생성정확도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목적에 맞는 모델 개선 및 정량적 평가방법 이용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/>
              <a:t>여러 이미지를 종합하여 사람이 평가하는 것과 비슷한 결과를 보여준다는 </a:t>
            </a:r>
            <a:r>
              <a:rPr lang="en-US" altLang="ko-KR" sz="1400" dirty="0">
                <a:sym typeface="Wingdings" panose="05000000000000000000" pitchFamily="2" charset="2"/>
              </a:rPr>
              <a:t>FID,</a:t>
            </a:r>
          </a:p>
          <a:p>
            <a:pPr lvl="0">
              <a:lnSpc>
                <a:spcPct val="150000"/>
              </a:lnSpc>
            </a:pPr>
            <a:r>
              <a:rPr lang="ko-KR" altLang="en-US" sz="1400" dirty="0"/>
              <a:t>이해하기에 더 직관적이고 이미지의 품질과 다양성이라는 이해하기에 명료한 </a:t>
            </a:r>
            <a:r>
              <a:rPr lang="ko-KR" altLang="en-US" sz="1400" dirty="0" err="1"/>
              <a:t>기준</a:t>
            </a:r>
            <a:r>
              <a:rPr lang="ko-KR" altLang="en-US" sz="1400" dirty="0" err="1">
                <a:sym typeface="Wingdings" panose="05000000000000000000" pitchFamily="2" charset="2"/>
              </a:rPr>
              <a:t>이있는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IS)</a:t>
            </a:r>
          </a:p>
          <a:p>
            <a:pPr lvl="0"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E88F74-1CDC-5B0F-B548-DFF1DC352586}"/>
              </a:ext>
            </a:extLst>
          </p:cNvPr>
          <p:cNvSpPr txBox="1"/>
          <p:nvPr/>
        </p:nvSpPr>
        <p:spPr>
          <a:xfrm>
            <a:off x="928816" y="4202597"/>
            <a:ext cx="87615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err="1"/>
              <a:t>연제원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팀 총괄 및 웹 구현</a:t>
            </a:r>
            <a:r>
              <a:rPr lang="en-US" altLang="ko-KR" b="1" dirty="0"/>
              <a:t> </a:t>
            </a:r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r>
              <a:rPr lang="ko-KR" altLang="en-US" b="1" dirty="0" err="1"/>
              <a:t>하상욱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모델 개선 및 데이터 담당</a:t>
            </a:r>
            <a:endParaRPr lang="en-US" altLang="ko-KR" b="1" dirty="0"/>
          </a:p>
          <a:p>
            <a:pPr marL="342900" indent="-342900">
              <a:buAutoNum type="arabicParenR"/>
            </a:pPr>
            <a:endParaRPr lang="en-US" altLang="ko-KR" b="1" dirty="0"/>
          </a:p>
          <a:p>
            <a:pPr marL="342900" indent="-342900">
              <a:buAutoNum type="arabicParenR"/>
            </a:pPr>
            <a:r>
              <a:rPr lang="ko-KR" altLang="en-US" b="1" dirty="0"/>
              <a:t>이창현 </a:t>
            </a:r>
            <a:r>
              <a:rPr lang="en-US" altLang="ko-KR" b="1" dirty="0"/>
              <a:t>: </a:t>
            </a:r>
            <a:r>
              <a:rPr lang="ko-KR" altLang="en-US" b="1" dirty="0"/>
              <a:t>웹 </a:t>
            </a:r>
            <a:r>
              <a:rPr lang="en-US" altLang="ko-KR" b="1" dirty="0"/>
              <a:t>UI, </a:t>
            </a:r>
            <a:r>
              <a:rPr lang="ko-KR" altLang="en-US" b="1" dirty="0" err="1"/>
              <a:t>백엔드</a:t>
            </a:r>
            <a:r>
              <a:rPr lang="ko-KR" altLang="en-US" b="1" dirty="0"/>
              <a:t> 연결 담당</a:t>
            </a:r>
          </a:p>
        </p:txBody>
      </p:sp>
      <p:sp>
        <p:nvSpPr>
          <p:cNvPr id="25" name="직사각형 12">
            <a:extLst>
              <a:ext uri="{FF2B5EF4-FFF2-40B4-BE49-F238E27FC236}">
                <a16:creationId xmlns:a16="http://schemas.microsoft.com/office/drawing/2014/main" id="{2BE55439-42DE-7430-BD9D-36C0D954B62A}"/>
              </a:ext>
            </a:extLst>
          </p:cNvPr>
          <p:cNvSpPr/>
          <p:nvPr/>
        </p:nvSpPr>
        <p:spPr>
          <a:xfrm>
            <a:off x="173962" y="3423424"/>
            <a:ext cx="439432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역할분담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64BBCA-A4B5-9C3B-76CA-F9982D8CE0F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55" y="1178075"/>
            <a:ext cx="4394325" cy="230702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9FA92E8-A32B-C4B8-93AC-B82BAA25A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354" y="407472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B5FC9-2F79-BD6E-C987-B3BFC8204E35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72EDC9-EB6F-7855-5A30-5671BEC7F771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C3E6F4-CE42-DF5D-B046-AB3F81EC4BB4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CEC8D-F1A2-780B-6F68-C268E918248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4BEFE3-7E6B-46B7-ADD6-205A57CE87E0}"/>
                </a:ext>
              </a:extLst>
            </p:cNvPr>
            <p:cNvSpPr txBox="1"/>
            <p:nvPr/>
          </p:nvSpPr>
          <p:spPr>
            <a:xfrm>
              <a:off x="660400" y="138935"/>
              <a:ext cx="303480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추진전략 및 방법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033CDE-CD3A-A234-E962-3206B9C280FF}"/>
                </a:ext>
              </a:extLst>
            </p:cNvPr>
            <p:cNvSpPr txBox="1"/>
            <p:nvPr/>
          </p:nvSpPr>
          <p:spPr>
            <a:xfrm>
              <a:off x="660400" y="69497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추진전략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032468-ECE9-67BF-8901-403104A3F5DB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4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479364F-D39F-FAEA-E268-419DD01D18E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C053ED8-A18B-FCC0-2F3A-0D7E70490FC2}"/>
              </a:ext>
            </a:extLst>
          </p:cNvPr>
          <p:cNvSpPr/>
          <p:nvPr/>
        </p:nvSpPr>
        <p:spPr>
          <a:xfrm>
            <a:off x="121920" y="1377891"/>
            <a:ext cx="439432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추진전략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38F5A-9689-F6B5-8CED-913C8056B550}"/>
              </a:ext>
            </a:extLst>
          </p:cNvPr>
          <p:cNvSpPr txBox="1"/>
          <p:nvPr/>
        </p:nvSpPr>
        <p:spPr>
          <a:xfrm>
            <a:off x="264693" y="1792120"/>
            <a:ext cx="7530012" cy="3930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/>
              <a:t>기존 프로젝트를 통해 습득한 자료 와 참고문헌 및 </a:t>
            </a:r>
            <a:r>
              <a:rPr lang="ko-KR" altLang="en-US" sz="1400" dirty="0" err="1"/>
              <a:t>코랩등</a:t>
            </a:r>
            <a:r>
              <a:rPr lang="ko-KR" altLang="en-US" sz="1400" dirty="0"/>
              <a:t> 기존에 배운 기술 들을 활용하며 주어진 목표인 인공지능을 활용한 일러스트 생성을 달성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/>
              <a:t>기존의 이미지 생성 모델에 추가한 </a:t>
            </a:r>
            <a:r>
              <a:rPr lang="en-US" altLang="ko-KR" sz="1400" dirty="0"/>
              <a:t>Sketch-Generation </a:t>
            </a:r>
            <a:r>
              <a:rPr lang="ko-KR" altLang="en-US" sz="1400" dirty="0"/>
              <a:t>외에 화풍을 추가</a:t>
            </a:r>
            <a:r>
              <a:rPr lang="en-US" altLang="ko-KR" sz="1400" dirty="0"/>
              <a:t>/</a:t>
            </a:r>
            <a:r>
              <a:rPr lang="ko-KR" altLang="en-US" sz="1400" dirty="0"/>
              <a:t>개선하여 사용자가 선택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dirty="0"/>
              <a:t>웹사이트를 구현하기 위해 사용자의 쉬운 접근과 간결한 디자인의 </a:t>
            </a:r>
            <a:r>
              <a:rPr lang="en-US" altLang="ko-KR" sz="1400" dirty="0"/>
              <a:t>UI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프론트엔드</a:t>
            </a:r>
            <a:r>
              <a:rPr lang="ko-KR" altLang="en-US" sz="1400" dirty="0"/>
              <a:t> 프레임워크인 </a:t>
            </a:r>
            <a:r>
              <a:rPr lang="en-US" altLang="ko-KR" sz="1400" dirty="0"/>
              <a:t>ReactJS</a:t>
            </a:r>
            <a:r>
              <a:rPr lang="ko-KR" altLang="en-US" sz="1400" dirty="0"/>
              <a:t>등을 통해 구현하며</a:t>
            </a:r>
            <a:r>
              <a:rPr lang="en-US" altLang="ko-KR" sz="1400" dirty="0"/>
              <a:t>, Flask</a:t>
            </a:r>
            <a:r>
              <a:rPr lang="ko-KR" altLang="en-US" sz="1400" dirty="0"/>
              <a:t>등 웹 프레임워크를 사용하여 웹을 통한 결과물 확인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537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5157280" y="3262771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참고문헌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5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CB5FC9-2F79-BD6E-C987-B3BFC8204E35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72EDC9-EB6F-7855-5A30-5671BEC7F771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9C3E6F4-CE42-DF5D-B046-AB3F81EC4BB4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ECEC8D-F1A2-780B-6F68-C268E918248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4BEFE3-7E6B-46B7-ADD6-205A57CE87E0}"/>
                </a:ext>
              </a:extLst>
            </p:cNvPr>
            <p:cNvSpPr txBox="1"/>
            <p:nvPr/>
          </p:nvSpPr>
          <p:spPr>
            <a:xfrm>
              <a:off x="660400" y="138935"/>
              <a:ext cx="1723549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참고문헌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032468-ECE9-67BF-8901-403104A3F5DB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5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479364F-D39F-FAEA-E268-419DD01D18E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2">
            <a:extLst>
              <a:ext uri="{FF2B5EF4-FFF2-40B4-BE49-F238E27FC236}">
                <a16:creationId xmlns:a16="http://schemas.microsoft.com/office/drawing/2014/main" id="{CC053ED8-A18B-FCC0-2F3A-0D7E70490FC2}"/>
              </a:ext>
            </a:extLst>
          </p:cNvPr>
          <p:cNvSpPr/>
          <p:nvPr/>
        </p:nvSpPr>
        <p:spPr>
          <a:xfrm>
            <a:off x="121920" y="1377891"/>
            <a:ext cx="439432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추진전략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E38F5A-9689-F6B5-8CED-913C8056B550}"/>
              </a:ext>
            </a:extLst>
          </p:cNvPr>
          <p:cNvSpPr txBox="1"/>
          <p:nvPr/>
        </p:nvSpPr>
        <p:spPr>
          <a:xfrm>
            <a:off x="264693" y="1792120"/>
            <a:ext cx="11667112" cy="3391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/>
              <a:t>[1] </a:t>
            </a:r>
            <a:r>
              <a:rPr lang="en-US" altLang="ko-KR" sz="1400" dirty="0">
                <a:hlinkClick r:id="rId2"/>
              </a:rPr>
              <a:t>https://arxiv.org/abs/1903.07291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en-US" altLang="ko-KR" sz="1400" b="1" dirty="0"/>
              <a:t>Semantic Image Synthesis with Spatially-Adaptive Normalization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[2] </a:t>
            </a:r>
            <a:r>
              <a:rPr lang="en-US" altLang="ko-KR" sz="1400" dirty="0">
                <a:hlinkClick r:id="rId3"/>
              </a:rPr>
              <a:t>https://github.com/TZYSJTU/Sketch-Generation-with-Drawing-Process-Guided-by-Vector-Flow-and-Grayscale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[3] </a:t>
            </a:r>
            <a:r>
              <a:rPr lang="en-US" altLang="ko-KR" sz="1400" dirty="0">
                <a:hlinkClick r:id="rId4"/>
              </a:rPr>
              <a:t>https://arxiv.org/abs/2112.10741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en-US" altLang="ko-KR" sz="1400" b="1" dirty="0"/>
              <a:t>GLIDE: Towards Photorealistic Image Generation and Editing with Text-Guided Diffusion Models</a:t>
            </a:r>
            <a:r>
              <a:rPr lang="en-US" altLang="ko-KR" sz="1400" dirty="0"/>
              <a:t>)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682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4594954" y="2828835"/>
            <a:ext cx="3002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spc="600" dirty="0" err="1">
                <a:solidFill>
                  <a:schemeClr val="accent6"/>
                </a:solidFill>
              </a:rPr>
              <a:t>QnA</a:t>
            </a:r>
            <a:endParaRPr lang="ko-KR" altLang="en-US" sz="7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9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0BFF7682-DFA7-9AD6-D3C7-6E24E6B770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180910"/>
            <a:ext cx="6132513" cy="6485706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5EAB39-6196-4CD6-B3E7-C80940983B80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118618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72B678D-D6FD-424A-AFAC-0D1C8373FDFA}"/>
              </a:ext>
            </a:extLst>
          </p:cNvPr>
          <p:cNvCxnSpPr>
            <a:cxnSpLocks/>
          </p:cNvCxnSpPr>
          <p:nvPr/>
        </p:nvCxnSpPr>
        <p:spPr>
          <a:xfrm>
            <a:off x="330200" y="198470"/>
            <a:ext cx="6096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8ACD6B-73CC-4F2A-9BD1-A5F8A71B4FF6}"/>
              </a:ext>
            </a:extLst>
          </p:cNvPr>
          <p:cNvSpPr txBox="1"/>
          <p:nvPr/>
        </p:nvSpPr>
        <p:spPr>
          <a:xfrm>
            <a:off x="939800" y="308344"/>
            <a:ext cx="2902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목차  </a:t>
            </a:r>
            <a:r>
              <a:rPr lang="en-US" altLang="ko-KR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Table of Contents</a:t>
            </a:r>
            <a:endParaRPr lang="ko-KR" altLang="en-US" sz="2400" spc="-1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771067-C4DD-41B9-9D84-B0BFA12A5483}"/>
              </a:ext>
            </a:extLst>
          </p:cNvPr>
          <p:cNvCxnSpPr/>
          <p:nvPr/>
        </p:nvCxnSpPr>
        <p:spPr>
          <a:xfrm>
            <a:off x="776177" y="6666617"/>
            <a:ext cx="531982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3D8942-DDB4-F8A6-B7C3-C5F92DCD7CF8}"/>
              </a:ext>
            </a:extLst>
          </p:cNvPr>
          <p:cNvSpPr txBox="1"/>
          <p:nvPr/>
        </p:nvSpPr>
        <p:spPr>
          <a:xfrm>
            <a:off x="9746697" y="4088861"/>
            <a:ext cx="2612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지도교수 </a:t>
            </a:r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임경태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20161616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연제원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20197124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하상욱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20198028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이창현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7D343F2-4CC4-1928-0C1F-D550617B79EB}"/>
              </a:ext>
            </a:extLst>
          </p:cNvPr>
          <p:cNvGrpSpPr/>
          <p:nvPr/>
        </p:nvGrpSpPr>
        <p:grpSpPr>
          <a:xfrm>
            <a:off x="939800" y="1357778"/>
            <a:ext cx="4239004" cy="5117455"/>
            <a:chOff x="939800" y="1357779"/>
            <a:chExt cx="3698078" cy="370005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3C08834-ED35-45E6-B147-6F64B4C6C295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1357779"/>
              <a:ext cx="3698078" cy="707886"/>
              <a:chOff x="939800" y="1442839"/>
              <a:chExt cx="3698078" cy="70788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F72330-7E35-4F3E-8233-5EF2FA75D0AC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346A5-0E50-4A80-AECC-3CD8A3A24059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3117422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배경 및 필요성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076CB6-D359-4E8A-B7BA-83335D6CFD8F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172833"/>
              <a:ext cx="2473037" cy="707886"/>
              <a:chOff x="939800" y="1442839"/>
              <a:chExt cx="2473037" cy="70788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275C46-30D4-4E5A-A1AE-F7AB20CDC7FB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39CCD7-3E49-43B4-BB9C-7D7D8A386A9A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892381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목표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C3C80B5-AE52-41E1-806D-EC76DD5D2936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2893796"/>
              <a:ext cx="2473037" cy="707886"/>
              <a:chOff x="939800" y="1442839"/>
              <a:chExt cx="2473037" cy="7078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87F61B-E90A-4A24-8681-B60ABA115232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39A7FC-8333-48EF-848E-56B2C85A9A85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892381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프로젝트 내용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470A6DE-2F4E-4237-8E57-FDBF22BA9ADD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3623339"/>
              <a:ext cx="2805867" cy="707886"/>
              <a:chOff x="939800" y="1442839"/>
              <a:chExt cx="2805867" cy="70788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DA4652-189F-4F7A-8733-88CE2127DA4F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1DDD34-AA67-466E-B208-A533DB29085E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2225211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추진전략 및 방법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52AF34C-0BC2-CF31-35BD-273F173EEA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939800" y="4349947"/>
              <a:ext cx="1860516" cy="707886"/>
              <a:chOff x="939800" y="1442839"/>
              <a:chExt cx="1860516" cy="70788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8EF1800-F52C-7097-E0E4-33752B77BB0D}"/>
                  </a:ext>
                </a:extLst>
              </p:cNvPr>
              <p:cNvSpPr txBox="1"/>
              <p:nvPr/>
            </p:nvSpPr>
            <p:spPr>
              <a:xfrm>
                <a:off x="939800" y="1442839"/>
                <a:ext cx="4997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endParaRPr lang="ko-KR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292C5A-BB32-66C7-6026-A4AFBEC91C51}"/>
                  </a:ext>
                </a:extLst>
              </p:cNvPr>
              <p:cNvSpPr txBox="1"/>
              <p:nvPr/>
            </p:nvSpPr>
            <p:spPr>
              <a:xfrm>
                <a:off x="1520456" y="1535172"/>
                <a:ext cx="1279860" cy="378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3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참고문헌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42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3753051" y="3262771"/>
            <a:ext cx="4685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배경 및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1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F493DA-9705-4427-981B-46868DEF72B3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38935"/>
              <a:ext cx="426751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배경 및 필요성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3F367-568F-4C2F-BA77-ACFD90303A26}"/>
                </a:ext>
              </a:extLst>
            </p:cNvPr>
            <p:cNvSpPr txBox="1"/>
            <p:nvPr/>
          </p:nvSpPr>
          <p:spPr>
            <a:xfrm>
              <a:off x="660400" y="694970"/>
              <a:ext cx="1069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개요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12">
            <a:extLst>
              <a:ext uri="{FF2B5EF4-FFF2-40B4-BE49-F238E27FC236}">
                <a16:creationId xmlns:a16="http://schemas.microsoft.com/office/drawing/2014/main" id="{43993B72-71E8-A674-F686-1E551B82C6D8}"/>
              </a:ext>
            </a:extLst>
          </p:cNvPr>
          <p:cNvSpPr/>
          <p:nvPr/>
        </p:nvSpPr>
        <p:spPr>
          <a:xfrm>
            <a:off x="639469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프로젝트를 진행하게 된 개요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6BFF05-A688-F908-FDE2-2ED00DDAB89C}"/>
              </a:ext>
            </a:extLst>
          </p:cNvPr>
          <p:cNvSpPr txBox="1"/>
          <p:nvPr/>
        </p:nvSpPr>
        <p:spPr>
          <a:xfrm>
            <a:off x="782241" y="1520816"/>
            <a:ext cx="10770290" cy="180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10" dirty="0">
                <a:solidFill>
                  <a:srgbClr val="000000"/>
                </a:solidFill>
                <a:latin typeface="+mn-ea"/>
              </a:rPr>
              <a:t>-  </a:t>
            </a:r>
            <a:r>
              <a:rPr lang="ko-KR" altLang="en-US" kern="0" spc="-10" dirty="0">
                <a:solidFill>
                  <a:srgbClr val="000000"/>
                </a:solidFill>
                <a:latin typeface="+mn-ea"/>
              </a:rPr>
              <a:t>생산적 적대 신경망</a:t>
            </a:r>
            <a:r>
              <a:rPr lang="en-US" altLang="ko-KR" kern="0" spc="-10" dirty="0">
                <a:solidFill>
                  <a:srgbClr val="000000"/>
                </a:solidFill>
                <a:latin typeface="+mn-ea"/>
              </a:rPr>
              <a:t>(GAN)</a:t>
            </a:r>
            <a:r>
              <a:rPr lang="ko-KR" altLang="en-US" kern="0" spc="-10" dirty="0">
                <a:solidFill>
                  <a:srgbClr val="000000"/>
                </a:solidFill>
                <a:latin typeface="+mn-ea"/>
              </a:rPr>
              <a:t>의 등장</a:t>
            </a:r>
            <a:endParaRPr lang="en-US" altLang="ko-KR" kern="0" spc="-10" dirty="0">
              <a:solidFill>
                <a:srgbClr val="000000"/>
              </a:solidFill>
              <a:latin typeface="+mn-ea"/>
            </a:endParaRP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spc="-10" dirty="0">
                <a:solidFill>
                  <a:srgbClr val="000000"/>
                </a:solidFill>
                <a:latin typeface="+mn-ea"/>
              </a:rPr>
              <a:t>-  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+mn-ea"/>
              </a:rPr>
              <a:t>AI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+mn-ea"/>
              </a:rPr>
              <a:t>를 활용한 그래픽 툴의 고도화 진행 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+mn-ea"/>
              </a:rPr>
              <a:t>AI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+mn-ea"/>
              </a:rPr>
              <a:t>연구 및 그래픽 제작 생태계 증가</a:t>
            </a:r>
            <a:endParaRPr lang="en-US" altLang="ko-KR" sz="1800" kern="0" spc="-10" dirty="0">
              <a:solidFill>
                <a:srgbClr val="000000"/>
              </a:solidFill>
              <a:effectLst/>
              <a:latin typeface="+mn-ea"/>
            </a:endParaRP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+mn-ea"/>
              </a:rPr>
              <a:t>-  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+mn-ea"/>
              </a:rPr>
              <a:t>낮은 접근성 과 고성능 </a:t>
            </a: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+mn-ea"/>
              </a:rPr>
              <a:t>GPU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+mn-ea"/>
              </a:rPr>
              <a:t>의 필요성</a:t>
            </a:r>
            <a:endParaRPr lang="en-US" altLang="ko-KR" sz="1800" kern="0" spc="-10" dirty="0">
              <a:solidFill>
                <a:srgbClr val="000000"/>
              </a:solidFill>
              <a:effectLst/>
              <a:latin typeface="+mn-ea"/>
            </a:endParaRP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-10" dirty="0">
                <a:solidFill>
                  <a:srgbClr val="000000"/>
                </a:solidFill>
                <a:effectLst/>
                <a:latin typeface="+mn-ea"/>
              </a:rPr>
              <a:t>-  </a:t>
            </a:r>
            <a:r>
              <a:rPr lang="ko-KR" altLang="en-US" sz="1800" kern="0" spc="-10" dirty="0">
                <a:solidFill>
                  <a:srgbClr val="000000"/>
                </a:solidFill>
                <a:effectLst/>
                <a:latin typeface="+mn-ea"/>
              </a:rPr>
              <a:t>배경분야의 인력부족 현상</a:t>
            </a:r>
            <a:endParaRPr lang="en-US" altLang="ko-KR" sz="1800" kern="0" spc="-1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3E8550-D491-792F-5661-603CA7988FDB}"/>
              </a:ext>
            </a:extLst>
          </p:cNvPr>
          <p:cNvSpPr/>
          <p:nvPr/>
        </p:nvSpPr>
        <p:spPr>
          <a:xfrm>
            <a:off x="5236630" y="3707947"/>
            <a:ext cx="17187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기존 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AI 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페인팅 툴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&gt;</a:t>
            </a:r>
          </a:p>
        </p:txBody>
      </p:sp>
      <p:pic>
        <p:nvPicPr>
          <p:cNvPr id="32" name="그림 31" descr="텍스트, 다채로운, 창문, 색이(가) 표시된 사진&#10;&#10;자동 생성된 설명">
            <a:extLst>
              <a:ext uri="{FF2B5EF4-FFF2-40B4-BE49-F238E27FC236}">
                <a16:creationId xmlns:a16="http://schemas.microsoft.com/office/drawing/2014/main" id="{177D74CE-D4A2-3BD4-DEEC-2411EDE3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163" y="4181377"/>
            <a:ext cx="3810000" cy="22606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B72D79A-F686-6223-6BC4-C81665A66C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418" y="4181377"/>
            <a:ext cx="4225421" cy="22606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C4363AF-72E0-AE02-D509-7BCF32A40D99}"/>
              </a:ext>
            </a:extLst>
          </p:cNvPr>
          <p:cNvSpPr/>
          <p:nvPr/>
        </p:nvSpPr>
        <p:spPr>
          <a:xfrm>
            <a:off x="7990045" y="6518541"/>
            <a:ext cx="1858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&lt;NVIDIA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의 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GauGAN2&gt;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F36952-9728-453B-ADE5-621B78457DFF}"/>
              </a:ext>
            </a:extLst>
          </p:cNvPr>
          <p:cNvSpPr/>
          <p:nvPr/>
        </p:nvSpPr>
        <p:spPr>
          <a:xfrm>
            <a:off x="1870213" y="6559715"/>
            <a:ext cx="24599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&lt;</a:t>
            </a:r>
            <a:r>
              <a:rPr lang="ko-KR" altLang="en-US" sz="1400" b="1" dirty="0" err="1">
                <a:solidFill>
                  <a:schemeClr val="tx2"/>
                </a:solidFill>
                <a:latin typeface="Calibri"/>
                <a:cs typeface="Calibri"/>
              </a:rPr>
              <a:t>카카오브레인의</a:t>
            </a:r>
            <a:r>
              <a:rPr lang="ko-KR" altLang="en-US" sz="1400" b="1" dirty="0">
                <a:solidFill>
                  <a:schemeClr val="tx2"/>
                </a:solidFill>
                <a:latin typeface="Calibri"/>
                <a:cs typeface="Calibri"/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  <a:latin typeface="Calibri"/>
                <a:cs typeface="Calibri"/>
              </a:rPr>
              <a:t>minDALL</a:t>
            </a:r>
            <a:r>
              <a:rPr lang="en-US" altLang="ko-KR" sz="1400" b="1" dirty="0">
                <a:solidFill>
                  <a:schemeClr val="tx2"/>
                </a:solidFill>
                <a:latin typeface="Calibri"/>
                <a:cs typeface="Calibri"/>
              </a:rPr>
              <a:t>-E&gt;</a:t>
            </a:r>
          </a:p>
        </p:txBody>
      </p:sp>
    </p:spTree>
    <p:extLst>
      <p:ext uri="{BB962C8B-B14F-4D97-AF65-F5344CB8AC3E}">
        <p14:creationId xmlns:p14="http://schemas.microsoft.com/office/powerpoint/2010/main" val="103063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900C80-BEC9-0D64-4EAE-640DF9DC9F71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B7A29A7-1CA3-5A80-FA77-0CE9A952B0C0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EFB9D8D-FB66-E88E-9EE2-8F21817BDB72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6AA557E-7CAA-7C30-3A90-4F4B8B006D89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AD2DEC-67E7-E302-C2BB-A82AF2D094E6}"/>
                </a:ext>
              </a:extLst>
            </p:cNvPr>
            <p:cNvSpPr txBox="1"/>
            <p:nvPr/>
          </p:nvSpPr>
          <p:spPr>
            <a:xfrm>
              <a:off x="660400" y="138935"/>
              <a:ext cx="426751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배경 및 필요성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76C400-6478-CC38-80AF-B4785D191588}"/>
                </a:ext>
              </a:extLst>
            </p:cNvPr>
            <p:cNvSpPr txBox="1"/>
            <p:nvPr/>
          </p:nvSpPr>
          <p:spPr>
            <a:xfrm>
              <a:off x="660400" y="694970"/>
              <a:ext cx="1210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필요성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741F04-7262-165D-D0C9-36BE29474621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7BFA74F-B2C4-133D-C1E1-4F091740E8F3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직사각형 12">
            <a:extLst>
              <a:ext uri="{FF2B5EF4-FFF2-40B4-BE49-F238E27FC236}">
                <a16:creationId xmlns:a16="http://schemas.microsoft.com/office/drawing/2014/main" id="{EFE24662-4713-9126-EF7F-730ED4A1DE63}"/>
              </a:ext>
            </a:extLst>
          </p:cNvPr>
          <p:cNvSpPr/>
          <p:nvPr/>
        </p:nvSpPr>
        <p:spPr>
          <a:xfrm>
            <a:off x="121920" y="1295134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경제적 효과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00A964-9C32-771D-3A15-68A4A6FD69DE}"/>
              </a:ext>
            </a:extLst>
          </p:cNvPr>
          <p:cNvSpPr txBox="1"/>
          <p:nvPr/>
        </p:nvSpPr>
        <p:spPr>
          <a:xfrm>
            <a:off x="264691" y="1709363"/>
            <a:ext cx="9035425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모델의 개선이 진행되면  추가적인 이미지의 생성과 스타일의 변환에서 효과적으로 새로운 결과 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일러스트의 제작을 필요로 하는 다양한 분야에서 소요되는 비용을 절감</a:t>
            </a:r>
            <a:endParaRPr lang="en-US" altLang="ko-KR" sz="1400" dirty="0"/>
          </a:p>
        </p:txBody>
      </p:sp>
      <p:sp>
        <p:nvSpPr>
          <p:cNvPr id="32" name="직사각형 12">
            <a:extLst>
              <a:ext uri="{FF2B5EF4-FFF2-40B4-BE49-F238E27FC236}">
                <a16:creationId xmlns:a16="http://schemas.microsoft.com/office/drawing/2014/main" id="{3617C067-76CC-465B-D481-5959587F009D}"/>
              </a:ext>
            </a:extLst>
          </p:cNvPr>
          <p:cNvSpPr/>
          <p:nvPr/>
        </p:nvSpPr>
        <p:spPr>
          <a:xfrm>
            <a:off x="111760" y="2569960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사회적 효과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E4F79-79F0-3063-3ECE-B5BE8B4DE541}"/>
              </a:ext>
            </a:extLst>
          </p:cNvPr>
          <p:cNvSpPr txBox="1"/>
          <p:nvPr/>
        </p:nvSpPr>
        <p:spPr>
          <a:xfrm>
            <a:off x="254532" y="2989398"/>
            <a:ext cx="8136904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연속적으로 제시되고 있는 인공지능을 사용한 미술에 사례 하나를 추가하는데 더해 각 개인의 창작에 대한 참여의 문턱도 낮출 수 있다고 생각한다</a:t>
            </a:r>
            <a:r>
              <a:rPr lang="en-US" altLang="ko-KR" sz="1400" dirty="0"/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2818AEA-AD12-D649-66BC-6AE98C45B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403" y="3800370"/>
            <a:ext cx="5211956" cy="291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8" y="3262771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목표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2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8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77E978D-E758-7049-8E9F-F81BB22F1796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0A9BB9-9632-929E-9217-D8E358F65CF6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C5CDC8-BC25-38DD-EC9A-3B0C1814060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998ACF-A607-CC08-26B8-27A9D390435F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BD0758-6108-3A0B-FB0E-9D1A573F0929}"/>
                </a:ext>
              </a:extLst>
            </p:cNvPr>
            <p:cNvSpPr txBox="1"/>
            <p:nvPr/>
          </p:nvSpPr>
          <p:spPr>
            <a:xfrm>
              <a:off x="660400" y="138935"/>
              <a:ext cx="2571538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목표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C1ED53-6249-0F0C-5E3F-FD4707780AE8}"/>
                </a:ext>
              </a:extLst>
            </p:cNvPr>
            <p:cNvSpPr txBox="1"/>
            <p:nvPr/>
          </p:nvSpPr>
          <p:spPr>
            <a:xfrm>
              <a:off x="660400" y="694970"/>
              <a:ext cx="1569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기존의 목표 및 문제점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1FEA41-F2EF-A151-7157-1CD5BBBEC21B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CB5723A-3635-37E2-04D3-C94EAB6B9C72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2">
            <a:extLst>
              <a:ext uri="{FF2B5EF4-FFF2-40B4-BE49-F238E27FC236}">
                <a16:creationId xmlns:a16="http://schemas.microsoft.com/office/drawing/2014/main" id="{FC9DD1EF-C81C-0A5C-2FF1-3E610695D57C}"/>
              </a:ext>
            </a:extLst>
          </p:cNvPr>
          <p:cNvSpPr/>
          <p:nvPr/>
        </p:nvSpPr>
        <p:spPr>
          <a:xfrm>
            <a:off x="639469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기존 </a:t>
            </a:r>
            <a:r>
              <a:rPr lang="ko-KR" altLang="en-US" sz="1600" b="1" dirty="0" err="1">
                <a:solidFill>
                  <a:schemeClr val="tx2"/>
                </a:solidFill>
                <a:latin typeface="Calibri"/>
                <a:cs typeface="Calibri"/>
              </a:rPr>
              <a:t>캡스톤디자인</a:t>
            </a:r>
            <a:r>
              <a:rPr lang="en-US" altLang="ko-KR" sz="1600" b="1" dirty="0">
                <a:solidFill>
                  <a:schemeClr val="tx2"/>
                </a:solidFill>
                <a:latin typeface="Calibri"/>
                <a:cs typeface="Calibri"/>
              </a:rPr>
              <a:t>I </a:t>
            </a: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의 목표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4E6A20E-76DA-AEFD-6F55-7E195BC97F8F}"/>
              </a:ext>
            </a:extLst>
          </p:cNvPr>
          <p:cNvSpPr/>
          <p:nvPr/>
        </p:nvSpPr>
        <p:spPr>
          <a:xfrm>
            <a:off x="2582086" y="3667013"/>
            <a:ext cx="2767875" cy="2767875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CE5AC44-047D-4800-5961-FC0267F37C89}"/>
              </a:ext>
            </a:extLst>
          </p:cNvPr>
          <p:cNvSpPr/>
          <p:nvPr/>
        </p:nvSpPr>
        <p:spPr>
          <a:xfrm>
            <a:off x="538480" y="3667013"/>
            <a:ext cx="2767875" cy="2767875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D3D0D6F-F9B1-C93C-905A-0A6FA9EFB556}"/>
              </a:ext>
            </a:extLst>
          </p:cNvPr>
          <p:cNvSpPr/>
          <p:nvPr/>
        </p:nvSpPr>
        <p:spPr>
          <a:xfrm>
            <a:off x="1560283" y="1959652"/>
            <a:ext cx="2767875" cy="2767875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B93180-8D7C-3A75-346E-AE41C9CFA947}"/>
              </a:ext>
            </a:extLst>
          </p:cNvPr>
          <p:cNvSpPr txBox="1"/>
          <p:nvPr/>
        </p:nvSpPr>
        <p:spPr>
          <a:xfrm>
            <a:off x="754469" y="4828233"/>
            <a:ext cx="2388795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1600" b="1" spc="-1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GAN </a:t>
            </a:r>
            <a:r>
              <a:rPr lang="ko-KR" altLang="en-US" sz="1600" b="1" spc="-1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알고리즘을 활용한 </a:t>
            </a:r>
            <a:endParaRPr lang="en-US" altLang="ko-KR" sz="1600" b="1" spc="-15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15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이미지 생성 및 일러스트화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CBB2C7-1983-0E3C-2D98-E56BA396A932}"/>
              </a:ext>
            </a:extLst>
          </p:cNvPr>
          <p:cNvSpPr txBox="1"/>
          <p:nvPr/>
        </p:nvSpPr>
        <p:spPr>
          <a:xfrm>
            <a:off x="2010455" y="3051201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err="1">
                <a:solidFill>
                  <a:schemeClr val="bg1"/>
                </a:solidFill>
                <a:latin typeface="+mj-ea"/>
                <a:ea typeface="+mj-ea"/>
              </a:rPr>
              <a:t>입력받은</a:t>
            </a:r>
            <a:r>
              <a:rPr lang="ko-KR" altLang="en-US" sz="1600" b="1" spc="-150">
                <a:solidFill>
                  <a:schemeClr val="bg1"/>
                </a:solidFill>
                <a:latin typeface="+mj-ea"/>
                <a:ea typeface="+mj-ea"/>
              </a:rPr>
              <a:t> 한글을 </a:t>
            </a:r>
            <a:endParaRPr lang="en-US" altLang="ko-KR" sz="1600" b="1" spc="-15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1600" b="1" spc="-150">
                <a:solidFill>
                  <a:schemeClr val="bg1"/>
                </a:solidFill>
                <a:latin typeface="+mj-ea"/>
                <a:ea typeface="+mj-ea"/>
              </a:rPr>
              <a:t>영문으로 변환하여 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DE490-CA77-AAAE-AA8D-C0B257DDD36B}"/>
              </a:ext>
            </a:extLst>
          </p:cNvPr>
          <p:cNvSpPr txBox="1"/>
          <p:nvPr/>
        </p:nvSpPr>
        <p:spPr>
          <a:xfrm>
            <a:off x="3334627" y="4828234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생성 결과물의 </a:t>
            </a:r>
            <a:endParaRPr lang="en-US" altLang="ko-KR" sz="1600" b="1" spc="-15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1600" b="1" spc="-15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세부설정 및 다운로드</a:t>
            </a:r>
          </a:p>
        </p:txBody>
      </p:sp>
      <p:sp>
        <p:nvSpPr>
          <p:cNvPr id="24" name="직사각형 12">
            <a:extLst>
              <a:ext uri="{FF2B5EF4-FFF2-40B4-BE49-F238E27FC236}">
                <a16:creationId xmlns:a16="http://schemas.microsoft.com/office/drawing/2014/main" id="{91FBADC0-57BC-EFF4-9C88-9672B28A11EB}"/>
              </a:ext>
            </a:extLst>
          </p:cNvPr>
          <p:cNvSpPr/>
          <p:nvPr/>
        </p:nvSpPr>
        <p:spPr>
          <a:xfrm>
            <a:off x="6426200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문제점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FF5559-B085-B4A1-E16A-FFAF8CBCB7BF}"/>
              </a:ext>
            </a:extLst>
          </p:cNvPr>
          <p:cNvSpPr txBox="1"/>
          <p:nvPr/>
        </p:nvSpPr>
        <p:spPr>
          <a:xfrm>
            <a:off x="6096000" y="2305070"/>
            <a:ext cx="5350272" cy="224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9250" marR="6350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단편적으로 기능을 구현하는 것에만 치중</a:t>
            </a:r>
            <a:endParaRPr lang="en-US" altLang="ko-KR" dirty="0"/>
          </a:p>
          <a:p>
            <a:pPr marL="349250" marR="6350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/>
              <a:t>기술적인 도전과제</a:t>
            </a:r>
            <a:r>
              <a:rPr lang="en-US" altLang="ko-KR" dirty="0"/>
              <a:t> </a:t>
            </a:r>
            <a:r>
              <a:rPr lang="ko-KR" altLang="en-US" dirty="0"/>
              <a:t>구현 실패</a:t>
            </a:r>
            <a:endParaRPr lang="en-US" altLang="ko-KR" kern="0" spc="-10" dirty="0">
              <a:solidFill>
                <a:srgbClr val="000000"/>
              </a:solidFill>
              <a:latin typeface="+mn-ea"/>
            </a:endParaRPr>
          </a:p>
          <a:p>
            <a:pPr marL="349250" marR="63500" indent="-28575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kern="0" spc="-10" dirty="0">
                <a:solidFill>
                  <a:srgbClr val="000000"/>
                </a:solidFill>
                <a:latin typeface="+mn-ea"/>
              </a:rPr>
              <a:t>부족한 기능구현</a:t>
            </a:r>
            <a:endParaRPr lang="en-US" altLang="ko-KR" kern="0" spc="-10" dirty="0">
              <a:solidFill>
                <a:srgbClr val="000000"/>
              </a:solidFill>
              <a:latin typeface="+mn-ea"/>
            </a:endParaRP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10" dirty="0">
              <a:solidFill>
                <a:srgbClr val="000000"/>
              </a:solidFill>
              <a:effectLst/>
              <a:latin typeface="+mn-ea"/>
            </a:endParaRPr>
          </a:p>
          <a:p>
            <a:pPr marL="63500" marR="635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-1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76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8BEA3C-1A38-CD9B-21C2-37383C3D8677}"/>
              </a:ext>
            </a:extLst>
          </p:cNvPr>
          <p:cNvSpPr/>
          <p:nvPr/>
        </p:nvSpPr>
        <p:spPr>
          <a:xfrm>
            <a:off x="0" y="0"/>
            <a:ext cx="12192000" cy="1073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F4CF93E-9D66-9147-6895-FB2FA0ED9C66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45795F4-A3E3-118A-7644-70FF87D341F1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D1B8E4A-D7A4-073E-1381-00A4430652F7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D7E1B2-8BCC-0ABD-9D23-5C22EE64EE56}"/>
                </a:ext>
              </a:extLst>
            </p:cNvPr>
            <p:cNvSpPr txBox="1"/>
            <p:nvPr/>
          </p:nvSpPr>
          <p:spPr>
            <a:xfrm>
              <a:off x="660400" y="138935"/>
              <a:ext cx="2650084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3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프로젝트 목표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7B61A1-462B-A249-5B13-3184E449D065}"/>
                </a:ext>
              </a:extLst>
            </p:cNvPr>
            <p:cNvSpPr txBox="1"/>
            <p:nvPr/>
          </p:nvSpPr>
          <p:spPr>
            <a:xfrm>
              <a:off x="660400" y="694970"/>
              <a:ext cx="10695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프로젝트 목표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1AFBBE-7510-9892-3B4E-B4F9CE1977D9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j-ea"/>
                </a:rPr>
                <a:t>2</a:t>
              </a:r>
              <a:endParaRPr lang="ko-KR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102D111-00E4-1BCD-4749-B59EBB8799EE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12">
            <a:extLst>
              <a:ext uri="{FF2B5EF4-FFF2-40B4-BE49-F238E27FC236}">
                <a16:creationId xmlns:a16="http://schemas.microsoft.com/office/drawing/2014/main" id="{B9E1A243-AAD2-C5CC-B316-43B495227EC1}"/>
              </a:ext>
            </a:extLst>
          </p:cNvPr>
          <p:cNvSpPr/>
          <p:nvPr/>
        </p:nvSpPr>
        <p:spPr>
          <a:xfrm>
            <a:off x="639469" y="1124772"/>
            <a:ext cx="474266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ko-KR" altLang="en-US" sz="1600" b="1" dirty="0" err="1">
                <a:solidFill>
                  <a:schemeClr val="tx2"/>
                </a:solidFill>
                <a:latin typeface="Calibri"/>
                <a:cs typeface="Calibri"/>
              </a:rPr>
              <a:t>캡스톤디자인</a:t>
            </a:r>
            <a:r>
              <a:rPr lang="en-US" altLang="ko-KR" sz="1600" b="1" dirty="0">
                <a:solidFill>
                  <a:schemeClr val="tx2"/>
                </a:solidFill>
                <a:latin typeface="Calibri"/>
                <a:cs typeface="Calibri"/>
              </a:rPr>
              <a:t>II </a:t>
            </a: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의 목표</a:t>
            </a:r>
          </a:p>
        </p:txBody>
      </p:sp>
      <p:sp>
        <p:nvSpPr>
          <p:cNvPr id="34" name="직사각형 12">
            <a:extLst>
              <a:ext uri="{FF2B5EF4-FFF2-40B4-BE49-F238E27FC236}">
                <a16:creationId xmlns:a16="http://schemas.microsoft.com/office/drawing/2014/main" id="{22ECC3D1-72B3-1623-1A30-8091749C90B1}"/>
              </a:ext>
            </a:extLst>
          </p:cNvPr>
          <p:cNvSpPr/>
          <p:nvPr/>
        </p:nvSpPr>
        <p:spPr>
          <a:xfrm>
            <a:off x="0" y="1734736"/>
            <a:ext cx="439432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스타일개선을 위한 화풍추가와 데이터 추가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F1F23C-2410-BF77-27C0-353B64425F47}"/>
              </a:ext>
            </a:extLst>
          </p:cNvPr>
          <p:cNvSpPr txBox="1"/>
          <p:nvPr/>
        </p:nvSpPr>
        <p:spPr>
          <a:xfrm>
            <a:off x="142773" y="2148965"/>
            <a:ext cx="7530012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기존에 사용한 </a:t>
            </a:r>
            <a:r>
              <a:rPr lang="en-US" altLang="ko-KR" sz="1400" dirty="0"/>
              <a:t>Glide</a:t>
            </a:r>
            <a:r>
              <a:rPr lang="ko-KR" altLang="en-US" sz="1400" dirty="0"/>
              <a:t>와 같은 모델들을 탐구</a:t>
            </a:r>
            <a:r>
              <a:rPr lang="en-US" altLang="ko-KR" sz="1400" dirty="0"/>
              <a:t>, </a:t>
            </a:r>
            <a:r>
              <a:rPr lang="ko-KR" altLang="en-US" sz="1400" dirty="0"/>
              <a:t>개선하고</a:t>
            </a:r>
            <a:endParaRPr lang="en-US" altLang="ko-KR" sz="1400" dirty="0"/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여러 데이터의 탐색 및 추가 학습을 통해 새로운 스타일 및 화풍을 제공 </a:t>
            </a:r>
            <a:endParaRPr lang="en-US" altLang="ko-KR" sz="1400" dirty="0"/>
          </a:p>
        </p:txBody>
      </p:sp>
      <p:sp>
        <p:nvSpPr>
          <p:cNvPr id="39" name="직사각형 12">
            <a:extLst>
              <a:ext uri="{FF2B5EF4-FFF2-40B4-BE49-F238E27FC236}">
                <a16:creationId xmlns:a16="http://schemas.microsoft.com/office/drawing/2014/main" id="{64FF9ABB-CCA7-3455-A682-7E2728A8D9B6}"/>
              </a:ext>
            </a:extLst>
          </p:cNvPr>
          <p:cNvSpPr/>
          <p:nvPr/>
        </p:nvSpPr>
        <p:spPr>
          <a:xfrm>
            <a:off x="6232786" y="1734736"/>
            <a:ext cx="4302480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spcBef>
                <a:spcPct val="0"/>
              </a:spcBef>
              <a:spcAft>
                <a:spcPct val="0"/>
              </a:spcAft>
              <a:buFont typeface="Wingdings"/>
              <a:buChar char="Ø"/>
              <a:defRPr lang="ko-KR" altLang="en-US"/>
            </a:pPr>
            <a:r>
              <a:rPr lang="ko-KR" altLang="en-US" sz="1600" b="1" dirty="0">
                <a:solidFill>
                  <a:schemeClr val="tx2"/>
                </a:solidFill>
                <a:latin typeface="Calibri"/>
                <a:cs typeface="Calibri"/>
              </a:rPr>
              <a:t>접근성 향상을 위한 웹서비스 제공</a:t>
            </a:r>
            <a:endParaRPr lang="en-US" altLang="ko-KR" sz="1600" b="1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BA10E3C-0C0C-20A5-70C8-01A73F461E91}"/>
              </a:ext>
            </a:extLst>
          </p:cNvPr>
          <p:cNvSpPr txBox="1"/>
          <p:nvPr/>
        </p:nvSpPr>
        <p:spPr>
          <a:xfrm>
            <a:off x="6375558" y="2154174"/>
            <a:ext cx="7530012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웹페이지 제작을 통한 간단한 </a:t>
            </a:r>
            <a:r>
              <a:rPr lang="en-US" altLang="ko-KR" sz="1400" dirty="0"/>
              <a:t>UI </a:t>
            </a:r>
            <a:r>
              <a:rPr lang="ko-KR" altLang="en-US" sz="1400" dirty="0"/>
              <a:t>구현으로 접근성 향상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55F7BF-E072-20B0-AF4E-EF09D3AC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99" y="3571255"/>
            <a:ext cx="3810000" cy="2857500"/>
          </a:xfrm>
          <a:prstGeom prst="rect">
            <a:avLst/>
          </a:prstGeom>
        </p:spPr>
      </p:pic>
      <p:pic>
        <p:nvPicPr>
          <p:cNvPr id="6" name="그림 5" descr="텍스트, 거북이, 자기이(가) 표시된 사진&#10;&#10;자동 생성된 설명">
            <a:extLst>
              <a:ext uri="{FF2B5EF4-FFF2-40B4-BE49-F238E27FC236}">
                <a16:creationId xmlns:a16="http://schemas.microsoft.com/office/drawing/2014/main" id="{CB1560D1-5680-2976-1E37-B1AC4D47B5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8" y="3693597"/>
            <a:ext cx="4679672" cy="26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A71C6D-3FC9-4ACB-8F32-BB5BB9CA65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420B0-4447-4446-832A-B193CF79F776}"/>
              </a:ext>
            </a:extLst>
          </p:cNvPr>
          <p:cNvSpPr txBox="1"/>
          <p:nvPr/>
        </p:nvSpPr>
        <p:spPr>
          <a:xfrm>
            <a:off x="4689205" y="3262771"/>
            <a:ext cx="28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accent6"/>
                </a:solidFill>
              </a:rPr>
              <a:t>프로젝트 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FF045-76E5-4311-BF73-F6435BA26739}"/>
              </a:ext>
            </a:extLst>
          </p:cNvPr>
          <p:cNvSpPr txBox="1"/>
          <p:nvPr/>
        </p:nvSpPr>
        <p:spPr>
          <a:xfrm>
            <a:off x="5205263" y="2680659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600" dirty="0">
                <a:solidFill>
                  <a:schemeClr val="accent6"/>
                </a:solidFill>
              </a:rPr>
              <a:t>Part 3 </a:t>
            </a:r>
            <a:endParaRPr lang="ko-KR" altLang="en-US" sz="3200" spc="600" dirty="0">
              <a:solidFill>
                <a:schemeClr val="accent6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3F63FED-FAEC-4CDD-A60B-AFCB761E3740}"/>
              </a:ext>
            </a:extLst>
          </p:cNvPr>
          <p:cNvCxnSpPr>
            <a:cxnSpLocks/>
          </p:cNvCxnSpPr>
          <p:nvPr/>
        </p:nvCxnSpPr>
        <p:spPr>
          <a:xfrm>
            <a:off x="287668" y="198470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CAD2DD1-51A5-40EF-A967-25936E2EF244}"/>
              </a:ext>
            </a:extLst>
          </p:cNvPr>
          <p:cNvCxnSpPr>
            <a:cxnSpLocks/>
          </p:cNvCxnSpPr>
          <p:nvPr/>
        </p:nvCxnSpPr>
        <p:spPr>
          <a:xfrm>
            <a:off x="255769" y="198470"/>
            <a:ext cx="60960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EA1DCA-6C9B-4AC6-8E45-734183B280F6}"/>
              </a:ext>
            </a:extLst>
          </p:cNvPr>
          <p:cNvCxnSpPr>
            <a:cxnSpLocks/>
          </p:cNvCxnSpPr>
          <p:nvPr/>
        </p:nvCxnSpPr>
        <p:spPr>
          <a:xfrm>
            <a:off x="1014228" y="6666614"/>
            <a:ext cx="118618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537</Words>
  <Application>Microsoft Office PowerPoint</Application>
  <PresentationFormat>와이드스크린</PresentationFormat>
  <Paragraphs>132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나눔스퀘어 ExtraBold</vt:lpstr>
      <vt:lpstr>나눔스퀘어 Light</vt:lpstr>
      <vt:lpstr>Arial</vt:lpstr>
      <vt:lpstr>Calibri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이창현</cp:lastModifiedBy>
  <cp:revision>31</cp:revision>
  <dcterms:created xsi:type="dcterms:W3CDTF">2021-02-14T00:18:03Z</dcterms:created>
  <dcterms:modified xsi:type="dcterms:W3CDTF">2022-07-04T16:24:09Z</dcterms:modified>
</cp:coreProperties>
</file>