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95" r:id="rId3"/>
    <p:sldId id="258" r:id="rId4"/>
    <p:sldId id="288" r:id="rId5"/>
    <p:sldId id="304" r:id="rId6"/>
    <p:sldId id="315" r:id="rId7"/>
    <p:sldId id="296" r:id="rId8"/>
    <p:sldId id="311" r:id="rId9"/>
    <p:sldId id="271" r:id="rId10"/>
    <p:sldId id="310" r:id="rId11"/>
    <p:sldId id="314" r:id="rId12"/>
    <p:sldId id="297" r:id="rId13"/>
    <p:sldId id="269" r:id="rId14"/>
    <p:sldId id="308" r:id="rId15"/>
    <p:sldId id="26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B2"/>
    <a:srgbClr val="6BC0FF"/>
    <a:srgbClr val="4785B8"/>
    <a:srgbClr val="396E9A"/>
    <a:srgbClr val="174366"/>
    <a:srgbClr val="000000"/>
    <a:srgbClr val="4B5C75"/>
    <a:srgbClr val="0F518E"/>
    <a:srgbClr val="56C6F2"/>
    <a:srgbClr val="F2EA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26" y="27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A2E3D7-91A6-4EEF-82B1-5629029CE80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9813" y="714735"/>
            <a:ext cx="4011060" cy="4011060"/>
          </a:xfrm>
          <a:prstGeom prst="ellipse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A231D34-A997-4FA9-AB4B-04B0E2BA2E28}"/>
              </a:ext>
            </a:extLst>
          </p:cNvPr>
          <p:cNvSpPr/>
          <p:nvPr/>
        </p:nvSpPr>
        <p:spPr>
          <a:xfrm>
            <a:off x="3884745" y="714735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2D3392-C542-49BC-BB5B-6DE5C8EFA770}"/>
              </a:ext>
            </a:extLst>
          </p:cNvPr>
          <p:cNvSpPr/>
          <p:nvPr/>
        </p:nvSpPr>
        <p:spPr>
          <a:xfrm>
            <a:off x="4296195" y="848021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1619454" y="5123844"/>
            <a:ext cx="895309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kern="1800" spc="1100" dirty="0">
                <a:solidFill>
                  <a:schemeClr val="accent6"/>
                </a:solidFill>
              </a:rPr>
              <a:t>Image Generation from</a:t>
            </a:r>
          </a:p>
          <a:p>
            <a:r>
              <a:rPr lang="en-US" altLang="ko-KR" sz="4400" kern="1800" spc="1100" dirty="0">
                <a:solidFill>
                  <a:schemeClr val="accent6"/>
                </a:solidFill>
              </a:rPr>
              <a:t> 	Caption Sentence</a:t>
            </a:r>
            <a:endParaRPr lang="ko-KR" altLang="en-US" sz="4400" kern="1800" spc="1100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0BFDF4-616E-4260-AED0-D996CE7660D0}"/>
              </a:ext>
            </a:extLst>
          </p:cNvPr>
          <p:cNvSpPr txBox="1"/>
          <p:nvPr/>
        </p:nvSpPr>
        <p:spPr>
          <a:xfrm>
            <a:off x="106326" y="116959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accent6"/>
                </a:solidFill>
              </a:rPr>
              <a:t>캡스톤</a:t>
            </a:r>
            <a:r>
              <a:rPr lang="ko-KR" altLang="en-US" sz="1200" dirty="0">
                <a:solidFill>
                  <a:schemeClr val="accent6"/>
                </a:solidFill>
              </a:rPr>
              <a:t> 프로젝트</a:t>
            </a: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5E59DC5F-8A67-4787-9538-5ABE7BE0CB86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2A84988-1B38-4F49-A171-5F0788B8522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C3D9C03-5046-4010-AD73-6606ECE1BBBD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12">
            <a:extLst>
              <a:ext uri="{FF2B5EF4-FFF2-40B4-BE49-F238E27FC236}">
                <a16:creationId xmlns:a16="http://schemas.microsoft.com/office/drawing/2014/main" id="{4EA3845F-0B32-C5C6-0DD8-48F8B9C91F4A}"/>
              </a:ext>
            </a:extLst>
          </p:cNvPr>
          <p:cNvSpPr/>
          <p:nvPr/>
        </p:nvSpPr>
        <p:spPr>
          <a:xfrm>
            <a:off x="538480" y="1408672"/>
            <a:ext cx="430248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eaLnBrk="1" latinLnBrk="1" hangingPunct="1">
              <a:spcBef>
                <a:spcPct val="0"/>
              </a:spcBef>
              <a:spcAft>
                <a:spcPct val="0"/>
              </a:spcAft>
              <a:buFont typeface="Wingdings"/>
              <a:buChar char="Ø"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Calibri"/>
                <a:cs typeface="Calibri"/>
              </a:rPr>
              <a:t>이미지 변환</a:t>
            </a:r>
            <a:endParaRPr lang="en-US" altLang="ko-KR" sz="1600" b="1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10" name="오른쪽 화살표 33">
            <a:extLst>
              <a:ext uri="{FF2B5EF4-FFF2-40B4-BE49-F238E27FC236}">
                <a16:creationId xmlns:a16="http://schemas.microsoft.com/office/drawing/2014/main" id="{A03D8B7D-8D47-F8DD-B16F-81189EB5BEE3}"/>
              </a:ext>
            </a:extLst>
          </p:cNvPr>
          <p:cNvSpPr/>
          <p:nvPr/>
        </p:nvSpPr>
        <p:spPr>
          <a:xfrm>
            <a:off x="5737084" y="3510653"/>
            <a:ext cx="876366" cy="684076"/>
          </a:xfrm>
          <a:prstGeom prst="rightArrow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3A973D-2C57-2300-DC3A-1ADBC8C667FB}"/>
              </a:ext>
            </a:extLst>
          </p:cNvPr>
          <p:cNvSpPr/>
          <p:nvPr/>
        </p:nvSpPr>
        <p:spPr>
          <a:xfrm>
            <a:off x="2949568" y="5148534"/>
            <a:ext cx="14814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Calibri"/>
              </a:rPr>
              <a:t>&lt;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Calibri"/>
              </a:rPr>
              <a:t>생성된 이미지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Calibri"/>
              </a:rPr>
              <a:t>&gt;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8D58F1-A111-738B-6E40-0447CA2300DC}"/>
              </a:ext>
            </a:extLst>
          </p:cNvPr>
          <p:cNvSpPr/>
          <p:nvPr/>
        </p:nvSpPr>
        <p:spPr>
          <a:xfrm>
            <a:off x="8348539" y="5148534"/>
            <a:ext cx="14814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Calibri"/>
              </a:rPr>
              <a:t>&lt;</a:t>
            </a:r>
            <a:r>
              <a:rPr lang="ko-KR" altLang="en-US" sz="1400" b="1" dirty="0">
                <a:solidFill>
                  <a:srgbClr val="44546A"/>
                </a:solidFill>
                <a:latin typeface="Calibri"/>
                <a:ea typeface="맑은 고딕" panose="020B0503020000020004" pitchFamily="50" charset="-127"/>
                <a:cs typeface="Calibri"/>
              </a:rPr>
              <a:t>변환된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Calibri"/>
              </a:rPr>
              <a:t> 이미지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Calibri"/>
              </a:rPr>
              <a:t>&gt;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13054F-E98D-145F-9008-1EB4FB5629BA}"/>
              </a:ext>
            </a:extLst>
          </p:cNvPr>
          <p:cNvSpPr/>
          <p:nvPr/>
        </p:nvSpPr>
        <p:spPr>
          <a:xfrm>
            <a:off x="5116286" y="4367863"/>
            <a:ext cx="2533851" cy="95410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>
                <a:solidFill>
                  <a:schemeClr val="tx2"/>
                </a:solidFill>
                <a:latin typeface="Calibri"/>
                <a:cs typeface="Calibri"/>
              </a:rPr>
              <a:t>Sketch-Generation-with-Drawing-</a:t>
            </a:r>
            <a:endParaRPr lang="en-US" altLang="ko-KR" sz="1400" b="1" i="0" dirty="0">
              <a:solidFill>
                <a:schemeClr val="tx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 i="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Process-Guided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 i="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-by-Vector-Flow-and-Grayscale</a:t>
            </a:r>
            <a:endParaRPr lang="en-US" altLang="ko-KR" sz="1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6EA4A1-162E-22AF-115B-86402E8C9B08}"/>
              </a:ext>
            </a:extLst>
          </p:cNvPr>
          <p:cNvSpPr txBox="1"/>
          <p:nvPr/>
        </p:nvSpPr>
        <p:spPr>
          <a:xfrm>
            <a:off x="952383" y="2116253"/>
            <a:ext cx="813690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400" b="1" noProof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생성된 이미지를 일러스트화</a:t>
            </a:r>
            <a:endParaRPr lang="en-US" altLang="ko-KR" sz="1400" b="1" noProof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15" name="그림 14" descr="실외, 물, 하늘, 산이(가) 표시된 사진&#10;&#10;자동 생성된 설명">
            <a:extLst>
              <a:ext uri="{FF2B5EF4-FFF2-40B4-BE49-F238E27FC236}">
                <a16:creationId xmlns:a16="http://schemas.microsoft.com/office/drawing/2014/main" id="{BBF49668-7AF2-37E0-D99D-D5A758274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275" y="2600136"/>
            <a:ext cx="2438400" cy="2438400"/>
          </a:xfrm>
          <a:prstGeom prst="rect">
            <a:avLst/>
          </a:prstGeom>
        </p:spPr>
      </p:pic>
      <p:pic>
        <p:nvPicPr>
          <p:cNvPr id="17" name="그림 16" descr="포유류이(가) 표시된 사진&#10;&#10;자동 생성된 설명">
            <a:extLst>
              <a:ext uri="{FF2B5EF4-FFF2-40B4-BE49-F238E27FC236}">
                <a16:creationId xmlns:a16="http://schemas.microsoft.com/office/drawing/2014/main" id="{586CA882-21AB-DA5D-F810-CC41C9B44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379" y="2620694"/>
            <a:ext cx="2438400" cy="24384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C8BCBFB-CB45-68D1-C41E-1501C36D0E33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C47DA4-9CDE-A26E-7F16-BF3C9497B26B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BBEFA-EED4-2841-3BAF-2CA6613D5622}"/>
              </a:ext>
            </a:extLst>
          </p:cNvPr>
          <p:cNvSpPr txBox="1"/>
          <p:nvPr/>
        </p:nvSpPr>
        <p:spPr>
          <a:xfrm>
            <a:off x="660400" y="138935"/>
            <a:ext cx="53136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추진전략 및 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7711CC-10F9-9823-0ADD-C4CB30E8F8E4}"/>
              </a:ext>
            </a:extLst>
          </p:cNvPr>
          <p:cNvSpPr txBox="1"/>
          <p:nvPr/>
        </p:nvSpPr>
        <p:spPr>
          <a:xfrm>
            <a:off x="660400" y="694970"/>
            <a:ext cx="748923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진척결과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EC1DC3-8093-5FB6-1948-1701301E934F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779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5E59DC5F-8A67-4787-9538-5ABE7BE0CB86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2A84988-1B38-4F49-A171-5F0788B8522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025537-D6F9-4593-A7E8-1976D47F709E}"/>
              </a:ext>
            </a:extLst>
          </p:cNvPr>
          <p:cNvSpPr txBox="1"/>
          <p:nvPr/>
        </p:nvSpPr>
        <p:spPr>
          <a:xfrm>
            <a:off x="660400" y="138935"/>
            <a:ext cx="53136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추진전략 및 결과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8CFE6C-C6C6-4502-B8D0-E0D2D096F4E1}"/>
              </a:ext>
            </a:extLst>
          </p:cNvPr>
          <p:cNvSpPr txBox="1"/>
          <p:nvPr/>
        </p:nvSpPr>
        <p:spPr>
          <a:xfrm>
            <a:off x="660400" y="694970"/>
            <a:ext cx="748923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추진전략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C173797-4F2D-49DA-8D89-44A23933C77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C3D9C03-5046-4010-AD73-6606ECE1BBBD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2">
            <a:extLst>
              <a:ext uri="{FF2B5EF4-FFF2-40B4-BE49-F238E27FC236}">
                <a16:creationId xmlns:a16="http://schemas.microsoft.com/office/drawing/2014/main" id="{9A0705E1-E112-1502-0118-812D874ACF26}"/>
              </a:ext>
            </a:extLst>
          </p:cNvPr>
          <p:cNvSpPr/>
          <p:nvPr/>
        </p:nvSpPr>
        <p:spPr>
          <a:xfrm>
            <a:off x="538480" y="1408672"/>
            <a:ext cx="430248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"/>
              <a:buChar char="Ø"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Calibri"/>
                <a:cs typeface="Calibri"/>
              </a:rPr>
              <a:t>입력된 문장 한글변환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636EB5-A0A8-B98E-2F16-5C65DEA45348}"/>
              </a:ext>
            </a:extLst>
          </p:cNvPr>
          <p:cNvSpPr txBox="1"/>
          <p:nvPr/>
        </p:nvSpPr>
        <p:spPr>
          <a:xfrm>
            <a:off x="952383" y="2116253"/>
            <a:ext cx="8136904" cy="35796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kern="0" spc="40" dirty="0">
                <a:solidFill>
                  <a:srgbClr val="0000FF"/>
                </a:solidFill>
                <a:effectLst/>
                <a:latin typeface="휴먼명조" panose="02010504000101010101" pitchFamily="2" charset="-127"/>
                <a:ea typeface="휴먼명조" panose="02010504000101010101" pitchFamily="2" charset="-127"/>
              </a:rPr>
              <a:t>문제해결을 위해 적용한 방법</a:t>
            </a:r>
            <a:r>
              <a:rPr lang="en-US" altLang="ko-KR" sz="1800" kern="0" spc="40" dirty="0">
                <a:solidFill>
                  <a:srgbClr val="0000FF"/>
                </a:solidFill>
                <a:effectLst/>
                <a:latin typeface="휴먼명조" panose="02010504000101010101" pitchFamily="2" charset="-127"/>
              </a:rPr>
              <a:t>(</a:t>
            </a:r>
            <a:r>
              <a:rPr lang="ko-KR" altLang="en-US" sz="1800" kern="0" spc="40" dirty="0">
                <a:solidFill>
                  <a:srgbClr val="0000FF"/>
                </a:solidFill>
                <a:effectLst/>
                <a:latin typeface="휴먼명조" panose="02010504000101010101" pitchFamily="2" charset="-127"/>
                <a:ea typeface="휴먼명조" panose="02010504000101010101" pitchFamily="2" charset="-127"/>
              </a:rPr>
              <a:t>또는 기법</a:t>
            </a:r>
            <a:r>
              <a:rPr lang="en-US" altLang="ko-KR" sz="1800" kern="0" spc="40" dirty="0">
                <a:solidFill>
                  <a:srgbClr val="0000FF"/>
                </a:solidFill>
                <a:effectLst/>
                <a:latin typeface="휴먼명조" panose="02010504000101010101" pitchFamily="2" charset="-127"/>
              </a:rPr>
              <a:t>) </a:t>
            </a:r>
            <a:r>
              <a:rPr lang="ko-KR" altLang="en-US" sz="1800" kern="0" spc="40" dirty="0">
                <a:solidFill>
                  <a:srgbClr val="0000FF"/>
                </a:solidFill>
                <a:effectLst/>
                <a:latin typeface="휴먼명조" panose="02010504000101010101" pitchFamily="2" charset="-127"/>
                <a:ea typeface="휴먼명조" panose="02010504000101010101" pitchFamily="2" charset="-127"/>
              </a:rPr>
              <a:t>결과</a:t>
            </a:r>
            <a:r>
              <a:rPr lang="en-US" altLang="ko-KR" sz="1800" kern="0" spc="40" dirty="0">
                <a:solidFill>
                  <a:srgbClr val="0000FF"/>
                </a:solidFill>
                <a:effectLst/>
                <a:latin typeface="휴먼명조" panose="02010504000101010101" pitchFamily="2" charset="-127"/>
              </a:rPr>
              <a:t>, (</a:t>
            </a:r>
            <a:r>
              <a:rPr lang="ko-KR" altLang="en-US" sz="1800" kern="0" spc="40" dirty="0">
                <a:solidFill>
                  <a:srgbClr val="0000FF"/>
                </a:solidFill>
                <a:effectLst/>
                <a:latin typeface="휴먼명조" panose="02010504000101010101" pitchFamily="2" charset="-127"/>
                <a:ea typeface="휴먼명조" panose="02010504000101010101" pitchFamily="2" charset="-127"/>
              </a:rPr>
              <a:t>문제점</a:t>
            </a:r>
            <a:r>
              <a:rPr lang="en-US" altLang="ko-KR" sz="1800" kern="0" spc="40" dirty="0">
                <a:solidFill>
                  <a:srgbClr val="0000FF"/>
                </a:solidFill>
                <a:effectLst/>
                <a:latin typeface="휴먼명조" panose="02010504000101010101" pitchFamily="2" charset="-127"/>
              </a:rPr>
              <a:t>, </a:t>
            </a:r>
            <a:r>
              <a:rPr lang="ko-KR" altLang="en-US" sz="1800" kern="0" spc="40" dirty="0">
                <a:solidFill>
                  <a:srgbClr val="0000FF"/>
                </a:solidFill>
                <a:effectLst/>
                <a:latin typeface="휴먼명조" panose="02010504000101010101" pitchFamily="2" charset="-127"/>
                <a:ea typeface="휴먼명조" panose="02010504000101010101" pitchFamily="2" charset="-127"/>
              </a:rPr>
              <a:t>해결방안</a:t>
            </a:r>
            <a:r>
              <a:rPr lang="en-US" altLang="ko-KR" sz="1800" kern="0" spc="40" dirty="0">
                <a:solidFill>
                  <a:srgbClr val="0000FF"/>
                </a:solidFill>
                <a:effectLst/>
                <a:latin typeface="휴먼명조" panose="02010504000101010101" pitchFamily="2" charset="-127"/>
              </a:rPr>
              <a:t>)</a:t>
            </a: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kern="0" spc="40" dirty="0">
                <a:solidFill>
                  <a:srgbClr val="0000FF"/>
                </a:solidFill>
                <a:latin typeface="휴먼명조" panose="02010504000101010101" pitchFamily="2" charset="-127"/>
              </a:rPr>
              <a:t>-&gt; ?</a:t>
            </a:r>
            <a:r>
              <a:rPr lang="en-US" altLang="ko-KR" sz="1800" kern="0" spc="40" dirty="0">
                <a:solidFill>
                  <a:srgbClr val="0000FF"/>
                </a:solidFill>
                <a:effectLst/>
                <a:latin typeface="휴먼명조" panose="02010504000101010101" pitchFamily="2" charset="-127"/>
              </a:rPr>
              <a:t> </a:t>
            </a:r>
            <a:endParaRPr lang="ko-KR" altLang="en-US" sz="1800" kern="0" spc="40" dirty="0">
              <a:solidFill>
                <a:srgbClr val="000000"/>
              </a:solidFill>
              <a:effectLst/>
              <a:latin typeface="휴먼명조" panose="02010504000101010101" pitchFamily="2" charset="-127"/>
            </a:endParaRP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kern="0" spc="40" dirty="0">
                <a:solidFill>
                  <a:srgbClr val="0000FF"/>
                </a:solidFill>
                <a:effectLst/>
                <a:ea typeface="휴먼명조" panose="02010504000101010101" pitchFamily="2" charset="-127"/>
              </a:rPr>
              <a:t>팀원의 책임 및 역할 수행에 대한 결과</a:t>
            </a:r>
            <a:r>
              <a:rPr lang="en-US" altLang="ko-KR" sz="1800" kern="0" spc="40" dirty="0">
                <a:solidFill>
                  <a:srgbClr val="0000FF"/>
                </a:solidFill>
                <a:effectLst/>
                <a:latin typeface="휴먼명조" panose="02010504000101010101" pitchFamily="2" charset="-127"/>
              </a:rPr>
              <a:t>, (</a:t>
            </a:r>
            <a:r>
              <a:rPr lang="ko-KR" altLang="en-US" sz="1800" kern="0" spc="40" dirty="0">
                <a:solidFill>
                  <a:srgbClr val="0000FF"/>
                </a:solidFill>
                <a:effectLst/>
                <a:ea typeface="휴먼명조" panose="02010504000101010101" pitchFamily="2" charset="-127"/>
              </a:rPr>
              <a:t>문제점</a:t>
            </a:r>
            <a:r>
              <a:rPr lang="en-US" altLang="ko-KR" sz="1800" kern="0" spc="40" dirty="0">
                <a:solidFill>
                  <a:srgbClr val="0000FF"/>
                </a:solidFill>
                <a:effectLst/>
                <a:latin typeface="휴먼명조" panose="02010504000101010101" pitchFamily="2" charset="-127"/>
              </a:rPr>
              <a:t>, </a:t>
            </a:r>
            <a:r>
              <a:rPr lang="ko-KR" altLang="en-US" sz="1800" kern="0" spc="40" dirty="0">
                <a:solidFill>
                  <a:srgbClr val="0000FF"/>
                </a:solidFill>
                <a:effectLst/>
                <a:ea typeface="휴먼명조" panose="02010504000101010101" pitchFamily="2" charset="-127"/>
              </a:rPr>
              <a:t>해결방안</a:t>
            </a:r>
            <a:r>
              <a:rPr lang="en-US" altLang="ko-KR" sz="1800" kern="0" spc="40" dirty="0">
                <a:solidFill>
                  <a:srgbClr val="0000FF"/>
                </a:solidFill>
                <a:effectLst/>
                <a:latin typeface="휴먼명조" panose="02010504000101010101" pitchFamily="2" charset="-127"/>
              </a:rPr>
              <a:t>)</a:t>
            </a: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kern="0" spc="40" dirty="0">
                <a:solidFill>
                  <a:srgbClr val="0000FF"/>
                </a:solidFill>
                <a:latin typeface="휴먼명조" panose="02010504000101010101" pitchFamily="2" charset="-127"/>
              </a:rPr>
              <a:t>-&gt; ?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kern="0" spc="40" dirty="0">
                <a:solidFill>
                  <a:srgbClr val="0000FF"/>
                </a:solidFill>
                <a:effectLst/>
                <a:ea typeface="휴먼명조" panose="02010504000101010101" pitchFamily="2" charset="-127"/>
              </a:rPr>
              <a:t>프로젝트 일정계획에 맞추지 못한 경우의 문제점</a:t>
            </a:r>
            <a:r>
              <a:rPr lang="en-US" altLang="ko-KR" sz="1800" kern="0" spc="40" dirty="0">
                <a:solidFill>
                  <a:srgbClr val="0000FF"/>
                </a:solidFill>
                <a:effectLst/>
                <a:latin typeface="휴먼명조" panose="02010504000101010101" pitchFamily="2" charset="-127"/>
              </a:rPr>
              <a:t>, </a:t>
            </a:r>
            <a:r>
              <a:rPr lang="ko-KR" altLang="en-US" sz="1800" kern="0" spc="40" dirty="0">
                <a:solidFill>
                  <a:srgbClr val="0000FF"/>
                </a:solidFill>
                <a:effectLst/>
                <a:ea typeface="휴먼명조" panose="02010504000101010101" pitchFamily="2" charset="-127"/>
              </a:rPr>
              <a:t>해결 방안</a:t>
            </a:r>
            <a:endParaRPr lang="en-US" altLang="ko-KR" sz="1800" kern="0" spc="40" dirty="0">
              <a:solidFill>
                <a:srgbClr val="0000FF"/>
              </a:solidFill>
              <a:effectLst/>
              <a:ea typeface="휴먼명조" panose="02010504000101010101" pitchFamily="2" charset="-127"/>
            </a:endParaRP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kern="0" spc="40" dirty="0">
                <a:solidFill>
                  <a:srgbClr val="0000FF"/>
                </a:solidFill>
                <a:ea typeface="휴먼명조" panose="02010504000101010101" pitchFamily="2" charset="-127"/>
              </a:rPr>
              <a:t>-&gt; ?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1800" kern="0" spc="40" dirty="0">
                <a:solidFill>
                  <a:srgbClr val="0000FF"/>
                </a:solidFill>
                <a:effectLst/>
                <a:ea typeface="휴먼명조" panose="02010504000101010101" pitchFamily="2" charset="-127"/>
              </a:rPr>
              <a:t>요구사항 변경관리의 결과</a:t>
            </a:r>
            <a:r>
              <a:rPr lang="en-US" altLang="ko-KR" sz="1800" kern="0" spc="40" dirty="0">
                <a:solidFill>
                  <a:srgbClr val="0000FF"/>
                </a:solidFill>
                <a:effectLst/>
                <a:latin typeface="휴먼명조" panose="02010504000101010101" pitchFamily="2" charset="-127"/>
              </a:rPr>
              <a:t>, (</a:t>
            </a:r>
            <a:r>
              <a:rPr lang="ko-KR" altLang="en-US" sz="1800" kern="0" spc="40" dirty="0">
                <a:solidFill>
                  <a:srgbClr val="0000FF"/>
                </a:solidFill>
                <a:effectLst/>
                <a:ea typeface="휴먼명조" panose="02010504000101010101" pitchFamily="2" charset="-127"/>
              </a:rPr>
              <a:t>문제점</a:t>
            </a:r>
            <a:r>
              <a:rPr lang="en-US" altLang="ko-KR" sz="1800" kern="0" spc="40" dirty="0">
                <a:solidFill>
                  <a:srgbClr val="0000FF"/>
                </a:solidFill>
                <a:effectLst/>
                <a:latin typeface="휴먼명조" panose="02010504000101010101" pitchFamily="2" charset="-127"/>
              </a:rPr>
              <a:t>, </a:t>
            </a:r>
            <a:r>
              <a:rPr lang="ko-KR" altLang="en-US" sz="1800" kern="0" spc="40" dirty="0">
                <a:solidFill>
                  <a:srgbClr val="0000FF"/>
                </a:solidFill>
                <a:effectLst/>
                <a:ea typeface="휴먼명조" panose="02010504000101010101" pitchFamily="2" charset="-127"/>
              </a:rPr>
              <a:t>해결 방안</a:t>
            </a:r>
            <a:r>
              <a:rPr lang="en-US" altLang="ko-KR" sz="1800" kern="0" spc="40" dirty="0">
                <a:solidFill>
                  <a:srgbClr val="0000FF"/>
                </a:solidFill>
                <a:effectLst/>
                <a:latin typeface="휴먼명조" panose="02010504000101010101" pitchFamily="2" charset="-127"/>
              </a:rPr>
              <a:t>) </a:t>
            </a:r>
            <a:r>
              <a:rPr lang="ko-KR" altLang="en-US" sz="1800" kern="0" spc="40" dirty="0">
                <a:solidFill>
                  <a:srgbClr val="0000FF"/>
                </a:solidFill>
                <a:effectLst/>
                <a:ea typeface="휴먼명조" panose="02010504000101010101" pitchFamily="2" charset="-127"/>
              </a:rPr>
              <a:t>등등</a:t>
            </a:r>
            <a:r>
              <a:rPr lang="en-US" altLang="ko-KR" sz="1800" kern="0" spc="40" dirty="0">
                <a:solidFill>
                  <a:srgbClr val="0000FF"/>
                </a:solidFill>
                <a:effectLst/>
                <a:latin typeface="휴먼명조" panose="02010504000101010101" pitchFamily="2" charset="-127"/>
              </a:rPr>
              <a:t>. </a:t>
            </a: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kern="0" spc="40" dirty="0">
                <a:solidFill>
                  <a:srgbClr val="0000FF"/>
                </a:solidFill>
                <a:latin typeface="휴먼명조" panose="02010504000101010101" pitchFamily="2" charset="-127"/>
              </a:rPr>
              <a:t>-&gt; ?</a:t>
            </a:r>
            <a:endParaRPr lang="ko-KR" altLang="en-US" sz="1800" kern="0" spc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5204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009533" y="3262771"/>
            <a:ext cx="4172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문제분석 및 해결방안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3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CA1E36-9C36-447C-BE92-3ABA5BB94B03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95E6F9-8ECD-4A6A-B8D5-C8AC3F8B23DD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2F4B82-9363-452F-9D7E-DF77E8534EA6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4E3A27-6B43-4F1B-9139-C667006C05EE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모델 탐구 </a:t>
            </a:r>
          </a:p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및 개선</a:t>
            </a:r>
          </a:p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(소요 시간,</a:t>
            </a:r>
          </a:p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스타일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추가)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CBA0E3-7D99-485F-AA04-C128A1C31F7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9BBBAA-623B-4ADD-BD4B-809851D1D3C4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+mn-ea"/>
              </a:rPr>
              <a:t>&gt;&gt;</a:t>
            </a:r>
            <a:endParaRPr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2B5DD1-996E-44BD-A789-4A76C87AF483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+mn-ea"/>
              </a:rPr>
              <a:t>&gt;&gt;</a:t>
            </a:r>
            <a:endParaRPr lang="ko-KR" altLang="en-US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94F89D-A3E0-4115-B256-612A896AA81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+mn-ea"/>
              </a:rPr>
              <a:t>&gt;&gt;</a:t>
            </a:r>
            <a:endParaRPr lang="ko-KR" altLang="en-US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E7B8A0-A68D-47A5-AC70-AF524F503FFC}"/>
              </a:ext>
            </a:extLst>
          </p:cNvPr>
          <p:cNvSpPr txBox="1"/>
          <p:nvPr/>
        </p:nvSpPr>
        <p:spPr>
          <a:xfrm>
            <a:off x="1534893" y="2151529"/>
            <a:ext cx="79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Step 1</a:t>
            </a:r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89217B-71CA-4834-B7CA-41EC0207C89E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299B6-0F6A-4262-85CA-588BF3B3B920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5CAFB0-B133-4EB3-AC65-48AB29E9F551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894496-669C-47EA-828B-6B7F9D2C95C6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17348F-5BA3-4B7D-8D68-35676EBD494B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74E1BB-6FC3-4B23-99CA-9F80E209C5C7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4A449A-C329-4DE0-A470-C5168FA175D1}"/>
              </a:ext>
            </a:extLst>
          </p:cNvPr>
          <p:cNvSpPr txBox="1"/>
          <p:nvPr/>
        </p:nvSpPr>
        <p:spPr>
          <a:xfrm>
            <a:off x="1112327" y="2942559"/>
            <a:ext cx="1682895" cy="21314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학습데이터 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추가 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결과물 사이즈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변경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결과물 스타일</a:t>
            </a:r>
            <a:endParaRPr lang="en-US" altLang="ko-KR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추가</a:t>
            </a: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ko-KR" altLang="en-US" sz="16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EE21A9-800D-4871-92C9-1FEB85B645FA}"/>
              </a:ext>
            </a:extLst>
          </p:cNvPr>
          <p:cNvSpPr txBox="1"/>
          <p:nvPr/>
        </p:nvSpPr>
        <p:spPr>
          <a:xfrm>
            <a:off x="6593318" y="3429000"/>
            <a:ext cx="1682895" cy="3602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 제작 및 연동</a:t>
            </a:r>
            <a:endParaRPr 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4EF79F-DF34-4728-AEFD-F50FD5C3D2A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60B24E-FF0D-4CCB-BB69-32DE9F3BF9B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95EF1E-8C98-4EC4-A462-AFF785CBB1AB}"/>
              </a:ext>
            </a:extLst>
          </p:cNvPr>
          <p:cNvSpPr txBox="1"/>
          <p:nvPr/>
        </p:nvSpPr>
        <p:spPr>
          <a:xfrm>
            <a:off x="660400" y="138935"/>
            <a:ext cx="44388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문제분석 및 해결방안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DCCC80-D4BA-4254-8F5B-225FF991FF4B}"/>
              </a:ext>
            </a:extLst>
          </p:cNvPr>
          <p:cNvSpPr txBox="1"/>
          <p:nvPr/>
        </p:nvSpPr>
        <p:spPr>
          <a:xfrm>
            <a:off x="660400" y="69497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문제분석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F92359-5CF3-49FA-81C3-BCB37791E09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8E8FA1-1048-4F43-B66E-160F2A7CA2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60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4594954" y="2828835"/>
            <a:ext cx="3002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spc="600" dirty="0" err="1">
                <a:solidFill>
                  <a:schemeClr val="accent6"/>
                </a:solidFill>
              </a:rPr>
              <a:t>QnA</a:t>
            </a:r>
            <a:endParaRPr lang="ko-KR" altLang="en-US" sz="7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39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62480" y="3034175"/>
            <a:ext cx="3467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THANK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YOU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 descr="실외, 밤하늘이(가) 표시된 사진&#10;&#10;자동 생성된 설명">
            <a:extLst>
              <a:ext uri="{FF2B5EF4-FFF2-40B4-BE49-F238E27FC236}">
                <a16:creationId xmlns:a16="http://schemas.microsoft.com/office/drawing/2014/main" id="{DF91F94E-BC12-53BD-432C-9E4A5A7B1FE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7758" y="0"/>
            <a:ext cx="6214242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2902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목차 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of Contents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7771067-C4DD-41B9-9D84-B0BFA12A5483}"/>
              </a:ext>
            </a:extLst>
          </p:cNvPr>
          <p:cNvCxnSpPr/>
          <p:nvPr/>
        </p:nvCxnSpPr>
        <p:spPr>
          <a:xfrm>
            <a:off x="776177" y="6666617"/>
            <a:ext cx="53198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E3D8942-DDB4-F8A6-B7C3-C5F92DCD7CF8}"/>
              </a:ext>
            </a:extLst>
          </p:cNvPr>
          <p:cNvSpPr txBox="1"/>
          <p:nvPr/>
        </p:nvSpPr>
        <p:spPr>
          <a:xfrm>
            <a:off x="9579429" y="5103674"/>
            <a:ext cx="2612571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20161616 </a:t>
            </a:r>
            <a:r>
              <a:rPr lang="ko-KR" altLang="en-US" b="1" err="1">
                <a:solidFill>
                  <a:schemeClr val="bg1"/>
                </a:solidFill>
              </a:rPr>
              <a:t>연제원</a:t>
            </a:r>
            <a:endParaRPr lang="en-US" altLang="ko-KR" b="1">
              <a:solidFill>
                <a:schemeClr val="bg1"/>
              </a:solidFill>
              <a:cs typeface="Arial"/>
            </a:endParaRPr>
          </a:p>
          <a:p>
            <a:endParaRPr lang="en-US" altLang="ko-KR" b="1">
              <a:solidFill>
                <a:schemeClr val="bg1"/>
              </a:solidFill>
              <a:cs typeface="Arial"/>
            </a:endParaRPr>
          </a:p>
          <a:p>
            <a:r>
              <a:rPr lang="en-US" altLang="ko-KR" b="1">
                <a:solidFill>
                  <a:schemeClr val="bg1"/>
                </a:solidFill>
              </a:rPr>
              <a:t>20197124 </a:t>
            </a:r>
            <a:r>
              <a:rPr lang="ko-KR" altLang="en-US" b="1" err="1">
                <a:solidFill>
                  <a:schemeClr val="bg1"/>
                </a:solidFill>
              </a:rPr>
              <a:t>하상욱</a:t>
            </a:r>
            <a:endParaRPr lang="en-US" altLang="ko-KR" b="1">
              <a:solidFill>
                <a:schemeClr val="bg1"/>
              </a:solidFill>
              <a:cs typeface="Arial"/>
            </a:endParaRPr>
          </a:p>
          <a:p>
            <a:endParaRPr lang="en-US" altLang="ko-KR" b="1">
              <a:solidFill>
                <a:schemeClr val="bg1"/>
              </a:solidFill>
              <a:cs typeface="Arial"/>
            </a:endParaRPr>
          </a:p>
          <a:p>
            <a:r>
              <a:rPr lang="en-US" altLang="ko-KR" b="1">
                <a:solidFill>
                  <a:schemeClr val="bg1"/>
                </a:solidFill>
              </a:rPr>
              <a:t>20198028 </a:t>
            </a:r>
            <a:r>
              <a:rPr lang="ko-KR" altLang="en-US" b="1">
                <a:solidFill>
                  <a:schemeClr val="bg1"/>
                </a:solidFill>
              </a:rPr>
              <a:t>이창현</a:t>
            </a:r>
            <a:endParaRPr lang="en-US" altLang="ko-KR" b="1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7D343F2-4CC4-1928-0C1F-D550617B79EB}"/>
              </a:ext>
            </a:extLst>
          </p:cNvPr>
          <p:cNvGrpSpPr/>
          <p:nvPr/>
        </p:nvGrpSpPr>
        <p:grpSpPr>
          <a:xfrm>
            <a:off x="939800" y="1357778"/>
            <a:ext cx="4559605" cy="4112501"/>
            <a:chOff x="939800" y="1357779"/>
            <a:chExt cx="3977768" cy="297344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3C08834-ED35-45E6-B147-6F64B4C6C295}"/>
                </a:ext>
              </a:extLst>
            </p:cNvPr>
            <p:cNvGrpSpPr>
              <a:grpSpLocks/>
            </p:cNvGrpSpPr>
            <p:nvPr/>
          </p:nvGrpSpPr>
          <p:grpSpPr>
            <a:xfrm>
              <a:off x="939800" y="1357779"/>
              <a:ext cx="3032417" cy="707886"/>
              <a:chOff x="939800" y="1442839"/>
              <a:chExt cx="3032417" cy="70788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F72330-7E35-4F3E-8233-5EF2FA75D0AC}"/>
                  </a:ext>
                </a:extLst>
              </p:cNvPr>
              <p:cNvSpPr txBox="1"/>
              <p:nvPr/>
            </p:nvSpPr>
            <p:spPr>
              <a:xfrm>
                <a:off x="939800" y="1442839"/>
                <a:ext cx="4997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  <a:endParaRPr lang="ko-KR" alt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F5346A5-0E50-4A80-AECC-3CD8A3A24059}"/>
                  </a:ext>
                </a:extLst>
              </p:cNvPr>
              <p:cNvSpPr txBox="1"/>
              <p:nvPr/>
            </p:nvSpPr>
            <p:spPr>
              <a:xfrm>
                <a:off x="1520456" y="1535172"/>
                <a:ext cx="2451761" cy="3783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프로젝트 진행상황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F076CB6-D359-4E8A-B7BA-83335D6CFD8F}"/>
                </a:ext>
              </a:extLst>
            </p:cNvPr>
            <p:cNvGrpSpPr>
              <a:grpSpLocks/>
            </p:cNvGrpSpPr>
            <p:nvPr/>
          </p:nvGrpSpPr>
          <p:grpSpPr>
            <a:xfrm>
              <a:off x="939800" y="2172833"/>
              <a:ext cx="3977768" cy="707886"/>
              <a:chOff x="939800" y="1442839"/>
              <a:chExt cx="3977768" cy="707886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275C46-30D4-4E5A-A1AE-F7AB20CDC7FB}"/>
                  </a:ext>
                </a:extLst>
              </p:cNvPr>
              <p:cNvSpPr txBox="1"/>
              <p:nvPr/>
            </p:nvSpPr>
            <p:spPr>
              <a:xfrm>
                <a:off x="939800" y="1442839"/>
                <a:ext cx="4997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</a:t>
                </a:r>
                <a:endParaRPr lang="ko-KR" alt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39CCD7-3E49-43B4-BB9C-7D7D8A386A9A}"/>
                  </a:ext>
                </a:extLst>
              </p:cNvPr>
              <p:cNvSpPr txBox="1"/>
              <p:nvPr/>
            </p:nvSpPr>
            <p:spPr>
              <a:xfrm>
                <a:off x="1520456" y="1535172"/>
                <a:ext cx="3397112" cy="3783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프로젝트 추진전략 및 결과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C3C80B5-AE52-41E1-806D-EC76DD5D2936}"/>
                </a:ext>
              </a:extLst>
            </p:cNvPr>
            <p:cNvGrpSpPr>
              <a:grpSpLocks/>
            </p:cNvGrpSpPr>
            <p:nvPr/>
          </p:nvGrpSpPr>
          <p:grpSpPr>
            <a:xfrm>
              <a:off x="939800" y="2893796"/>
              <a:ext cx="3418389" cy="707886"/>
              <a:chOff x="939800" y="1442839"/>
              <a:chExt cx="3418389" cy="707886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87F61B-E90A-4A24-8681-B60ABA115232}"/>
                  </a:ext>
                </a:extLst>
              </p:cNvPr>
              <p:cNvSpPr txBox="1"/>
              <p:nvPr/>
            </p:nvSpPr>
            <p:spPr>
              <a:xfrm>
                <a:off x="939800" y="1442839"/>
                <a:ext cx="4997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</a:t>
                </a:r>
                <a:endParaRPr lang="ko-KR" alt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39A7FC-8333-48EF-848E-56B2C85A9A85}"/>
                  </a:ext>
                </a:extLst>
              </p:cNvPr>
              <p:cNvSpPr txBox="1"/>
              <p:nvPr/>
            </p:nvSpPr>
            <p:spPr>
              <a:xfrm>
                <a:off x="1520456" y="1535172"/>
                <a:ext cx="2837733" cy="3783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문제 분석 및 해결방안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DA4652-189F-4F7A-8733-88CE2127DA4F}"/>
                </a:ext>
              </a:extLst>
            </p:cNvPr>
            <p:cNvSpPr txBox="1"/>
            <p:nvPr/>
          </p:nvSpPr>
          <p:spPr>
            <a:xfrm>
              <a:off x="939800" y="36233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1292C5A-BB32-66C7-6026-A4AFBEC91C51}"/>
                </a:ext>
              </a:extLst>
            </p:cNvPr>
            <p:cNvSpPr txBox="1"/>
            <p:nvPr/>
          </p:nvSpPr>
          <p:spPr>
            <a:xfrm>
              <a:off x="1520456" y="3737321"/>
              <a:ext cx="7873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QnA</a:t>
              </a:r>
              <a:endPara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266013" y="3262771"/>
            <a:ext cx="3659976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프로젝트 진행상황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1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75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B5C1EC-7630-48BC-9FD1-EFCC50085F10}"/>
              </a:ext>
            </a:extLst>
          </p:cNvPr>
          <p:cNvSpPr/>
          <p:nvPr/>
        </p:nvSpPr>
        <p:spPr>
          <a:xfrm>
            <a:off x="1095548" y="2042275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D8A406-4F30-443D-8177-A29B54DD9395}"/>
              </a:ext>
            </a:extLst>
          </p:cNvPr>
          <p:cNvSpPr/>
          <p:nvPr/>
        </p:nvSpPr>
        <p:spPr>
          <a:xfrm>
            <a:off x="2505248" y="2042275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49509-1FA4-4223-8933-B25B2B77AE73}"/>
              </a:ext>
            </a:extLst>
          </p:cNvPr>
          <p:cNvSpPr txBox="1"/>
          <p:nvPr/>
        </p:nvSpPr>
        <p:spPr>
          <a:xfrm>
            <a:off x="1418084" y="2208832"/>
            <a:ext cx="502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9DA5B-24CA-491E-94A7-289D924A9942}"/>
              </a:ext>
            </a:extLst>
          </p:cNvPr>
          <p:cNvSpPr txBox="1"/>
          <p:nvPr/>
        </p:nvSpPr>
        <p:spPr>
          <a:xfrm>
            <a:off x="2762342" y="2239610"/>
            <a:ext cx="780854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b="1" spc="-150" dirty="0" err="1">
                <a:solidFill>
                  <a:schemeClr val="bg1"/>
                </a:solidFill>
                <a:latin typeface="+mj-ea"/>
                <a:ea typeface="+mj-ea"/>
              </a:rPr>
              <a:t>입력받은</a:t>
            </a:r>
            <a:r>
              <a:rPr lang="ko-KR" altLang="en-US" sz="3400" b="1" spc="-150" dirty="0">
                <a:solidFill>
                  <a:schemeClr val="bg1"/>
                </a:solidFill>
                <a:latin typeface="+mj-ea"/>
                <a:ea typeface="+mj-ea"/>
              </a:rPr>
              <a:t> 한글을 영문으로 변환하여 학습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09FF96-0F59-4044-8C06-615B0BACF7B3}"/>
              </a:ext>
            </a:extLst>
          </p:cNvPr>
          <p:cNvSpPr/>
          <p:nvPr/>
        </p:nvSpPr>
        <p:spPr>
          <a:xfrm>
            <a:off x="1095548" y="3361776"/>
            <a:ext cx="11684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9950DD-74D9-42BD-8E19-44E7030EF154}"/>
              </a:ext>
            </a:extLst>
          </p:cNvPr>
          <p:cNvSpPr/>
          <p:nvPr/>
        </p:nvSpPr>
        <p:spPr>
          <a:xfrm>
            <a:off x="2505248" y="3361776"/>
            <a:ext cx="82423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BCB27B-6DDB-41CD-B741-0D5D752D082A}"/>
              </a:ext>
            </a:extLst>
          </p:cNvPr>
          <p:cNvSpPr txBox="1"/>
          <p:nvPr/>
        </p:nvSpPr>
        <p:spPr>
          <a:xfrm>
            <a:off x="1428717" y="3515811"/>
            <a:ext cx="50206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845437-E3D1-4A2E-9095-D5829B34093B}"/>
              </a:ext>
            </a:extLst>
          </p:cNvPr>
          <p:cNvSpPr txBox="1"/>
          <p:nvPr/>
        </p:nvSpPr>
        <p:spPr>
          <a:xfrm>
            <a:off x="2762342" y="3546589"/>
            <a:ext cx="7885492" cy="615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400" b="1" spc="-150" dirty="0">
                <a:solidFill>
                  <a:schemeClr val="bg1"/>
                </a:solidFill>
                <a:latin typeface="+mj-ea"/>
                <a:ea typeface="+mj-ea"/>
              </a:rPr>
              <a:t>GAN </a:t>
            </a:r>
            <a:r>
              <a:rPr lang="ko-KR" altLang="en-US" sz="3400" b="1" spc="-150" dirty="0">
                <a:solidFill>
                  <a:schemeClr val="bg1"/>
                </a:solidFill>
                <a:latin typeface="+mj-ea"/>
                <a:ea typeface="+mj-ea"/>
              </a:rPr>
              <a:t>알고리즘을 활용한 이미지 생성기능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1602D4-8B26-41FF-ACD7-EC56CFDE429F}"/>
              </a:ext>
            </a:extLst>
          </p:cNvPr>
          <p:cNvSpPr/>
          <p:nvPr/>
        </p:nvSpPr>
        <p:spPr>
          <a:xfrm>
            <a:off x="1095548" y="4681277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888ABB-2057-43F2-9D2A-894CADBC5E68}"/>
              </a:ext>
            </a:extLst>
          </p:cNvPr>
          <p:cNvSpPr/>
          <p:nvPr/>
        </p:nvSpPr>
        <p:spPr>
          <a:xfrm>
            <a:off x="2505248" y="4681277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ABCB4F-FF0D-4555-8BEB-9E65E323193D}"/>
              </a:ext>
            </a:extLst>
          </p:cNvPr>
          <p:cNvSpPr txBox="1"/>
          <p:nvPr/>
        </p:nvSpPr>
        <p:spPr>
          <a:xfrm>
            <a:off x="1428717" y="4835312"/>
            <a:ext cx="502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400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C593BC-60FD-432E-B03B-45680789084A}"/>
              </a:ext>
            </a:extLst>
          </p:cNvPr>
          <p:cNvSpPr txBox="1"/>
          <p:nvPr/>
        </p:nvSpPr>
        <p:spPr>
          <a:xfrm>
            <a:off x="2762342" y="4866090"/>
            <a:ext cx="7391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생성 결과물의 세부설정 및 다운로드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2571538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프로젝트 목표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03F367-568F-4C2F-BA77-ACFD90303A26}"/>
                </a:ext>
              </a:extLst>
            </p:cNvPr>
            <p:cNvSpPr txBox="1"/>
            <p:nvPr/>
          </p:nvSpPr>
          <p:spPr>
            <a:xfrm>
              <a:off x="660400" y="694970"/>
              <a:ext cx="13901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프로젝트 주요 기능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1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425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334097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프로젝트 진행상황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03F367-568F-4C2F-BA77-ACFD90303A26}"/>
                </a:ext>
              </a:extLst>
            </p:cNvPr>
            <p:cNvSpPr txBox="1"/>
            <p:nvPr/>
          </p:nvSpPr>
          <p:spPr>
            <a:xfrm>
              <a:off x="660400" y="694970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진행상황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1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12">
            <a:extLst>
              <a:ext uri="{FF2B5EF4-FFF2-40B4-BE49-F238E27FC236}">
                <a16:creationId xmlns:a16="http://schemas.microsoft.com/office/drawing/2014/main" id="{43993B72-71E8-A674-F686-1E551B82C6D8}"/>
              </a:ext>
            </a:extLst>
          </p:cNvPr>
          <p:cNvSpPr/>
          <p:nvPr/>
        </p:nvSpPr>
        <p:spPr>
          <a:xfrm>
            <a:off x="639469" y="1124772"/>
            <a:ext cx="474266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/>
              <a:buChar char="Ø"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Calibri"/>
                <a:cs typeface="Calibri"/>
              </a:rPr>
              <a:t>프로젝트 진행상황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6BFF05-A688-F908-FDE2-2ED00DDAB89C}"/>
              </a:ext>
            </a:extLst>
          </p:cNvPr>
          <p:cNvSpPr txBox="1"/>
          <p:nvPr/>
        </p:nvSpPr>
        <p:spPr>
          <a:xfrm>
            <a:off x="782241" y="1520816"/>
            <a:ext cx="8136904" cy="180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0" marR="635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-10" dirty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- </a:t>
            </a:r>
            <a:r>
              <a:rPr lang="ko-KR" altLang="en-US" sz="1800" b="1" kern="0" spc="-10" dirty="0" err="1">
                <a:solidFill>
                  <a:srgbClr val="000000"/>
                </a:solidFill>
                <a:effectLst/>
                <a:latin typeface="+mn-ea"/>
              </a:rPr>
              <a:t>파파고</a:t>
            </a:r>
            <a:r>
              <a:rPr lang="ko-KR" altLang="en-US" sz="1800" b="1" kern="0" spc="-1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800" b="1" kern="0" spc="-10" dirty="0">
                <a:solidFill>
                  <a:srgbClr val="000000"/>
                </a:solidFill>
                <a:effectLst/>
                <a:latin typeface="+mn-ea"/>
              </a:rPr>
              <a:t>API</a:t>
            </a:r>
            <a:r>
              <a:rPr lang="ko-KR" altLang="en-US" sz="1800" b="1" kern="0" spc="-10" dirty="0">
                <a:solidFill>
                  <a:srgbClr val="000000"/>
                </a:solidFill>
                <a:effectLst/>
                <a:latin typeface="+mn-ea"/>
              </a:rPr>
              <a:t>를 이용한 한글번역 기능 구현</a:t>
            </a:r>
            <a:endParaRPr lang="en-US" altLang="ko-KR" sz="1800" b="1" kern="0" spc="-10" dirty="0">
              <a:solidFill>
                <a:srgbClr val="000000"/>
              </a:solidFill>
              <a:effectLst/>
              <a:latin typeface="+mn-ea"/>
            </a:endParaRPr>
          </a:p>
          <a:p>
            <a:pPr marL="349250" marR="63500" indent="-285750" algn="just" fontAlgn="base">
              <a:lnSpc>
                <a:spcPct val="160000"/>
              </a:lnSpc>
              <a:buFontTx/>
              <a:buChar char="-"/>
            </a:pPr>
            <a:r>
              <a:rPr lang="ko-KR" altLang="en-US" sz="18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Glide-text2im</a:t>
            </a:r>
            <a:r>
              <a:rPr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800" b="1" kern="0" spc="-10" dirty="0">
                <a:solidFill>
                  <a:srgbClr val="000000"/>
                </a:solidFill>
                <a:effectLst/>
                <a:latin typeface="+mn-ea"/>
              </a:rPr>
              <a:t>이용하여 이미지 생성</a:t>
            </a:r>
            <a:endParaRPr lang="en-US" altLang="ko-KR" b="1" kern="0" spc="-10" dirty="0">
              <a:solidFill>
                <a:srgbClr val="000000"/>
              </a:solidFill>
              <a:latin typeface="+mn-ea"/>
            </a:endParaRPr>
          </a:p>
          <a:p>
            <a:pPr marL="349250" marR="63500" indent="-285750" algn="just" fontAlgn="base">
              <a:lnSpc>
                <a:spcPct val="160000"/>
              </a:lnSpc>
              <a:buFontTx/>
              <a:buChar char="-"/>
            </a:pPr>
            <a:r>
              <a:rPr lang="ko-KR" altLang="en-US" b="1" kern="0" spc="-10" dirty="0">
                <a:solidFill>
                  <a:srgbClr val="000000"/>
                </a:solidFill>
                <a:latin typeface="+mn-ea"/>
              </a:rPr>
              <a:t>화풍추가 기능 구현</a:t>
            </a:r>
            <a:endParaRPr lang="en-US" altLang="ko-KR" b="1" kern="0" spc="-10" dirty="0">
              <a:solidFill>
                <a:srgbClr val="000000"/>
              </a:solidFill>
              <a:latin typeface="+mn-ea"/>
            </a:endParaRPr>
          </a:p>
          <a:p>
            <a:pPr marL="349250" marR="63500" indent="-285750" algn="just" fontAlgn="base">
              <a:lnSpc>
                <a:spcPct val="160000"/>
              </a:lnSpc>
              <a:buFontTx/>
              <a:buChar char="-"/>
            </a:pPr>
            <a:r>
              <a:rPr lang="ko-KR" altLang="en-US" b="1" kern="0" spc="-10" dirty="0">
                <a:solidFill>
                  <a:srgbClr val="000000"/>
                </a:solidFill>
                <a:latin typeface="+mn-ea"/>
              </a:rPr>
              <a:t>웹페이지를 이용한 서비스 구현예정</a:t>
            </a:r>
            <a:endParaRPr lang="en-US" altLang="ko-KR" b="1" kern="0" spc="-1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063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334097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프로젝트 진행상황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03F367-568F-4C2F-BA77-ACFD90303A26}"/>
                </a:ext>
              </a:extLst>
            </p:cNvPr>
            <p:cNvSpPr txBox="1"/>
            <p:nvPr/>
          </p:nvSpPr>
          <p:spPr>
            <a:xfrm>
              <a:off x="660400" y="694970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진행상황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1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12">
            <a:extLst>
              <a:ext uri="{FF2B5EF4-FFF2-40B4-BE49-F238E27FC236}">
                <a16:creationId xmlns:a16="http://schemas.microsoft.com/office/drawing/2014/main" id="{43993B72-71E8-A674-F686-1E551B82C6D8}"/>
              </a:ext>
            </a:extLst>
          </p:cNvPr>
          <p:cNvSpPr/>
          <p:nvPr/>
        </p:nvSpPr>
        <p:spPr>
          <a:xfrm>
            <a:off x="639469" y="1124772"/>
            <a:ext cx="474266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/>
              <a:buChar char="Ø"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Calibri"/>
                <a:cs typeface="Calibri"/>
              </a:rPr>
              <a:t>프로젝트 진행상황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6BFF05-A688-F908-FDE2-2ED00DDAB89C}"/>
              </a:ext>
            </a:extLst>
          </p:cNvPr>
          <p:cNvSpPr txBox="1"/>
          <p:nvPr/>
        </p:nvSpPr>
        <p:spPr>
          <a:xfrm>
            <a:off x="782241" y="1520816"/>
            <a:ext cx="8136904" cy="180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0" marR="635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-10" dirty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- </a:t>
            </a:r>
            <a:r>
              <a:rPr lang="ko-KR" altLang="en-US" sz="1800" b="1" kern="0" spc="-10" dirty="0" err="1">
                <a:solidFill>
                  <a:srgbClr val="000000"/>
                </a:solidFill>
                <a:effectLst/>
                <a:latin typeface="+mn-ea"/>
              </a:rPr>
              <a:t>파파고</a:t>
            </a:r>
            <a:r>
              <a:rPr lang="ko-KR" altLang="en-US" sz="1800" b="1" kern="0" spc="-1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800" b="1" kern="0" spc="-10" dirty="0">
                <a:solidFill>
                  <a:srgbClr val="000000"/>
                </a:solidFill>
                <a:effectLst/>
                <a:latin typeface="+mn-ea"/>
              </a:rPr>
              <a:t>API</a:t>
            </a:r>
            <a:r>
              <a:rPr lang="ko-KR" altLang="en-US" sz="1800" b="1" kern="0" spc="-10" dirty="0">
                <a:solidFill>
                  <a:srgbClr val="000000"/>
                </a:solidFill>
                <a:effectLst/>
                <a:latin typeface="+mn-ea"/>
              </a:rPr>
              <a:t>를 이용한 한글번역 기능 구현</a:t>
            </a:r>
            <a:endParaRPr lang="en-US" altLang="ko-KR" sz="1800" b="1" kern="0" spc="-10" dirty="0">
              <a:solidFill>
                <a:srgbClr val="000000"/>
              </a:solidFill>
              <a:effectLst/>
              <a:latin typeface="+mn-ea"/>
            </a:endParaRPr>
          </a:p>
          <a:p>
            <a:pPr marL="349250" marR="63500" indent="-285750" algn="just" fontAlgn="base">
              <a:lnSpc>
                <a:spcPct val="160000"/>
              </a:lnSpc>
              <a:buFontTx/>
              <a:buChar char="-"/>
            </a:pPr>
            <a:r>
              <a:rPr lang="ko-KR" altLang="en-US" sz="18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Glide-text2im</a:t>
            </a:r>
            <a:r>
              <a:rPr lang="ko-KR" altLang="en-US" sz="1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800" b="1" kern="0" spc="-10" dirty="0">
                <a:solidFill>
                  <a:srgbClr val="000000"/>
                </a:solidFill>
                <a:effectLst/>
                <a:latin typeface="+mn-ea"/>
              </a:rPr>
              <a:t>이용하여 이미지 생성</a:t>
            </a:r>
            <a:endParaRPr lang="en-US" altLang="ko-KR" b="1" kern="0" spc="-10" dirty="0">
              <a:solidFill>
                <a:srgbClr val="000000"/>
              </a:solidFill>
              <a:latin typeface="+mn-ea"/>
            </a:endParaRPr>
          </a:p>
          <a:p>
            <a:pPr marL="349250" marR="63500" indent="-285750" algn="just" fontAlgn="base">
              <a:lnSpc>
                <a:spcPct val="160000"/>
              </a:lnSpc>
              <a:buFontTx/>
              <a:buChar char="-"/>
            </a:pPr>
            <a:r>
              <a:rPr lang="ko-KR" altLang="en-US" b="1" kern="0" spc="-10" dirty="0">
                <a:solidFill>
                  <a:srgbClr val="000000"/>
                </a:solidFill>
                <a:latin typeface="+mn-ea"/>
              </a:rPr>
              <a:t>화풍추가 기능 구현</a:t>
            </a:r>
            <a:endParaRPr lang="en-US" altLang="ko-KR" b="1" kern="0" spc="-10" dirty="0">
              <a:solidFill>
                <a:srgbClr val="000000"/>
              </a:solidFill>
              <a:latin typeface="+mn-ea"/>
            </a:endParaRPr>
          </a:p>
          <a:p>
            <a:pPr marL="349250" marR="63500" indent="-285750" algn="just" fontAlgn="base">
              <a:lnSpc>
                <a:spcPct val="160000"/>
              </a:lnSpc>
              <a:buFontTx/>
              <a:buChar char="-"/>
            </a:pPr>
            <a:r>
              <a:rPr lang="ko-KR" altLang="en-US" b="1" kern="0" spc="-10" dirty="0">
                <a:solidFill>
                  <a:srgbClr val="000000"/>
                </a:solidFill>
                <a:latin typeface="+mn-ea"/>
              </a:rPr>
              <a:t>웹페이지를 이용한 서비스 구현예정</a:t>
            </a:r>
            <a:endParaRPr lang="en-US" altLang="ko-KR" b="1" kern="0" spc="-1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386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3496575" y="3262771"/>
            <a:ext cx="519886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프로젝트 추진전략 및 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2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28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5E59DC5F-8A67-4787-9538-5ABE7BE0CB86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2A84988-1B38-4F49-A171-5F0788B8522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025537-D6F9-4593-A7E8-1976D47F709E}"/>
              </a:ext>
            </a:extLst>
          </p:cNvPr>
          <p:cNvSpPr txBox="1"/>
          <p:nvPr/>
        </p:nvSpPr>
        <p:spPr>
          <a:xfrm>
            <a:off x="660400" y="138935"/>
            <a:ext cx="53136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추진전략 및 결과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8CFE6C-C6C6-4502-B8D0-E0D2D096F4E1}"/>
              </a:ext>
            </a:extLst>
          </p:cNvPr>
          <p:cNvSpPr txBox="1"/>
          <p:nvPr/>
        </p:nvSpPr>
        <p:spPr>
          <a:xfrm>
            <a:off x="660400" y="694970"/>
            <a:ext cx="748923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진척결과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C173797-4F2D-49DA-8D89-44A23933C77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C3D9C03-5046-4010-AD73-6606ECE1BBBD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2">
            <a:extLst>
              <a:ext uri="{FF2B5EF4-FFF2-40B4-BE49-F238E27FC236}">
                <a16:creationId xmlns:a16="http://schemas.microsoft.com/office/drawing/2014/main" id="{9A0705E1-E112-1502-0118-812D874ACF26}"/>
              </a:ext>
            </a:extLst>
          </p:cNvPr>
          <p:cNvSpPr/>
          <p:nvPr/>
        </p:nvSpPr>
        <p:spPr>
          <a:xfrm>
            <a:off x="538480" y="1408672"/>
            <a:ext cx="430248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"/>
              <a:buChar char="Ø"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Calibri"/>
                <a:cs typeface="Calibri"/>
              </a:rPr>
              <a:t>입력된 문장 한글변환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636EB5-A0A8-B98E-2F16-5C65DEA45348}"/>
              </a:ext>
            </a:extLst>
          </p:cNvPr>
          <p:cNvSpPr txBox="1"/>
          <p:nvPr/>
        </p:nvSpPr>
        <p:spPr>
          <a:xfrm>
            <a:off x="952383" y="2116253"/>
            <a:ext cx="8136904" cy="166654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sz="1400" b="1" dirty="0">
                <a:latin typeface="Malgun Gothic"/>
                <a:ea typeface="Malgun Gothic"/>
              </a:rPr>
              <a:t>기존 모델의 학습에 사용된 영문 데이터셋과의 연계를 </a:t>
            </a:r>
            <a:r>
              <a:rPr lang="ko-KR" altLang="en-US" sz="1400" b="1" dirty="0">
                <a:latin typeface="Malgun Gothic"/>
                <a:ea typeface="Malgun Gothic"/>
              </a:rPr>
              <a:t>위해 한글 -&gt; 영어로 번역</a:t>
            </a:r>
            <a:endParaRPr lang="ko-KR" altLang="en-US" sz="1400" b="1" dirty="0">
              <a:latin typeface="맑은 고딕"/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endParaRPr lang="ko-KR" altLang="en-US" sz="1400" b="1" dirty="0">
              <a:latin typeface="Malgun Gothic"/>
              <a:ea typeface="Malgun Gothic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400" b="1" dirty="0" err="1">
                <a:latin typeface="맑은 고딕"/>
                <a:ea typeface="맑은 고딕"/>
              </a:rPr>
              <a:t>입력받은</a:t>
            </a:r>
            <a:r>
              <a:rPr lang="ko-KR" altLang="en-US" sz="1400" b="1" dirty="0">
                <a:latin typeface="맑은 고딕"/>
                <a:ea typeface="맑은 고딕"/>
              </a:rPr>
              <a:t> 한글을 영어로 변환시켜 학습시키기 위해 </a:t>
            </a:r>
            <a:r>
              <a:rPr lang="ko-KR" altLang="en-US" sz="1400" b="1" dirty="0" err="1">
                <a:latin typeface="맑은 고딕"/>
                <a:ea typeface="맑은 고딕"/>
              </a:rPr>
              <a:t>파파고</a:t>
            </a:r>
            <a:r>
              <a:rPr lang="ko-KR" altLang="en-US" sz="1400" b="1" dirty="0">
                <a:latin typeface="맑은 고딕"/>
                <a:ea typeface="맑은 고딕"/>
              </a:rPr>
              <a:t> </a:t>
            </a:r>
            <a:r>
              <a:rPr lang="ko-KR" altLang="en-US" sz="1400" b="1" dirty="0" err="1">
                <a:latin typeface="맑은 고딕"/>
                <a:ea typeface="맑은 고딕"/>
              </a:rPr>
              <a:t>API를</a:t>
            </a:r>
            <a:r>
              <a:rPr lang="ko-KR" altLang="en-US" sz="1400" b="1" dirty="0">
                <a:latin typeface="맑은 고딕"/>
                <a:ea typeface="맑은 고딕"/>
              </a:rPr>
              <a:t> 사용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endParaRPr lang="ko-KR" altLang="en-US" sz="1400" b="1" dirty="0">
              <a:latin typeface="맑은 고딕"/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sz="1400" b="1" dirty="0">
                <a:latin typeface="Malgun Gothic"/>
                <a:ea typeface="Malgun Gothic"/>
              </a:rPr>
              <a:t>한글 -&gt; 영어 번역에 있어서 구글번역 보다 딜레이</a:t>
            </a:r>
            <a:r>
              <a:rPr lang="en-US" altLang="ko-KR" sz="1400" b="1" dirty="0">
                <a:latin typeface="Malgun Gothic"/>
                <a:ea typeface="Malgun Gothic"/>
              </a:rPr>
              <a:t>(</a:t>
            </a:r>
            <a:r>
              <a:rPr lang="ko-KR" altLang="en-US" sz="1400" b="1" dirty="0">
                <a:latin typeface="Malgun Gothic"/>
                <a:ea typeface="Malgun Gothic"/>
              </a:rPr>
              <a:t>평균 </a:t>
            </a:r>
            <a:r>
              <a:rPr lang="en-US" altLang="ko-KR" sz="1400" b="1" dirty="0">
                <a:latin typeface="Malgun Gothic"/>
                <a:ea typeface="Malgun Gothic"/>
              </a:rPr>
              <a:t>0.14sec)</a:t>
            </a:r>
            <a:r>
              <a:rPr lang="ko-KR" sz="1400" b="1" dirty="0">
                <a:latin typeface="Malgun Gothic"/>
                <a:ea typeface="Malgun Gothic"/>
              </a:rPr>
              <a:t>가 </a:t>
            </a:r>
            <a:r>
              <a:rPr lang="ko-KR" altLang="en-US" sz="1400" b="1" dirty="0">
                <a:latin typeface="Malgun Gothic"/>
                <a:ea typeface="Malgun Gothic"/>
              </a:rPr>
              <a:t>적은</a:t>
            </a:r>
            <a:r>
              <a:rPr lang="ko-KR" sz="1400" b="1" dirty="0">
                <a:latin typeface="Malgun Gothic"/>
                <a:ea typeface="Malgun Gothic"/>
              </a:rPr>
              <a:t> </a:t>
            </a:r>
            <a:r>
              <a:rPr lang="ko-KR" sz="1400" b="1" dirty="0" err="1">
                <a:latin typeface="Malgun Gothic"/>
                <a:ea typeface="Malgun Gothic"/>
              </a:rPr>
              <a:t>파파고</a:t>
            </a:r>
            <a:r>
              <a:rPr lang="ko-KR" sz="1400" b="1" dirty="0">
                <a:latin typeface="Malgun Gothic"/>
                <a:ea typeface="Malgun Gothic"/>
              </a:rPr>
              <a:t> </a:t>
            </a:r>
            <a:r>
              <a:rPr lang="ko-KR" sz="1400" b="1" dirty="0" err="1">
                <a:latin typeface="Malgun Gothic"/>
                <a:ea typeface="Malgun Gothic"/>
              </a:rPr>
              <a:t>API를</a:t>
            </a:r>
            <a:r>
              <a:rPr lang="ko-KR" sz="1400" b="1" dirty="0">
                <a:latin typeface="Malgun Gothic"/>
                <a:ea typeface="Malgun Gothic"/>
              </a:rPr>
              <a:t> 사용</a:t>
            </a:r>
            <a:endParaRPr lang="ko-KR" altLang="en-US" sz="1400" b="1" dirty="0">
              <a:latin typeface="맑은 고딕"/>
              <a:ea typeface="맑은 고딕"/>
            </a:endParaRPr>
          </a:p>
        </p:txBody>
      </p:sp>
      <p:pic>
        <p:nvPicPr>
          <p:cNvPr id="14" name="그림 1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F5EECB74-FA8B-4C42-3CD1-29349868F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268" y="4382777"/>
            <a:ext cx="4957313" cy="128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7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C3D9C03-5046-4010-AD73-6606ECE1BBBD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12">
            <a:extLst>
              <a:ext uri="{FF2B5EF4-FFF2-40B4-BE49-F238E27FC236}">
                <a16:creationId xmlns:a16="http://schemas.microsoft.com/office/drawing/2014/main" id="{A37CAF16-5D28-B6D8-7699-011F7D924BDA}"/>
              </a:ext>
            </a:extLst>
          </p:cNvPr>
          <p:cNvSpPr/>
          <p:nvPr/>
        </p:nvSpPr>
        <p:spPr>
          <a:xfrm>
            <a:off x="538480" y="1408672"/>
            <a:ext cx="430248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eaLnBrk="1" latinLnBrk="1" hangingPunct="1">
              <a:spcBef>
                <a:spcPct val="0"/>
              </a:spcBef>
              <a:spcAft>
                <a:spcPct val="0"/>
              </a:spcAft>
              <a:buFont typeface="Wingdings"/>
              <a:buChar char="Ø"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Calibri"/>
                <a:cs typeface="Calibri"/>
              </a:rPr>
              <a:t>이미지 생성</a:t>
            </a:r>
            <a:endParaRPr lang="en-US" altLang="ko-KR" sz="1600" b="1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35" name="오른쪽 화살표 33">
            <a:extLst>
              <a:ext uri="{FF2B5EF4-FFF2-40B4-BE49-F238E27FC236}">
                <a16:creationId xmlns:a16="http://schemas.microsoft.com/office/drawing/2014/main" id="{C8FFE8DF-B577-66F6-4597-E6D6E265C1D7}"/>
              </a:ext>
            </a:extLst>
          </p:cNvPr>
          <p:cNvSpPr/>
          <p:nvPr/>
        </p:nvSpPr>
        <p:spPr>
          <a:xfrm>
            <a:off x="5981499" y="3280615"/>
            <a:ext cx="876366" cy="684076"/>
          </a:xfrm>
          <a:prstGeom prst="rightArrow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CD4729-3625-FA7E-DF77-CFB41A729D31}"/>
              </a:ext>
            </a:extLst>
          </p:cNvPr>
          <p:cNvSpPr/>
          <p:nvPr/>
        </p:nvSpPr>
        <p:spPr>
          <a:xfrm>
            <a:off x="3082677" y="5141551"/>
            <a:ext cx="1521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Calibri"/>
              </a:rPr>
              <a:t>&lt;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Calibri"/>
              </a:rPr>
              <a:t>입력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Calibri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Calibri"/>
              </a:rPr>
              <a:t>받은 한글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Calibri"/>
              </a:rPr>
              <a:t>&gt;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F6490F-C3CC-9898-7535-9561AB67A9D9}"/>
              </a:ext>
            </a:extLst>
          </p:cNvPr>
          <p:cNvSpPr/>
          <p:nvPr/>
        </p:nvSpPr>
        <p:spPr>
          <a:xfrm>
            <a:off x="8348539" y="5148534"/>
            <a:ext cx="14814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Calibri"/>
              </a:rPr>
              <a:t>&lt;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Calibri"/>
              </a:rPr>
              <a:t>생성된 이미지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Calibri"/>
              </a:rPr>
              <a:t>&gt;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A8E8892-E906-BCA9-6C50-82BAF4BB862E}"/>
              </a:ext>
            </a:extLst>
          </p:cNvPr>
          <p:cNvSpPr/>
          <p:nvPr/>
        </p:nvSpPr>
        <p:spPr>
          <a:xfrm>
            <a:off x="5541843" y="4204334"/>
            <a:ext cx="1750323" cy="30777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 dirty="0">
                <a:solidFill>
                  <a:srgbClr val="44546A"/>
                </a:solidFill>
                <a:latin typeface="Calibri"/>
                <a:ea typeface="맑은 고딕"/>
                <a:cs typeface="Calibri"/>
              </a:rPr>
              <a:t>Glide-text2im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EF864A-A8FF-D81D-5C91-655325BF8EAD}"/>
              </a:ext>
            </a:extLst>
          </p:cNvPr>
          <p:cNvSpPr txBox="1"/>
          <p:nvPr/>
        </p:nvSpPr>
        <p:spPr>
          <a:xfrm>
            <a:off x="952383" y="2116253"/>
            <a:ext cx="813690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400" b="1" noProof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입력</a:t>
            </a:r>
            <a:r>
              <a:rPr lang="en-US" altLang="ko-KR" sz="1400" b="1" noProof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1400" b="1" noProof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받은 문장을 이미지로 생성</a:t>
            </a:r>
            <a:endParaRPr lang="en-US" altLang="ko-KR" sz="1400" b="1" noProof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5" name="그림 4" descr="실외, 물, 하늘, 산이(가) 표시된 사진&#10;&#10;자동 생성된 설명">
            <a:extLst>
              <a:ext uri="{FF2B5EF4-FFF2-40B4-BE49-F238E27FC236}">
                <a16:creationId xmlns:a16="http://schemas.microsoft.com/office/drawing/2014/main" id="{23EAA748-E3E4-2259-C126-89C6C64FD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087" y="2490138"/>
            <a:ext cx="2438400" cy="24384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800EF90B-655F-096E-1862-925466784386}"/>
              </a:ext>
            </a:extLst>
          </p:cNvPr>
          <p:cNvSpPr/>
          <p:nvPr/>
        </p:nvSpPr>
        <p:spPr>
          <a:xfrm>
            <a:off x="2607139" y="3468764"/>
            <a:ext cx="24481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</a:rPr>
              <a:t>절</a:t>
            </a:r>
            <a:r>
              <a:rPr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</a:rPr>
              <a:t>12</a:t>
            </a:r>
            <a:r>
              <a:rPr lang="ko-KR" altLang="en-US" sz="1400" b="1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</a:rPr>
              <a:t>벽위</a:t>
            </a:r>
            <a:r>
              <a:rPr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</a:rPr>
              <a:t>^^</a:t>
            </a:r>
            <a:r>
              <a:rPr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</a:rPr>
              <a:t>의 등</a:t>
            </a:r>
            <a:r>
              <a:rPr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</a:rPr>
              <a:t>334#@!</a:t>
            </a:r>
            <a:r>
              <a:rPr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</a:rPr>
              <a:t>대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algun Gothic" panose="020B0503020000020004" pitchFamily="34" charset="-127"/>
              <a:ea typeface="Malgun Gothic" panose="020B0503020000020004" pitchFamily="34" charset="-127"/>
              <a:cs typeface="Calibri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B177A8-5926-8FF2-7261-B71E79912117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DD49653-37EA-23CE-E1DD-E7034D1FE871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61B552-ADAA-CC24-115D-163C06FAB774}"/>
              </a:ext>
            </a:extLst>
          </p:cNvPr>
          <p:cNvSpPr txBox="1"/>
          <p:nvPr/>
        </p:nvSpPr>
        <p:spPr>
          <a:xfrm>
            <a:off x="660400" y="138935"/>
            <a:ext cx="53136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추진전략 및 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0B21B-0D84-4540-36D8-23082A3BA187}"/>
              </a:ext>
            </a:extLst>
          </p:cNvPr>
          <p:cNvSpPr txBox="1"/>
          <p:nvPr/>
        </p:nvSpPr>
        <p:spPr>
          <a:xfrm>
            <a:off x="660400" y="694970"/>
            <a:ext cx="748923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진척결과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DBAA3E-1EC8-368C-BBFB-3BC3E070A73F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6202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341</Words>
  <Application>Microsoft Office PowerPoint</Application>
  <PresentationFormat>와이드스크린</PresentationFormat>
  <Paragraphs>113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굴림</vt:lpstr>
      <vt:lpstr>나눔스퀘어 ExtraBold</vt:lpstr>
      <vt:lpstr>나눔스퀘어 Light</vt:lpstr>
      <vt:lpstr>Malgun Gothic</vt:lpstr>
      <vt:lpstr>Malgun Gothic</vt:lpstr>
      <vt:lpstr>휴먼명조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이창현</cp:lastModifiedBy>
  <cp:revision>39</cp:revision>
  <dcterms:created xsi:type="dcterms:W3CDTF">2021-02-14T00:18:03Z</dcterms:created>
  <dcterms:modified xsi:type="dcterms:W3CDTF">2022-12-05T12:37:17Z</dcterms:modified>
</cp:coreProperties>
</file>