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304" r:id="rId5"/>
    <p:sldId id="288" r:id="rId6"/>
    <p:sldId id="300" r:id="rId7"/>
    <p:sldId id="306" r:id="rId8"/>
    <p:sldId id="305" r:id="rId9"/>
    <p:sldId id="296" r:id="rId10"/>
    <p:sldId id="311" r:id="rId11"/>
    <p:sldId id="271" r:id="rId12"/>
    <p:sldId id="310" r:id="rId13"/>
    <p:sldId id="297" r:id="rId14"/>
    <p:sldId id="269" r:id="rId15"/>
    <p:sldId id="298" r:id="rId16"/>
    <p:sldId id="307" r:id="rId17"/>
    <p:sldId id="308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DFF65-40F7-4C60-B083-B845023BE5EE}" v="1160" dt="2022-06-06T13:06:46.833"/>
    <p1510:client id="{4A5B8F88-EAA4-EE41-BFDC-94CD38E0BEDB}" v="350" dt="2022-06-06T13:13:08.257"/>
    <p1510:client id="{95E5EB32-7231-46CD-B2D5-2B0F42C29D12}" v="995" dt="2022-06-06T13:10:53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10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crdownload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1619454" y="5123844"/>
            <a:ext cx="89530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kern="1800" spc="1100" dirty="0">
                <a:solidFill>
                  <a:schemeClr val="accent6"/>
                </a:solidFill>
              </a:rPr>
              <a:t>Image Generation from</a:t>
            </a:r>
          </a:p>
          <a:p>
            <a:r>
              <a:rPr lang="en-US" altLang="ko-KR" sz="4400" kern="1800" spc="1100" dirty="0">
                <a:solidFill>
                  <a:schemeClr val="accent6"/>
                </a:solidFill>
              </a:rPr>
              <a:t> 	Caption Sentence</a:t>
            </a:r>
            <a:endParaRPr lang="ko-KR" altLang="en-US" sz="44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106326" y="11695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/>
                </a:solidFill>
              </a:rPr>
              <a:t>캡스톤</a:t>
            </a:r>
            <a:r>
              <a:rPr lang="ko-KR" altLang="en-US" sz="1200" dirty="0">
                <a:solidFill>
                  <a:schemeClr val="accent6"/>
                </a:solidFill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5313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설계 방법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60400" y="694970"/>
            <a:ext cx="78739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설계 방법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2">
            <a:extLst>
              <a:ext uri="{FF2B5EF4-FFF2-40B4-BE49-F238E27FC236}">
                <a16:creationId xmlns:a16="http://schemas.microsoft.com/office/drawing/2014/main" id="{9A0705E1-E112-1502-0118-812D874ACF26}"/>
              </a:ext>
            </a:extLst>
          </p:cNvPr>
          <p:cNvSpPr/>
          <p:nvPr/>
        </p:nvSpPr>
        <p:spPr>
          <a:xfrm>
            <a:off x="538480" y="1408672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  <a:latin typeface="Calibri"/>
                <a:cs typeface="Calibri"/>
              </a:rPr>
              <a:t>입력된 문장 한글변환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36EB5-A0A8-B98E-2F16-5C65DEA45348}"/>
              </a:ext>
            </a:extLst>
          </p:cNvPr>
          <p:cNvSpPr txBox="1"/>
          <p:nvPr/>
        </p:nvSpPr>
        <p:spPr>
          <a:xfrm>
            <a:off x="952383" y="2116253"/>
            <a:ext cx="8136904" cy="16665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sz="1400" b="1" dirty="0">
                <a:latin typeface="Malgun Gothic"/>
                <a:ea typeface="Malgun Gothic"/>
              </a:rPr>
              <a:t>기존 모델의 학습에 사용된 영문 데이터셋과의 연계를 </a:t>
            </a:r>
            <a:r>
              <a:rPr lang="ko-KR" altLang="en-US" sz="1400" b="1" dirty="0">
                <a:latin typeface="Malgun Gothic"/>
                <a:ea typeface="Malgun Gothic"/>
              </a:rPr>
              <a:t>위해 한글 -&gt; 영어로 번역</a:t>
            </a:r>
            <a:endParaRPr lang="ko-KR" altLang="en-US" sz="1400" b="1" dirty="0"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400" b="1" dirty="0">
              <a:latin typeface="Malgun Gothic"/>
              <a:ea typeface="Malgun Gothic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 b="1" dirty="0" err="1">
                <a:latin typeface="맑은 고딕"/>
                <a:ea typeface="맑은 고딕"/>
              </a:rPr>
              <a:t>입력받은</a:t>
            </a:r>
            <a:r>
              <a:rPr lang="ko-KR" altLang="en-US" sz="1400" b="1" dirty="0">
                <a:latin typeface="맑은 고딕"/>
                <a:ea typeface="맑은 고딕"/>
              </a:rPr>
              <a:t> 한글을 영어로 변환시켜 학습시키기 위해 </a:t>
            </a:r>
            <a:r>
              <a:rPr lang="ko-KR" altLang="en-US" sz="1400" b="1" dirty="0" err="1">
                <a:latin typeface="맑은 고딕"/>
                <a:ea typeface="맑은 고딕"/>
              </a:rPr>
              <a:t>파파고</a:t>
            </a:r>
            <a:r>
              <a:rPr lang="ko-KR" altLang="en-US" sz="1400" b="1" dirty="0">
                <a:latin typeface="맑은 고딕"/>
                <a:ea typeface="맑은 고딕"/>
              </a:rPr>
              <a:t> </a:t>
            </a:r>
            <a:r>
              <a:rPr lang="ko-KR" altLang="en-US" sz="1400" b="1" dirty="0" err="1">
                <a:latin typeface="맑은 고딕"/>
                <a:ea typeface="맑은 고딕"/>
              </a:rPr>
              <a:t>API를</a:t>
            </a:r>
            <a:r>
              <a:rPr lang="ko-KR" altLang="en-US" sz="1400" b="1" dirty="0">
                <a:latin typeface="맑은 고딕"/>
                <a:ea typeface="맑은 고딕"/>
              </a:rPr>
              <a:t> 사용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400" b="1" dirty="0"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sz="1400" b="1" dirty="0">
                <a:latin typeface="Malgun Gothic"/>
                <a:ea typeface="Malgun Gothic"/>
              </a:rPr>
              <a:t>한글 -&gt; 영어 번역에 있어서 구글번역 보다 딜레이</a:t>
            </a:r>
            <a:r>
              <a:rPr lang="en-US" altLang="ko-KR" sz="1400" b="1" dirty="0">
                <a:latin typeface="Malgun Gothic"/>
                <a:ea typeface="Malgun Gothic"/>
              </a:rPr>
              <a:t>(</a:t>
            </a:r>
            <a:r>
              <a:rPr lang="ko-KR" altLang="en-US" sz="1400" b="1" dirty="0">
                <a:latin typeface="Malgun Gothic"/>
                <a:ea typeface="Malgun Gothic"/>
              </a:rPr>
              <a:t>평균 </a:t>
            </a:r>
            <a:r>
              <a:rPr lang="en-US" altLang="ko-KR" sz="1400" b="1" dirty="0">
                <a:latin typeface="Malgun Gothic"/>
                <a:ea typeface="Malgun Gothic"/>
              </a:rPr>
              <a:t>0.14sec)</a:t>
            </a:r>
            <a:r>
              <a:rPr lang="ko-KR" sz="1400" b="1" dirty="0">
                <a:latin typeface="Malgun Gothic"/>
                <a:ea typeface="Malgun Gothic"/>
              </a:rPr>
              <a:t>가 </a:t>
            </a:r>
            <a:r>
              <a:rPr lang="ko-KR" altLang="en-US" sz="1400" b="1" dirty="0">
                <a:latin typeface="Malgun Gothic"/>
                <a:ea typeface="Malgun Gothic"/>
              </a:rPr>
              <a:t>적은</a:t>
            </a:r>
            <a:r>
              <a:rPr lang="ko-KR" sz="1400" b="1" dirty="0">
                <a:latin typeface="Malgun Gothic"/>
                <a:ea typeface="Malgun Gothic"/>
              </a:rPr>
              <a:t> </a:t>
            </a:r>
            <a:r>
              <a:rPr lang="ko-KR" sz="1400" b="1" dirty="0" err="1">
                <a:latin typeface="Malgun Gothic"/>
                <a:ea typeface="Malgun Gothic"/>
              </a:rPr>
              <a:t>파파고</a:t>
            </a:r>
            <a:r>
              <a:rPr lang="ko-KR" sz="1400" b="1" dirty="0">
                <a:latin typeface="Malgun Gothic"/>
                <a:ea typeface="Malgun Gothic"/>
              </a:rPr>
              <a:t> </a:t>
            </a:r>
            <a:r>
              <a:rPr lang="ko-KR" sz="1400" b="1" dirty="0" err="1">
                <a:latin typeface="Malgun Gothic"/>
                <a:ea typeface="Malgun Gothic"/>
              </a:rPr>
              <a:t>API를</a:t>
            </a:r>
            <a:r>
              <a:rPr lang="ko-KR" sz="1400" b="1" dirty="0">
                <a:latin typeface="Malgun Gothic"/>
                <a:ea typeface="Malgun Gothic"/>
              </a:rPr>
              <a:t> 사용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14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5EECB74-FA8B-4C42-3CD1-29349868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8" y="4382777"/>
            <a:ext cx="4957313" cy="12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5313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설계 방법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31646" y="723724"/>
            <a:ext cx="8070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설계 방법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12">
            <a:extLst>
              <a:ext uri="{FF2B5EF4-FFF2-40B4-BE49-F238E27FC236}">
                <a16:creationId xmlns:a16="http://schemas.microsoft.com/office/drawing/2014/main" id="{A37CAF16-5D28-B6D8-7699-011F7D924BDA}"/>
              </a:ext>
            </a:extLst>
          </p:cNvPr>
          <p:cNvSpPr/>
          <p:nvPr/>
        </p:nvSpPr>
        <p:spPr>
          <a:xfrm>
            <a:off x="538480" y="1408672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이미지 생성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35" name="오른쪽 화살표 33">
            <a:extLst>
              <a:ext uri="{FF2B5EF4-FFF2-40B4-BE49-F238E27FC236}">
                <a16:creationId xmlns:a16="http://schemas.microsoft.com/office/drawing/2014/main" id="{C8FFE8DF-B577-66F6-4597-E6D6E265C1D7}"/>
              </a:ext>
            </a:extLst>
          </p:cNvPr>
          <p:cNvSpPr/>
          <p:nvPr/>
        </p:nvSpPr>
        <p:spPr>
          <a:xfrm>
            <a:off x="5981499" y="3280615"/>
            <a:ext cx="876366" cy="684076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D4729-3625-FA7E-DF77-CFB41A729D31}"/>
              </a:ext>
            </a:extLst>
          </p:cNvPr>
          <p:cNvSpPr/>
          <p:nvPr/>
        </p:nvSpPr>
        <p:spPr>
          <a:xfrm>
            <a:off x="3082677" y="5141551"/>
            <a:ext cx="1521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입력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받은 한글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F6490F-C3CC-9898-7535-9561AB67A9D9}"/>
              </a:ext>
            </a:extLst>
          </p:cNvPr>
          <p:cNvSpPr/>
          <p:nvPr/>
        </p:nvSpPr>
        <p:spPr>
          <a:xfrm>
            <a:off x="8348539" y="5148534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생성된 이미지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8E8892-E906-BCA9-6C50-82BAF4BB862E}"/>
              </a:ext>
            </a:extLst>
          </p:cNvPr>
          <p:cNvSpPr/>
          <p:nvPr/>
        </p:nvSpPr>
        <p:spPr>
          <a:xfrm>
            <a:off x="5541843" y="4204334"/>
            <a:ext cx="1750323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rgbClr val="44546A"/>
                </a:solidFill>
                <a:latin typeface="Calibri"/>
                <a:ea typeface="맑은 고딕"/>
                <a:cs typeface="Calibri"/>
              </a:rPr>
              <a:t>Glide-text2im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EF864A-A8FF-D81D-5C91-655325BF8EAD}"/>
              </a:ext>
            </a:extLst>
          </p:cNvPr>
          <p:cNvSpPr txBox="1"/>
          <p:nvPr/>
        </p:nvSpPr>
        <p:spPr>
          <a:xfrm>
            <a:off x="952383" y="2116253"/>
            <a:ext cx="813690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</a:t>
            </a:r>
            <a:r>
              <a:rPr lang="en-US" altLang="ko-KR" sz="1400" b="1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b="1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받은 문장을 이미지로 생성</a:t>
            </a:r>
            <a:endParaRPr lang="en-US" altLang="ko-KR" sz="1400" b="1" noProof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" name="그림 4" descr="실외, 물, 하늘, 산이(가) 표시된 사진&#10;&#10;자동 생성된 설명">
            <a:extLst>
              <a:ext uri="{FF2B5EF4-FFF2-40B4-BE49-F238E27FC236}">
                <a16:creationId xmlns:a16="http://schemas.microsoft.com/office/drawing/2014/main" id="{23EAA748-E3E4-2259-C126-89C6C64FD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87" y="2490138"/>
            <a:ext cx="2438400" cy="243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0EF90B-655F-096E-1862-925466784386}"/>
              </a:ext>
            </a:extLst>
          </p:cNvPr>
          <p:cNvSpPr/>
          <p:nvPr/>
        </p:nvSpPr>
        <p:spPr>
          <a:xfrm>
            <a:off x="2607139" y="3468764"/>
            <a:ext cx="2448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절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12</a:t>
            </a:r>
            <a:r>
              <a:rPr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벽위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^^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의 등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334#@!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20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5313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설계 방법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60400" y="69497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 방법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2">
            <a:extLst>
              <a:ext uri="{FF2B5EF4-FFF2-40B4-BE49-F238E27FC236}">
                <a16:creationId xmlns:a16="http://schemas.microsoft.com/office/drawing/2014/main" id="{4EA3845F-0B32-C5C6-0DD8-48F8B9C91F4A}"/>
              </a:ext>
            </a:extLst>
          </p:cNvPr>
          <p:cNvSpPr/>
          <p:nvPr/>
        </p:nvSpPr>
        <p:spPr>
          <a:xfrm>
            <a:off x="538480" y="1408672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이미지 변환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10" name="오른쪽 화살표 33">
            <a:extLst>
              <a:ext uri="{FF2B5EF4-FFF2-40B4-BE49-F238E27FC236}">
                <a16:creationId xmlns:a16="http://schemas.microsoft.com/office/drawing/2014/main" id="{A03D8B7D-8D47-F8DD-B16F-81189EB5BEE3}"/>
              </a:ext>
            </a:extLst>
          </p:cNvPr>
          <p:cNvSpPr/>
          <p:nvPr/>
        </p:nvSpPr>
        <p:spPr>
          <a:xfrm>
            <a:off x="5737084" y="3510653"/>
            <a:ext cx="876366" cy="684076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3A973D-2C57-2300-DC3A-1ADBC8C667FB}"/>
              </a:ext>
            </a:extLst>
          </p:cNvPr>
          <p:cNvSpPr/>
          <p:nvPr/>
        </p:nvSpPr>
        <p:spPr>
          <a:xfrm>
            <a:off x="2949568" y="5148534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생성된 이미지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8D58F1-A111-738B-6E40-0447CA2300DC}"/>
              </a:ext>
            </a:extLst>
          </p:cNvPr>
          <p:cNvSpPr/>
          <p:nvPr/>
        </p:nvSpPr>
        <p:spPr>
          <a:xfrm>
            <a:off x="8348539" y="5148534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lang="ko-KR" altLang="en-US" sz="1400" b="1" dirty="0">
                <a:solidFill>
                  <a:srgbClr val="44546A"/>
                </a:solidFill>
                <a:latin typeface="Calibri"/>
                <a:ea typeface="맑은 고딕" panose="020B0503020000020004" pitchFamily="50" charset="-127"/>
                <a:cs typeface="Calibri"/>
              </a:rPr>
              <a:t>변환된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 이미지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13054F-E98D-145F-9008-1EB4FB5629BA}"/>
              </a:ext>
            </a:extLst>
          </p:cNvPr>
          <p:cNvSpPr/>
          <p:nvPr/>
        </p:nvSpPr>
        <p:spPr>
          <a:xfrm>
            <a:off x="5116286" y="4367863"/>
            <a:ext cx="2533851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>
                <a:solidFill>
                  <a:schemeClr val="tx2"/>
                </a:solidFill>
                <a:latin typeface="Calibri"/>
                <a:cs typeface="Calibri"/>
              </a:rPr>
              <a:t>Sketch-Generation-with-Drawing-</a:t>
            </a:r>
            <a:endParaRPr lang="en-US" altLang="ko-KR" sz="1400" b="1" i="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Process-Guided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-by-Vector-Flow-and-Grayscale</a:t>
            </a:r>
            <a:endParaRPr lang="en-US" altLang="ko-KR" sz="1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EA4A1-162E-22AF-115B-86402E8C9B08}"/>
              </a:ext>
            </a:extLst>
          </p:cNvPr>
          <p:cNvSpPr txBox="1"/>
          <p:nvPr/>
        </p:nvSpPr>
        <p:spPr>
          <a:xfrm>
            <a:off x="952383" y="2116253"/>
            <a:ext cx="813690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생성된 이미지를 일러스트화</a:t>
            </a:r>
            <a:endParaRPr lang="en-US" altLang="ko-KR" sz="1400" b="1" noProof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15" name="그림 14" descr="실외, 물, 하늘, 산이(가) 표시된 사진&#10;&#10;자동 생성된 설명">
            <a:extLst>
              <a:ext uri="{FF2B5EF4-FFF2-40B4-BE49-F238E27FC236}">
                <a16:creationId xmlns:a16="http://schemas.microsoft.com/office/drawing/2014/main" id="{BBF49668-7AF2-37E0-D99D-D5A75827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75" y="2600136"/>
            <a:ext cx="2438400" cy="2438400"/>
          </a:xfrm>
          <a:prstGeom prst="rect">
            <a:avLst/>
          </a:prstGeom>
        </p:spPr>
      </p:pic>
      <p:pic>
        <p:nvPicPr>
          <p:cNvPr id="17" name="그림 16" descr="포유류이(가) 표시된 사진&#10;&#10;자동 생성된 설명">
            <a:extLst>
              <a:ext uri="{FF2B5EF4-FFF2-40B4-BE49-F238E27FC236}">
                <a16:creationId xmlns:a16="http://schemas.microsoft.com/office/drawing/2014/main" id="{586CA882-21AB-DA5D-F810-CC41C9B44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379" y="26206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753052" y="3262771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향후 추진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2F4B82-9363-452F-9D7E-DF77E8534EA6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모델 탐구 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및 개선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(소요 시간,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스타일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추가)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BA0E3-7D99-485F-AA04-C128A1C31F7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BBAA-623B-4ADD-BD4B-809851D1D3C4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5DD1-996E-44BD-A789-4A76C87AF483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4F89D-A3E0-4115-B256-612A896AA81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5CAFB0-B133-4EB3-AC65-48AB29E9F55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4496-669C-47EA-828B-6B7F9D2C95C6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17348F-5BA3-4B7D-8D68-35676EBD494B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E1BB-6FC3-4B23-99CA-9F80E209C5C7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1112327" y="2942559"/>
            <a:ext cx="1682895" cy="2426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학습데이터 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추가 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결과물 사이즈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변경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결과물 스타일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추가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E21A9-800D-4871-92C9-1FEB85B645FA}"/>
              </a:ext>
            </a:extLst>
          </p:cNvPr>
          <p:cNvSpPr txBox="1"/>
          <p:nvPr/>
        </p:nvSpPr>
        <p:spPr>
          <a:xfrm>
            <a:off x="6593318" y="3429000"/>
            <a:ext cx="1682895" cy="9511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어플리케이션 제작 및 </a:t>
            </a:r>
            <a:endParaRPr 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 연동</a:t>
            </a:r>
            <a:endParaRPr 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98EBEE-6206-4D4C-A2C1-E9F0AF605944}"/>
              </a:ext>
            </a:extLst>
          </p:cNvPr>
          <p:cNvSpPr txBox="1"/>
          <p:nvPr/>
        </p:nvSpPr>
        <p:spPr>
          <a:xfrm>
            <a:off x="9383173" y="3734466"/>
            <a:ext cx="1682895" cy="3586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유지 보수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4438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향후 추진 계획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향후 추진계획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580473" y="326277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데모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4438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현재까지의 진행결과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고양이, 실내, 녹색, 포유류이(가) 표시된 사진&#10;&#10;자동 생성된 설명">
            <a:extLst>
              <a:ext uri="{FF2B5EF4-FFF2-40B4-BE49-F238E27FC236}">
                <a16:creationId xmlns:a16="http://schemas.microsoft.com/office/drawing/2014/main" id="{BEA83A96-FFCE-B2A1-B777-66EBDA780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37" y="1876990"/>
            <a:ext cx="3777343" cy="3777343"/>
          </a:xfrm>
          <a:prstGeom prst="rect">
            <a:avLst/>
          </a:prstGeom>
        </p:spPr>
      </p:pic>
      <p:pic>
        <p:nvPicPr>
          <p:cNvPr id="23" name="그림 22" descr="포유류이(가) 표시된 사진&#10;&#10;자동 생성된 설명">
            <a:extLst>
              <a:ext uri="{FF2B5EF4-FFF2-40B4-BE49-F238E27FC236}">
                <a16:creationId xmlns:a16="http://schemas.microsoft.com/office/drawing/2014/main" id="{7CE6E9FB-CB26-D286-DCAA-D102F54F8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36" y="1876989"/>
            <a:ext cx="3777343" cy="377734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794E5E-23DA-102B-9CA1-1642F8C3C6DF}"/>
              </a:ext>
            </a:extLst>
          </p:cNvPr>
          <p:cNvSpPr/>
          <p:nvPr/>
        </p:nvSpPr>
        <p:spPr>
          <a:xfrm>
            <a:off x="2170468" y="6138484"/>
            <a:ext cx="1794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&lt;‘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고양이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’ 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생성 결과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&gt;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B2A776-ED4E-2EED-7C2E-8C55C4023858}"/>
              </a:ext>
            </a:extLst>
          </p:cNvPr>
          <p:cNvSpPr/>
          <p:nvPr/>
        </p:nvSpPr>
        <p:spPr>
          <a:xfrm>
            <a:off x="7586826" y="6126879"/>
            <a:ext cx="2372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&lt;‘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절벽위의 등대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‘ 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생성 결과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1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4594954" y="2828835"/>
            <a:ext cx="3002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600" dirty="0" err="1">
                <a:solidFill>
                  <a:schemeClr val="accent6"/>
                </a:solidFill>
              </a:rPr>
              <a:t>QnA</a:t>
            </a:r>
            <a:endParaRPr lang="ko-KR" altLang="en-US" sz="7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9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실외, 밤하늘이(가) 표시된 사진&#10;&#10;자동 생성된 설명">
            <a:extLst>
              <a:ext uri="{FF2B5EF4-FFF2-40B4-BE49-F238E27FC236}">
                <a16:creationId xmlns:a16="http://schemas.microsoft.com/office/drawing/2014/main" id="{DF91F94E-BC12-53BD-432C-9E4A5A7B1F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7758" y="0"/>
            <a:ext cx="6214242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3D8942-DDB4-F8A6-B7C3-C5F92DCD7CF8}"/>
              </a:ext>
            </a:extLst>
          </p:cNvPr>
          <p:cNvSpPr txBox="1"/>
          <p:nvPr/>
        </p:nvSpPr>
        <p:spPr>
          <a:xfrm>
            <a:off x="9579429" y="5103674"/>
            <a:ext cx="261257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20161616 </a:t>
            </a:r>
            <a:r>
              <a:rPr lang="ko-KR" altLang="en-US" b="1" err="1">
                <a:solidFill>
                  <a:schemeClr val="bg1"/>
                </a:solidFill>
              </a:rPr>
              <a:t>연제원</a:t>
            </a:r>
            <a:endParaRPr lang="en-US" altLang="ko-KR" b="1">
              <a:solidFill>
                <a:schemeClr val="bg1"/>
              </a:solidFill>
              <a:cs typeface="Arial"/>
            </a:endParaRPr>
          </a:p>
          <a:p>
            <a:endParaRPr lang="en-US" altLang="ko-KR" b="1">
              <a:solidFill>
                <a:schemeClr val="bg1"/>
              </a:solidFill>
              <a:cs typeface="Arial"/>
            </a:endParaRPr>
          </a:p>
          <a:p>
            <a:r>
              <a:rPr lang="en-US" altLang="ko-KR" b="1">
                <a:solidFill>
                  <a:schemeClr val="bg1"/>
                </a:solidFill>
              </a:rPr>
              <a:t>20197124 </a:t>
            </a:r>
            <a:r>
              <a:rPr lang="ko-KR" altLang="en-US" b="1" err="1">
                <a:solidFill>
                  <a:schemeClr val="bg1"/>
                </a:solidFill>
              </a:rPr>
              <a:t>하상욱</a:t>
            </a:r>
            <a:endParaRPr lang="en-US" altLang="ko-KR" b="1">
              <a:solidFill>
                <a:schemeClr val="bg1"/>
              </a:solidFill>
              <a:cs typeface="Arial"/>
            </a:endParaRPr>
          </a:p>
          <a:p>
            <a:endParaRPr lang="en-US" altLang="ko-KR" b="1">
              <a:solidFill>
                <a:schemeClr val="bg1"/>
              </a:solidFill>
              <a:cs typeface="Arial"/>
            </a:endParaRPr>
          </a:p>
          <a:p>
            <a:r>
              <a:rPr lang="en-US" altLang="ko-KR" b="1">
                <a:solidFill>
                  <a:schemeClr val="bg1"/>
                </a:solidFill>
              </a:rPr>
              <a:t>20198028 </a:t>
            </a:r>
            <a:r>
              <a:rPr lang="ko-KR" altLang="en-US" b="1">
                <a:solidFill>
                  <a:schemeClr val="bg1"/>
                </a:solidFill>
              </a:rPr>
              <a:t>이창현</a:t>
            </a:r>
            <a:endParaRPr lang="en-US" altLang="ko-KR" b="1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D343F2-4CC4-1928-0C1F-D550617B79EB}"/>
              </a:ext>
            </a:extLst>
          </p:cNvPr>
          <p:cNvGrpSpPr/>
          <p:nvPr/>
        </p:nvGrpSpPr>
        <p:grpSpPr>
          <a:xfrm>
            <a:off x="939800" y="1357778"/>
            <a:ext cx="4394200" cy="5117455"/>
            <a:chOff x="939800" y="1357779"/>
            <a:chExt cx="3833470" cy="370005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C08834-ED35-45E6-B147-6F64B4C6C295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1357779"/>
              <a:ext cx="3833470" cy="707886"/>
              <a:chOff x="939800" y="1442839"/>
              <a:chExt cx="3833470" cy="707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F72330-7E35-4F3E-8233-5EF2FA75D0AC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346A5-0E50-4A80-AECC-3CD8A3A24059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32528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프로젝트 개요 및 목표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076CB6-D359-4E8A-B7BA-83335D6CFD8F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2172833"/>
              <a:ext cx="3085558" cy="707886"/>
              <a:chOff x="939800" y="1442839"/>
              <a:chExt cx="3085558" cy="70788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75C46-30D4-4E5A-A1AE-F7AB20CDC7FB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9CCD7-3E49-43B4-BB9C-7D7D8A386A9A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504902" cy="378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프로젝트 설계 방법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C3C80B5-AE52-41E1-806D-EC76DD5D29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2893796"/>
              <a:ext cx="2749840" cy="707886"/>
              <a:chOff x="939800" y="1442839"/>
              <a:chExt cx="2749840" cy="707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7F61B-E90A-4A24-8681-B60ABA115232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39A7FC-8333-48EF-848E-56B2C85A9A85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1691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향후 추진계획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470A6DE-2F4E-4237-8E57-FDBF22BA9A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3623339"/>
              <a:ext cx="1406523" cy="707886"/>
              <a:chOff x="939800" y="1442839"/>
              <a:chExt cx="1406523" cy="70788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A4652-189F-4F7A-8733-88CE2127DA4F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DDD34-AA67-466E-B208-A533DB29085E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825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데모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52AF34C-0BC2-CF31-35BD-273F173EEA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4349947"/>
              <a:ext cx="1368051" cy="707886"/>
              <a:chOff x="939800" y="1442839"/>
              <a:chExt cx="1368051" cy="70788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EF1800-F52C-7097-E0E4-33752B77BB0D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292C5A-BB32-66C7-6026-A4AFBEC91C51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787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-3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QnA</a:t>
                </a:r>
                <a:endPara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964647" y="3262771"/>
            <a:ext cx="426270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</a:t>
            </a:r>
            <a:r>
              <a:rPr lang="ko-KR" altLang="en-US" sz="3600" spc="-300">
                <a:solidFill>
                  <a:schemeClr val="accent6"/>
                </a:solidFill>
              </a:rPr>
              <a:t>개요 및 목표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88279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개요 및 목표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069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개요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12">
            <a:extLst>
              <a:ext uri="{FF2B5EF4-FFF2-40B4-BE49-F238E27FC236}">
                <a16:creationId xmlns:a16="http://schemas.microsoft.com/office/drawing/2014/main" id="{43993B72-71E8-A674-F686-1E551B82C6D8}"/>
              </a:ext>
            </a:extLst>
          </p:cNvPr>
          <p:cNvSpPr/>
          <p:nvPr/>
        </p:nvSpPr>
        <p:spPr>
          <a:xfrm>
            <a:off x="639469" y="1124772"/>
            <a:ext cx="474266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프로젝트를 진행하게 된 개요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BFF05-A688-F908-FDE2-2ED00DDAB89C}"/>
              </a:ext>
            </a:extLst>
          </p:cNvPr>
          <p:cNvSpPr txBox="1"/>
          <p:nvPr/>
        </p:nvSpPr>
        <p:spPr>
          <a:xfrm>
            <a:off x="782241" y="1520816"/>
            <a:ext cx="8136904" cy="9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- AI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를 활용한 그래픽 툴의 고도화 진행 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AI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연구 및 그래픽 제작 생태계 증가</a:t>
            </a:r>
            <a:endParaRPr lang="en-US" altLang="ko-KR" sz="1800" b="1" kern="0" spc="-10" dirty="0">
              <a:solidFill>
                <a:srgbClr val="000000"/>
              </a:solidFill>
              <a:effectLst/>
              <a:ea typeface="굴림" panose="020B0600000101010101" pitchFamily="50" charset="-127"/>
            </a:endParaRPr>
          </a:p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 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낮은 접근성 과 고성능 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GPU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의 필요성</a:t>
            </a:r>
            <a:endParaRPr lang="en-US" altLang="ko-KR" sz="1800" b="1" kern="0" spc="-10" dirty="0">
              <a:solidFill>
                <a:srgbClr val="000000"/>
              </a:solidFill>
              <a:effectLst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3E8550-D491-792F-5661-603CA7988FDB}"/>
              </a:ext>
            </a:extLst>
          </p:cNvPr>
          <p:cNvSpPr/>
          <p:nvPr/>
        </p:nvSpPr>
        <p:spPr>
          <a:xfrm>
            <a:off x="5236629" y="3429000"/>
            <a:ext cx="1718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기존 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AI 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페인팅 툴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&gt;</a:t>
            </a:r>
          </a:p>
        </p:txBody>
      </p:sp>
      <p:pic>
        <p:nvPicPr>
          <p:cNvPr id="32" name="그림 31" descr="텍스트, 다채로운, 창문, 색이(가) 표시된 사진&#10;&#10;자동 생성된 설명">
            <a:extLst>
              <a:ext uri="{FF2B5EF4-FFF2-40B4-BE49-F238E27FC236}">
                <a16:creationId xmlns:a16="http://schemas.microsoft.com/office/drawing/2014/main" id="{177D74CE-D4A2-3BD4-DEEC-2411EDE3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62" y="3902430"/>
            <a:ext cx="3810000" cy="2260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B72D79A-F686-6223-6BC4-C81665A66C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17" y="3902430"/>
            <a:ext cx="4225421" cy="22606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4363AF-72E0-AE02-D509-7BCF32A40D99}"/>
              </a:ext>
            </a:extLst>
          </p:cNvPr>
          <p:cNvSpPr/>
          <p:nvPr/>
        </p:nvSpPr>
        <p:spPr>
          <a:xfrm>
            <a:off x="7990044" y="6239594"/>
            <a:ext cx="1858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&lt;NVIDIA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의 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GauGAN2&gt;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F36952-9728-453B-ADE5-621B78457DFF}"/>
              </a:ext>
            </a:extLst>
          </p:cNvPr>
          <p:cNvSpPr/>
          <p:nvPr/>
        </p:nvSpPr>
        <p:spPr>
          <a:xfrm>
            <a:off x="1870212" y="6280768"/>
            <a:ext cx="2459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</a:t>
            </a:r>
            <a:r>
              <a:rPr lang="ko-KR" altLang="en-US" sz="1400" b="1" dirty="0" err="1">
                <a:solidFill>
                  <a:schemeClr val="tx2"/>
                </a:solidFill>
                <a:latin typeface="Calibri"/>
                <a:cs typeface="Calibri"/>
              </a:rPr>
              <a:t>카카오브레인의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Calibri"/>
                <a:cs typeface="Calibri"/>
              </a:rPr>
              <a:t>minDALL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-E&gt;</a:t>
            </a:r>
          </a:p>
        </p:txBody>
      </p:sp>
    </p:spTree>
    <p:extLst>
      <p:ext uri="{BB962C8B-B14F-4D97-AF65-F5344CB8AC3E}">
        <p14:creationId xmlns:p14="http://schemas.microsoft.com/office/powerpoint/2010/main" val="10306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0422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0422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DA5B-24CA-491E-94A7-289D924A9942}"/>
              </a:ext>
            </a:extLst>
          </p:cNvPr>
          <p:cNvSpPr txBox="1"/>
          <p:nvPr/>
        </p:nvSpPr>
        <p:spPr>
          <a:xfrm>
            <a:off x="2762342" y="2239610"/>
            <a:ext cx="78085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pc="-150" dirty="0" err="1">
                <a:solidFill>
                  <a:schemeClr val="bg1"/>
                </a:solidFill>
                <a:latin typeface="+mj-ea"/>
                <a:ea typeface="+mj-ea"/>
              </a:rPr>
              <a:t>입력받은</a:t>
            </a:r>
            <a:r>
              <a:rPr lang="ko-KR" altLang="en-US" sz="3400" b="1" spc="-150" dirty="0">
                <a:solidFill>
                  <a:schemeClr val="bg1"/>
                </a:solidFill>
                <a:latin typeface="+mj-ea"/>
                <a:ea typeface="+mj-ea"/>
              </a:rPr>
              <a:t> 한글을 영문으로 변환하여 학습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095548" y="336177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05248" y="336177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762342" y="3546589"/>
            <a:ext cx="7885492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400" b="1" spc="-150" dirty="0">
                <a:solidFill>
                  <a:schemeClr val="bg1"/>
                </a:solidFill>
                <a:latin typeface="+mj-ea"/>
                <a:ea typeface="+mj-ea"/>
              </a:rPr>
              <a:t>GAN </a:t>
            </a:r>
            <a:r>
              <a:rPr lang="ko-KR" altLang="en-US" sz="3400" b="1" spc="-150" dirty="0">
                <a:solidFill>
                  <a:schemeClr val="bg1"/>
                </a:solidFill>
                <a:latin typeface="+mj-ea"/>
                <a:ea typeface="+mj-ea"/>
              </a:rPr>
              <a:t>알고리즘을 활용한 이미지 생성기능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602D4-8B26-41FF-ACD7-EC56CFDE429F}"/>
              </a:ext>
            </a:extLst>
          </p:cNvPr>
          <p:cNvSpPr/>
          <p:nvPr/>
        </p:nvSpPr>
        <p:spPr>
          <a:xfrm>
            <a:off x="1095548" y="4681277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2505248" y="4681277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BCB4F-FF0D-4555-8BEB-9E65E323193D}"/>
              </a:ext>
            </a:extLst>
          </p:cNvPr>
          <p:cNvSpPr txBox="1"/>
          <p:nvPr/>
        </p:nvSpPr>
        <p:spPr>
          <a:xfrm>
            <a:off x="1428717" y="483531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593BC-60FD-432E-B03B-45680789084A}"/>
              </a:ext>
            </a:extLst>
          </p:cNvPr>
          <p:cNvSpPr txBox="1"/>
          <p:nvPr/>
        </p:nvSpPr>
        <p:spPr>
          <a:xfrm>
            <a:off x="2762342" y="4866090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생성 결과물의 세부설정 및 다운로드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57153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목표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3901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주요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8936B308-2BCD-47D5-B69F-9711F6D57EE2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618F3C-4F46-4794-A83B-596039880A05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652CBA-57A7-4D11-A252-C6571A6986A2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4F490-23B9-4751-81DD-3EB98763973A}"/>
              </a:ext>
            </a:extLst>
          </p:cNvPr>
          <p:cNvSpPr txBox="1"/>
          <p:nvPr/>
        </p:nvSpPr>
        <p:spPr>
          <a:xfrm>
            <a:off x="3891725" y="4415638"/>
            <a:ext cx="238879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b="1" spc="-1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GAN </a:t>
            </a:r>
            <a:r>
              <a:rPr lang="ko-KR" altLang="en-US" sz="1600" b="1" spc="-1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알고리즘을 활용한 </a:t>
            </a:r>
            <a:endParaRPr lang="en-US" altLang="ko-KR" sz="1600" b="1" spc="-1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b="1" spc="-1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이미지 생성 및 일러스트화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53E84-221A-4F70-A0E7-C80FF2BEE01F}"/>
              </a:ext>
            </a:extLst>
          </p:cNvPr>
          <p:cNvSpPr txBox="1"/>
          <p:nvPr/>
        </p:nvSpPr>
        <p:spPr>
          <a:xfrm>
            <a:off x="5147711" y="2638606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err="1">
                <a:solidFill>
                  <a:schemeClr val="bg1"/>
                </a:solidFill>
                <a:latin typeface="+mj-ea"/>
                <a:ea typeface="+mj-ea"/>
              </a:rPr>
              <a:t>입력받은</a:t>
            </a:r>
            <a:r>
              <a:rPr lang="ko-KR" altLang="en-US" sz="1600" b="1" spc="-150">
                <a:solidFill>
                  <a:schemeClr val="bg1"/>
                </a:solidFill>
                <a:latin typeface="+mj-ea"/>
                <a:ea typeface="+mj-ea"/>
              </a:rPr>
              <a:t> 한글을 </a:t>
            </a:r>
            <a:endParaRPr lang="en-US" altLang="ko-KR" sz="1600" b="1" spc="-15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600" b="1" spc="-150">
                <a:solidFill>
                  <a:schemeClr val="bg1"/>
                </a:solidFill>
                <a:latin typeface="+mj-ea"/>
                <a:ea typeface="+mj-ea"/>
              </a:rPr>
              <a:t>영문으로 변환하여 학습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CD465-87B3-47DC-B991-1FEA2D072210}"/>
              </a:ext>
            </a:extLst>
          </p:cNvPr>
          <p:cNvSpPr txBox="1"/>
          <p:nvPr/>
        </p:nvSpPr>
        <p:spPr>
          <a:xfrm>
            <a:off x="6471883" y="4415639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생성 결과물의 </a:t>
            </a:r>
            <a:endParaRPr lang="en-US" altLang="ko-KR" sz="1600" b="1" spc="-15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b="1" spc="-15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세부설정 및 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0AC2D-E0A6-4F90-9AB9-A946887F3DC9}"/>
              </a:ext>
            </a:extLst>
          </p:cNvPr>
          <p:cNvSpPr txBox="1"/>
          <p:nvPr/>
        </p:nvSpPr>
        <p:spPr>
          <a:xfrm>
            <a:off x="906112" y="4534162"/>
            <a:ext cx="2469776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14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Glide-text2im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이미지생성 모델을 이용하여 이미지를 생성 한 뒤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altLang="ko-KR" sz="1400" b="1" i="0">
                <a:solidFill>
                  <a:srgbClr val="24292F"/>
                </a:solidFill>
                <a:effectLst/>
                <a:latin typeface="+mn-ea"/>
              </a:rPr>
              <a:t>Sketch-Generation-with-Drawing-Process-Guided-by-Vector-Flow-and-Grayscale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+mn-ea"/>
              </a:rPr>
              <a:t>을 이용하여 일러스트화 한다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just"/>
            <a:endParaRPr lang="ko-KR" altLang="en-US" sz="1400" spc="-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6B159-B554-4548-9959-F7FDB43BB3B2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어플리케이션에서 이미지를 생성하고 일러스트화 한 후에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사용자가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 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이미지의 여러가지 결과 중  맘에 드는 것과 크기를 선택 가능하게 한다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C39B7-278E-4954-9514-E9A2F4D899C7}"/>
              </a:ext>
            </a:extLst>
          </p:cNvPr>
          <p:cNvSpPr txBox="1"/>
          <p:nvPr/>
        </p:nvSpPr>
        <p:spPr>
          <a:xfrm>
            <a:off x="7531136" y="1611696"/>
            <a:ext cx="246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한글 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영어 변환과정에</a:t>
            </a:r>
            <a:endParaRPr lang="en-US" altLang="ko-KR" sz="1400" spc="-15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algn="just"/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spc="-15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파파고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를 이용한다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ko-KR" altLang="en-US" sz="1400" spc="-15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프로젝트의 세부적인 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프로젝트의 개념도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12">
            <a:extLst>
              <a:ext uri="{FF2B5EF4-FFF2-40B4-BE49-F238E27FC236}">
                <a16:creationId xmlns:a16="http://schemas.microsoft.com/office/drawing/2014/main" id="{3CAC9A27-D305-D343-85D0-EC587440F718}"/>
              </a:ext>
            </a:extLst>
          </p:cNvPr>
          <p:cNvSpPr/>
          <p:nvPr/>
        </p:nvSpPr>
        <p:spPr>
          <a:xfrm>
            <a:off x="639469" y="1191191"/>
            <a:ext cx="50505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시스템 구상도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900474-0C7E-FF53-23AD-9B9A61008104}"/>
              </a:ext>
            </a:extLst>
          </p:cNvPr>
          <p:cNvSpPr/>
          <p:nvPr/>
        </p:nvSpPr>
        <p:spPr>
          <a:xfrm>
            <a:off x="4161090" y="5261037"/>
            <a:ext cx="3456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9F3AA0E-EE5C-AEB2-2A7F-4152C29A13F5}"/>
              </a:ext>
            </a:extLst>
          </p:cNvPr>
          <p:cNvSpPr/>
          <p:nvPr/>
        </p:nvSpPr>
        <p:spPr>
          <a:xfrm>
            <a:off x="4156418" y="3967385"/>
            <a:ext cx="3456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5A884-D92D-5856-52E4-9271129F5A90}"/>
              </a:ext>
            </a:extLst>
          </p:cNvPr>
          <p:cNvSpPr/>
          <p:nvPr/>
        </p:nvSpPr>
        <p:spPr>
          <a:xfrm>
            <a:off x="4809181" y="2660591"/>
            <a:ext cx="216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B2E83D-BEC9-4F24-B60F-6327AF87D998}"/>
              </a:ext>
            </a:extLst>
          </p:cNvPr>
          <p:cNvSpPr/>
          <p:nvPr/>
        </p:nvSpPr>
        <p:spPr>
          <a:xfrm>
            <a:off x="5200824" y="2548974"/>
            <a:ext cx="1363433" cy="280287"/>
          </a:xfrm>
          <a:prstGeom prst="rect">
            <a:avLst/>
          </a:prstGeom>
          <a:solidFill>
            <a:srgbClr val="7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문장 입력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120A62-9080-9E23-3649-F82148111AFD}"/>
              </a:ext>
            </a:extLst>
          </p:cNvPr>
          <p:cNvSpPr/>
          <p:nvPr/>
        </p:nvSpPr>
        <p:spPr>
          <a:xfrm>
            <a:off x="5102953" y="2909021"/>
            <a:ext cx="1572457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문장 번역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0B841C-29D0-1A2B-3BD0-CDD2381E7DDF}"/>
              </a:ext>
            </a:extLst>
          </p:cNvPr>
          <p:cNvSpPr/>
          <p:nvPr/>
        </p:nvSpPr>
        <p:spPr>
          <a:xfrm>
            <a:off x="4059851" y="2403706"/>
            <a:ext cx="3645380" cy="401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795974-EA45-2C40-1283-60B7EDD443D5}"/>
              </a:ext>
            </a:extLst>
          </p:cNvPr>
          <p:cNvSpPr/>
          <p:nvPr/>
        </p:nvSpPr>
        <p:spPr>
          <a:xfrm>
            <a:off x="1761026" y="3850833"/>
            <a:ext cx="1062934" cy="119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9814CE-6604-DE72-43D5-4F167EF0B6F7}"/>
              </a:ext>
            </a:extLst>
          </p:cNvPr>
          <p:cNvSpPr/>
          <p:nvPr/>
        </p:nvSpPr>
        <p:spPr>
          <a:xfrm>
            <a:off x="1854333" y="3975793"/>
            <a:ext cx="897622" cy="2155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모바일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25BEA52-3D89-DB17-F6CF-5D8534656451}"/>
              </a:ext>
            </a:extLst>
          </p:cNvPr>
          <p:cNvCxnSpPr>
            <a:cxnSpLocks/>
          </p:cNvCxnSpPr>
          <p:nvPr/>
        </p:nvCxnSpPr>
        <p:spPr>
          <a:xfrm>
            <a:off x="2958660" y="4279541"/>
            <a:ext cx="897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A570D3C-B479-1933-B636-56AAA805F863}"/>
              </a:ext>
            </a:extLst>
          </p:cNvPr>
          <p:cNvCxnSpPr>
            <a:cxnSpLocks/>
          </p:cNvCxnSpPr>
          <p:nvPr/>
        </p:nvCxnSpPr>
        <p:spPr>
          <a:xfrm flipH="1">
            <a:off x="2958660" y="4487764"/>
            <a:ext cx="897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145616FE-3653-A7F3-F358-E2F9C8DEB3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98" y="4242819"/>
            <a:ext cx="771991" cy="771991"/>
          </a:xfrm>
          <a:prstGeom prst="rect">
            <a:avLst/>
          </a:prstGeom>
        </p:spPr>
      </p:pic>
      <p:sp>
        <p:nvSpPr>
          <p:cNvPr id="75" name="사각형: 둥근 모서리 43">
            <a:extLst>
              <a:ext uri="{FF2B5EF4-FFF2-40B4-BE49-F238E27FC236}">
                <a16:creationId xmlns:a16="http://schemas.microsoft.com/office/drawing/2014/main" id="{40F9FDB1-FD3B-01A7-8674-FDAAE1EE86E8}"/>
              </a:ext>
            </a:extLst>
          </p:cNvPr>
          <p:cNvSpPr/>
          <p:nvPr/>
        </p:nvSpPr>
        <p:spPr>
          <a:xfrm>
            <a:off x="4059851" y="2091291"/>
            <a:ext cx="3645380" cy="37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AI</a:t>
            </a:r>
            <a:r>
              <a:rPr lang="ko-KR" altLang="en-US" sz="1400"/>
              <a:t>를 이용한 일러스트 </a:t>
            </a:r>
            <a:r>
              <a:rPr lang="ko-KR" altLang="en-US" sz="1400" err="1"/>
              <a:t>생성기</a:t>
            </a:r>
            <a:endParaRPr lang="ko-KR" altLang="en-US" sz="14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4A6AFE4-0945-74C2-02D7-18FB5AF611E5}"/>
              </a:ext>
            </a:extLst>
          </p:cNvPr>
          <p:cNvSpPr/>
          <p:nvPr/>
        </p:nvSpPr>
        <p:spPr>
          <a:xfrm>
            <a:off x="5207464" y="3835651"/>
            <a:ext cx="1363434" cy="280287"/>
          </a:xfrm>
          <a:prstGeom prst="rect">
            <a:avLst/>
          </a:prstGeom>
          <a:solidFill>
            <a:srgbClr val="7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이미지생성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8AD0C2C-30E2-D4BE-BCB1-EB2F18FA1E6E}"/>
              </a:ext>
            </a:extLst>
          </p:cNvPr>
          <p:cNvSpPr/>
          <p:nvPr/>
        </p:nvSpPr>
        <p:spPr>
          <a:xfrm>
            <a:off x="4244752" y="4206094"/>
            <a:ext cx="1572456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데이터 전처리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0CF2769-F5A3-612E-1E7F-1B2E1E72487F}"/>
              </a:ext>
            </a:extLst>
          </p:cNvPr>
          <p:cNvSpPr/>
          <p:nvPr/>
        </p:nvSpPr>
        <p:spPr>
          <a:xfrm>
            <a:off x="5979351" y="4211944"/>
            <a:ext cx="1565140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 err="1">
                <a:cs typeface="Arial"/>
              </a:rPr>
              <a:t>문장-이미지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연결</a:t>
            </a:r>
            <a:endParaRPr lang="en-US" altLang="ko-KR" sz="1400">
              <a:cs typeface="Arial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CCF52C-4C36-BBB2-F761-7C015BBA8533}"/>
              </a:ext>
            </a:extLst>
          </p:cNvPr>
          <p:cNvSpPr/>
          <p:nvPr/>
        </p:nvSpPr>
        <p:spPr>
          <a:xfrm>
            <a:off x="5207465" y="5134035"/>
            <a:ext cx="1363433" cy="280287"/>
          </a:xfrm>
          <a:prstGeom prst="rect">
            <a:avLst/>
          </a:prstGeom>
          <a:solidFill>
            <a:srgbClr val="7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/>
              <a:t>이미지 변환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B5D80A-282F-2C6E-4DFB-32CB0022D408}"/>
              </a:ext>
            </a:extLst>
          </p:cNvPr>
          <p:cNvSpPr/>
          <p:nvPr/>
        </p:nvSpPr>
        <p:spPr>
          <a:xfrm>
            <a:off x="4244752" y="5513981"/>
            <a:ext cx="1572456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cs typeface="Arial"/>
              </a:rPr>
              <a:t>크기 변경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830585D-687F-E5E1-3494-DB6E516BF9B4}"/>
              </a:ext>
            </a:extLst>
          </p:cNvPr>
          <p:cNvSpPr/>
          <p:nvPr/>
        </p:nvSpPr>
        <p:spPr>
          <a:xfrm>
            <a:off x="5979351" y="5509275"/>
            <a:ext cx="1565140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 err="1">
                <a:cs typeface="Arial"/>
              </a:rPr>
              <a:t>스타일</a:t>
            </a:r>
            <a:r>
              <a:rPr lang="en-US" altLang="ko-KR" sz="1400">
                <a:cs typeface="Arial"/>
              </a:rPr>
              <a:t> </a:t>
            </a:r>
            <a:r>
              <a:rPr lang="en-US" altLang="ko-KR" sz="1400" err="1">
                <a:cs typeface="Arial"/>
              </a:rPr>
              <a:t>선택</a:t>
            </a:r>
          </a:p>
        </p:txBody>
      </p:sp>
      <p:sp>
        <p:nvSpPr>
          <p:cNvPr id="82" name="사각형: 둥근 모서리 54">
            <a:extLst>
              <a:ext uri="{FF2B5EF4-FFF2-40B4-BE49-F238E27FC236}">
                <a16:creationId xmlns:a16="http://schemas.microsoft.com/office/drawing/2014/main" id="{9CCB3470-2039-6BCD-88FB-668EBC53D2AB}"/>
              </a:ext>
            </a:extLst>
          </p:cNvPr>
          <p:cNvSpPr/>
          <p:nvPr/>
        </p:nvSpPr>
        <p:spPr>
          <a:xfrm>
            <a:off x="1761026" y="3620136"/>
            <a:ext cx="1062934" cy="263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사용자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2E46228-0A13-BB8A-5F0E-A51326D9D430}"/>
              </a:ext>
            </a:extLst>
          </p:cNvPr>
          <p:cNvSpPr/>
          <p:nvPr/>
        </p:nvSpPr>
        <p:spPr>
          <a:xfrm>
            <a:off x="5038350" y="3305529"/>
            <a:ext cx="1776107" cy="4368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/>
              <a:t>번역된 문장 </a:t>
            </a:r>
            <a:r>
              <a:rPr lang="ko-KR" altLang="en-US" sz="1100">
                <a:sym typeface="Wingdings" panose="05000000000000000000" pitchFamily="2" charset="2"/>
              </a:rPr>
              <a:t>모델학습</a:t>
            </a:r>
            <a:r>
              <a:rPr lang="en-US" altLang="ko-KR" sz="1100">
                <a:sym typeface="Wingdings" panose="05000000000000000000" pitchFamily="2" charset="2"/>
              </a:rPr>
              <a:t> </a:t>
            </a:r>
            <a:endParaRPr lang="ko-KR" altLang="en-US" sz="11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2E88FAF-4895-CA75-0641-B887301188A3}"/>
              </a:ext>
            </a:extLst>
          </p:cNvPr>
          <p:cNvSpPr/>
          <p:nvPr/>
        </p:nvSpPr>
        <p:spPr>
          <a:xfrm>
            <a:off x="5141779" y="4646011"/>
            <a:ext cx="1565140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출력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B6B8F9-8484-DEF7-B638-1538E1E459D6}"/>
              </a:ext>
            </a:extLst>
          </p:cNvPr>
          <p:cNvSpPr txBox="1"/>
          <p:nvPr/>
        </p:nvSpPr>
        <p:spPr>
          <a:xfrm>
            <a:off x="2836138" y="3883522"/>
            <a:ext cx="11426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서버 접속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C17697-E887-3839-62E0-B6D4DFC3BE1A}"/>
              </a:ext>
            </a:extLst>
          </p:cNvPr>
          <p:cNvSpPr/>
          <p:nvPr/>
        </p:nvSpPr>
        <p:spPr>
          <a:xfrm>
            <a:off x="5113025" y="5905343"/>
            <a:ext cx="1579517" cy="4351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저장 및 다운로드</a:t>
            </a:r>
          </a:p>
        </p:txBody>
      </p:sp>
    </p:spTree>
    <p:extLst>
      <p:ext uri="{BB962C8B-B14F-4D97-AF65-F5344CB8AC3E}">
        <p14:creationId xmlns:p14="http://schemas.microsoft.com/office/powerpoint/2010/main" val="16688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프로젝트의 개념도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_x346328560" descr="cif00001">
            <a:extLst>
              <a:ext uri="{FF2B5EF4-FFF2-40B4-BE49-F238E27FC236}">
                <a16:creationId xmlns:a16="http://schemas.microsoft.com/office/drawing/2014/main" id="{7BE3E344-407F-FCAD-92AA-2F0DC310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04" y="4084842"/>
            <a:ext cx="425030" cy="86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4F06BE-CE2F-6672-AD23-8648464E2EF7}"/>
              </a:ext>
            </a:extLst>
          </p:cNvPr>
          <p:cNvSpPr/>
          <p:nvPr/>
        </p:nvSpPr>
        <p:spPr>
          <a:xfrm>
            <a:off x="739943" y="5012505"/>
            <a:ext cx="1294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>
                <a:solidFill>
                  <a:schemeClr val="tx2"/>
                </a:solidFill>
                <a:latin typeface="Calibri"/>
                <a:cs typeface="Calibri"/>
              </a:rPr>
              <a:t>Application</a:t>
            </a:r>
          </a:p>
        </p:txBody>
      </p:sp>
      <p:pic>
        <p:nvPicPr>
          <p:cNvPr id="35" name="_x346309680" descr="cif00001">
            <a:extLst>
              <a:ext uri="{FF2B5EF4-FFF2-40B4-BE49-F238E27FC236}">
                <a16:creationId xmlns:a16="http://schemas.microsoft.com/office/drawing/2014/main" id="{EE1CA5C2-CDD5-1BE4-6346-19B4CAFD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48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34" y="3996583"/>
            <a:ext cx="1481140" cy="101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_x345069432" descr="cif00001">
            <a:extLst>
              <a:ext uri="{FF2B5EF4-FFF2-40B4-BE49-F238E27FC236}">
                <a16:creationId xmlns:a16="http://schemas.microsoft.com/office/drawing/2014/main" id="{49E85126-FFFC-E62D-3D5C-0497716F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79" y="4182645"/>
            <a:ext cx="663541" cy="8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673E6D-F3D8-6F7E-E26F-4A1CEF0D1D2C}"/>
              </a:ext>
            </a:extLst>
          </p:cNvPr>
          <p:cNvSpPr/>
          <p:nvPr/>
        </p:nvSpPr>
        <p:spPr>
          <a:xfrm>
            <a:off x="3359611" y="5107295"/>
            <a:ext cx="143431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>
                <a:solidFill>
                  <a:schemeClr val="tx2"/>
                </a:solidFill>
                <a:latin typeface="Calibri"/>
                <a:cs typeface="Calibri"/>
              </a:rPr>
              <a:t>Server, DB</a:t>
            </a:r>
          </a:p>
        </p:txBody>
      </p:sp>
      <p:sp>
        <p:nvSpPr>
          <p:cNvPr id="38" name="직사각형 12">
            <a:extLst>
              <a:ext uri="{FF2B5EF4-FFF2-40B4-BE49-F238E27FC236}">
                <a16:creationId xmlns:a16="http://schemas.microsoft.com/office/drawing/2014/main" id="{CA9FE002-8FDB-5617-E8EB-9819E0DD95BE}"/>
              </a:ext>
            </a:extLst>
          </p:cNvPr>
          <p:cNvSpPr/>
          <p:nvPr/>
        </p:nvSpPr>
        <p:spPr>
          <a:xfrm>
            <a:off x="665744" y="1191191"/>
            <a:ext cx="5116230" cy="530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Ø"/>
              <a:defRPr lang="ko-KR" altLang="en-US"/>
            </a:pPr>
            <a:r>
              <a:rPr lang="en-US" altLang="ko-KR" sz="1600" b="1">
                <a:solidFill>
                  <a:schemeClr val="tx2"/>
                </a:solidFill>
                <a:latin typeface="Calibri"/>
                <a:cs typeface="Calibri"/>
              </a:rPr>
              <a:t>GAN</a:t>
            </a:r>
            <a:r>
              <a:rPr lang="ko-KR" altLang="en-US" sz="1600" b="1">
                <a:solidFill>
                  <a:schemeClr val="tx2"/>
                </a:solidFill>
                <a:latin typeface="Calibri"/>
                <a:cs typeface="Calibri"/>
              </a:rPr>
              <a:t> 모델 기반의 일러스트 생성 플랫폼 최종 개념도 </a:t>
            </a:r>
            <a:endParaRPr lang="en-US" altLang="ko-KR" sz="1600" b="1">
              <a:solidFill>
                <a:schemeClr val="tx2"/>
              </a:solidFill>
              <a:latin typeface="Calibri"/>
              <a:cs typeface="Calibri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461101C-23A3-BB7E-9B58-6C412940357F}"/>
              </a:ext>
            </a:extLst>
          </p:cNvPr>
          <p:cNvCxnSpPr/>
          <p:nvPr/>
        </p:nvCxnSpPr>
        <p:spPr>
          <a:xfrm>
            <a:off x="1604852" y="4459552"/>
            <a:ext cx="1816173" cy="2282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28FAC83-8267-0A59-0688-F96FC697A088}"/>
              </a:ext>
            </a:extLst>
          </p:cNvPr>
          <p:cNvCxnSpPr>
            <a:cxnSpLocks/>
          </p:cNvCxnSpPr>
          <p:nvPr/>
        </p:nvCxnSpPr>
        <p:spPr>
          <a:xfrm>
            <a:off x="3222694" y="2385791"/>
            <a:ext cx="991845" cy="1609864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A66E1E3-0779-2154-6F0D-8B7CE3FD1520}"/>
              </a:ext>
            </a:extLst>
          </p:cNvPr>
          <p:cNvCxnSpPr/>
          <p:nvPr/>
        </p:nvCxnSpPr>
        <p:spPr>
          <a:xfrm>
            <a:off x="4842131" y="4591928"/>
            <a:ext cx="2389264" cy="23415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EF581D7-27E1-8D1C-9C87-22C8FC3252CD}"/>
              </a:ext>
            </a:extLst>
          </p:cNvPr>
          <p:cNvSpPr/>
          <p:nvPr/>
        </p:nvSpPr>
        <p:spPr>
          <a:xfrm>
            <a:off x="3162271" y="5409314"/>
            <a:ext cx="2381487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  <a:cs typeface="Calibri"/>
              </a:rPr>
              <a:t>-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cs typeface="Calibri"/>
              </a:rPr>
              <a:t> 텍스트를 이미지로 변환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8B8965-16C3-D051-1EDF-9E1E76235DFE}"/>
              </a:ext>
            </a:extLst>
          </p:cNvPr>
          <p:cNvSpPr/>
          <p:nvPr/>
        </p:nvSpPr>
        <p:spPr>
          <a:xfrm>
            <a:off x="790710" y="5309685"/>
            <a:ext cx="1011815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>
                <a:solidFill>
                  <a:srgbClr val="0000FF"/>
                </a:solidFill>
                <a:latin typeface="+mn-ea"/>
                <a:cs typeface="Calibri"/>
              </a:rPr>
              <a:t>· </a:t>
            </a:r>
            <a:r>
              <a:rPr lang="ko-KR" altLang="en-US" sz="1400" b="1">
                <a:solidFill>
                  <a:srgbClr val="0000FF"/>
                </a:solidFill>
                <a:latin typeface="+mn-ea"/>
                <a:cs typeface="Calibri"/>
              </a:rPr>
              <a:t>한글입력</a:t>
            </a:r>
            <a:endParaRPr lang="en-US" altLang="ko-KR" sz="1400" b="1">
              <a:solidFill>
                <a:srgbClr val="0000FF"/>
              </a:solidFill>
              <a:latin typeface="+mn-ea"/>
              <a:cs typeface="Calibri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CA8A25F-A4D7-AAD2-161F-3EE1A56386A4}"/>
              </a:ext>
            </a:extLst>
          </p:cNvPr>
          <p:cNvCxnSpPr>
            <a:cxnSpLocks/>
          </p:cNvCxnSpPr>
          <p:nvPr/>
        </p:nvCxnSpPr>
        <p:spPr>
          <a:xfrm flipH="1" flipV="1">
            <a:off x="8452032" y="4609868"/>
            <a:ext cx="1425086" cy="840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B81166-CD28-AB22-C187-145C8A4FC1A6}"/>
              </a:ext>
            </a:extLst>
          </p:cNvPr>
          <p:cNvSpPr/>
          <p:nvPr/>
        </p:nvSpPr>
        <p:spPr>
          <a:xfrm>
            <a:off x="2224017" y="2642499"/>
            <a:ext cx="13140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Glide model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143A1E1E-AC0B-36E8-19DB-0CF04CDF2212}"/>
              </a:ext>
            </a:extLst>
          </p:cNvPr>
          <p:cNvPicPr preferRelativeResize="0"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45" y="1855471"/>
            <a:ext cx="1119266" cy="983905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3AC58602-225A-32E6-BE68-C6BD68943958}"/>
              </a:ext>
            </a:extLst>
          </p:cNvPr>
          <p:cNvSpPr/>
          <p:nvPr/>
        </p:nvSpPr>
        <p:spPr>
          <a:xfrm>
            <a:off x="2259559" y="3004973"/>
            <a:ext cx="128112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>
                <a:solidFill>
                  <a:srgbClr val="0000FF"/>
                </a:solidFill>
                <a:latin typeface="+mn-ea"/>
                <a:cs typeface="Calibri"/>
              </a:rPr>
              <a:t>-</a:t>
            </a:r>
            <a:r>
              <a:rPr lang="ko-KR" altLang="en-US" sz="1400" b="1">
                <a:solidFill>
                  <a:srgbClr val="0000FF"/>
                </a:solidFill>
                <a:latin typeface="+mn-ea"/>
                <a:cs typeface="Calibri"/>
              </a:rPr>
              <a:t> 이미지 학습</a:t>
            </a:r>
            <a:endParaRPr lang="en-US" altLang="ko-KR" sz="1400" b="1">
              <a:solidFill>
                <a:srgbClr val="0000FF"/>
              </a:solidFill>
              <a:latin typeface="+mn-ea"/>
              <a:cs typeface="Calibri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0835856A-B256-4433-2C91-E72FB9124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6468" y="3897386"/>
            <a:ext cx="1111046" cy="10987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3484C7-3F64-86FD-E04B-842621D5C573}"/>
              </a:ext>
            </a:extLst>
          </p:cNvPr>
          <p:cNvSpPr/>
          <p:nvPr/>
        </p:nvSpPr>
        <p:spPr>
          <a:xfrm>
            <a:off x="7145876" y="5089493"/>
            <a:ext cx="143431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Result</a:t>
            </a:r>
          </a:p>
        </p:txBody>
      </p:sp>
      <p:pic>
        <p:nvPicPr>
          <p:cNvPr id="47" name="_x346328560" descr="cif00001">
            <a:extLst>
              <a:ext uri="{FF2B5EF4-FFF2-40B4-BE49-F238E27FC236}">
                <a16:creationId xmlns:a16="http://schemas.microsoft.com/office/drawing/2014/main" id="{5A76D12A-95E1-0877-8BA4-AB83A95B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816" y="4027272"/>
            <a:ext cx="425030" cy="86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5A66A2-5DDC-E00F-5F1D-7D76B849165A}"/>
              </a:ext>
            </a:extLst>
          </p:cNvPr>
          <p:cNvSpPr/>
          <p:nvPr/>
        </p:nvSpPr>
        <p:spPr>
          <a:xfrm>
            <a:off x="9195595" y="5052437"/>
            <a:ext cx="161294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400" b="1">
              <a:solidFill>
                <a:srgbClr val="0000FF"/>
              </a:solidFill>
              <a:latin typeface="+mn-ea"/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>
                <a:solidFill>
                  <a:srgbClr val="0000FF"/>
                </a:solidFill>
                <a:latin typeface="+mn-ea"/>
                <a:cs typeface="Calibri"/>
              </a:rPr>
              <a:t>· </a:t>
            </a:r>
            <a:r>
              <a:rPr lang="ko-KR" altLang="en-US" sz="1400" b="1">
                <a:solidFill>
                  <a:srgbClr val="0000FF"/>
                </a:solidFill>
                <a:latin typeface="+mn-ea"/>
                <a:cs typeface="Calibri"/>
              </a:rPr>
              <a:t>출력물 다운로드</a:t>
            </a:r>
            <a:endParaRPr lang="en-US" altLang="ko-KR" sz="1400" b="1">
              <a:solidFill>
                <a:srgbClr val="0000FF"/>
              </a:solidFill>
              <a:latin typeface="+mn-ea"/>
              <a:cs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84661B-06B6-7BA7-B39E-5E464008A1BE}"/>
              </a:ext>
            </a:extLst>
          </p:cNvPr>
          <p:cNvSpPr/>
          <p:nvPr/>
        </p:nvSpPr>
        <p:spPr>
          <a:xfrm>
            <a:off x="9305874" y="5012505"/>
            <a:ext cx="1294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>
                <a:solidFill>
                  <a:schemeClr val="tx2"/>
                </a:solidFill>
                <a:latin typeface="Calibri"/>
                <a:cs typeface="Calibri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003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266015" y="3262771"/>
            <a:ext cx="365997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</a:t>
            </a:r>
            <a:r>
              <a:rPr lang="ko-KR" altLang="en-US" sz="3600" spc="-300">
                <a:solidFill>
                  <a:schemeClr val="accent6"/>
                </a:solidFill>
              </a:rPr>
              <a:t>설계방법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444</Words>
  <Application>Microsoft Office PowerPoint</Application>
  <PresentationFormat>와이드스크린</PresentationFormat>
  <Paragraphs>153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나눔스퀘어 ExtraBold</vt:lpstr>
      <vt:lpstr>나눔스퀘어 Light</vt:lpstr>
      <vt:lpstr>Malgun Gothic</vt:lpstr>
      <vt:lpstr>Malgun Gothic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S2208S</cp:lastModifiedBy>
  <cp:revision>35</cp:revision>
  <dcterms:created xsi:type="dcterms:W3CDTF">2021-02-14T00:18:03Z</dcterms:created>
  <dcterms:modified xsi:type="dcterms:W3CDTF">2022-12-05T12:44:21Z</dcterms:modified>
</cp:coreProperties>
</file>