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384" r:id="rId2"/>
    <p:sldId id="269" r:id="rId3"/>
    <p:sldId id="271" r:id="rId4"/>
    <p:sldId id="272" r:id="rId5"/>
    <p:sldId id="273" r:id="rId6"/>
    <p:sldId id="274" r:id="rId7"/>
    <p:sldId id="275" r:id="rId8"/>
    <p:sldId id="277" r:id="rId9"/>
    <p:sldId id="278" r:id="rId10"/>
    <p:sldId id="279" r:id="rId11"/>
    <p:sldId id="280" r:id="rId12"/>
    <p:sldId id="283" r:id="rId13"/>
    <p:sldId id="281" r:id="rId14"/>
    <p:sldId id="282" r:id="rId15"/>
    <p:sldId id="3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58F307-93B2-4D33-AC8F-4F09A3FAB43B}" v="18" dt="2022-10-17T13:56:53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40" autoAdjust="0"/>
  </p:normalViewPr>
  <p:slideViewPr>
    <p:cSldViewPr snapToGrid="0">
      <p:cViewPr varScale="1">
        <p:scale>
          <a:sx n="71" d="100"/>
          <a:sy n="71" d="100"/>
        </p:scale>
        <p:origin x="1109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F0107-A56B-4DAD-ADE5-18A93F839875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89CCF-A5AC-4F21-B369-665545C027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4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89CCF-A5AC-4F21-B369-665545C0279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080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89CCF-A5AC-4F21-B369-665545C0279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184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89CCF-A5AC-4F21-B369-665545C0279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719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89CCF-A5AC-4F21-B369-665545C0279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578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89CCF-A5AC-4F21-B369-665545C0279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526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89CCF-A5AC-4F21-B369-665545C0279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44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89CCF-A5AC-4F21-B369-665545C0279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5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89CCF-A5AC-4F21-B369-665545C0279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46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89CCF-A5AC-4F21-B369-665545C0279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927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89CCF-A5AC-4F21-B369-665545C0279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18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89CCF-A5AC-4F21-B369-665545C0279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269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89CCF-A5AC-4F21-B369-665545C0279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301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89CCF-A5AC-4F21-B369-665545C0279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20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78F7-A33A-B7E3-BCAB-3682618C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55309-316C-9B10-0EF5-5BD2F5A0D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728A4-6A56-2D05-77CC-BCD9EA91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DC43-8DCB-4B20-9467-D5D5E83B903A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5C2E-01B8-6CAC-C903-125FA729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04930-29D5-8965-2493-31E24E8D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F6D-C327-41BE-9348-9617F251ED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85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1CEE-0EDC-EBD5-CAE7-9728636C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B2298-7A1A-C1B1-8591-EC59A99B9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1F2B5-EC17-EA28-1F21-B8C2712E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DC43-8DCB-4B20-9467-D5D5E83B903A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5D2D2-D9B6-9F3F-5906-3B5D350A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A5845-A57C-2663-493A-2DF3AF6B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F6D-C327-41BE-9348-9617F251ED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06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C5491-3A95-509C-94F1-0F1F6633E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60839-11FA-AE05-3C9D-6449DEDEA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0414-09EB-29EB-FBCA-706D87F3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DC43-8DCB-4B20-9467-D5D5E83B903A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0F7BA-B58C-2187-570E-777B5521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EBF94-7901-967C-D9BC-B4265C5C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F6D-C327-41BE-9348-9617F251ED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8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061E-0DD0-E19C-1B91-BB4EA9AB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1E80-1A36-D658-5B0C-F80386341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4703B-B0EC-0196-71A1-A520CBA2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DC43-8DCB-4B20-9467-D5D5E83B903A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56348-E6A4-116B-5F82-1C23D511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F90F6-4442-E0BF-42FE-4029E48D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F6D-C327-41BE-9348-9617F251ED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94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F95E-61B1-13CC-5ACC-E0667E1C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CB26-1BC8-6FAB-0B5F-0B243C441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37282-34C5-140E-B48F-D2945416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DC43-8DCB-4B20-9467-D5D5E83B903A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39354-4BE4-F99B-0FFB-E500A3A2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93F68-4268-C475-4425-E76D0218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F6D-C327-41BE-9348-9617F251ED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64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91C2-ACED-305D-73BD-3C4C2539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EE324-2EC9-EA3A-632A-BB7E3DECA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57EFC-27CF-6ACC-4E5F-A13CCD5E2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FD298-B064-6238-D93E-51DC7DBC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DC43-8DCB-4B20-9467-D5D5E83B903A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88B56-BED4-BDB0-F785-48BD0F0E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73057-88FD-CB62-29A8-4392E0B5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F6D-C327-41BE-9348-9617F251ED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23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F2E6-50AD-7BD1-D85F-4E08539F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71C0C-F9BF-A5DB-4AF0-4BE9CCB58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69AC9-DF63-E8A6-63C5-5F44FBCDF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5E76A-675F-D1CF-31F3-9CDC8B3AE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14E41-F0EA-C747-6771-8F2903551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96AC4-70FB-46AE-689D-EC074E16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DC43-8DCB-4B20-9467-D5D5E83B903A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D62AB9-5CC3-CD76-7FD1-89ED94C7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57B108-78D8-6F5E-9390-4D0BA899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F6D-C327-41BE-9348-9617F251ED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0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A0E9-750B-351C-9059-EB2ADB58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59E73-F240-D961-B1D8-0E84EBF7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DC43-8DCB-4B20-9467-D5D5E83B903A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D140C-7DD8-E2BB-48B4-2D5C0AB3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A9E6B-2E3A-B7E1-5FE9-ED62117E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F6D-C327-41BE-9348-9617F251ED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94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4B5C9-109E-FF49-FD55-CA5CD987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DC43-8DCB-4B20-9467-D5D5E83B903A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29388-B5D5-3996-6924-9725D88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E34A2-EFFD-E58E-0233-9A162D50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F6D-C327-41BE-9348-9617F251ED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39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ED72-B497-D6B6-BC47-B791BAD9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197B7-94F7-6270-4017-1D202203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40680-8236-EB03-CEE1-92E8F7C11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A5945-033B-81F1-A1D8-7936C59C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DC43-8DCB-4B20-9467-D5D5E83B903A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5415B-FD09-030E-E78D-FDB76F9C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A73D4-7DF7-AE14-68C9-677B906B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F6D-C327-41BE-9348-9617F251ED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4A06-24E4-B1CE-2375-0E3CA77B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0D18D7-FFC8-67A8-4929-9084A1FF1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FB23B-D086-7C3A-9089-60C23D095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91549-DFBA-41C7-AB10-53FE0651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DC43-8DCB-4B20-9467-D5D5E83B903A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C371F-2086-2DA7-81A0-15119D95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18F7A-C77B-E3A9-927C-0D7C8EDE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45F6D-C327-41BE-9348-9617F251ED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38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D087F-9AC5-54E5-EEC8-DBB3E772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BF2A7-7DB3-7B60-E0B9-1F836BFB7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0757-C0D7-92F7-92A7-D75443EE2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DC43-8DCB-4B20-9467-D5D5E83B903A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4FAE8-3539-A97F-7731-7F4DC21B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81FBC-EFC2-E0E3-AABA-EDE79B642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45F6D-C327-41BE-9348-9617F251ED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4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en/cloud-weather-nature-blue-water-23297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www.pngall.com/chinese-dragon-png/download/944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g/kubernetes-announce/c/aaOLnyQPXFg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chinese-dragon-png/download/944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cloud-weather-nature-blue-water-23297/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microsoft-365/cloud-storage-partner-program/onlin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viso/rbnd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en/cloud-weather-nature-blue-water-23297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www.pngall.com/chinese-dragon-png/download/944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cloud-weather-nature-blue-water-23297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www.pngall.com/chinese-dragon-png/download/944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au/azure/aks/concepts-clusters-workload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medium.com/@BreizhZeroDayHunters/when-its-not-only-about-a-kubernetes-cve-8f6b448eafa8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hyperlink" Target="https://github.com/golang/go/issues/3079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RDP%20to%20AKS%20Windows%20Server%20nodes%20-%20Azure%20Kubernetes%20Service%20|%20Microsoft%20Do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802" y="1467534"/>
            <a:ext cx="10732395" cy="1470025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Hunting for cloudy SSRFs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915599"/>
            <a:ext cx="8534400" cy="101600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Nicolas Joly - @</a:t>
            </a:r>
            <a:r>
              <a:rPr lang="en-US" sz="3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n_joly</a:t>
            </a:r>
            <a:endParaRPr lang="en-US" sz="3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MSRC Vulnerabilities and Mitigations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23C49C-56A1-423D-905B-6B2F8F40A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95" y="6130772"/>
            <a:ext cx="2082800" cy="5407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970ADE-6172-4B67-AACB-2C38B405E3C0}"/>
              </a:ext>
            </a:extLst>
          </p:cNvPr>
          <p:cNvSpPr txBox="1"/>
          <p:nvPr/>
        </p:nvSpPr>
        <p:spPr>
          <a:xfrm>
            <a:off x="2925562" y="6316980"/>
            <a:ext cx="8637493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presentation is for informational purposes only. MICROSOFT MAKES NO WARRANTIES, EXPRESS OR IMPLIED, IN THIS SUMMARY.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31418D-EAA9-45C8-B432-F18E0A08E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93452" y="74007"/>
            <a:ext cx="1299099" cy="17317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BB8C3F-22E9-16EE-4315-1EE0008AA127}"/>
              </a:ext>
            </a:extLst>
          </p:cNvPr>
          <p:cNvSpPr txBox="1"/>
          <p:nvPr/>
        </p:nvSpPr>
        <p:spPr>
          <a:xfrm>
            <a:off x="3837661" y="2872581"/>
            <a:ext cx="4516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chemeClr val="bg1"/>
                </a:solidFill>
              </a:rPr>
              <a:t>Cloudy dragons hiding in plain sight</a:t>
            </a:r>
          </a:p>
        </p:txBody>
      </p:sp>
      <p:pic>
        <p:nvPicPr>
          <p:cNvPr id="12" name="Picture 11" descr="A picture containing dark, light&#10;&#10;Description automatically generated">
            <a:extLst>
              <a:ext uri="{FF2B5EF4-FFF2-40B4-BE49-F238E27FC236}">
                <a16:creationId xmlns:a16="http://schemas.microsoft.com/office/drawing/2014/main" id="{7E9B4B8E-ABB7-9CCD-C2B5-3219C139A6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437483" y="18775"/>
            <a:ext cx="2682240" cy="191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02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1205-2777-3905-8493-5D1B6D13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AKS – Looking at HTTPS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6758-7383-1A03-04D9-D39E136E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That pattern was not present everywhere</a:t>
            </a:r>
          </a:p>
          <a:p>
            <a:r>
              <a:rPr lang="en-GB" dirty="0"/>
              <a:t>A similar bug with </a:t>
            </a:r>
            <a:r>
              <a:rPr lang="en-GB" dirty="0" err="1"/>
              <a:t>kube</a:t>
            </a:r>
            <a:r>
              <a:rPr lang="en-GB" dirty="0"/>
              <a:t>-proxy</a:t>
            </a:r>
          </a:p>
          <a:p>
            <a:r>
              <a:rPr lang="en-GB" dirty="0"/>
              <a:t>And one with Metrics-Server (</a:t>
            </a:r>
            <a:r>
              <a:rPr lang="en-GB" dirty="0">
                <a:hlinkClick r:id="rId3"/>
              </a:rPr>
              <a:t>CVE-2022-3172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Running as an extension under /apis/metrics.k8s.io </a:t>
            </a:r>
          </a:p>
          <a:p>
            <a:pPr lvl="1"/>
            <a:r>
              <a:rPr lang="en-GB" dirty="0"/>
              <a:t>Can be overridden to run a custom web server that redirects requests: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6DEFB-60E4-F3BE-60F3-BB2372D64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4" y="2842707"/>
            <a:ext cx="10120942" cy="29974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497AB-B9D0-98BF-B7C3-189CC3D93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398" y="4680737"/>
            <a:ext cx="7367818" cy="2127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339F50-F34B-9A5E-2B3B-F9E6ABC699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9398" y="4037575"/>
            <a:ext cx="8733204" cy="6077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6C0A6F-709B-6C20-E595-E6BFD964CC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124" y="2406362"/>
            <a:ext cx="114300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0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1205-2777-3905-8493-5D1B6D13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AKS – Looking at HTTPS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6758-7383-1A03-04D9-D39E136E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Impact of those SSRFs?</a:t>
            </a:r>
          </a:p>
          <a:p>
            <a:pPr lvl="1"/>
            <a:r>
              <a:rPr lang="en-GB" dirty="0"/>
              <a:t>Disclose various tokens</a:t>
            </a:r>
          </a:p>
          <a:p>
            <a:pPr lvl="1"/>
            <a:r>
              <a:rPr lang="en-GB" dirty="0"/>
              <a:t>Requests can also be rerouted to target other endpoints on the </a:t>
            </a:r>
            <a:r>
              <a:rPr lang="en-GB"/>
              <a:t>control plane</a:t>
            </a:r>
            <a:endParaRPr lang="en-GB" dirty="0"/>
          </a:p>
          <a:p>
            <a:r>
              <a:rPr lang="en-GB" dirty="0"/>
              <a:t>And today?</a:t>
            </a:r>
          </a:p>
          <a:p>
            <a:pPr lvl="1"/>
            <a:r>
              <a:rPr lang="en-GB" dirty="0"/>
              <a:t>No more redirects, just safe panics!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C7E1C-D409-C37C-2B11-58BFE2BED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181" y="4001294"/>
            <a:ext cx="8811775" cy="257732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F6C30D7-5AA9-B9FD-E8E9-6045554FBCE4}"/>
              </a:ext>
            </a:extLst>
          </p:cNvPr>
          <p:cNvSpPr/>
          <p:nvPr/>
        </p:nvSpPr>
        <p:spPr>
          <a:xfrm>
            <a:off x="7444509" y="6311899"/>
            <a:ext cx="770007" cy="2667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96469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5170-E086-CBFF-99DC-A864936E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581" y="2103437"/>
            <a:ext cx="8804564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More common SSRFs </a:t>
            </a:r>
            <a:br>
              <a:rPr lang="en-GB" dirty="0"/>
            </a:br>
            <a:r>
              <a:rPr lang="en-GB" dirty="0"/>
              <a:t>Let’s look at another example from Office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E4116-0ACD-A7C0-1385-B5B2F1843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6401" y="3338469"/>
            <a:ext cx="2720443" cy="3626371"/>
          </a:xfrm>
          <a:prstGeom prst="rect">
            <a:avLst/>
          </a:prstGeom>
        </p:spPr>
      </p:pic>
      <p:pic>
        <p:nvPicPr>
          <p:cNvPr id="7" name="Picture 6" descr="A picture containing dark, light&#10;&#10;Description automatically generated">
            <a:extLst>
              <a:ext uri="{FF2B5EF4-FFF2-40B4-BE49-F238E27FC236}">
                <a16:creationId xmlns:a16="http://schemas.microsoft.com/office/drawing/2014/main" id="{233A5B85-80E5-B89A-B081-2264680BB5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68581" y="3389993"/>
            <a:ext cx="4923419" cy="352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09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1AF3-CB74-5594-89E0-B67299B0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Office Apps - </a:t>
            </a:r>
            <a:r>
              <a:rPr lang="en-GB" err="1"/>
              <a:t>WOPISrc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14A4-F657-6D6F-0A5F-039B8EE97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WOPI</a:t>
            </a:r>
            <a:r>
              <a:rPr lang="en-GB" dirty="0"/>
              <a:t> (</a:t>
            </a:r>
            <a:r>
              <a:rPr lang="en-GB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Web Application Open Platform Interface)</a:t>
            </a:r>
            <a:r>
              <a:rPr lang="en-GB" dirty="0"/>
              <a:t> and </a:t>
            </a:r>
            <a:r>
              <a:rPr lang="en-GB" dirty="0" err="1"/>
              <a:t>WOPISrc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sz="1900" u="sng" dirty="0">
                <a:latin typeface="-apple-system"/>
              </a:rPr>
              <a:t>Example: https://word-view.officeapps.live.com/wv/wordviewerframe.aspx?WOPISrc=MyURL</a:t>
            </a:r>
          </a:p>
          <a:p>
            <a:r>
              <a:rPr lang="en-GB" dirty="0"/>
              <a:t>Frequent reports to MSRC mentioning that arbitrary URLs in </a:t>
            </a:r>
            <a:r>
              <a:rPr lang="en-GB" dirty="0" err="1"/>
              <a:t>WOPISrc</a:t>
            </a:r>
            <a:r>
              <a:rPr lang="en-GB" dirty="0"/>
              <a:t> causes hits in DNS logs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51891-6060-EE88-E6C7-D2B4AF537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056" y="2211698"/>
            <a:ext cx="8886825" cy="319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92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8F6B-404C-1472-5C14-09273B6A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WOPISrc</a:t>
            </a:r>
            <a:r>
              <a:rPr lang="en-GB"/>
              <a:t> – bug or no bug?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DFB15-E578-9675-1667-0DE03F902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hit in the DNS logs doesn’t mean there’s a vulnerability</a:t>
            </a:r>
          </a:p>
          <a:p>
            <a:pPr lvl="1"/>
            <a:r>
              <a:rPr lang="en-GB" dirty="0"/>
              <a:t>It means a name was resolved</a:t>
            </a:r>
          </a:p>
          <a:p>
            <a:pPr lvl="1"/>
            <a:r>
              <a:rPr lang="en-GB" dirty="0"/>
              <a:t>And likely there’s a filter on the IP, or on the hostname (</a:t>
            </a:r>
            <a:r>
              <a:rPr lang="en-GB" dirty="0" err="1"/>
              <a:t>regexp</a:t>
            </a:r>
            <a:r>
              <a:rPr lang="en-GB" dirty="0"/>
              <a:t>?)</a:t>
            </a:r>
          </a:p>
          <a:p>
            <a:r>
              <a:rPr lang="en-GB" dirty="0"/>
              <a:t>Ways to get around?</a:t>
            </a:r>
          </a:p>
          <a:p>
            <a:pPr lvl="1"/>
            <a:r>
              <a:rPr lang="en-GB" dirty="0"/>
              <a:t>DNS TOCTOU, A or AAAA records with </a:t>
            </a:r>
            <a:r>
              <a:rPr lang="en-GB" dirty="0" err="1"/>
              <a:t>ttl</a:t>
            </a:r>
            <a:r>
              <a:rPr lang="en-GB" dirty="0"/>
              <a:t>=0</a:t>
            </a:r>
          </a:p>
          <a:p>
            <a:pPr lvl="2"/>
            <a:r>
              <a:rPr lang="en-GB" dirty="0"/>
              <a:t>Occasionally returns unexpected IPs</a:t>
            </a:r>
          </a:p>
          <a:p>
            <a:pPr lvl="2"/>
            <a:r>
              <a:rPr lang="en-GB" dirty="0" err="1"/>
              <a:t>Taviso</a:t>
            </a:r>
            <a:r>
              <a:rPr lang="en-GB" dirty="0"/>
              <a:t> opened sourced his own </a:t>
            </a:r>
            <a:r>
              <a:rPr lang="en-GB" dirty="0">
                <a:hlinkClick r:id="rId3"/>
              </a:rPr>
              <a:t>tool</a:t>
            </a:r>
            <a:r>
              <a:rPr lang="en-GB" dirty="0"/>
              <a:t>… 7 years ago</a:t>
            </a:r>
          </a:p>
          <a:p>
            <a:pPr lvl="1"/>
            <a:r>
              <a:rPr lang="en-GB" dirty="0"/>
              <a:t>Try an open redirect </a:t>
            </a:r>
          </a:p>
          <a:p>
            <a:r>
              <a:rPr lang="en-GB" dirty="0"/>
              <a:t>Fixed in Oct 21</a:t>
            </a:r>
          </a:p>
          <a:p>
            <a:r>
              <a:rPr lang="en-GB" dirty="0"/>
              <a:t>Clearly a common pattern</a:t>
            </a:r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F1DDF7-AA3E-244B-4E3B-141DED2BB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8835" y="1419010"/>
            <a:ext cx="2428875" cy="1838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39F17B-0432-04FC-E528-74C9FD1144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942" y="3429000"/>
            <a:ext cx="76009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9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31418D-EAA9-45C8-B432-F18E0A08E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26401" y="3338469"/>
            <a:ext cx="2720443" cy="3626371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6ECD7C16-3B16-4CE0-B489-4B974FD24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solidFill>
                  <a:schemeClr val="bg1"/>
                </a:solidFill>
              </a:rPr>
              <a:t>Questions!</a:t>
            </a:r>
            <a:endParaRPr lang="en-GB" sz="280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dark, light&#10;&#10;Description automatically generated">
            <a:extLst>
              <a:ext uri="{FF2B5EF4-FFF2-40B4-BE49-F238E27FC236}">
                <a16:creationId xmlns:a16="http://schemas.microsoft.com/office/drawing/2014/main" id="{A671331F-FBD8-66AB-49FD-4DBEE44134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141787" y="3334678"/>
            <a:ext cx="4923419" cy="352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0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56E5-6DE2-87BF-CE33-B5D4C990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that talk?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C3C5C-FC57-8292-DB48-A311B9B40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Memory corruptions are just a part of the vulnerability landscape</a:t>
            </a:r>
          </a:p>
          <a:p>
            <a:pPr lvl="1"/>
            <a:r>
              <a:rPr lang="en-GB" dirty="0" err="1"/>
              <a:t>Pocs</a:t>
            </a:r>
            <a:r>
              <a:rPr lang="en-GB" dirty="0"/>
              <a:t> are quick to craft, exploits take 100s of hours of research</a:t>
            </a:r>
          </a:p>
          <a:p>
            <a:pPr lvl="1"/>
            <a:r>
              <a:rPr lang="en-GB" dirty="0"/>
              <a:t>They require exceptional skills</a:t>
            </a:r>
          </a:p>
          <a:p>
            <a:pPr lvl="2"/>
            <a:r>
              <a:rPr lang="en-GB" dirty="0"/>
              <a:t>They do make good talks though</a:t>
            </a:r>
          </a:p>
          <a:p>
            <a:r>
              <a:rPr lang="en-GB" dirty="0"/>
              <a:t>SSRFs are much simpler issues, scalable and devastating</a:t>
            </a:r>
          </a:p>
          <a:p>
            <a:pPr lvl="1"/>
            <a:r>
              <a:rPr lang="en-GB" dirty="0"/>
              <a:t>Leak tokens, data</a:t>
            </a:r>
          </a:p>
          <a:p>
            <a:pPr lvl="1"/>
            <a:r>
              <a:rPr lang="en-GB" dirty="0"/>
              <a:t>Target local endpoints, lead to abuse other issues</a:t>
            </a:r>
          </a:p>
          <a:p>
            <a:r>
              <a:rPr lang="en-GB" dirty="0"/>
              <a:t>Some hide in plain sight, how to find them?</a:t>
            </a:r>
          </a:p>
          <a:p>
            <a:pPr lvl="1"/>
            <a:r>
              <a:rPr lang="en-GB" dirty="0"/>
              <a:t>Some examples on AKS</a:t>
            </a:r>
          </a:p>
          <a:p>
            <a:pPr lvl="1"/>
            <a:r>
              <a:rPr lang="en-GB" dirty="0"/>
              <a:t>A recurrent Office Online 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DF207-D806-E973-060C-3D2F5F5E7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84215" y="4793789"/>
            <a:ext cx="1299099" cy="1731709"/>
          </a:xfrm>
          <a:prstGeom prst="rect">
            <a:avLst/>
          </a:prstGeom>
        </p:spPr>
      </p:pic>
      <p:pic>
        <p:nvPicPr>
          <p:cNvPr id="7" name="Picture 6" descr="A picture containing dark, light&#10;&#10;Description automatically generated">
            <a:extLst>
              <a:ext uri="{FF2B5EF4-FFF2-40B4-BE49-F238E27FC236}">
                <a16:creationId xmlns:a16="http://schemas.microsoft.com/office/drawing/2014/main" id="{38071560-D066-AB19-5472-0295429BF8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428246" y="4738557"/>
            <a:ext cx="2682240" cy="191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2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8F37-8C14-56DA-2D9E-31B065D5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AKS – Azure Kubernetes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426528-4262-CA03-4E30-37AB6C888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81337" y="2318534"/>
            <a:ext cx="6029325" cy="206692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2EED0D-952A-FD96-F489-8EB3000E21F1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815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Kubernetes cluster architecture: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Communications between the nodes and Azure are tunnelled</a:t>
            </a:r>
          </a:p>
          <a:p>
            <a:pPr lvl="1"/>
            <a:r>
              <a:rPr lang="en-GB" dirty="0"/>
              <a:t>Learn more </a:t>
            </a:r>
            <a:r>
              <a:rPr lang="en-GB" dirty="0">
                <a:hlinkClick r:id="rId4"/>
              </a:rPr>
              <a:t>here</a:t>
            </a:r>
            <a:endParaRPr lang="en-GB" dirty="0"/>
          </a:p>
          <a:p>
            <a:r>
              <a:rPr lang="en-GB" dirty="0"/>
              <a:t>Nodes are on the customer side, anything can happen in there</a:t>
            </a:r>
          </a:p>
          <a:p>
            <a:pPr lvl="1"/>
            <a:r>
              <a:rPr lang="en-GB" dirty="0"/>
              <a:t>If something happens in the control plane that’s a different story</a:t>
            </a:r>
          </a:p>
          <a:p>
            <a:pPr lvl="1"/>
            <a:r>
              <a:rPr lang="en-GB" dirty="0"/>
              <a:t>This was the scope of our review</a:t>
            </a:r>
          </a:p>
        </p:txBody>
      </p:sp>
    </p:spTree>
    <p:extLst>
      <p:ext uri="{BB962C8B-B14F-4D97-AF65-F5344CB8AC3E}">
        <p14:creationId xmlns:p14="http://schemas.microsoft.com/office/powerpoint/2010/main" val="17036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8F37-8C14-56DA-2D9E-31B065D5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AKS – Previous research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2EED0D-952A-FD96-F489-8EB3000E21F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E06AF-65F8-1315-DFF8-323B36BA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When it’s not only about a Kubernetes CVE… | by </a:t>
            </a:r>
            <a:r>
              <a:rPr lang="en-GB" dirty="0" err="1">
                <a:hlinkClick r:id="rId3"/>
              </a:rPr>
              <a:t>Breizh</a:t>
            </a:r>
            <a:r>
              <a:rPr lang="en-GB" dirty="0">
                <a:hlinkClick r:id="rId3"/>
              </a:rPr>
              <a:t> Zero-day Hunters | Medium</a:t>
            </a:r>
            <a:endParaRPr lang="en-GB" dirty="0"/>
          </a:p>
          <a:p>
            <a:r>
              <a:rPr lang="en-GB" dirty="0"/>
              <a:t>What was the idea behind?</a:t>
            </a:r>
          </a:p>
          <a:p>
            <a:pPr lvl="1"/>
            <a:r>
              <a:rPr lang="en-GB" dirty="0"/>
              <a:t>Load a malicious storage volume causing SSRF</a:t>
            </a:r>
          </a:p>
          <a:p>
            <a:pPr lvl="1"/>
            <a:r>
              <a:rPr lang="en-GB" dirty="0"/>
              <a:t>Abuse a </a:t>
            </a:r>
            <a:r>
              <a:rPr lang="en-GB" dirty="0">
                <a:hlinkClick r:id="rId4"/>
              </a:rPr>
              <a:t>bug</a:t>
            </a:r>
            <a:r>
              <a:rPr lang="en-GB" dirty="0"/>
              <a:t> in Golang (CRLF injection) to desynchronize requests</a:t>
            </a:r>
          </a:p>
          <a:p>
            <a:pPr lvl="1"/>
            <a:r>
              <a:rPr lang="en-GB" dirty="0"/>
              <a:t>Scrub the logs in </a:t>
            </a:r>
            <a:r>
              <a:rPr lang="en-GB" dirty="0" err="1"/>
              <a:t>LogAnalytics</a:t>
            </a:r>
            <a:r>
              <a:rPr lang="en-GB" dirty="0"/>
              <a:t> and look for unexpected HTTP requests</a:t>
            </a:r>
          </a:p>
          <a:p>
            <a:pPr lvl="2"/>
            <a:r>
              <a:rPr lang="en-GB" dirty="0"/>
              <a:t>Extra verbosity resulted in leaking tokens or other secrets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D9D727-0F44-6C26-4B15-52A1124DC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201" y="432593"/>
            <a:ext cx="5248367" cy="1325563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E36D5B9-DA9A-D9F6-2736-9C739240D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9219" y="4791075"/>
            <a:ext cx="6029325" cy="206692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D076BA4-2E89-214C-D69A-35DDF64FD83B}"/>
              </a:ext>
            </a:extLst>
          </p:cNvPr>
          <p:cNvSpPr/>
          <p:nvPr/>
        </p:nvSpPr>
        <p:spPr>
          <a:xfrm>
            <a:off x="5911273" y="6176963"/>
            <a:ext cx="905163" cy="46398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152910-FB0B-BEAA-4111-2B36671A52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3351" y="1618385"/>
            <a:ext cx="4722663" cy="52396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8CC874-5D41-2C28-B2BD-C34B7945FB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401" y="4936405"/>
            <a:ext cx="6615682" cy="117309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A2045A6-BBD6-A898-82A3-4A1754359446}"/>
              </a:ext>
            </a:extLst>
          </p:cNvPr>
          <p:cNvSpPr/>
          <p:nvPr/>
        </p:nvSpPr>
        <p:spPr>
          <a:xfrm>
            <a:off x="3939703" y="5535038"/>
            <a:ext cx="408562" cy="31128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4092EE-546B-321D-F93F-CCFA58EE4AFC}"/>
              </a:ext>
            </a:extLst>
          </p:cNvPr>
          <p:cNvSpPr/>
          <p:nvPr/>
        </p:nvSpPr>
        <p:spPr>
          <a:xfrm>
            <a:off x="5745881" y="5544765"/>
            <a:ext cx="408562" cy="31128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9396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8F37-8C14-56DA-2D9E-31B065D5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AKS – Where to go next?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2EED0D-952A-FD96-F489-8EB3000E21F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E06AF-65F8-1315-DFF8-323B36BA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Look at default deployments and pods?</a:t>
            </a:r>
          </a:p>
          <a:p>
            <a:r>
              <a:rPr lang="en-GB" dirty="0"/>
              <a:t>Target API-Server?</a:t>
            </a:r>
          </a:p>
          <a:p>
            <a:r>
              <a:rPr lang="en-GB" dirty="0"/>
              <a:t>Look at log ingestion?</a:t>
            </a:r>
          </a:p>
          <a:p>
            <a:r>
              <a:rPr lang="en-GB" dirty="0"/>
              <a:t>Let’s have a </a:t>
            </a:r>
            <a:r>
              <a:rPr lang="en-GB" dirty="0">
                <a:hlinkClick r:id="rId3"/>
              </a:rPr>
              <a:t>look</a:t>
            </a:r>
            <a:r>
              <a:rPr lang="en-GB" dirty="0"/>
              <a:t> at a Windows node, see what’s going on there</a:t>
            </a:r>
          </a:p>
          <a:p>
            <a:pPr lvl="1"/>
            <a:r>
              <a:rPr lang="en-GB" dirty="0"/>
              <a:t>Add next </a:t>
            </a:r>
            <a:r>
              <a:rPr lang="en-GB" dirty="0" err="1"/>
              <a:t>Procmon</a:t>
            </a:r>
            <a:r>
              <a:rPr lang="en-GB" dirty="0"/>
              <a:t>/</a:t>
            </a:r>
            <a:r>
              <a:rPr lang="en-GB" dirty="0" err="1"/>
              <a:t>ProcessXP</a:t>
            </a:r>
            <a:r>
              <a:rPr lang="en-GB" dirty="0"/>
              <a:t>/Wireshark/</a:t>
            </a:r>
            <a:r>
              <a:rPr lang="en-GB" dirty="0" err="1"/>
              <a:t>BurpSuite</a:t>
            </a:r>
            <a:r>
              <a:rPr lang="en-GB" dirty="0"/>
              <a:t>… and </a:t>
            </a:r>
            <a:r>
              <a:rPr lang="en-GB" dirty="0" err="1"/>
              <a:t>Windbg</a:t>
            </a:r>
            <a:r>
              <a:rPr lang="en-GB" dirty="0"/>
              <a:t>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20DCFE-CB20-8C9D-770A-56C7487FD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687" y="4427622"/>
            <a:ext cx="7219950" cy="1809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A2453D-FAC3-4E43-AD50-F3D6AFC85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556" y="2295966"/>
            <a:ext cx="7000875" cy="3409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8D794F-9A55-93D2-86EB-A12F52B78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569" y="2295966"/>
            <a:ext cx="114204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4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8F37-8C14-56DA-2D9E-31B065D5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AKS – Looking at HTTPS traffic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2EED0D-952A-FD96-F489-8EB3000E21F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E06AF-65F8-1315-DFF8-323B36BA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Set up Burp, could see all the requests coming to the API-Server</a:t>
            </a:r>
          </a:p>
          <a:p>
            <a:pPr lvl="1"/>
            <a:r>
              <a:rPr lang="en-GB"/>
              <a:t>Played with </a:t>
            </a:r>
            <a:r>
              <a:rPr lang="en-GB" err="1"/>
              <a:t>kubectl</a:t>
            </a:r>
            <a:r>
              <a:rPr lang="en-GB"/>
              <a:t>, crafted pods that behaved weirdly</a:t>
            </a:r>
          </a:p>
          <a:p>
            <a:pPr lvl="1"/>
            <a:r>
              <a:rPr lang="en-GB"/>
              <a:t>Looked for request smuggling patterns</a:t>
            </a:r>
          </a:p>
          <a:p>
            <a:pPr lvl="1"/>
            <a:r>
              <a:rPr lang="en-GB"/>
              <a:t>Basically found nothing </a:t>
            </a:r>
            <a:r>
              <a:rPr lang="en-GB">
                <a:sym typeface="Wingdings" panose="05000000000000000000" pitchFamily="2" charset="2"/>
              </a:rPr>
              <a:t> </a:t>
            </a:r>
            <a:endParaRPr lang="en-GB"/>
          </a:p>
          <a:p>
            <a:r>
              <a:rPr lang="en-GB"/>
              <a:t>Then realized that there was a lot that I wasn’t seeing</a:t>
            </a:r>
          </a:p>
          <a:p>
            <a:pPr lvl="1"/>
            <a:r>
              <a:rPr lang="en-GB"/>
              <a:t>Probe requests</a:t>
            </a:r>
          </a:p>
          <a:p>
            <a:pPr lvl="1"/>
            <a:r>
              <a:rPr lang="en-GB"/>
              <a:t>Metrics requests</a:t>
            </a:r>
          </a:p>
          <a:p>
            <a:r>
              <a:rPr lang="en-GB"/>
              <a:t>Where are those?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51C5B8-2C2F-5B4E-D791-696E503AB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55" y="4001294"/>
            <a:ext cx="7743825" cy="2000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2BF5D1-52A7-17DB-C6A2-A597108EC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64436"/>
            <a:ext cx="12192000" cy="446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8F37-8C14-56DA-2D9E-31B065D5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AKS – Looking at HTTPS traffic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2EED0D-952A-FD96-F489-8EB3000E21F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E06AF-65F8-1315-DFF8-323B36BA6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GB" dirty="0"/>
              <a:t>HTTPs traffic goes both ways:</a:t>
            </a:r>
          </a:p>
          <a:p>
            <a:pPr lvl="1"/>
            <a:r>
              <a:rPr lang="en-GB" dirty="0"/>
              <a:t>From </a:t>
            </a:r>
            <a:r>
              <a:rPr lang="en-GB" dirty="0" err="1"/>
              <a:t>kubelet</a:t>
            </a:r>
            <a:r>
              <a:rPr lang="en-GB" dirty="0"/>
              <a:t> to </a:t>
            </a:r>
            <a:r>
              <a:rPr lang="en-GB" dirty="0" err="1"/>
              <a:t>api</a:t>
            </a:r>
            <a:r>
              <a:rPr lang="en-GB" dirty="0"/>
              <a:t>-server (                     )</a:t>
            </a:r>
          </a:p>
          <a:p>
            <a:pPr lvl="1"/>
            <a:r>
              <a:rPr lang="en-GB" dirty="0"/>
              <a:t>From the </a:t>
            </a:r>
            <a:r>
              <a:rPr lang="en-GB" dirty="0" err="1"/>
              <a:t>api</a:t>
            </a:r>
            <a:r>
              <a:rPr lang="en-GB" dirty="0"/>
              <a:t>-server to </a:t>
            </a:r>
            <a:r>
              <a:rPr lang="en-GB" dirty="0" err="1"/>
              <a:t>kubelet</a:t>
            </a:r>
            <a:r>
              <a:rPr lang="en-GB" dirty="0"/>
              <a:t> through a tunnel (                     )</a:t>
            </a:r>
          </a:p>
          <a:p>
            <a:pPr lvl="2"/>
            <a:r>
              <a:rPr lang="en-GB" dirty="0"/>
              <a:t>There, HTTP_PROXY is useless</a:t>
            </a:r>
          </a:p>
          <a:p>
            <a:pPr lvl="2"/>
            <a:r>
              <a:rPr lang="en-GB" dirty="0"/>
              <a:t>How do we see that traffic?</a:t>
            </a:r>
          </a:p>
          <a:p>
            <a:r>
              <a:rPr lang="en-GB" dirty="0"/>
              <a:t>Fired </a:t>
            </a:r>
            <a:r>
              <a:rPr lang="en-GB" dirty="0" err="1"/>
              <a:t>Windbg</a:t>
            </a:r>
            <a:r>
              <a:rPr lang="en-GB" dirty="0"/>
              <a:t> and took a trace (Kubernetes 1.21.7)</a:t>
            </a:r>
          </a:p>
          <a:p>
            <a:r>
              <a:rPr lang="en-GB" dirty="0"/>
              <a:t>Put breakpoints just before requests were encrypted/decrypted</a:t>
            </a:r>
          </a:p>
          <a:p>
            <a:pPr lvl="1"/>
            <a:r>
              <a:rPr lang="en-GB" dirty="0"/>
              <a:t>bp kubelet+0x1a52b9 ".</a:t>
            </a:r>
            <a:r>
              <a:rPr lang="en-GB" dirty="0" err="1"/>
              <a:t>printf</a:t>
            </a:r>
            <a:r>
              <a:rPr lang="en-GB" dirty="0"/>
              <a:t> \"</a:t>
            </a:r>
            <a:r>
              <a:rPr lang="en-GB" dirty="0" err="1"/>
              <a:t>WSAsend</a:t>
            </a:r>
            <a:r>
              <a:rPr lang="en-GB" dirty="0"/>
              <a:t>:\n\";</a:t>
            </a:r>
            <a:r>
              <a:rPr lang="en-GB" dirty="0" err="1"/>
              <a:t>db</a:t>
            </a:r>
            <a:r>
              <a:rPr lang="en-GB" dirty="0"/>
              <a:t> @rsi L100;.printf \"</a:t>
            </a:r>
            <a:r>
              <a:rPr lang="en-GB" dirty="0" err="1"/>
              <a:t>WSAsend</a:t>
            </a:r>
            <a:r>
              <a:rPr lang="en-GB" dirty="0"/>
              <a:t> END:\n\";g"</a:t>
            </a:r>
          </a:p>
          <a:p>
            <a:pPr lvl="1"/>
            <a:r>
              <a:rPr lang="en-GB" dirty="0"/>
              <a:t>bp kubelet+0x1a72c7 ".</a:t>
            </a:r>
            <a:r>
              <a:rPr lang="en-GB" dirty="0" err="1"/>
              <a:t>printf</a:t>
            </a:r>
            <a:r>
              <a:rPr lang="en-GB" dirty="0"/>
              <a:t> \"</a:t>
            </a:r>
            <a:r>
              <a:rPr lang="en-GB" dirty="0" err="1"/>
              <a:t>WSArecv</a:t>
            </a:r>
            <a:r>
              <a:rPr lang="en-GB" dirty="0"/>
              <a:t>:\n\";</a:t>
            </a:r>
            <a:r>
              <a:rPr lang="en-GB" dirty="0" err="1"/>
              <a:t>db</a:t>
            </a:r>
            <a:r>
              <a:rPr lang="en-GB" dirty="0"/>
              <a:t> poi(@rsp+10) L100;.printf \"</a:t>
            </a:r>
            <a:r>
              <a:rPr lang="en-GB" dirty="0" err="1"/>
              <a:t>WSArecv</a:t>
            </a:r>
            <a:r>
              <a:rPr lang="en-GB" dirty="0"/>
              <a:t> END\n\";g"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8C5AC09D-8530-263C-288A-9DED222BD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161" y="3898900"/>
            <a:ext cx="7038841" cy="2413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1BFCAA-5BA0-56AF-0AFA-8BBC7AB46C06}"/>
              </a:ext>
            </a:extLst>
          </p:cNvPr>
          <p:cNvCxnSpPr>
            <a:cxnSpLocks/>
          </p:cNvCxnSpPr>
          <p:nvPr/>
        </p:nvCxnSpPr>
        <p:spPr>
          <a:xfrm flipH="1">
            <a:off x="4835235" y="4742873"/>
            <a:ext cx="13946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C9A5AD-4D0A-C166-E88C-D84068C523B6}"/>
              </a:ext>
            </a:extLst>
          </p:cNvPr>
          <p:cNvCxnSpPr>
            <a:cxnSpLocks/>
          </p:cNvCxnSpPr>
          <p:nvPr/>
        </p:nvCxnSpPr>
        <p:spPr>
          <a:xfrm>
            <a:off x="4913744" y="5195454"/>
            <a:ext cx="13946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17F006-81F7-101C-FAEF-A14F4CAA1413}"/>
              </a:ext>
            </a:extLst>
          </p:cNvPr>
          <p:cNvCxnSpPr>
            <a:cxnSpLocks/>
          </p:cNvCxnSpPr>
          <p:nvPr/>
        </p:nvCxnSpPr>
        <p:spPr>
          <a:xfrm flipH="1">
            <a:off x="5043052" y="2493818"/>
            <a:ext cx="13946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F79FE2-B1C4-75C3-B933-A76668666418}"/>
              </a:ext>
            </a:extLst>
          </p:cNvPr>
          <p:cNvCxnSpPr>
            <a:cxnSpLocks/>
          </p:cNvCxnSpPr>
          <p:nvPr/>
        </p:nvCxnSpPr>
        <p:spPr>
          <a:xfrm>
            <a:off x="7721966" y="2881744"/>
            <a:ext cx="13946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1205-2777-3905-8493-5D1B6D13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AKS – Looking at HTTPS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6758-7383-1A03-04D9-D39E136E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59090-6022-C7EC-8A89-9ADF5590B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69" y="1559420"/>
            <a:ext cx="8353425" cy="353377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7EE30DE-18D3-2D99-A2A9-19FFFE18DE4F}"/>
              </a:ext>
            </a:extLst>
          </p:cNvPr>
          <p:cNvSpPr/>
          <p:nvPr/>
        </p:nvSpPr>
        <p:spPr>
          <a:xfrm>
            <a:off x="6557887" y="3450557"/>
            <a:ext cx="2295727" cy="5477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94807F-74A7-62E4-773C-BDF563916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983" y="2508926"/>
            <a:ext cx="8115300" cy="3343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F280A1-E4C8-C23E-4671-7B542DCBF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7575" y="3754337"/>
            <a:ext cx="7896225" cy="237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8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1205-2777-3905-8493-5D1B6D13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AKS – Looking at HTTPS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6758-7383-1A03-04D9-D39E136E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Easy to intercept and rewrite responses with </a:t>
            </a:r>
            <a:r>
              <a:rPr lang="en-GB" dirty="0" err="1"/>
              <a:t>Windbg</a:t>
            </a:r>
            <a:r>
              <a:rPr lang="en-GB" dirty="0"/>
              <a:t> breakpoints</a:t>
            </a:r>
          </a:p>
          <a:p>
            <a:pPr lvl="1"/>
            <a:r>
              <a:rPr lang="en-GB" dirty="0"/>
              <a:t>bp kubelet+0x1a52b9 ".</a:t>
            </a:r>
            <a:r>
              <a:rPr lang="en-GB" dirty="0" err="1"/>
              <a:t>printf</a:t>
            </a:r>
            <a:r>
              <a:rPr lang="en-GB" dirty="0"/>
              <a:t> \"</a:t>
            </a:r>
            <a:r>
              <a:rPr lang="en-GB" dirty="0" err="1"/>
              <a:t>WSAsend</a:t>
            </a:r>
            <a:r>
              <a:rPr lang="en-GB" dirty="0"/>
              <a:t>:\n\";</a:t>
            </a:r>
            <a:r>
              <a:rPr lang="en-GB" dirty="0" err="1"/>
              <a:t>db</a:t>
            </a:r>
            <a:r>
              <a:rPr lang="en-GB" dirty="0"/>
              <a:t> @rsi L@r9;.printf \"</a:t>
            </a:r>
            <a:r>
              <a:rPr lang="en-GB" dirty="0" err="1"/>
              <a:t>WSAsend</a:t>
            </a:r>
            <a:r>
              <a:rPr lang="en-GB" dirty="0"/>
              <a:t> END:\n\";j (poi(@rsi)==0x312e312f50545448) '</a:t>
            </a:r>
            <a:r>
              <a:rPr lang="en-GB" dirty="0" err="1"/>
              <a:t>ea</a:t>
            </a:r>
            <a:r>
              <a:rPr lang="en-GB" dirty="0"/>
              <a:t> @rsi \"HTTP/1.1 301 ok\r\</a:t>
            </a:r>
            <a:r>
              <a:rPr lang="en-GB" dirty="0" err="1"/>
              <a:t>nLocation</a:t>
            </a:r>
            <a:r>
              <a:rPr lang="en-GB" dirty="0"/>
              <a:t>: http://nico.nico.com/fou\r\nContent-Length: 0\r\n\r\n\r\n\"; g'; '</a:t>
            </a:r>
            <a:r>
              <a:rPr lang="en-GB" dirty="0" err="1"/>
              <a:t>gc</a:t>
            </a:r>
            <a:r>
              <a:rPr lang="en-GB" dirty="0"/>
              <a:t>' "</a:t>
            </a:r>
          </a:p>
          <a:p>
            <a:r>
              <a:rPr lang="en-GB" dirty="0"/>
              <a:t>Leads to SSRF on the control plane (fixed in March 22):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A6471-6F8F-B66E-A7AF-49696B70C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4214812"/>
            <a:ext cx="6048375" cy="1590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96BD2C-B173-B43F-8D1A-2760798C9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983" y="5357813"/>
            <a:ext cx="61436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Microsoft Office PowerPoint</Application>
  <PresentationFormat>Widescreen</PresentationFormat>
  <Paragraphs>112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Segoe UI</vt:lpstr>
      <vt:lpstr>Office Theme</vt:lpstr>
      <vt:lpstr>Hunting for cloudy SSRFs</vt:lpstr>
      <vt:lpstr>Why that talk?</vt:lpstr>
      <vt:lpstr>AKS – Azure Kubernetes Services</vt:lpstr>
      <vt:lpstr>AKS – Previous research</vt:lpstr>
      <vt:lpstr>AKS – Where to go next?</vt:lpstr>
      <vt:lpstr>AKS – Looking at HTTPS traffic</vt:lpstr>
      <vt:lpstr>AKS – Looking at HTTPS traffic</vt:lpstr>
      <vt:lpstr>AKS – Looking at HTTPS traffic</vt:lpstr>
      <vt:lpstr>AKS – Looking at HTTPS traffic</vt:lpstr>
      <vt:lpstr>AKS – Looking at HTTPS traffic</vt:lpstr>
      <vt:lpstr>AKS – Looking at HTTPS traffic</vt:lpstr>
      <vt:lpstr>More common SSRFs  Let’s look at another example from Office</vt:lpstr>
      <vt:lpstr>Office Apps - WOPISrc</vt:lpstr>
      <vt:lpstr>WOPISrc – bug or no bug?</vt:lpstr>
      <vt:lpstr>Questions!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2022-10-17T13:47:48Z</dcterms:created>
  <dcterms:modified xsi:type="dcterms:W3CDTF">2022-10-17T13:56:53Z</dcterms:modified>
</cp:coreProperties>
</file>