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3" r:id="rId6"/>
    <p:sldId id="260" r:id="rId7"/>
    <p:sldId id="265" r:id="rId8"/>
    <p:sldId id="266" r:id="rId9"/>
    <p:sldId id="261" r:id="rId10"/>
    <p:sldId id="268" r:id="rId11"/>
    <p:sldId id="262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8DE"/>
    <a:srgbClr val="4662B0"/>
    <a:srgbClr val="5570BB"/>
    <a:srgbClr val="586EDF"/>
    <a:srgbClr val="CF3232"/>
    <a:srgbClr val="549A6A"/>
    <a:srgbClr val="74B388"/>
    <a:srgbClr val="289A78"/>
    <a:srgbClr val="8D8F9E"/>
    <a:srgbClr val="A8C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>
        <p:scale>
          <a:sx n="100" d="100"/>
          <a:sy n="100" d="100"/>
        </p:scale>
        <p:origin x="10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" y="-4"/>
            <a:ext cx="12192000" cy="6858005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552450" y="473869"/>
            <a:ext cx="11087100" cy="5910262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350" y="3021965"/>
            <a:ext cx="5612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buClrTx/>
              <a:buSzTx/>
              <a:buFontTx/>
            </a:pP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王献之小楷" panose="02010600010101010101" charset="-122"/>
                <a:ea typeface="王献之小楷" panose="02010600010101010101" charset="-122"/>
              </a:rPr>
              <a:t>LOOPER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王献之小楷" panose="02010600010101010101" charset="-122"/>
              <a:ea typeface="王献之小楷" panose="02010600010101010101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40835" y="4144010"/>
            <a:ext cx="401447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charset="0"/>
                <a:ea typeface="南宋书局体" panose="02000000000000000000" pitchFamily="2" charset="-122"/>
                <a:cs typeface="Constantia" panose="02030602050306030303" charset="0"/>
                <a:sym typeface="+mn-ea"/>
              </a:rPr>
              <a:t>Hackathon2021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44284" y="5157635"/>
            <a:ext cx="3124688" cy="500664"/>
            <a:chOff x="3925968" y="5208826"/>
            <a:chExt cx="3124688" cy="500664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5968" y="5208826"/>
              <a:ext cx="448127" cy="448127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325458" y="5249115"/>
              <a:ext cx="272519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 ITC" panose="03070402050302030203" charset="0"/>
                  <a:ea typeface="南宋书局体" panose="02000000000000000000" pitchFamily="2" charset="-122"/>
                  <a:cs typeface="Bradley Hand ITC" panose="03070402050302030203" charset="0"/>
                </a:rPr>
                <a:t>Wild Pointer</a:t>
              </a:r>
              <a:endPara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anose="03070402050302030203" charset="0"/>
                <a:ea typeface="南宋书局体" panose="02000000000000000000" pitchFamily="2" charset="-122"/>
                <a:cs typeface="Bradley Hand ITC" panose="03070402050302030203" charset="0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594437" y="388449"/>
            <a:ext cx="2993593" cy="2993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528452" y="965485"/>
            <a:ext cx="3173196" cy="3173196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959893" y="3899714"/>
            <a:ext cx="629126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王献之小楷" panose="02010600010101010101" charset="-122"/>
                <a:ea typeface="王献之小楷" panose="02010600010101010101" charset="-122"/>
              </a:rPr>
              <a:t>总结分析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王献之小楷" panose="02010600010101010101" charset="-122"/>
              <a:ea typeface="王献之小楷" panose="02010600010101010101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978943" y="4756369"/>
            <a:ext cx="62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Analysis and Prospect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90512" y="317018"/>
            <a:ext cx="2981324" cy="494567"/>
            <a:chOff x="2097883" y="2652711"/>
            <a:chExt cx="3825825" cy="634660"/>
          </a:xfrm>
        </p:grpSpPr>
        <p:grpSp>
          <p:nvGrpSpPr>
            <p:cNvPr id="14" name="组合 13"/>
            <p:cNvGrpSpPr/>
            <p:nvPr/>
          </p:nvGrpSpPr>
          <p:grpSpPr>
            <a:xfrm>
              <a:off x="2097883" y="2652711"/>
              <a:ext cx="762000" cy="628653"/>
              <a:chOff x="2069308" y="2590800"/>
              <a:chExt cx="762000" cy="6286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135982" y="2590800"/>
                <a:ext cx="628653" cy="628653"/>
              </a:xfrm>
              <a:prstGeom prst="ellipse">
                <a:avLst/>
              </a:prstGeom>
              <a:solidFill>
                <a:srgbClr val="3F5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69308" y="2612381"/>
                <a:ext cx="762000" cy="59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肆</a:t>
                </a:r>
                <a:endParaRPr lang="zh-CN" altLang="en-US" sz="24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803922" y="2696588"/>
              <a:ext cx="3119786" cy="5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未来展望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6435" y="1256030"/>
            <a:ext cx="622554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王献之小楷" panose="02010600010101010101" charset="-122"/>
                <a:ea typeface="王献之小楷" panose="02010600010101010101" charset="-122"/>
              </a:rPr>
              <a:t>未来该怎么改进？</a:t>
            </a:r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  <a:p>
            <a:pPr algn="l"/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  <a:p>
            <a:pPr algn="l"/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  <a:p>
            <a:pPr algn="l"/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  <a:p>
            <a:pPr algn="l"/>
            <a:r>
              <a:rPr lang="zh-CN" altLang="en-US" sz="2800">
                <a:latin typeface="王献之小楷" panose="02010600010101010101" charset="-122"/>
                <a:ea typeface="王献之小楷" panose="02010600010101010101" charset="-122"/>
              </a:rPr>
              <a:t>需要哪些技术？可以拓展到哪些领域？</a:t>
            </a:r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  <a:p>
            <a:pPr algn="l"/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  <a:p>
            <a:pPr algn="l"/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  <a:p>
            <a:pPr algn="l"/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  <a:p>
            <a:pPr algn="l"/>
            <a:r>
              <a:rPr lang="zh-CN" altLang="en-US" sz="2800">
                <a:latin typeface="王献之小楷" panose="02010600010101010101" charset="-122"/>
                <a:ea typeface="王献之小楷" panose="02010600010101010101" charset="-122"/>
                <a:sym typeface="+mn-ea"/>
              </a:rPr>
              <a:t>用户群体？</a:t>
            </a:r>
            <a:endParaRPr lang="zh-CN" altLang="en-US" sz="2800">
              <a:latin typeface="王献之小楷" panose="02010600010101010101" charset="-122"/>
              <a:ea typeface="王献之小楷" panose="0201060001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75" y="1918335"/>
            <a:ext cx="4458335" cy="338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" y="-4"/>
            <a:ext cx="12192000" cy="6858005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552450" y="473869"/>
            <a:ext cx="11087100" cy="5910262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825264" y="3021797"/>
            <a:ext cx="85795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buClrTx/>
              <a:buSzTx/>
              <a:buFontTx/>
            </a:pP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王献之小楷" panose="02010600010101010101" charset="-122"/>
                <a:ea typeface="王献之小楷" panose="02010600010101010101" charset="-122"/>
              </a:rPr>
              <a:t>感谢大家的聆听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王献之小楷" panose="02010600010101010101" charset="-122"/>
              <a:ea typeface="王献之小楷" panose="02010600010101010101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48543" y="4144306"/>
            <a:ext cx="629491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THANK YOU FOR YOUR LISTENING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44284" y="5157635"/>
            <a:ext cx="3124688" cy="448127"/>
            <a:chOff x="3925968" y="5208826"/>
            <a:chExt cx="3124688" cy="4481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5968" y="5208826"/>
              <a:ext cx="448127" cy="448127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325458" y="5249115"/>
              <a:ext cx="272519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 ITC" panose="03070402050302030203" charset="0"/>
                  <a:ea typeface="南宋书局体" panose="02000000000000000000" pitchFamily="2" charset="-122"/>
                  <a:cs typeface="Bradley Hand ITC" panose="03070402050302030203" charset="0"/>
                </a:rPr>
                <a:t>Wild Pointer</a:t>
              </a:r>
              <a:endPara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anose="03070402050302030203" charset="0"/>
                <a:ea typeface="南宋书局体" panose="02000000000000000000" pitchFamily="2" charset="-122"/>
                <a:cs typeface="Bradley Hand ITC" panose="03070402050302030203" charset="0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594437" y="388449"/>
            <a:ext cx="2993593" cy="2993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171707" y="1356562"/>
            <a:ext cx="1772386" cy="1154546"/>
            <a:chOff x="5037990" y="889837"/>
            <a:chExt cx="1772386" cy="1154546"/>
          </a:xfrm>
        </p:grpSpPr>
        <p:sp>
          <p:nvSpPr>
            <p:cNvPr id="15" name="文本框 14"/>
            <p:cNvSpPr txBox="1"/>
            <p:nvPr/>
          </p:nvSpPr>
          <p:spPr>
            <a:xfrm>
              <a:off x="5037990" y="889837"/>
              <a:ext cx="17723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>
                  <a:solidFill>
                    <a:srgbClr val="586EDF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目录</a:t>
              </a:r>
              <a:endParaRPr lang="zh-CN" altLang="en-US" sz="4800">
                <a:solidFill>
                  <a:srgbClr val="586EDF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5076090" y="1663383"/>
              <a:ext cx="1696186" cy="381000"/>
            </a:xfrm>
            <a:prstGeom prst="roundRect">
              <a:avLst>
                <a:gd name="adj" fmla="val 0"/>
              </a:avLst>
            </a:prstGeom>
            <a:solidFill>
              <a:srgbClr val="586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CN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CONTENTS</a:t>
              </a:r>
              <a:endParaRPr lang="zh-CN" altLang="en-US">
                <a:solidFill>
                  <a:schemeClr val="bg1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31182" y="3265873"/>
            <a:ext cx="4000497" cy="819951"/>
            <a:chOff x="2164557" y="2652711"/>
            <a:chExt cx="4000497" cy="819951"/>
          </a:xfrm>
        </p:grpSpPr>
        <p:grpSp>
          <p:nvGrpSpPr>
            <p:cNvPr id="22" name="组合 21"/>
            <p:cNvGrpSpPr/>
            <p:nvPr/>
          </p:nvGrpSpPr>
          <p:grpSpPr>
            <a:xfrm>
              <a:off x="2164557" y="2652711"/>
              <a:ext cx="762000" cy="762000"/>
              <a:chOff x="2135982" y="2590800"/>
              <a:chExt cx="762000" cy="7620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135982" y="2590800"/>
                <a:ext cx="762000" cy="762000"/>
              </a:xfrm>
              <a:prstGeom prst="ellipse">
                <a:avLst/>
              </a:prstGeom>
              <a:solidFill>
                <a:srgbClr val="586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135982" y="2619375"/>
                <a:ext cx="76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壹</a:t>
                </a:r>
                <a:endParaRPr lang="zh-CN" altLang="en-US" sz="40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974184" y="2662204"/>
              <a:ext cx="319087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项目想法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2758" y="3164885"/>
              <a:ext cx="31348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Background and significance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00827" y="3265873"/>
            <a:ext cx="3973053" cy="819951"/>
            <a:chOff x="2164557" y="2652711"/>
            <a:chExt cx="3973053" cy="819951"/>
          </a:xfrm>
        </p:grpSpPr>
        <p:grpSp>
          <p:nvGrpSpPr>
            <p:cNvPr id="32" name="组合 31"/>
            <p:cNvGrpSpPr/>
            <p:nvPr/>
          </p:nvGrpSpPr>
          <p:grpSpPr>
            <a:xfrm>
              <a:off x="2164557" y="2652711"/>
              <a:ext cx="762000" cy="762000"/>
              <a:chOff x="2135982" y="2590800"/>
              <a:chExt cx="762000" cy="7620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35982" y="2590800"/>
                <a:ext cx="762000" cy="762000"/>
              </a:xfrm>
              <a:prstGeom prst="ellipse">
                <a:avLst/>
              </a:prstGeom>
              <a:solidFill>
                <a:srgbClr val="586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135982" y="2619375"/>
                <a:ext cx="76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贰</a:t>
                </a:r>
                <a:endParaRPr lang="zh-CN" altLang="en-US" sz="40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974183" y="2662204"/>
              <a:ext cx="313485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项目制作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02758" y="3164885"/>
              <a:ext cx="31348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Thinking and theory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31180" y="4627916"/>
            <a:ext cx="4000497" cy="819951"/>
            <a:chOff x="2164557" y="2652711"/>
            <a:chExt cx="4000497" cy="819951"/>
          </a:xfrm>
        </p:grpSpPr>
        <p:grpSp>
          <p:nvGrpSpPr>
            <p:cNvPr id="42" name="组合 41"/>
            <p:cNvGrpSpPr/>
            <p:nvPr/>
          </p:nvGrpSpPr>
          <p:grpSpPr>
            <a:xfrm>
              <a:off x="2164557" y="2652711"/>
              <a:ext cx="762000" cy="762000"/>
              <a:chOff x="2135982" y="2590800"/>
              <a:chExt cx="762000" cy="762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2135982" y="2590800"/>
                <a:ext cx="762000" cy="762000"/>
              </a:xfrm>
              <a:prstGeom prst="ellipse">
                <a:avLst/>
              </a:prstGeom>
              <a:solidFill>
                <a:srgbClr val="586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135982" y="2619375"/>
                <a:ext cx="76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叁</a:t>
                </a:r>
                <a:endParaRPr lang="zh-CN" altLang="en-US" sz="40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974184" y="2662204"/>
              <a:ext cx="319087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所遇难题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002758" y="3164885"/>
              <a:ext cx="31622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Content and presentation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00825" y="4627916"/>
            <a:ext cx="3944479" cy="819951"/>
            <a:chOff x="2164557" y="2652711"/>
            <a:chExt cx="3944479" cy="819951"/>
          </a:xfrm>
        </p:grpSpPr>
        <p:grpSp>
          <p:nvGrpSpPr>
            <p:cNvPr id="48" name="组合 47"/>
            <p:cNvGrpSpPr/>
            <p:nvPr/>
          </p:nvGrpSpPr>
          <p:grpSpPr>
            <a:xfrm>
              <a:off x="2164557" y="2652711"/>
              <a:ext cx="762000" cy="762000"/>
              <a:chOff x="2135982" y="2590800"/>
              <a:chExt cx="762000" cy="76200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135982" y="2590800"/>
                <a:ext cx="762000" cy="762000"/>
              </a:xfrm>
              <a:prstGeom prst="ellipse">
                <a:avLst/>
              </a:prstGeom>
              <a:solidFill>
                <a:srgbClr val="586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135982" y="2619375"/>
                <a:ext cx="76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肆</a:t>
                </a:r>
                <a:endParaRPr lang="zh-CN" altLang="en-US" sz="40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974184" y="2662204"/>
              <a:ext cx="313485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总结分析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002758" y="3164885"/>
              <a:ext cx="31062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Analysis and Prospect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528452" y="883719"/>
            <a:ext cx="3173196" cy="3173196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959893" y="3775889"/>
            <a:ext cx="629126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buClrTx/>
              <a:buSzTx/>
              <a:buFontTx/>
            </a:pP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王献之小楷" panose="02010600010101010101" charset="-122"/>
                <a:ea typeface="王献之小楷" panose="02010600010101010101" charset="-122"/>
              </a:rPr>
              <a:t>项目想法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王献之小楷" panose="02010600010101010101" charset="-122"/>
              <a:ea typeface="王献之小楷" panose="02010600010101010101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978943" y="4632544"/>
            <a:ext cx="62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Background and significance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90512" y="317018"/>
            <a:ext cx="2981324" cy="494567"/>
            <a:chOff x="2097883" y="2652711"/>
            <a:chExt cx="3825825" cy="634660"/>
          </a:xfrm>
        </p:grpSpPr>
        <p:grpSp>
          <p:nvGrpSpPr>
            <p:cNvPr id="14" name="组合 13"/>
            <p:cNvGrpSpPr/>
            <p:nvPr/>
          </p:nvGrpSpPr>
          <p:grpSpPr>
            <a:xfrm>
              <a:off x="2097883" y="2652711"/>
              <a:ext cx="762000" cy="628653"/>
              <a:chOff x="2069308" y="2590800"/>
              <a:chExt cx="762000" cy="6286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135982" y="2590800"/>
                <a:ext cx="628653" cy="628653"/>
              </a:xfrm>
              <a:prstGeom prst="ellipse">
                <a:avLst/>
              </a:prstGeom>
              <a:solidFill>
                <a:srgbClr val="3F5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69308" y="2612381"/>
                <a:ext cx="762000" cy="59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壹</a:t>
                </a:r>
                <a:endParaRPr lang="zh-CN" altLang="en-US" sz="24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803922" y="2696588"/>
              <a:ext cx="3119786" cy="5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项目想法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8154035" y="713740"/>
            <a:ext cx="3057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王献之小楷" panose="02010600010101010101" charset="-122"/>
                <a:ea typeface="王献之小楷" panose="02010600010101010101" charset="-122"/>
              </a:rPr>
              <a:t>变成电子版？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王献之小楷" panose="02010600010101010101" charset="-122"/>
              <a:ea typeface="王献之小楷" panose="0201060001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117600"/>
            <a:ext cx="5267960" cy="3390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55" y="2606675"/>
            <a:ext cx="8458200" cy="3347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528452" y="863772"/>
            <a:ext cx="3173196" cy="3173196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959893" y="3833039"/>
            <a:ext cx="629126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buClrTx/>
              <a:buSzTx/>
              <a:buFontTx/>
            </a:pP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王献之小楷" panose="02010600010101010101" charset="-122"/>
                <a:ea typeface="王献之小楷" panose="02010600010101010101" charset="-122"/>
              </a:rPr>
              <a:t>项目制作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王献之小楷" panose="02010600010101010101" charset="-122"/>
              <a:ea typeface="王献之小楷" panose="02010600010101010101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978943" y="4689694"/>
            <a:ext cx="62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Thinking and theory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90512" y="317018"/>
            <a:ext cx="2981324" cy="494567"/>
            <a:chOff x="2097883" y="2652711"/>
            <a:chExt cx="3825825" cy="634660"/>
          </a:xfrm>
        </p:grpSpPr>
        <p:grpSp>
          <p:nvGrpSpPr>
            <p:cNvPr id="14" name="组合 13"/>
            <p:cNvGrpSpPr/>
            <p:nvPr/>
          </p:nvGrpSpPr>
          <p:grpSpPr>
            <a:xfrm>
              <a:off x="2097883" y="2652711"/>
              <a:ext cx="762000" cy="628653"/>
              <a:chOff x="2069308" y="2590800"/>
              <a:chExt cx="762000" cy="6286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135982" y="2590800"/>
                <a:ext cx="628653" cy="628653"/>
              </a:xfrm>
              <a:prstGeom prst="ellipse">
                <a:avLst/>
              </a:prstGeom>
              <a:solidFill>
                <a:srgbClr val="3F5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69308" y="2612381"/>
                <a:ext cx="762000" cy="59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贰</a:t>
                </a:r>
                <a:endParaRPr lang="zh-CN" altLang="en-US" sz="24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803922" y="2696588"/>
              <a:ext cx="3119786" cy="5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工具选用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521456" y="3974183"/>
            <a:ext cx="1964674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2400">
                <a:solidFill>
                  <a:schemeClr val="bg1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输入题目</a:t>
            </a:r>
            <a:endParaRPr lang="zh-CN" altLang="en-US" sz="2400" dirty="0">
              <a:solidFill>
                <a:schemeClr val="bg1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2" name="Freeform 19"/>
          <p:cNvSpPr>
            <a:spLocks noEditPoints="1"/>
          </p:cNvSpPr>
          <p:nvPr/>
        </p:nvSpPr>
        <p:spPr bwMode="auto">
          <a:xfrm>
            <a:off x="8814435" y="2145030"/>
            <a:ext cx="768350" cy="476250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51"/>
              </a:cxn>
              <a:cxn ang="0">
                <a:pos x="0" y="54"/>
              </a:cxn>
              <a:cxn ang="0">
                <a:pos x="28" y="54"/>
              </a:cxn>
              <a:cxn ang="0">
                <a:pos x="38" y="17"/>
              </a:cxn>
              <a:cxn ang="0">
                <a:pos x="42" y="14"/>
              </a:cxn>
              <a:cxn ang="0">
                <a:pos x="45" y="17"/>
              </a:cxn>
              <a:cxn ang="0">
                <a:pos x="49" y="63"/>
              </a:cxn>
              <a:cxn ang="0">
                <a:pos x="55" y="33"/>
              </a:cxn>
              <a:cxn ang="0">
                <a:pos x="59" y="30"/>
              </a:cxn>
              <a:cxn ang="0">
                <a:pos x="63" y="32"/>
              </a:cxn>
              <a:cxn ang="0">
                <a:pos x="71" y="54"/>
              </a:cxn>
              <a:cxn ang="0">
                <a:pos x="102" y="55"/>
              </a:cxn>
              <a:cxn ang="0">
                <a:pos x="102" y="51"/>
              </a:cxn>
              <a:cxn ang="0">
                <a:pos x="51" y="0"/>
              </a:cxn>
              <a:cxn ang="0">
                <a:pos x="51" y="0"/>
              </a:cxn>
              <a:cxn ang="0">
                <a:pos x="51" y="0"/>
              </a:cxn>
            </a:cxnLst>
            <a:rect l="0" t="0" r="r" b="b"/>
            <a:pathLst>
              <a:path w="102" h="63">
                <a:moveTo>
                  <a:pt x="51" y="0"/>
                </a:moveTo>
                <a:cubicBezTo>
                  <a:pt x="23" y="0"/>
                  <a:pt x="0" y="23"/>
                  <a:pt x="0" y="51"/>
                </a:cubicBezTo>
                <a:cubicBezTo>
                  <a:pt x="0" y="52"/>
                  <a:pt x="0" y="53"/>
                  <a:pt x="0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5"/>
                  <a:pt x="40" y="14"/>
                  <a:pt x="42" y="14"/>
                </a:cubicBezTo>
                <a:cubicBezTo>
                  <a:pt x="43" y="14"/>
                  <a:pt x="45" y="15"/>
                  <a:pt x="45" y="17"/>
                </a:cubicBezTo>
                <a:cubicBezTo>
                  <a:pt x="49" y="63"/>
                  <a:pt x="49" y="63"/>
                  <a:pt x="49" y="63"/>
                </a:cubicBezTo>
                <a:cubicBezTo>
                  <a:pt x="55" y="33"/>
                  <a:pt x="55" y="33"/>
                  <a:pt x="55" y="33"/>
                </a:cubicBezTo>
                <a:cubicBezTo>
                  <a:pt x="56" y="31"/>
                  <a:pt x="57" y="30"/>
                  <a:pt x="59" y="30"/>
                </a:cubicBezTo>
                <a:cubicBezTo>
                  <a:pt x="61" y="30"/>
                  <a:pt x="62" y="31"/>
                  <a:pt x="63" y="32"/>
                </a:cubicBezTo>
                <a:cubicBezTo>
                  <a:pt x="71" y="54"/>
                  <a:pt x="71" y="54"/>
                  <a:pt x="71" y="54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102" y="53"/>
                  <a:pt x="102" y="52"/>
                  <a:pt x="102" y="51"/>
                </a:cubicBezTo>
                <a:cubicBezTo>
                  <a:pt x="102" y="23"/>
                  <a:pt x="79" y="0"/>
                  <a:pt x="51" y="0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" y="1162050"/>
            <a:ext cx="4719955" cy="1917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30" y="1123315"/>
            <a:ext cx="2679700" cy="979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820" y="959485"/>
            <a:ext cx="3091180" cy="1030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005" y="3768090"/>
            <a:ext cx="5421630" cy="2004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5" y="4162425"/>
            <a:ext cx="4807585" cy="1723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3300730"/>
            <a:ext cx="2872740" cy="640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90380" y="5885815"/>
            <a:ext cx="2421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nstantia" panose="02030602050306030303" charset="0"/>
                <a:cs typeface="Constantia" panose="02030602050306030303" charset="0"/>
              </a:rPr>
              <a:t>and so on...</a:t>
            </a:r>
            <a:endParaRPr lang="zh-CN" altLang="en-US" sz="36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4955" y="2360930"/>
            <a:ext cx="2983865" cy="9378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0645" y="2288540"/>
            <a:ext cx="1973580" cy="1551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90512" y="317018"/>
            <a:ext cx="2981324" cy="494567"/>
            <a:chOff x="2097883" y="2652711"/>
            <a:chExt cx="3825825" cy="634660"/>
          </a:xfrm>
        </p:grpSpPr>
        <p:grpSp>
          <p:nvGrpSpPr>
            <p:cNvPr id="14" name="组合 13"/>
            <p:cNvGrpSpPr/>
            <p:nvPr/>
          </p:nvGrpSpPr>
          <p:grpSpPr>
            <a:xfrm>
              <a:off x="2097883" y="2652711"/>
              <a:ext cx="762000" cy="628653"/>
              <a:chOff x="2069308" y="2590800"/>
              <a:chExt cx="762000" cy="6286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135982" y="2590800"/>
                <a:ext cx="628653" cy="628653"/>
              </a:xfrm>
              <a:prstGeom prst="ellipse">
                <a:avLst/>
              </a:prstGeom>
              <a:solidFill>
                <a:srgbClr val="3F5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69308" y="2612381"/>
                <a:ext cx="762000" cy="59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贰</a:t>
                </a:r>
                <a:endParaRPr lang="zh-CN" altLang="en-US" sz="24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803922" y="2696588"/>
              <a:ext cx="3119786" cy="5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项目思路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90" y="938530"/>
            <a:ext cx="9481185" cy="530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528452" y="869935"/>
            <a:ext cx="3173196" cy="3173196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959893" y="3852089"/>
            <a:ext cx="629126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所遇困难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978943" y="4708744"/>
            <a:ext cx="62912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charset="0"/>
                <a:ea typeface="南宋书局体" panose="02000000000000000000" pitchFamily="2" charset="-122"/>
                <a:cs typeface="Constantia" panose="02030602050306030303" charset="0"/>
              </a:rPr>
              <a:t>It’s so difficult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charset="0"/>
              <a:ea typeface="南宋书局体" panose="02000000000000000000" pitchFamily="2" charset="-122"/>
              <a:cs typeface="Constantia" panose="0203060205030603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32283" y="-219074"/>
            <a:ext cx="12581459" cy="7077076"/>
            <a:chOff x="1" y="-4"/>
            <a:chExt cx="12192000" cy="685800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5" t="21250"/>
            <a:stretch>
              <a:fillRect/>
            </a:stretch>
          </p:blipFill>
          <p:spPr>
            <a:xfrm>
              <a:off x="1" y="0"/>
              <a:ext cx="5219707" cy="4800606"/>
            </a:xfrm>
            <a:custGeom>
              <a:avLst/>
              <a:gdLst>
                <a:gd name="connsiteX0" fmla="*/ 0 w 5219707"/>
                <a:gd name="connsiteY0" fmla="*/ 0 h 4800606"/>
                <a:gd name="connsiteX1" fmla="*/ 5219707 w 5219707"/>
                <a:gd name="connsiteY1" fmla="*/ 0 h 4800606"/>
                <a:gd name="connsiteX2" fmla="*/ 5219707 w 5219707"/>
                <a:gd name="connsiteY2" fmla="*/ 4800606 h 4800606"/>
                <a:gd name="connsiteX3" fmla="*/ 0 w 5219707"/>
                <a:gd name="connsiteY3" fmla="*/ 4800606 h 480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707" h="4800606">
                  <a:moveTo>
                    <a:pt x="0" y="0"/>
                  </a:moveTo>
                  <a:lnTo>
                    <a:pt x="5219707" y="0"/>
                  </a:lnTo>
                  <a:lnTo>
                    <a:pt x="5219707" y="4800606"/>
                  </a:lnTo>
                  <a:lnTo>
                    <a:pt x="0" y="4800606"/>
                  </a:lnTo>
                  <a:close/>
                </a:path>
              </a:pathLst>
            </a:cu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37"/>
            <a:stretch>
              <a:fillRect/>
            </a:stretch>
          </p:blipFill>
          <p:spPr>
            <a:xfrm>
              <a:off x="4314819" y="-4"/>
              <a:ext cx="6096012" cy="4667261"/>
            </a:xfrm>
            <a:custGeom>
              <a:avLst/>
              <a:gdLst>
                <a:gd name="connsiteX0" fmla="*/ 0 w 6096012"/>
                <a:gd name="connsiteY0" fmla="*/ 0 h 4667261"/>
                <a:gd name="connsiteX1" fmla="*/ 6096012 w 6096012"/>
                <a:gd name="connsiteY1" fmla="*/ 0 h 4667261"/>
                <a:gd name="connsiteX2" fmla="*/ 6096012 w 6096012"/>
                <a:gd name="connsiteY2" fmla="*/ 4667261 h 4667261"/>
                <a:gd name="connsiteX3" fmla="*/ 0 w 6096012"/>
                <a:gd name="connsiteY3" fmla="*/ 4667261 h 46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667261">
                  <a:moveTo>
                    <a:pt x="0" y="0"/>
                  </a:moveTo>
                  <a:lnTo>
                    <a:pt x="6096012" y="0"/>
                  </a:lnTo>
                  <a:lnTo>
                    <a:pt x="6096012" y="4667261"/>
                  </a:lnTo>
                  <a:lnTo>
                    <a:pt x="0" y="4667261"/>
                  </a:lnTo>
                  <a:close/>
                </a:path>
              </a:pathLst>
            </a:cu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5" r="58750"/>
            <a:stretch>
              <a:fillRect/>
            </a:stretch>
          </p:blipFill>
          <p:spPr>
            <a:xfrm>
              <a:off x="9677394" y="-2"/>
              <a:ext cx="2514606" cy="4533909"/>
            </a:xfrm>
            <a:custGeom>
              <a:avLst/>
              <a:gdLst>
                <a:gd name="connsiteX0" fmla="*/ 0 w 2514606"/>
                <a:gd name="connsiteY0" fmla="*/ 0 h 4533909"/>
                <a:gd name="connsiteX1" fmla="*/ 2514606 w 2514606"/>
                <a:gd name="connsiteY1" fmla="*/ 0 h 4533909"/>
                <a:gd name="connsiteX2" fmla="*/ 2514606 w 2514606"/>
                <a:gd name="connsiteY2" fmla="*/ 4533909 h 4533909"/>
                <a:gd name="connsiteX3" fmla="*/ 0 w 2514606"/>
                <a:gd name="connsiteY3" fmla="*/ 4533909 h 45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6" h="4533909">
                  <a:moveTo>
                    <a:pt x="0" y="0"/>
                  </a:moveTo>
                  <a:lnTo>
                    <a:pt x="2514606" y="0"/>
                  </a:lnTo>
                  <a:lnTo>
                    <a:pt x="2514606" y="4533909"/>
                  </a:lnTo>
                  <a:lnTo>
                    <a:pt x="0" y="4533909"/>
                  </a:ln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81" b="30156"/>
            <a:stretch>
              <a:fillRect/>
            </a:stretch>
          </p:blipFill>
          <p:spPr>
            <a:xfrm>
              <a:off x="7362826" y="2600319"/>
              <a:ext cx="4829175" cy="4257682"/>
            </a:xfrm>
            <a:custGeom>
              <a:avLst/>
              <a:gdLst>
                <a:gd name="connsiteX0" fmla="*/ 0 w 4829175"/>
                <a:gd name="connsiteY0" fmla="*/ 0 h 4257682"/>
                <a:gd name="connsiteX1" fmla="*/ 4829175 w 4829175"/>
                <a:gd name="connsiteY1" fmla="*/ 0 h 4257682"/>
                <a:gd name="connsiteX2" fmla="*/ 4829175 w 4829175"/>
                <a:gd name="connsiteY2" fmla="*/ 4257682 h 4257682"/>
                <a:gd name="connsiteX3" fmla="*/ 0 w 4829175"/>
                <a:gd name="connsiteY3" fmla="*/ 4257682 h 42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4257682">
                  <a:moveTo>
                    <a:pt x="0" y="0"/>
                  </a:moveTo>
                  <a:lnTo>
                    <a:pt x="4829175" y="0"/>
                  </a:lnTo>
                  <a:lnTo>
                    <a:pt x="4829175" y="4257682"/>
                  </a:lnTo>
                  <a:lnTo>
                    <a:pt x="0" y="4257682"/>
                  </a:ln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0"/>
            <a:stretch>
              <a:fillRect/>
            </a:stretch>
          </p:blipFill>
          <p:spPr>
            <a:xfrm>
              <a:off x="1933575" y="2666994"/>
              <a:ext cx="6096012" cy="4191006"/>
            </a:xfrm>
            <a:custGeom>
              <a:avLst/>
              <a:gdLst>
                <a:gd name="connsiteX0" fmla="*/ 0 w 6096012"/>
                <a:gd name="connsiteY0" fmla="*/ 0 h 4191006"/>
                <a:gd name="connsiteX1" fmla="*/ 6096012 w 6096012"/>
                <a:gd name="connsiteY1" fmla="*/ 0 h 4191006"/>
                <a:gd name="connsiteX2" fmla="*/ 6096012 w 6096012"/>
                <a:gd name="connsiteY2" fmla="*/ 4191006 h 4191006"/>
                <a:gd name="connsiteX3" fmla="*/ 0 w 6096012"/>
                <a:gd name="connsiteY3" fmla="*/ 4191006 h 419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12" h="4191006">
                  <a:moveTo>
                    <a:pt x="0" y="0"/>
                  </a:moveTo>
                  <a:lnTo>
                    <a:pt x="6096012" y="0"/>
                  </a:lnTo>
                  <a:lnTo>
                    <a:pt x="6096012" y="4191006"/>
                  </a:lnTo>
                  <a:lnTo>
                    <a:pt x="0" y="4191006"/>
                  </a:lnTo>
                  <a:close/>
                </a:path>
              </a:pathLst>
            </a:cu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44" b="34688"/>
            <a:stretch>
              <a:fillRect/>
            </a:stretch>
          </p:blipFill>
          <p:spPr>
            <a:xfrm>
              <a:off x="1" y="2876545"/>
              <a:ext cx="2905137" cy="3981455"/>
            </a:xfrm>
            <a:custGeom>
              <a:avLst/>
              <a:gdLst>
                <a:gd name="connsiteX0" fmla="*/ 0 w 2905137"/>
                <a:gd name="connsiteY0" fmla="*/ 0 h 3981455"/>
                <a:gd name="connsiteX1" fmla="*/ 2905137 w 2905137"/>
                <a:gd name="connsiteY1" fmla="*/ 0 h 3981455"/>
                <a:gd name="connsiteX2" fmla="*/ 2905137 w 2905137"/>
                <a:gd name="connsiteY2" fmla="*/ 3981455 h 3981455"/>
                <a:gd name="connsiteX3" fmla="*/ 0 w 2905137"/>
                <a:gd name="connsiteY3" fmla="*/ 3981455 h 39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37" h="3981455">
                  <a:moveTo>
                    <a:pt x="0" y="0"/>
                  </a:moveTo>
                  <a:lnTo>
                    <a:pt x="2905137" y="0"/>
                  </a:lnTo>
                  <a:lnTo>
                    <a:pt x="2905137" y="3981455"/>
                  </a:lnTo>
                  <a:lnTo>
                    <a:pt x="0" y="3981455"/>
                  </a:lnTo>
                  <a:close/>
                </a:path>
              </a:pathLst>
            </a:custGeom>
          </p:spPr>
        </p:pic>
      </p:grpSp>
      <p:sp>
        <p:nvSpPr>
          <p:cNvPr id="36" name="矩形 35"/>
          <p:cNvSpPr/>
          <p:nvPr/>
        </p:nvSpPr>
        <p:spPr>
          <a:xfrm>
            <a:off x="214312" y="203597"/>
            <a:ext cx="11763375" cy="6450806"/>
          </a:xfrm>
          <a:prstGeom prst="rect">
            <a:avLst/>
          </a:prstGeom>
          <a:solidFill>
            <a:schemeClr val="bg1"/>
          </a:solidFill>
          <a:ln w="19050">
            <a:solidFill>
              <a:srgbClr val="586EDF"/>
            </a:solidFill>
          </a:ln>
          <a:effectLst>
            <a:outerShdw blurRad="1016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90512" y="317018"/>
            <a:ext cx="2981324" cy="494567"/>
            <a:chOff x="2097883" y="2652711"/>
            <a:chExt cx="3825825" cy="634660"/>
          </a:xfrm>
        </p:grpSpPr>
        <p:grpSp>
          <p:nvGrpSpPr>
            <p:cNvPr id="14" name="组合 13"/>
            <p:cNvGrpSpPr/>
            <p:nvPr/>
          </p:nvGrpSpPr>
          <p:grpSpPr>
            <a:xfrm>
              <a:off x="2097883" y="2652711"/>
              <a:ext cx="762000" cy="628653"/>
              <a:chOff x="2069308" y="2590800"/>
              <a:chExt cx="762000" cy="6286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135982" y="2590800"/>
                <a:ext cx="628653" cy="628653"/>
              </a:xfrm>
              <a:prstGeom prst="ellipse">
                <a:avLst/>
              </a:prstGeom>
              <a:solidFill>
                <a:srgbClr val="3F5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69308" y="2612381"/>
                <a:ext cx="762000" cy="59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>
                    <a:solidFill>
                      <a:schemeClr val="bg1"/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叁</a:t>
                </a:r>
                <a:endParaRPr lang="zh-CN" altLang="en-US" sz="2400">
                  <a:solidFill>
                    <a:schemeClr val="bg1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803922" y="2696588"/>
              <a:ext cx="3119786" cy="5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所遇困难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994410"/>
            <a:ext cx="6631940" cy="3465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45" y="811530"/>
            <a:ext cx="7498080" cy="5055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980" y="2533015"/>
            <a:ext cx="5821680" cy="361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演示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Constantia</vt:lpstr>
      <vt:lpstr>南宋书局体</vt:lpstr>
      <vt:lpstr>王献之小楷</vt:lpstr>
      <vt:lpstr>等线</vt:lpstr>
      <vt:lpstr>微软雅黑</vt:lpstr>
      <vt:lpstr>Arial Unicode MS</vt:lpstr>
      <vt:lpstr>等线 Light</vt:lpstr>
      <vt:lpstr>Calibri</vt:lpstr>
      <vt:lpstr>Book Antiqua</vt:lpstr>
      <vt:lpstr>Bookman Old Style</vt:lpstr>
      <vt:lpstr>Bookshelf Symbol 7</vt:lpstr>
      <vt:lpstr>Bradley Hand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星回</cp:lastModifiedBy>
  <cp:revision>19</cp:revision>
  <dcterms:created xsi:type="dcterms:W3CDTF">2021-11-11T15:24:00Z</dcterms:created>
  <dcterms:modified xsi:type="dcterms:W3CDTF">2021-11-21T06:37:47Z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v1.0_mb_8P7Xy+TVOFYVXNCV/xUXdg==</vt:lpwstr>
  </property>
  <property fmtid="{D5CDD505-2E9C-101B-9397-08002B2CF9AE}" pid="4" name="ICV">
    <vt:lpwstr>824FA7DB77D8495884EDDB24B8C364CC</vt:lpwstr>
  </property>
</Properties>
</file>