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2"/>
  </p:notesMasterIdLst>
  <p:sldIdLst>
    <p:sldId id="436" r:id="rId2"/>
    <p:sldId id="437" r:id="rId3"/>
    <p:sldId id="260" r:id="rId4"/>
    <p:sldId id="537" r:id="rId5"/>
    <p:sldId id="441" r:id="rId6"/>
    <p:sldId id="442" r:id="rId7"/>
    <p:sldId id="536" r:id="rId8"/>
    <p:sldId id="440" r:id="rId9"/>
    <p:sldId id="495" r:id="rId10"/>
    <p:sldId id="448" r:id="rId11"/>
    <p:sldId id="450" r:id="rId12"/>
    <p:sldId id="528" r:id="rId13"/>
    <p:sldId id="497" r:id="rId14"/>
    <p:sldId id="498" r:id="rId15"/>
    <p:sldId id="499" r:id="rId16"/>
    <p:sldId id="529" r:id="rId17"/>
    <p:sldId id="483" r:id="rId18"/>
    <p:sldId id="485" r:id="rId19"/>
    <p:sldId id="500" r:id="rId20"/>
    <p:sldId id="501" r:id="rId21"/>
    <p:sldId id="502" r:id="rId22"/>
    <p:sldId id="530" r:id="rId23"/>
    <p:sldId id="531" r:id="rId24"/>
    <p:sldId id="532" r:id="rId25"/>
    <p:sldId id="503" r:id="rId26"/>
    <p:sldId id="533" r:id="rId27"/>
    <p:sldId id="504" r:id="rId28"/>
    <p:sldId id="534" r:id="rId29"/>
    <p:sldId id="505" r:id="rId30"/>
    <p:sldId id="535" r:id="rId31"/>
    <p:sldId id="506" r:id="rId32"/>
    <p:sldId id="509" r:id="rId33"/>
    <p:sldId id="515" r:id="rId34"/>
    <p:sldId id="516" r:id="rId35"/>
    <p:sldId id="517" r:id="rId36"/>
    <p:sldId id="518" r:id="rId37"/>
    <p:sldId id="519" r:id="rId38"/>
    <p:sldId id="520" r:id="rId39"/>
    <p:sldId id="521" r:id="rId40"/>
    <p:sldId id="522" r:id="rId41"/>
    <p:sldId id="508" r:id="rId42"/>
    <p:sldId id="510" r:id="rId43"/>
    <p:sldId id="511" r:id="rId44"/>
    <p:sldId id="526" r:id="rId45"/>
    <p:sldId id="527" r:id="rId46"/>
    <p:sldId id="513" r:id="rId47"/>
    <p:sldId id="524" r:id="rId48"/>
    <p:sldId id="514" r:id="rId49"/>
    <p:sldId id="523" r:id="rId50"/>
    <p:sldId id="380"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97" d="100"/>
          <a:sy n="97" d="100"/>
        </p:scale>
        <p:origin x="48" y="168"/>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8927A0-98EA-41C4-B3D9-C8116DDAE143}" type="doc">
      <dgm:prSet loTypeId="urn:microsoft.com/office/officeart/2005/8/layout/vList3" loCatId="list" qsTypeId="urn:microsoft.com/office/officeart/2005/8/quickstyle/simple1" qsCatId="simple" csTypeId="urn:microsoft.com/office/officeart/2005/8/colors/accent0_2" csCatId="mainScheme" phldr="1"/>
      <dgm:spPr/>
      <dgm:t>
        <a:bodyPr/>
        <a:lstStyle/>
        <a:p>
          <a:endParaRPr lang="zh-CN" altLang="en-US"/>
        </a:p>
      </dgm:t>
    </dgm:pt>
    <dgm:pt modelId="{AF5838BE-CD3F-4F39-88AD-ECB49D9FA3DC}">
      <dgm:prSet/>
      <dgm:spPr/>
      <dgm:t>
        <a:bodyPr/>
        <a:lstStyle/>
        <a:p>
          <a:pPr algn="l" rtl="0"/>
          <a:r>
            <a:rPr lang="zh-CN" dirty="0"/>
            <a:t>考查形式：选择题</a:t>
          </a:r>
          <a:r>
            <a:rPr lang="zh-CN" altLang="en-US" dirty="0"/>
            <a:t>（</a:t>
          </a:r>
          <a:r>
            <a:rPr lang="en-US" altLang="zh-CN" dirty="0"/>
            <a:t>10</a:t>
          </a:r>
          <a:r>
            <a:rPr lang="zh-CN" altLang="en-US" dirty="0"/>
            <a:t>分）</a:t>
          </a:r>
          <a:endParaRPr lang="zh-CN" dirty="0"/>
        </a:p>
      </dgm:t>
    </dgm:pt>
    <dgm:pt modelId="{502E7056-D96B-4E03-9A9A-288D3FAC0DDB}" type="parTrans" cxnId="{D45F43CA-9141-43FB-B238-0EA1D303DF21}">
      <dgm:prSet/>
      <dgm:spPr/>
      <dgm:t>
        <a:bodyPr/>
        <a:lstStyle/>
        <a:p>
          <a:endParaRPr lang="zh-CN" altLang="en-US"/>
        </a:p>
      </dgm:t>
    </dgm:pt>
    <dgm:pt modelId="{CDBCD5CC-6756-444D-BB40-5DDC24314E6A}" type="sibTrans" cxnId="{D45F43CA-9141-43FB-B238-0EA1D303DF21}">
      <dgm:prSet/>
      <dgm:spPr/>
      <dgm:t>
        <a:bodyPr/>
        <a:lstStyle/>
        <a:p>
          <a:endParaRPr lang="zh-CN" altLang="en-US"/>
        </a:p>
      </dgm:t>
    </dgm:pt>
    <dgm:pt modelId="{B6651FEA-5243-4E93-BC0A-0C0EF40A916E}">
      <dgm:prSet/>
      <dgm:spPr/>
      <dgm:t>
        <a:bodyPr/>
        <a:lstStyle/>
        <a:p>
          <a:pPr algn="l" rtl="0"/>
          <a:r>
            <a:rPr lang="zh-CN" dirty="0"/>
            <a:t>考查题量：</a:t>
          </a:r>
          <a:r>
            <a:rPr lang="en-US" dirty="0"/>
            <a:t>10</a:t>
          </a:r>
          <a:r>
            <a:rPr lang="zh-CN" dirty="0"/>
            <a:t>道（</a:t>
          </a:r>
          <a:r>
            <a:rPr lang="en-US" dirty="0"/>
            <a:t>1-10</a:t>
          </a:r>
          <a:r>
            <a:rPr lang="zh-CN" dirty="0"/>
            <a:t>题）</a:t>
          </a:r>
        </a:p>
      </dgm:t>
    </dgm:pt>
    <dgm:pt modelId="{BD5045EF-339B-4EFC-A6A3-E786D5800019}" type="parTrans" cxnId="{A4180238-1F12-4821-A306-3C3729F19DC6}">
      <dgm:prSet/>
      <dgm:spPr/>
      <dgm:t>
        <a:bodyPr/>
        <a:lstStyle/>
        <a:p>
          <a:endParaRPr lang="zh-CN" altLang="en-US"/>
        </a:p>
      </dgm:t>
    </dgm:pt>
    <dgm:pt modelId="{D124A6D7-C6A8-40A3-AAD6-7F29E70C3883}" type="sibTrans" cxnId="{A4180238-1F12-4821-A306-3C3729F19DC6}">
      <dgm:prSet/>
      <dgm:spPr/>
      <dgm:t>
        <a:bodyPr/>
        <a:lstStyle/>
        <a:p>
          <a:endParaRPr lang="zh-CN" altLang="en-US"/>
        </a:p>
      </dgm:t>
    </dgm:pt>
    <dgm:pt modelId="{4EFE7807-03F8-4B64-B16D-12E5297C8E61}">
      <dgm:prSet/>
      <dgm:spPr/>
      <dgm:t>
        <a:bodyPr/>
        <a:lstStyle/>
        <a:p>
          <a:pPr algn="l" rtl="0"/>
          <a:r>
            <a:rPr lang="zh-CN" dirty="0"/>
            <a:t>适用科目：二级所有科目</a:t>
          </a:r>
        </a:p>
      </dgm:t>
    </dgm:pt>
    <dgm:pt modelId="{E44FE5DE-0A60-4496-9694-CEE9E2197C31}" type="parTrans" cxnId="{F82D0711-F533-4160-8C09-A5277D6C8E2F}">
      <dgm:prSet/>
      <dgm:spPr/>
      <dgm:t>
        <a:bodyPr/>
        <a:lstStyle/>
        <a:p>
          <a:endParaRPr lang="zh-CN" altLang="en-US"/>
        </a:p>
      </dgm:t>
    </dgm:pt>
    <dgm:pt modelId="{3150AC98-1447-4A44-833A-06D7170E7FAC}" type="sibTrans" cxnId="{F82D0711-F533-4160-8C09-A5277D6C8E2F}">
      <dgm:prSet/>
      <dgm:spPr/>
      <dgm:t>
        <a:bodyPr/>
        <a:lstStyle/>
        <a:p>
          <a:endParaRPr lang="zh-CN" altLang="en-US"/>
        </a:p>
      </dgm:t>
    </dgm:pt>
    <dgm:pt modelId="{87B8C425-FFD7-4EF5-B218-1629C96B90BE}">
      <dgm:prSet/>
      <dgm:spPr/>
      <dgm:t>
        <a:bodyPr/>
        <a:lstStyle/>
        <a:p>
          <a:pPr algn="l" rtl="0"/>
          <a:r>
            <a:rPr lang="zh-CN" dirty="0"/>
            <a:t>注意：随机抽题，每个人抽到的题目不同</a:t>
          </a:r>
        </a:p>
      </dgm:t>
    </dgm:pt>
    <dgm:pt modelId="{D17462E2-A6BC-4D95-BB62-CAACBC9ACF19}" type="parTrans" cxnId="{98F20D14-5B1C-4323-834E-D057EAB2B692}">
      <dgm:prSet/>
      <dgm:spPr/>
      <dgm:t>
        <a:bodyPr/>
        <a:lstStyle/>
        <a:p>
          <a:endParaRPr lang="zh-CN" altLang="en-US"/>
        </a:p>
      </dgm:t>
    </dgm:pt>
    <dgm:pt modelId="{B3762D03-0AAB-4340-8EF4-62F7B102CE57}" type="sibTrans" cxnId="{98F20D14-5B1C-4323-834E-D057EAB2B692}">
      <dgm:prSet/>
      <dgm:spPr/>
      <dgm:t>
        <a:bodyPr/>
        <a:lstStyle/>
        <a:p>
          <a:endParaRPr lang="zh-CN" altLang="en-US"/>
        </a:p>
      </dgm:t>
    </dgm:pt>
    <dgm:pt modelId="{DA167430-14A5-4124-BE29-9E7BEABCB122}" type="pres">
      <dgm:prSet presAssocID="{8F8927A0-98EA-41C4-B3D9-C8116DDAE143}" presName="linearFlow" presStyleCnt="0">
        <dgm:presLayoutVars>
          <dgm:dir/>
          <dgm:resizeHandles val="exact"/>
        </dgm:presLayoutVars>
      </dgm:prSet>
      <dgm:spPr/>
    </dgm:pt>
    <dgm:pt modelId="{5242B8EF-6A3C-4EC0-A70A-16E0D9D8EAF6}" type="pres">
      <dgm:prSet presAssocID="{AF5838BE-CD3F-4F39-88AD-ECB49D9FA3DC}" presName="composite" presStyleCnt="0"/>
      <dgm:spPr/>
    </dgm:pt>
    <dgm:pt modelId="{9022622E-98D6-4327-8E32-34BF39A653EC}" type="pres">
      <dgm:prSet presAssocID="{AF5838BE-CD3F-4F39-88AD-ECB49D9FA3DC}" presName="imgShp" presStyleLbl="fgImgPlace1" presStyleIdx="0" presStyleCnt="4"/>
      <dgm:spPr/>
    </dgm:pt>
    <dgm:pt modelId="{1056C410-718D-48D9-9704-EC085D0C19C2}" type="pres">
      <dgm:prSet presAssocID="{AF5838BE-CD3F-4F39-88AD-ECB49D9FA3DC}" presName="txShp" presStyleLbl="node1" presStyleIdx="0" presStyleCnt="4" custLinFactNeighborX="89" custLinFactNeighborY="-1231">
        <dgm:presLayoutVars>
          <dgm:bulletEnabled val="1"/>
        </dgm:presLayoutVars>
      </dgm:prSet>
      <dgm:spPr/>
    </dgm:pt>
    <dgm:pt modelId="{4D4F62BD-DD16-43A0-8620-4F9DB350E737}" type="pres">
      <dgm:prSet presAssocID="{CDBCD5CC-6756-444D-BB40-5DDC24314E6A}" presName="spacing" presStyleCnt="0"/>
      <dgm:spPr/>
    </dgm:pt>
    <dgm:pt modelId="{ECBA3BC4-DA41-4F51-A0B8-09223BB2C27C}" type="pres">
      <dgm:prSet presAssocID="{B6651FEA-5243-4E93-BC0A-0C0EF40A916E}" presName="composite" presStyleCnt="0"/>
      <dgm:spPr/>
    </dgm:pt>
    <dgm:pt modelId="{ECB18FE7-257E-45BD-8CC8-1C31D02229F2}" type="pres">
      <dgm:prSet presAssocID="{B6651FEA-5243-4E93-BC0A-0C0EF40A916E}" presName="imgShp" presStyleLbl="fgImgPlace1" presStyleIdx="1" presStyleCnt="4"/>
      <dgm:spPr/>
    </dgm:pt>
    <dgm:pt modelId="{1DF58A28-3E45-4433-923E-1778C668C629}" type="pres">
      <dgm:prSet presAssocID="{B6651FEA-5243-4E93-BC0A-0C0EF40A916E}" presName="txShp" presStyleLbl="node1" presStyleIdx="1" presStyleCnt="4">
        <dgm:presLayoutVars>
          <dgm:bulletEnabled val="1"/>
        </dgm:presLayoutVars>
      </dgm:prSet>
      <dgm:spPr/>
    </dgm:pt>
    <dgm:pt modelId="{E08930E1-33F5-44EF-BB4C-7FE8C639EFB2}" type="pres">
      <dgm:prSet presAssocID="{D124A6D7-C6A8-40A3-AAD6-7F29E70C3883}" presName="spacing" presStyleCnt="0"/>
      <dgm:spPr/>
    </dgm:pt>
    <dgm:pt modelId="{F78578FA-752B-4D31-996B-66BD7260C824}" type="pres">
      <dgm:prSet presAssocID="{4EFE7807-03F8-4B64-B16D-12E5297C8E61}" presName="composite" presStyleCnt="0"/>
      <dgm:spPr/>
    </dgm:pt>
    <dgm:pt modelId="{8E143828-94CC-4BFB-9F4D-3DEA0708B04D}" type="pres">
      <dgm:prSet presAssocID="{4EFE7807-03F8-4B64-B16D-12E5297C8E61}" presName="imgShp" presStyleLbl="fgImgPlace1" presStyleIdx="2" presStyleCnt="4"/>
      <dgm:spPr/>
    </dgm:pt>
    <dgm:pt modelId="{B83715AB-A9D6-443A-AC2E-29CBAD370113}" type="pres">
      <dgm:prSet presAssocID="{4EFE7807-03F8-4B64-B16D-12E5297C8E61}" presName="txShp" presStyleLbl="node1" presStyleIdx="2" presStyleCnt="4">
        <dgm:presLayoutVars>
          <dgm:bulletEnabled val="1"/>
        </dgm:presLayoutVars>
      </dgm:prSet>
      <dgm:spPr/>
    </dgm:pt>
    <dgm:pt modelId="{2518F5BA-54FB-4A38-85D7-1CE88EE17F57}" type="pres">
      <dgm:prSet presAssocID="{3150AC98-1447-4A44-833A-06D7170E7FAC}" presName="spacing" presStyleCnt="0"/>
      <dgm:spPr/>
    </dgm:pt>
    <dgm:pt modelId="{B03F687D-19CE-4B5E-9F10-CB7CF5F9E797}" type="pres">
      <dgm:prSet presAssocID="{87B8C425-FFD7-4EF5-B218-1629C96B90BE}" presName="composite" presStyleCnt="0"/>
      <dgm:spPr/>
    </dgm:pt>
    <dgm:pt modelId="{48ED1A1A-CD58-4DEF-AAEB-2A658411117C}" type="pres">
      <dgm:prSet presAssocID="{87B8C425-FFD7-4EF5-B218-1629C96B90BE}" presName="imgShp" presStyleLbl="fgImgPlace1" presStyleIdx="3" presStyleCnt="4"/>
      <dgm:spPr/>
    </dgm:pt>
    <dgm:pt modelId="{590CB072-F01F-4544-9AF0-E2EE3391A017}" type="pres">
      <dgm:prSet presAssocID="{87B8C425-FFD7-4EF5-B218-1629C96B90BE}" presName="txShp" presStyleLbl="node1" presStyleIdx="3" presStyleCnt="4">
        <dgm:presLayoutVars>
          <dgm:bulletEnabled val="1"/>
        </dgm:presLayoutVars>
      </dgm:prSet>
      <dgm:spPr/>
    </dgm:pt>
  </dgm:ptLst>
  <dgm:cxnLst>
    <dgm:cxn modelId="{F82D0711-F533-4160-8C09-A5277D6C8E2F}" srcId="{8F8927A0-98EA-41C4-B3D9-C8116DDAE143}" destId="{4EFE7807-03F8-4B64-B16D-12E5297C8E61}" srcOrd="2" destOrd="0" parTransId="{E44FE5DE-0A60-4496-9694-CEE9E2197C31}" sibTransId="{3150AC98-1447-4A44-833A-06D7170E7FAC}"/>
    <dgm:cxn modelId="{98F20D14-5B1C-4323-834E-D057EAB2B692}" srcId="{8F8927A0-98EA-41C4-B3D9-C8116DDAE143}" destId="{87B8C425-FFD7-4EF5-B218-1629C96B90BE}" srcOrd="3" destOrd="0" parTransId="{D17462E2-A6BC-4D95-BB62-CAACBC9ACF19}" sibTransId="{B3762D03-0AAB-4340-8EF4-62F7B102CE57}"/>
    <dgm:cxn modelId="{A4180238-1F12-4821-A306-3C3729F19DC6}" srcId="{8F8927A0-98EA-41C4-B3D9-C8116DDAE143}" destId="{B6651FEA-5243-4E93-BC0A-0C0EF40A916E}" srcOrd="1" destOrd="0" parTransId="{BD5045EF-339B-4EFC-A6A3-E786D5800019}" sibTransId="{D124A6D7-C6A8-40A3-AAD6-7F29E70C3883}"/>
    <dgm:cxn modelId="{4275B469-5114-44A9-8C50-637464DDA150}" type="presOf" srcId="{AF5838BE-CD3F-4F39-88AD-ECB49D9FA3DC}" destId="{1056C410-718D-48D9-9704-EC085D0C19C2}" srcOrd="0" destOrd="0" presId="urn:microsoft.com/office/officeart/2005/8/layout/vList3"/>
    <dgm:cxn modelId="{6BB5C69E-227F-4185-B2F4-694CCF0A9E50}" type="presOf" srcId="{8F8927A0-98EA-41C4-B3D9-C8116DDAE143}" destId="{DA167430-14A5-4124-BE29-9E7BEABCB122}" srcOrd="0" destOrd="0" presId="urn:microsoft.com/office/officeart/2005/8/layout/vList3"/>
    <dgm:cxn modelId="{8B6B39A2-E9BA-4FE3-8EAC-CD362F17FA37}" type="presOf" srcId="{4EFE7807-03F8-4B64-B16D-12E5297C8E61}" destId="{B83715AB-A9D6-443A-AC2E-29CBAD370113}" srcOrd="0" destOrd="0" presId="urn:microsoft.com/office/officeart/2005/8/layout/vList3"/>
    <dgm:cxn modelId="{82469DA8-C718-47EE-9886-1FD6A19128CB}" type="presOf" srcId="{87B8C425-FFD7-4EF5-B218-1629C96B90BE}" destId="{590CB072-F01F-4544-9AF0-E2EE3391A017}" srcOrd="0" destOrd="0" presId="urn:microsoft.com/office/officeart/2005/8/layout/vList3"/>
    <dgm:cxn modelId="{80E86FB8-9683-4868-AE20-54869C8856DF}" type="presOf" srcId="{B6651FEA-5243-4E93-BC0A-0C0EF40A916E}" destId="{1DF58A28-3E45-4433-923E-1778C668C629}" srcOrd="0" destOrd="0" presId="urn:microsoft.com/office/officeart/2005/8/layout/vList3"/>
    <dgm:cxn modelId="{D45F43CA-9141-43FB-B238-0EA1D303DF21}" srcId="{8F8927A0-98EA-41C4-B3D9-C8116DDAE143}" destId="{AF5838BE-CD3F-4F39-88AD-ECB49D9FA3DC}" srcOrd="0" destOrd="0" parTransId="{502E7056-D96B-4E03-9A9A-288D3FAC0DDB}" sibTransId="{CDBCD5CC-6756-444D-BB40-5DDC24314E6A}"/>
    <dgm:cxn modelId="{B47150F5-82AC-470C-A589-B113D97B8CB2}" type="presParOf" srcId="{DA167430-14A5-4124-BE29-9E7BEABCB122}" destId="{5242B8EF-6A3C-4EC0-A70A-16E0D9D8EAF6}" srcOrd="0" destOrd="0" presId="urn:microsoft.com/office/officeart/2005/8/layout/vList3"/>
    <dgm:cxn modelId="{F5609635-4F0A-4C8E-8BDC-8E87C967C32A}" type="presParOf" srcId="{5242B8EF-6A3C-4EC0-A70A-16E0D9D8EAF6}" destId="{9022622E-98D6-4327-8E32-34BF39A653EC}" srcOrd="0" destOrd="0" presId="urn:microsoft.com/office/officeart/2005/8/layout/vList3"/>
    <dgm:cxn modelId="{EF116704-CDA5-4A5A-8607-DA77AEAEF649}" type="presParOf" srcId="{5242B8EF-6A3C-4EC0-A70A-16E0D9D8EAF6}" destId="{1056C410-718D-48D9-9704-EC085D0C19C2}" srcOrd="1" destOrd="0" presId="urn:microsoft.com/office/officeart/2005/8/layout/vList3"/>
    <dgm:cxn modelId="{8E287F8B-E1B6-4E66-B7CA-9B0712CFC740}" type="presParOf" srcId="{DA167430-14A5-4124-BE29-9E7BEABCB122}" destId="{4D4F62BD-DD16-43A0-8620-4F9DB350E737}" srcOrd="1" destOrd="0" presId="urn:microsoft.com/office/officeart/2005/8/layout/vList3"/>
    <dgm:cxn modelId="{970D60CA-9AEE-45FE-9E89-A17E8EDD89E5}" type="presParOf" srcId="{DA167430-14A5-4124-BE29-9E7BEABCB122}" destId="{ECBA3BC4-DA41-4F51-A0B8-09223BB2C27C}" srcOrd="2" destOrd="0" presId="urn:microsoft.com/office/officeart/2005/8/layout/vList3"/>
    <dgm:cxn modelId="{E8481946-3667-45B4-A4F1-362083CAA9AF}" type="presParOf" srcId="{ECBA3BC4-DA41-4F51-A0B8-09223BB2C27C}" destId="{ECB18FE7-257E-45BD-8CC8-1C31D02229F2}" srcOrd="0" destOrd="0" presId="urn:microsoft.com/office/officeart/2005/8/layout/vList3"/>
    <dgm:cxn modelId="{4D315525-F900-4D1D-B05C-8A8F1640C5E8}" type="presParOf" srcId="{ECBA3BC4-DA41-4F51-A0B8-09223BB2C27C}" destId="{1DF58A28-3E45-4433-923E-1778C668C629}" srcOrd="1" destOrd="0" presId="urn:microsoft.com/office/officeart/2005/8/layout/vList3"/>
    <dgm:cxn modelId="{A6754DEF-7520-4804-AF13-D0CB0E834266}" type="presParOf" srcId="{DA167430-14A5-4124-BE29-9E7BEABCB122}" destId="{E08930E1-33F5-44EF-BB4C-7FE8C639EFB2}" srcOrd="3" destOrd="0" presId="urn:microsoft.com/office/officeart/2005/8/layout/vList3"/>
    <dgm:cxn modelId="{D6366984-1E9A-4AAE-B91C-36792F9E67EA}" type="presParOf" srcId="{DA167430-14A5-4124-BE29-9E7BEABCB122}" destId="{F78578FA-752B-4D31-996B-66BD7260C824}" srcOrd="4" destOrd="0" presId="urn:microsoft.com/office/officeart/2005/8/layout/vList3"/>
    <dgm:cxn modelId="{FE8DE184-E1BC-41C5-A5A5-CEA6F874CD56}" type="presParOf" srcId="{F78578FA-752B-4D31-996B-66BD7260C824}" destId="{8E143828-94CC-4BFB-9F4D-3DEA0708B04D}" srcOrd="0" destOrd="0" presId="urn:microsoft.com/office/officeart/2005/8/layout/vList3"/>
    <dgm:cxn modelId="{6055A0D2-AD63-4F0D-AACA-3A3BA7FABBCD}" type="presParOf" srcId="{F78578FA-752B-4D31-996B-66BD7260C824}" destId="{B83715AB-A9D6-443A-AC2E-29CBAD370113}" srcOrd="1" destOrd="0" presId="urn:microsoft.com/office/officeart/2005/8/layout/vList3"/>
    <dgm:cxn modelId="{B8076844-0B2F-4AAF-A392-4779E05B7F56}" type="presParOf" srcId="{DA167430-14A5-4124-BE29-9E7BEABCB122}" destId="{2518F5BA-54FB-4A38-85D7-1CE88EE17F57}" srcOrd="5" destOrd="0" presId="urn:microsoft.com/office/officeart/2005/8/layout/vList3"/>
    <dgm:cxn modelId="{BFB1BF43-DFDF-48ED-A2B6-4450282F1E26}" type="presParOf" srcId="{DA167430-14A5-4124-BE29-9E7BEABCB122}" destId="{B03F687D-19CE-4B5E-9F10-CB7CF5F9E797}" srcOrd="6" destOrd="0" presId="urn:microsoft.com/office/officeart/2005/8/layout/vList3"/>
    <dgm:cxn modelId="{491CBD48-79D2-4DC3-9036-F9CE65C224D9}" type="presParOf" srcId="{B03F687D-19CE-4B5E-9F10-CB7CF5F9E797}" destId="{48ED1A1A-CD58-4DEF-AAEB-2A658411117C}" srcOrd="0" destOrd="0" presId="urn:microsoft.com/office/officeart/2005/8/layout/vList3"/>
    <dgm:cxn modelId="{539E038F-0F80-4EE7-BF60-09F8EBE628A3}" type="presParOf" srcId="{B03F687D-19CE-4B5E-9F10-CB7CF5F9E797}" destId="{590CB072-F01F-4544-9AF0-E2EE3391A01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3371A7-7C18-4D3F-A52B-DAAE926EBCC0}" type="doc">
      <dgm:prSet loTypeId="urn:microsoft.com/office/officeart/2005/8/layout/target3" loCatId="relationship" qsTypeId="urn:microsoft.com/office/officeart/2005/8/quickstyle/3d1" qsCatId="3D" csTypeId="urn:microsoft.com/office/officeart/2005/8/colors/colorful3" csCatId="colorful"/>
      <dgm:spPr/>
      <dgm:t>
        <a:bodyPr/>
        <a:lstStyle/>
        <a:p>
          <a:endParaRPr lang="zh-CN" altLang="en-US"/>
        </a:p>
      </dgm:t>
    </dgm:pt>
    <dgm:pt modelId="{1C70861A-0800-460D-9276-4F49BBE58233}">
      <dgm:prSet custT="1"/>
      <dgm:spPr/>
      <dgm:t>
        <a:bodyPr/>
        <a:lstStyle/>
        <a:p>
          <a:pPr algn="l" rtl="0"/>
          <a:r>
            <a:rPr lang="zh-CN" sz="2800" dirty="0"/>
            <a:t>数据结构与算法（</a:t>
          </a:r>
          <a:r>
            <a:rPr lang="en-US" sz="2800" dirty="0"/>
            <a:t>4</a:t>
          </a:r>
          <a:r>
            <a:rPr lang="zh-CN" sz="2800" dirty="0"/>
            <a:t>分）</a:t>
          </a:r>
        </a:p>
      </dgm:t>
    </dgm:pt>
    <dgm:pt modelId="{23427643-85C2-4A71-8C6A-FA69F750D576}" type="parTrans" cxnId="{43E0445A-6D72-4672-86D5-CACAAE94E2DA}">
      <dgm:prSet/>
      <dgm:spPr/>
      <dgm:t>
        <a:bodyPr/>
        <a:lstStyle/>
        <a:p>
          <a:endParaRPr lang="zh-CN" altLang="en-US" sz="2800"/>
        </a:p>
      </dgm:t>
    </dgm:pt>
    <dgm:pt modelId="{4C7FDA11-A687-4BED-B8A8-A84778A5483B}" type="sibTrans" cxnId="{43E0445A-6D72-4672-86D5-CACAAE94E2DA}">
      <dgm:prSet/>
      <dgm:spPr/>
      <dgm:t>
        <a:bodyPr/>
        <a:lstStyle/>
        <a:p>
          <a:endParaRPr lang="zh-CN" altLang="en-US" sz="2800"/>
        </a:p>
      </dgm:t>
    </dgm:pt>
    <dgm:pt modelId="{09DA9EC5-2F48-43C9-8BF8-8E694F75ADB8}">
      <dgm:prSet custT="1"/>
      <dgm:spPr/>
      <dgm:t>
        <a:bodyPr/>
        <a:lstStyle/>
        <a:p>
          <a:pPr algn="l" rtl="0"/>
          <a:r>
            <a:rPr lang="zh-CN" sz="2800" dirty="0"/>
            <a:t>程序设计基础（</a:t>
          </a:r>
          <a:r>
            <a:rPr lang="en-US" sz="2800" dirty="0"/>
            <a:t>0</a:t>
          </a:r>
          <a:r>
            <a:rPr lang="zh-CN" sz="2800" dirty="0"/>
            <a:t>分或</a:t>
          </a:r>
          <a:r>
            <a:rPr lang="en-US" sz="2800" dirty="0"/>
            <a:t>1</a:t>
          </a:r>
          <a:r>
            <a:rPr lang="zh-CN" sz="2800" dirty="0"/>
            <a:t>分）</a:t>
          </a:r>
        </a:p>
      </dgm:t>
    </dgm:pt>
    <dgm:pt modelId="{F7E62545-BBD2-4499-8E93-D65DC4B51ED6}" type="parTrans" cxnId="{5FE47E1B-6D66-45D1-92B3-71C3606AAA40}">
      <dgm:prSet/>
      <dgm:spPr/>
      <dgm:t>
        <a:bodyPr/>
        <a:lstStyle/>
        <a:p>
          <a:endParaRPr lang="zh-CN" altLang="en-US" sz="2800"/>
        </a:p>
      </dgm:t>
    </dgm:pt>
    <dgm:pt modelId="{8A587D9E-F55C-43E9-B960-3CD36CA1DD3B}" type="sibTrans" cxnId="{5FE47E1B-6D66-45D1-92B3-71C3606AAA40}">
      <dgm:prSet/>
      <dgm:spPr/>
      <dgm:t>
        <a:bodyPr/>
        <a:lstStyle/>
        <a:p>
          <a:endParaRPr lang="zh-CN" altLang="en-US" sz="2800"/>
        </a:p>
      </dgm:t>
    </dgm:pt>
    <dgm:pt modelId="{4FB5E831-9D3A-4504-A4C9-DA857B4F5083}">
      <dgm:prSet custT="1"/>
      <dgm:spPr/>
      <dgm:t>
        <a:bodyPr/>
        <a:lstStyle/>
        <a:p>
          <a:pPr algn="l" rtl="0"/>
          <a:r>
            <a:rPr lang="zh-CN" sz="2800" dirty="0"/>
            <a:t>软件工程基础（</a:t>
          </a:r>
          <a:r>
            <a:rPr lang="en-US" sz="2800" dirty="0"/>
            <a:t>2</a:t>
          </a:r>
          <a:r>
            <a:rPr lang="zh-CN" sz="2800" dirty="0"/>
            <a:t>分或</a:t>
          </a:r>
          <a:r>
            <a:rPr lang="en-US" sz="2800" dirty="0"/>
            <a:t>3</a:t>
          </a:r>
          <a:r>
            <a:rPr lang="zh-CN" sz="2800" dirty="0"/>
            <a:t>分）</a:t>
          </a:r>
        </a:p>
      </dgm:t>
    </dgm:pt>
    <dgm:pt modelId="{CBB3A7B0-81BF-4815-B91F-A086E19CE01D}" type="parTrans" cxnId="{9131B29E-B2FA-4293-B9C2-FC44D33BD10D}">
      <dgm:prSet/>
      <dgm:spPr/>
      <dgm:t>
        <a:bodyPr/>
        <a:lstStyle/>
        <a:p>
          <a:endParaRPr lang="zh-CN" altLang="en-US" sz="2800"/>
        </a:p>
      </dgm:t>
    </dgm:pt>
    <dgm:pt modelId="{4C4447F6-4B18-434B-BDA3-BB155B9D9F73}" type="sibTrans" cxnId="{9131B29E-B2FA-4293-B9C2-FC44D33BD10D}">
      <dgm:prSet/>
      <dgm:spPr/>
      <dgm:t>
        <a:bodyPr/>
        <a:lstStyle/>
        <a:p>
          <a:endParaRPr lang="zh-CN" altLang="en-US" sz="2800"/>
        </a:p>
      </dgm:t>
    </dgm:pt>
    <dgm:pt modelId="{C7F9F0B7-A126-4935-B10D-268E53D0A906}">
      <dgm:prSet custT="1"/>
      <dgm:spPr/>
      <dgm:t>
        <a:bodyPr/>
        <a:lstStyle/>
        <a:p>
          <a:pPr algn="l" rtl="0"/>
          <a:r>
            <a:rPr lang="zh-CN" sz="2800" dirty="0"/>
            <a:t>数据库设计基础（</a:t>
          </a:r>
          <a:r>
            <a:rPr lang="en-US" sz="2800" dirty="0"/>
            <a:t>3</a:t>
          </a:r>
          <a:r>
            <a:rPr lang="zh-CN" sz="2800" dirty="0"/>
            <a:t>分）</a:t>
          </a:r>
        </a:p>
      </dgm:t>
    </dgm:pt>
    <dgm:pt modelId="{070AF158-F8B1-4F73-BB9C-41398CDF2822}" type="parTrans" cxnId="{EF39E4B7-EECA-40EE-9CFB-8619D1E28883}">
      <dgm:prSet/>
      <dgm:spPr/>
      <dgm:t>
        <a:bodyPr/>
        <a:lstStyle/>
        <a:p>
          <a:endParaRPr lang="zh-CN" altLang="en-US" sz="2800"/>
        </a:p>
      </dgm:t>
    </dgm:pt>
    <dgm:pt modelId="{757F5F91-9F79-4AB4-B89C-B1147F569E75}" type="sibTrans" cxnId="{EF39E4B7-EECA-40EE-9CFB-8619D1E28883}">
      <dgm:prSet/>
      <dgm:spPr/>
      <dgm:t>
        <a:bodyPr/>
        <a:lstStyle/>
        <a:p>
          <a:endParaRPr lang="zh-CN" altLang="en-US" sz="2800"/>
        </a:p>
      </dgm:t>
    </dgm:pt>
    <dgm:pt modelId="{45C8F459-D1E6-40BA-93AF-FB43AC662D2E}" type="pres">
      <dgm:prSet presAssocID="{623371A7-7C18-4D3F-A52B-DAAE926EBCC0}" presName="Name0" presStyleCnt="0">
        <dgm:presLayoutVars>
          <dgm:chMax val="7"/>
          <dgm:dir/>
          <dgm:animLvl val="lvl"/>
          <dgm:resizeHandles val="exact"/>
        </dgm:presLayoutVars>
      </dgm:prSet>
      <dgm:spPr/>
    </dgm:pt>
    <dgm:pt modelId="{C025ACBC-7A52-4A8F-B5C1-6787BE3A58A4}" type="pres">
      <dgm:prSet presAssocID="{1C70861A-0800-460D-9276-4F49BBE58233}" presName="circle1" presStyleLbl="node1" presStyleIdx="0" presStyleCnt="4"/>
      <dgm:spPr/>
    </dgm:pt>
    <dgm:pt modelId="{355E464E-18EC-40D9-A0F9-C4463095FF6E}" type="pres">
      <dgm:prSet presAssocID="{1C70861A-0800-460D-9276-4F49BBE58233}" presName="space" presStyleCnt="0"/>
      <dgm:spPr/>
    </dgm:pt>
    <dgm:pt modelId="{148132D8-7930-46AD-A748-562F4926FE1A}" type="pres">
      <dgm:prSet presAssocID="{1C70861A-0800-460D-9276-4F49BBE58233}" presName="rect1" presStyleLbl="alignAcc1" presStyleIdx="0" presStyleCnt="4" custLinFactNeighborX="-308" custLinFactNeighborY="1508"/>
      <dgm:spPr/>
    </dgm:pt>
    <dgm:pt modelId="{3880FB6A-39CA-45C7-A819-B68623FF6D2B}" type="pres">
      <dgm:prSet presAssocID="{09DA9EC5-2F48-43C9-8BF8-8E694F75ADB8}" presName="vertSpace2" presStyleLbl="node1" presStyleIdx="0" presStyleCnt="4"/>
      <dgm:spPr/>
    </dgm:pt>
    <dgm:pt modelId="{4D7D5D42-475F-4FEF-8E5A-07928D13F829}" type="pres">
      <dgm:prSet presAssocID="{09DA9EC5-2F48-43C9-8BF8-8E694F75ADB8}" presName="circle2" presStyleLbl="node1" presStyleIdx="1" presStyleCnt="4"/>
      <dgm:spPr/>
    </dgm:pt>
    <dgm:pt modelId="{0CAE3CE5-4498-451C-973E-89163F31E479}" type="pres">
      <dgm:prSet presAssocID="{09DA9EC5-2F48-43C9-8BF8-8E694F75ADB8}" presName="rect2" presStyleLbl="alignAcc1" presStyleIdx="1" presStyleCnt="4"/>
      <dgm:spPr/>
    </dgm:pt>
    <dgm:pt modelId="{9957CE59-4DD4-404F-9A7E-4A734F738F98}" type="pres">
      <dgm:prSet presAssocID="{4FB5E831-9D3A-4504-A4C9-DA857B4F5083}" presName="vertSpace3" presStyleLbl="node1" presStyleIdx="1" presStyleCnt="4"/>
      <dgm:spPr/>
    </dgm:pt>
    <dgm:pt modelId="{4C05F84E-C5EF-4402-8D7A-DE16526F9219}" type="pres">
      <dgm:prSet presAssocID="{4FB5E831-9D3A-4504-A4C9-DA857B4F5083}" presName="circle3" presStyleLbl="node1" presStyleIdx="2" presStyleCnt="4"/>
      <dgm:spPr/>
    </dgm:pt>
    <dgm:pt modelId="{3DFB29D7-0EB3-4B1C-A182-4DFD13827A1A}" type="pres">
      <dgm:prSet presAssocID="{4FB5E831-9D3A-4504-A4C9-DA857B4F5083}" presName="rect3" presStyleLbl="alignAcc1" presStyleIdx="2" presStyleCnt="4"/>
      <dgm:spPr/>
    </dgm:pt>
    <dgm:pt modelId="{699CA56D-4946-4F85-9233-11FAC3F94FDC}" type="pres">
      <dgm:prSet presAssocID="{C7F9F0B7-A126-4935-B10D-268E53D0A906}" presName="vertSpace4" presStyleLbl="node1" presStyleIdx="2" presStyleCnt="4"/>
      <dgm:spPr/>
    </dgm:pt>
    <dgm:pt modelId="{78D8A43A-3116-48B8-833A-ABE894573166}" type="pres">
      <dgm:prSet presAssocID="{C7F9F0B7-A126-4935-B10D-268E53D0A906}" presName="circle4" presStyleLbl="node1" presStyleIdx="3" presStyleCnt="4"/>
      <dgm:spPr/>
    </dgm:pt>
    <dgm:pt modelId="{BD9802C7-4BCE-495C-BE04-3374D485A89A}" type="pres">
      <dgm:prSet presAssocID="{C7F9F0B7-A126-4935-B10D-268E53D0A906}" presName="rect4" presStyleLbl="alignAcc1" presStyleIdx="3" presStyleCnt="4"/>
      <dgm:spPr/>
    </dgm:pt>
    <dgm:pt modelId="{3FACE813-32E9-4901-9572-27E19AB4944E}" type="pres">
      <dgm:prSet presAssocID="{1C70861A-0800-460D-9276-4F49BBE58233}" presName="rect1ParTxNoCh" presStyleLbl="alignAcc1" presStyleIdx="3" presStyleCnt="4">
        <dgm:presLayoutVars>
          <dgm:chMax val="1"/>
          <dgm:bulletEnabled val="1"/>
        </dgm:presLayoutVars>
      </dgm:prSet>
      <dgm:spPr/>
    </dgm:pt>
    <dgm:pt modelId="{C725D02A-BC31-4BF1-9057-478E3BF4D332}" type="pres">
      <dgm:prSet presAssocID="{09DA9EC5-2F48-43C9-8BF8-8E694F75ADB8}" presName="rect2ParTxNoCh" presStyleLbl="alignAcc1" presStyleIdx="3" presStyleCnt="4">
        <dgm:presLayoutVars>
          <dgm:chMax val="1"/>
          <dgm:bulletEnabled val="1"/>
        </dgm:presLayoutVars>
      </dgm:prSet>
      <dgm:spPr/>
    </dgm:pt>
    <dgm:pt modelId="{4AADC390-DB10-40BA-9E23-439E2418FD26}" type="pres">
      <dgm:prSet presAssocID="{4FB5E831-9D3A-4504-A4C9-DA857B4F5083}" presName="rect3ParTxNoCh" presStyleLbl="alignAcc1" presStyleIdx="3" presStyleCnt="4">
        <dgm:presLayoutVars>
          <dgm:chMax val="1"/>
          <dgm:bulletEnabled val="1"/>
        </dgm:presLayoutVars>
      </dgm:prSet>
      <dgm:spPr/>
    </dgm:pt>
    <dgm:pt modelId="{F6E2092F-F590-495D-939C-712EDDE3B4E4}" type="pres">
      <dgm:prSet presAssocID="{C7F9F0B7-A126-4935-B10D-268E53D0A906}" presName="rect4ParTxNoCh" presStyleLbl="alignAcc1" presStyleIdx="3" presStyleCnt="4">
        <dgm:presLayoutVars>
          <dgm:chMax val="1"/>
          <dgm:bulletEnabled val="1"/>
        </dgm:presLayoutVars>
      </dgm:prSet>
      <dgm:spPr/>
    </dgm:pt>
  </dgm:ptLst>
  <dgm:cxnLst>
    <dgm:cxn modelId="{75A7B602-A435-4FE1-BE62-088264CD2475}" type="presOf" srcId="{09DA9EC5-2F48-43C9-8BF8-8E694F75ADB8}" destId="{C725D02A-BC31-4BF1-9057-478E3BF4D332}" srcOrd="1" destOrd="0" presId="urn:microsoft.com/office/officeart/2005/8/layout/target3"/>
    <dgm:cxn modelId="{D2E6CD0D-C898-4ED8-B2F9-807CA080A3F9}" type="presOf" srcId="{C7F9F0B7-A126-4935-B10D-268E53D0A906}" destId="{F6E2092F-F590-495D-939C-712EDDE3B4E4}" srcOrd="1" destOrd="0" presId="urn:microsoft.com/office/officeart/2005/8/layout/target3"/>
    <dgm:cxn modelId="{5FE47E1B-6D66-45D1-92B3-71C3606AAA40}" srcId="{623371A7-7C18-4D3F-A52B-DAAE926EBCC0}" destId="{09DA9EC5-2F48-43C9-8BF8-8E694F75ADB8}" srcOrd="1" destOrd="0" parTransId="{F7E62545-BBD2-4499-8E93-D65DC4B51ED6}" sibTransId="{8A587D9E-F55C-43E9-B960-3CD36CA1DD3B}"/>
    <dgm:cxn modelId="{BB40ED29-799A-4FF0-9AF0-D8EF6CFE4971}" type="presOf" srcId="{C7F9F0B7-A126-4935-B10D-268E53D0A906}" destId="{BD9802C7-4BCE-495C-BE04-3374D485A89A}" srcOrd="0" destOrd="0" presId="urn:microsoft.com/office/officeart/2005/8/layout/target3"/>
    <dgm:cxn modelId="{B32B992D-7FB2-48F0-BB6F-FEAC616B8EBE}" type="presOf" srcId="{1C70861A-0800-460D-9276-4F49BBE58233}" destId="{3FACE813-32E9-4901-9572-27E19AB4944E}" srcOrd="1" destOrd="0" presId="urn:microsoft.com/office/officeart/2005/8/layout/target3"/>
    <dgm:cxn modelId="{C6D65944-1264-4046-82E4-EFABC3394D8C}" type="presOf" srcId="{4FB5E831-9D3A-4504-A4C9-DA857B4F5083}" destId="{3DFB29D7-0EB3-4B1C-A182-4DFD13827A1A}" srcOrd="0" destOrd="0" presId="urn:microsoft.com/office/officeart/2005/8/layout/target3"/>
    <dgm:cxn modelId="{AD92AC71-D3DE-488A-AD89-FFB877AD77D0}" type="presOf" srcId="{09DA9EC5-2F48-43C9-8BF8-8E694F75ADB8}" destId="{0CAE3CE5-4498-451C-973E-89163F31E479}" srcOrd="0" destOrd="0" presId="urn:microsoft.com/office/officeart/2005/8/layout/target3"/>
    <dgm:cxn modelId="{A17B8A57-ABC2-4C41-ACA7-3DD63A81F945}" type="presOf" srcId="{623371A7-7C18-4D3F-A52B-DAAE926EBCC0}" destId="{45C8F459-D1E6-40BA-93AF-FB43AC662D2E}" srcOrd="0" destOrd="0" presId="urn:microsoft.com/office/officeart/2005/8/layout/target3"/>
    <dgm:cxn modelId="{43E0445A-6D72-4672-86D5-CACAAE94E2DA}" srcId="{623371A7-7C18-4D3F-A52B-DAAE926EBCC0}" destId="{1C70861A-0800-460D-9276-4F49BBE58233}" srcOrd="0" destOrd="0" parTransId="{23427643-85C2-4A71-8C6A-FA69F750D576}" sibTransId="{4C7FDA11-A687-4BED-B8A8-A84778A5483B}"/>
    <dgm:cxn modelId="{9131B29E-B2FA-4293-B9C2-FC44D33BD10D}" srcId="{623371A7-7C18-4D3F-A52B-DAAE926EBCC0}" destId="{4FB5E831-9D3A-4504-A4C9-DA857B4F5083}" srcOrd="2" destOrd="0" parTransId="{CBB3A7B0-81BF-4815-B91F-A086E19CE01D}" sibTransId="{4C4447F6-4B18-434B-BDA3-BB155B9D9F73}"/>
    <dgm:cxn modelId="{8CF3CDA0-44F1-4D1A-A5D6-FF423F9D7326}" type="presOf" srcId="{4FB5E831-9D3A-4504-A4C9-DA857B4F5083}" destId="{4AADC390-DB10-40BA-9E23-439E2418FD26}" srcOrd="1" destOrd="0" presId="urn:microsoft.com/office/officeart/2005/8/layout/target3"/>
    <dgm:cxn modelId="{EF39E4B7-EECA-40EE-9CFB-8619D1E28883}" srcId="{623371A7-7C18-4D3F-A52B-DAAE926EBCC0}" destId="{C7F9F0B7-A126-4935-B10D-268E53D0A906}" srcOrd="3" destOrd="0" parTransId="{070AF158-F8B1-4F73-BB9C-41398CDF2822}" sibTransId="{757F5F91-9F79-4AB4-B89C-B1147F569E75}"/>
    <dgm:cxn modelId="{F05503DD-BEFA-439C-95C7-48C85C5274C5}" type="presOf" srcId="{1C70861A-0800-460D-9276-4F49BBE58233}" destId="{148132D8-7930-46AD-A748-562F4926FE1A}" srcOrd="0" destOrd="0" presId="urn:microsoft.com/office/officeart/2005/8/layout/target3"/>
    <dgm:cxn modelId="{217FB5DD-D57C-4E38-9D23-280BFF4FBE64}" type="presParOf" srcId="{45C8F459-D1E6-40BA-93AF-FB43AC662D2E}" destId="{C025ACBC-7A52-4A8F-B5C1-6787BE3A58A4}" srcOrd="0" destOrd="0" presId="urn:microsoft.com/office/officeart/2005/8/layout/target3"/>
    <dgm:cxn modelId="{6921F38F-CC57-412A-8D4B-6DE7513D6A4F}" type="presParOf" srcId="{45C8F459-D1E6-40BA-93AF-FB43AC662D2E}" destId="{355E464E-18EC-40D9-A0F9-C4463095FF6E}" srcOrd="1" destOrd="0" presId="urn:microsoft.com/office/officeart/2005/8/layout/target3"/>
    <dgm:cxn modelId="{1081939F-2450-4B87-83DF-D94DE37C3458}" type="presParOf" srcId="{45C8F459-D1E6-40BA-93AF-FB43AC662D2E}" destId="{148132D8-7930-46AD-A748-562F4926FE1A}" srcOrd="2" destOrd="0" presId="urn:microsoft.com/office/officeart/2005/8/layout/target3"/>
    <dgm:cxn modelId="{00C43E63-8B0B-4030-8D33-0039FB443796}" type="presParOf" srcId="{45C8F459-D1E6-40BA-93AF-FB43AC662D2E}" destId="{3880FB6A-39CA-45C7-A819-B68623FF6D2B}" srcOrd="3" destOrd="0" presId="urn:microsoft.com/office/officeart/2005/8/layout/target3"/>
    <dgm:cxn modelId="{14C7236C-AF82-486E-824B-73F2801E703C}" type="presParOf" srcId="{45C8F459-D1E6-40BA-93AF-FB43AC662D2E}" destId="{4D7D5D42-475F-4FEF-8E5A-07928D13F829}" srcOrd="4" destOrd="0" presId="urn:microsoft.com/office/officeart/2005/8/layout/target3"/>
    <dgm:cxn modelId="{0268208C-326A-42FC-9416-98B1B0C92C40}" type="presParOf" srcId="{45C8F459-D1E6-40BA-93AF-FB43AC662D2E}" destId="{0CAE3CE5-4498-451C-973E-89163F31E479}" srcOrd="5" destOrd="0" presId="urn:microsoft.com/office/officeart/2005/8/layout/target3"/>
    <dgm:cxn modelId="{8748FC8B-AEA7-4570-9425-02D78BE73A9D}" type="presParOf" srcId="{45C8F459-D1E6-40BA-93AF-FB43AC662D2E}" destId="{9957CE59-4DD4-404F-9A7E-4A734F738F98}" srcOrd="6" destOrd="0" presId="urn:microsoft.com/office/officeart/2005/8/layout/target3"/>
    <dgm:cxn modelId="{DAAE309D-D11A-4EEC-8BEA-6BBC1988A30D}" type="presParOf" srcId="{45C8F459-D1E6-40BA-93AF-FB43AC662D2E}" destId="{4C05F84E-C5EF-4402-8D7A-DE16526F9219}" srcOrd="7" destOrd="0" presId="urn:microsoft.com/office/officeart/2005/8/layout/target3"/>
    <dgm:cxn modelId="{FC4EEC2E-87C3-4471-97E4-52C980B187F8}" type="presParOf" srcId="{45C8F459-D1E6-40BA-93AF-FB43AC662D2E}" destId="{3DFB29D7-0EB3-4B1C-A182-4DFD13827A1A}" srcOrd="8" destOrd="0" presId="urn:microsoft.com/office/officeart/2005/8/layout/target3"/>
    <dgm:cxn modelId="{02DDF08F-EE7B-496F-B442-597D3D0BCACD}" type="presParOf" srcId="{45C8F459-D1E6-40BA-93AF-FB43AC662D2E}" destId="{699CA56D-4946-4F85-9233-11FAC3F94FDC}" srcOrd="9" destOrd="0" presId="urn:microsoft.com/office/officeart/2005/8/layout/target3"/>
    <dgm:cxn modelId="{1F4F6847-51AA-4BDC-8905-CE56B6EC521E}" type="presParOf" srcId="{45C8F459-D1E6-40BA-93AF-FB43AC662D2E}" destId="{78D8A43A-3116-48B8-833A-ABE894573166}" srcOrd="10" destOrd="0" presId="urn:microsoft.com/office/officeart/2005/8/layout/target3"/>
    <dgm:cxn modelId="{CE01A521-1BA3-4625-8822-1005C819BB18}" type="presParOf" srcId="{45C8F459-D1E6-40BA-93AF-FB43AC662D2E}" destId="{BD9802C7-4BCE-495C-BE04-3374D485A89A}" srcOrd="11" destOrd="0" presId="urn:microsoft.com/office/officeart/2005/8/layout/target3"/>
    <dgm:cxn modelId="{F6F6FED4-6B2C-4031-8038-593F2B4C77CB}" type="presParOf" srcId="{45C8F459-D1E6-40BA-93AF-FB43AC662D2E}" destId="{3FACE813-32E9-4901-9572-27E19AB4944E}" srcOrd="12" destOrd="0" presId="urn:microsoft.com/office/officeart/2005/8/layout/target3"/>
    <dgm:cxn modelId="{3746F9C7-4922-4CA2-8AB2-BE23EB3DA0B8}" type="presParOf" srcId="{45C8F459-D1E6-40BA-93AF-FB43AC662D2E}" destId="{C725D02A-BC31-4BF1-9057-478E3BF4D332}" srcOrd="13" destOrd="0" presId="urn:microsoft.com/office/officeart/2005/8/layout/target3"/>
    <dgm:cxn modelId="{62BD1FDB-334A-4243-B638-4613B5205BDC}" type="presParOf" srcId="{45C8F459-D1E6-40BA-93AF-FB43AC662D2E}" destId="{4AADC390-DB10-40BA-9E23-439E2418FD26}" srcOrd="14" destOrd="0" presId="urn:microsoft.com/office/officeart/2005/8/layout/target3"/>
    <dgm:cxn modelId="{4B82A97E-7528-4380-BE7B-2C867B4E2C97}" type="presParOf" srcId="{45C8F459-D1E6-40BA-93AF-FB43AC662D2E}" destId="{F6E2092F-F590-495D-939C-712EDDE3B4E4}"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DB0CD7-E254-4B01-8596-31C60FBA0A17}" type="doc">
      <dgm:prSet loTypeId="urn:microsoft.com/office/officeart/2005/8/layout/arrow5" loCatId="relationship" qsTypeId="urn:microsoft.com/office/officeart/2005/8/quickstyle/simple4" qsCatId="simple" csTypeId="urn:microsoft.com/office/officeart/2005/8/colors/colorful2" csCatId="colorful" phldr="1"/>
      <dgm:spPr/>
      <dgm:t>
        <a:bodyPr/>
        <a:lstStyle/>
        <a:p>
          <a:endParaRPr lang="zh-CN" altLang="en-US"/>
        </a:p>
      </dgm:t>
    </dgm:pt>
    <dgm:pt modelId="{9EE8C5BC-37A8-445F-9A29-2913D0131F17}">
      <dgm:prSet phldrT="[文本]"/>
      <dgm:spPr/>
      <dgm:t>
        <a:bodyPr/>
        <a:lstStyle/>
        <a:p>
          <a:r>
            <a:rPr lang="zh-CN" altLang="en-US" dirty="0"/>
            <a:t>记忆</a:t>
          </a:r>
        </a:p>
      </dgm:t>
    </dgm:pt>
    <dgm:pt modelId="{6F37E667-E33B-403B-98B7-2BBE50D35B6B}" type="parTrans" cxnId="{C7977ECD-F7FF-4146-9F39-F2D4D6737BFA}">
      <dgm:prSet/>
      <dgm:spPr/>
      <dgm:t>
        <a:bodyPr/>
        <a:lstStyle/>
        <a:p>
          <a:endParaRPr lang="zh-CN" altLang="en-US"/>
        </a:p>
      </dgm:t>
    </dgm:pt>
    <dgm:pt modelId="{3AB68C9E-8FEA-4252-845E-0BBE23D0E266}" type="sibTrans" cxnId="{C7977ECD-F7FF-4146-9F39-F2D4D6737BFA}">
      <dgm:prSet/>
      <dgm:spPr/>
      <dgm:t>
        <a:bodyPr/>
        <a:lstStyle/>
        <a:p>
          <a:endParaRPr lang="zh-CN" altLang="en-US"/>
        </a:p>
      </dgm:t>
    </dgm:pt>
    <dgm:pt modelId="{CC236195-8F9A-4C64-B7B9-BA3FA25F493A}">
      <dgm:prSet phldrT="[文本]"/>
      <dgm:spPr/>
      <dgm:t>
        <a:bodyPr/>
        <a:lstStyle/>
        <a:p>
          <a:r>
            <a:rPr lang="zh-CN" altLang="en-US" dirty="0"/>
            <a:t>理解</a:t>
          </a:r>
        </a:p>
      </dgm:t>
    </dgm:pt>
    <dgm:pt modelId="{FCDDB4F0-8AB8-4679-896C-54204A56C246}" type="parTrans" cxnId="{52D3778E-2F6E-46BE-9759-EE0254791A68}">
      <dgm:prSet/>
      <dgm:spPr/>
      <dgm:t>
        <a:bodyPr/>
        <a:lstStyle/>
        <a:p>
          <a:endParaRPr lang="zh-CN" altLang="en-US"/>
        </a:p>
      </dgm:t>
    </dgm:pt>
    <dgm:pt modelId="{11550725-C53D-4A59-AB2C-D6C3F6D8EEEB}" type="sibTrans" cxnId="{52D3778E-2F6E-46BE-9759-EE0254791A68}">
      <dgm:prSet/>
      <dgm:spPr/>
      <dgm:t>
        <a:bodyPr/>
        <a:lstStyle/>
        <a:p>
          <a:endParaRPr lang="zh-CN" altLang="en-US"/>
        </a:p>
      </dgm:t>
    </dgm:pt>
    <dgm:pt modelId="{97D461F6-E4F4-4A5E-A4D6-76F7B0055EAB}" type="pres">
      <dgm:prSet presAssocID="{79DB0CD7-E254-4B01-8596-31C60FBA0A17}" presName="diagram" presStyleCnt="0">
        <dgm:presLayoutVars>
          <dgm:dir/>
          <dgm:resizeHandles val="exact"/>
        </dgm:presLayoutVars>
      </dgm:prSet>
      <dgm:spPr/>
    </dgm:pt>
    <dgm:pt modelId="{C404ABF8-4B18-472A-9B51-516E167386AD}" type="pres">
      <dgm:prSet presAssocID="{9EE8C5BC-37A8-445F-9A29-2913D0131F17}" presName="arrow" presStyleLbl="node1" presStyleIdx="0" presStyleCnt="2">
        <dgm:presLayoutVars>
          <dgm:bulletEnabled val="1"/>
        </dgm:presLayoutVars>
      </dgm:prSet>
      <dgm:spPr/>
    </dgm:pt>
    <dgm:pt modelId="{05D7B774-0562-46B5-904F-266224AC6D68}" type="pres">
      <dgm:prSet presAssocID="{CC236195-8F9A-4C64-B7B9-BA3FA25F493A}" presName="arrow" presStyleLbl="node1" presStyleIdx="1" presStyleCnt="2">
        <dgm:presLayoutVars>
          <dgm:bulletEnabled val="1"/>
        </dgm:presLayoutVars>
      </dgm:prSet>
      <dgm:spPr/>
    </dgm:pt>
  </dgm:ptLst>
  <dgm:cxnLst>
    <dgm:cxn modelId="{D6503401-0A15-4BED-8A25-B908798BF111}" type="presOf" srcId="{79DB0CD7-E254-4B01-8596-31C60FBA0A17}" destId="{97D461F6-E4F4-4A5E-A4D6-76F7B0055EAB}" srcOrd="0" destOrd="0" presId="urn:microsoft.com/office/officeart/2005/8/layout/arrow5"/>
    <dgm:cxn modelId="{CD6C3003-6332-4B61-9EF4-4D1AF554BD27}" type="presOf" srcId="{9EE8C5BC-37A8-445F-9A29-2913D0131F17}" destId="{C404ABF8-4B18-472A-9B51-516E167386AD}" srcOrd="0" destOrd="0" presId="urn:microsoft.com/office/officeart/2005/8/layout/arrow5"/>
    <dgm:cxn modelId="{7CF2F004-4C4A-42E8-AC99-6CA8ABA13B7C}" type="presOf" srcId="{CC236195-8F9A-4C64-B7B9-BA3FA25F493A}" destId="{05D7B774-0562-46B5-904F-266224AC6D68}" srcOrd="0" destOrd="0" presId="urn:microsoft.com/office/officeart/2005/8/layout/arrow5"/>
    <dgm:cxn modelId="{52D3778E-2F6E-46BE-9759-EE0254791A68}" srcId="{79DB0CD7-E254-4B01-8596-31C60FBA0A17}" destId="{CC236195-8F9A-4C64-B7B9-BA3FA25F493A}" srcOrd="1" destOrd="0" parTransId="{FCDDB4F0-8AB8-4679-896C-54204A56C246}" sibTransId="{11550725-C53D-4A59-AB2C-D6C3F6D8EEEB}"/>
    <dgm:cxn modelId="{C7977ECD-F7FF-4146-9F39-F2D4D6737BFA}" srcId="{79DB0CD7-E254-4B01-8596-31C60FBA0A17}" destId="{9EE8C5BC-37A8-445F-9A29-2913D0131F17}" srcOrd="0" destOrd="0" parTransId="{6F37E667-E33B-403B-98B7-2BBE50D35B6B}" sibTransId="{3AB68C9E-8FEA-4252-845E-0BBE23D0E266}"/>
    <dgm:cxn modelId="{51488A7A-BEFD-4CCD-89C0-E0EF7CE4042A}" type="presParOf" srcId="{97D461F6-E4F4-4A5E-A4D6-76F7B0055EAB}" destId="{C404ABF8-4B18-472A-9B51-516E167386AD}" srcOrd="0" destOrd="0" presId="urn:microsoft.com/office/officeart/2005/8/layout/arrow5"/>
    <dgm:cxn modelId="{47EDF109-95BA-453A-9044-73181943CD02}" type="presParOf" srcId="{97D461F6-E4F4-4A5E-A4D6-76F7B0055EAB}" destId="{05D7B774-0562-46B5-904F-266224AC6D68}" srcOrd="1" destOrd="0" presId="urn:microsoft.com/office/officeart/2005/8/layout/arrow5"/>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6C410-718D-48D9-9704-EC085D0C19C2}">
      <dsp:nvSpPr>
        <dsp:cNvPr id="0" name=""/>
        <dsp:cNvSpPr/>
      </dsp:nvSpPr>
      <dsp:spPr>
        <a:xfrm rot="10800000">
          <a:off x="1600662" y="0"/>
          <a:ext cx="5542359" cy="798887"/>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2287" tIns="80010" rIns="149352" bIns="80010" numCol="1" spcCol="1270" anchor="ctr" anchorCtr="0">
          <a:noAutofit/>
        </a:bodyPr>
        <a:lstStyle/>
        <a:p>
          <a:pPr marL="0" lvl="0" indent="0" algn="l" defTabSz="933450" rtl="0">
            <a:lnSpc>
              <a:spcPct val="90000"/>
            </a:lnSpc>
            <a:spcBef>
              <a:spcPct val="0"/>
            </a:spcBef>
            <a:spcAft>
              <a:spcPct val="35000"/>
            </a:spcAft>
            <a:buNone/>
          </a:pPr>
          <a:r>
            <a:rPr lang="zh-CN" sz="2100" kern="1200" dirty="0"/>
            <a:t>考查形式：选择题</a:t>
          </a:r>
          <a:r>
            <a:rPr lang="zh-CN" altLang="en-US" sz="2100" kern="1200" dirty="0"/>
            <a:t>（</a:t>
          </a:r>
          <a:r>
            <a:rPr lang="en-US" altLang="zh-CN" sz="2100" kern="1200" dirty="0"/>
            <a:t>10</a:t>
          </a:r>
          <a:r>
            <a:rPr lang="zh-CN" altLang="en-US" sz="2100" kern="1200" dirty="0"/>
            <a:t>分）</a:t>
          </a:r>
          <a:endParaRPr lang="zh-CN" sz="2100" kern="1200" dirty="0"/>
        </a:p>
      </dsp:txBody>
      <dsp:txXfrm rot="10800000">
        <a:off x="1800384" y="0"/>
        <a:ext cx="5342637" cy="798887"/>
      </dsp:txXfrm>
    </dsp:sp>
    <dsp:sp modelId="{9022622E-98D6-4327-8E32-34BF39A653EC}">
      <dsp:nvSpPr>
        <dsp:cNvPr id="0" name=""/>
        <dsp:cNvSpPr/>
      </dsp:nvSpPr>
      <dsp:spPr>
        <a:xfrm>
          <a:off x="1196285" y="314"/>
          <a:ext cx="798887" cy="798887"/>
        </a:xfrm>
        <a:prstGeom prst="ellipse">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F58A28-3E45-4433-923E-1778C668C629}">
      <dsp:nvSpPr>
        <dsp:cNvPr id="0" name=""/>
        <dsp:cNvSpPr/>
      </dsp:nvSpPr>
      <dsp:spPr>
        <a:xfrm rot="10800000">
          <a:off x="1595729" y="1037675"/>
          <a:ext cx="5542359" cy="798887"/>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2287" tIns="80010" rIns="149352" bIns="80010" numCol="1" spcCol="1270" anchor="ctr" anchorCtr="0">
          <a:noAutofit/>
        </a:bodyPr>
        <a:lstStyle/>
        <a:p>
          <a:pPr marL="0" lvl="0" indent="0" algn="l" defTabSz="933450" rtl="0">
            <a:lnSpc>
              <a:spcPct val="90000"/>
            </a:lnSpc>
            <a:spcBef>
              <a:spcPct val="0"/>
            </a:spcBef>
            <a:spcAft>
              <a:spcPct val="35000"/>
            </a:spcAft>
            <a:buNone/>
          </a:pPr>
          <a:r>
            <a:rPr lang="zh-CN" sz="2100" kern="1200" dirty="0"/>
            <a:t>考查题量：</a:t>
          </a:r>
          <a:r>
            <a:rPr lang="en-US" sz="2100" kern="1200" dirty="0"/>
            <a:t>10</a:t>
          </a:r>
          <a:r>
            <a:rPr lang="zh-CN" sz="2100" kern="1200" dirty="0"/>
            <a:t>道（</a:t>
          </a:r>
          <a:r>
            <a:rPr lang="en-US" sz="2100" kern="1200" dirty="0"/>
            <a:t>1-10</a:t>
          </a:r>
          <a:r>
            <a:rPr lang="zh-CN" sz="2100" kern="1200" dirty="0"/>
            <a:t>题）</a:t>
          </a:r>
        </a:p>
      </dsp:txBody>
      <dsp:txXfrm rot="10800000">
        <a:off x="1795451" y="1037675"/>
        <a:ext cx="5342637" cy="798887"/>
      </dsp:txXfrm>
    </dsp:sp>
    <dsp:sp modelId="{ECB18FE7-257E-45BD-8CC8-1C31D02229F2}">
      <dsp:nvSpPr>
        <dsp:cNvPr id="0" name=""/>
        <dsp:cNvSpPr/>
      </dsp:nvSpPr>
      <dsp:spPr>
        <a:xfrm>
          <a:off x="1196285" y="1037675"/>
          <a:ext cx="798887" cy="798887"/>
        </a:xfrm>
        <a:prstGeom prst="ellipse">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3715AB-A9D6-443A-AC2E-29CBAD370113}">
      <dsp:nvSpPr>
        <dsp:cNvPr id="0" name=""/>
        <dsp:cNvSpPr/>
      </dsp:nvSpPr>
      <dsp:spPr>
        <a:xfrm rot="10800000">
          <a:off x="1595729" y="2075036"/>
          <a:ext cx="5542359" cy="798887"/>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2287" tIns="80010" rIns="149352" bIns="80010" numCol="1" spcCol="1270" anchor="ctr" anchorCtr="0">
          <a:noAutofit/>
        </a:bodyPr>
        <a:lstStyle/>
        <a:p>
          <a:pPr marL="0" lvl="0" indent="0" algn="l" defTabSz="933450" rtl="0">
            <a:lnSpc>
              <a:spcPct val="90000"/>
            </a:lnSpc>
            <a:spcBef>
              <a:spcPct val="0"/>
            </a:spcBef>
            <a:spcAft>
              <a:spcPct val="35000"/>
            </a:spcAft>
            <a:buNone/>
          </a:pPr>
          <a:r>
            <a:rPr lang="zh-CN" sz="2100" kern="1200" dirty="0"/>
            <a:t>适用科目：二级所有科目</a:t>
          </a:r>
        </a:p>
      </dsp:txBody>
      <dsp:txXfrm rot="10800000">
        <a:off x="1795451" y="2075036"/>
        <a:ext cx="5342637" cy="798887"/>
      </dsp:txXfrm>
    </dsp:sp>
    <dsp:sp modelId="{8E143828-94CC-4BFB-9F4D-3DEA0708B04D}">
      <dsp:nvSpPr>
        <dsp:cNvPr id="0" name=""/>
        <dsp:cNvSpPr/>
      </dsp:nvSpPr>
      <dsp:spPr>
        <a:xfrm>
          <a:off x="1196285" y="2075036"/>
          <a:ext cx="798887" cy="798887"/>
        </a:xfrm>
        <a:prstGeom prst="ellipse">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0CB072-F01F-4544-9AF0-E2EE3391A017}">
      <dsp:nvSpPr>
        <dsp:cNvPr id="0" name=""/>
        <dsp:cNvSpPr/>
      </dsp:nvSpPr>
      <dsp:spPr>
        <a:xfrm rot="10800000">
          <a:off x="1595729" y="3112398"/>
          <a:ext cx="5542359" cy="798887"/>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2287" tIns="80010" rIns="149352" bIns="80010" numCol="1" spcCol="1270" anchor="ctr" anchorCtr="0">
          <a:noAutofit/>
        </a:bodyPr>
        <a:lstStyle/>
        <a:p>
          <a:pPr marL="0" lvl="0" indent="0" algn="l" defTabSz="933450" rtl="0">
            <a:lnSpc>
              <a:spcPct val="90000"/>
            </a:lnSpc>
            <a:spcBef>
              <a:spcPct val="0"/>
            </a:spcBef>
            <a:spcAft>
              <a:spcPct val="35000"/>
            </a:spcAft>
            <a:buNone/>
          </a:pPr>
          <a:r>
            <a:rPr lang="zh-CN" sz="2100" kern="1200" dirty="0"/>
            <a:t>注意：随机抽题，每个人抽到的题目不同</a:t>
          </a:r>
        </a:p>
      </dsp:txBody>
      <dsp:txXfrm rot="10800000">
        <a:off x="1795451" y="3112398"/>
        <a:ext cx="5342637" cy="798887"/>
      </dsp:txXfrm>
    </dsp:sp>
    <dsp:sp modelId="{48ED1A1A-CD58-4DEF-AAEB-2A658411117C}">
      <dsp:nvSpPr>
        <dsp:cNvPr id="0" name=""/>
        <dsp:cNvSpPr/>
      </dsp:nvSpPr>
      <dsp:spPr>
        <a:xfrm>
          <a:off x="1196285" y="3112398"/>
          <a:ext cx="798887" cy="798887"/>
        </a:xfrm>
        <a:prstGeom prst="ellipse">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5ACBC-7A52-4A8F-B5C1-6787BE3A58A4}">
      <dsp:nvSpPr>
        <dsp:cNvPr id="0" name=""/>
        <dsp:cNvSpPr/>
      </dsp:nvSpPr>
      <dsp:spPr>
        <a:xfrm>
          <a:off x="0" y="0"/>
          <a:ext cx="3911600" cy="3911600"/>
        </a:xfrm>
        <a:prstGeom prst="pie">
          <a:avLst>
            <a:gd name="adj1" fmla="val 5400000"/>
            <a:gd name="adj2" fmla="val 1620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48132D8-7930-46AD-A748-562F4926FE1A}">
      <dsp:nvSpPr>
        <dsp:cNvPr id="0" name=""/>
        <dsp:cNvSpPr/>
      </dsp:nvSpPr>
      <dsp:spPr>
        <a:xfrm>
          <a:off x="1936153" y="0"/>
          <a:ext cx="6378574" cy="39116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zh-CN" sz="2800" kern="1200" dirty="0"/>
            <a:t>数据结构与算法（</a:t>
          </a:r>
          <a:r>
            <a:rPr lang="en-US" sz="2800" kern="1200" dirty="0"/>
            <a:t>4</a:t>
          </a:r>
          <a:r>
            <a:rPr lang="zh-CN" sz="2800" kern="1200" dirty="0"/>
            <a:t>分）</a:t>
          </a:r>
        </a:p>
      </dsp:txBody>
      <dsp:txXfrm>
        <a:off x="1936153" y="0"/>
        <a:ext cx="6378574" cy="831215"/>
      </dsp:txXfrm>
    </dsp:sp>
    <dsp:sp modelId="{4D7D5D42-475F-4FEF-8E5A-07928D13F829}">
      <dsp:nvSpPr>
        <dsp:cNvPr id="0" name=""/>
        <dsp:cNvSpPr/>
      </dsp:nvSpPr>
      <dsp:spPr>
        <a:xfrm>
          <a:off x="513397" y="831215"/>
          <a:ext cx="2884805" cy="2884805"/>
        </a:xfrm>
        <a:prstGeom prst="pie">
          <a:avLst>
            <a:gd name="adj1" fmla="val 5400000"/>
            <a:gd name="adj2" fmla="val 16200000"/>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CAE3CE5-4498-451C-973E-89163F31E479}">
      <dsp:nvSpPr>
        <dsp:cNvPr id="0" name=""/>
        <dsp:cNvSpPr/>
      </dsp:nvSpPr>
      <dsp:spPr>
        <a:xfrm>
          <a:off x="1955800" y="831215"/>
          <a:ext cx="6378574" cy="2884805"/>
        </a:xfrm>
        <a:prstGeom prst="rect">
          <a:avLst/>
        </a:prstGeom>
        <a:solidFill>
          <a:schemeClr val="lt1">
            <a:alpha val="90000"/>
            <a:hueOff val="0"/>
            <a:satOff val="0"/>
            <a:lumOff val="0"/>
            <a:alphaOff val="0"/>
          </a:schemeClr>
        </a:solidFill>
        <a:ln w="9525" cap="flat" cmpd="sng" algn="ctr">
          <a:solidFill>
            <a:schemeClr val="accent3">
              <a:hueOff val="3750088"/>
              <a:satOff val="-5627"/>
              <a:lumOff val="-915"/>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zh-CN" sz="2800" kern="1200" dirty="0"/>
            <a:t>程序设计基础（</a:t>
          </a:r>
          <a:r>
            <a:rPr lang="en-US" sz="2800" kern="1200" dirty="0"/>
            <a:t>0</a:t>
          </a:r>
          <a:r>
            <a:rPr lang="zh-CN" sz="2800" kern="1200" dirty="0"/>
            <a:t>分或</a:t>
          </a:r>
          <a:r>
            <a:rPr lang="en-US" sz="2800" kern="1200" dirty="0"/>
            <a:t>1</a:t>
          </a:r>
          <a:r>
            <a:rPr lang="zh-CN" sz="2800" kern="1200" dirty="0"/>
            <a:t>分）</a:t>
          </a:r>
        </a:p>
      </dsp:txBody>
      <dsp:txXfrm>
        <a:off x="1955800" y="831215"/>
        <a:ext cx="6378574" cy="831215"/>
      </dsp:txXfrm>
    </dsp:sp>
    <dsp:sp modelId="{4C05F84E-C5EF-4402-8D7A-DE16526F9219}">
      <dsp:nvSpPr>
        <dsp:cNvPr id="0" name=""/>
        <dsp:cNvSpPr/>
      </dsp:nvSpPr>
      <dsp:spPr>
        <a:xfrm>
          <a:off x="1026795" y="1662430"/>
          <a:ext cx="1858010" cy="1858010"/>
        </a:xfrm>
        <a:prstGeom prst="pie">
          <a:avLst>
            <a:gd name="adj1" fmla="val 5400000"/>
            <a:gd name="adj2" fmla="val 16200000"/>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DFB29D7-0EB3-4B1C-A182-4DFD13827A1A}">
      <dsp:nvSpPr>
        <dsp:cNvPr id="0" name=""/>
        <dsp:cNvSpPr/>
      </dsp:nvSpPr>
      <dsp:spPr>
        <a:xfrm>
          <a:off x="1955800" y="1662430"/>
          <a:ext cx="6378574" cy="1858010"/>
        </a:xfrm>
        <a:prstGeom prst="rect">
          <a:avLst/>
        </a:prstGeom>
        <a:solidFill>
          <a:schemeClr val="lt1">
            <a:alpha val="90000"/>
            <a:hueOff val="0"/>
            <a:satOff val="0"/>
            <a:lumOff val="0"/>
            <a:alphaOff val="0"/>
          </a:schemeClr>
        </a:solidFill>
        <a:ln w="9525" cap="flat" cmpd="sng" algn="ctr">
          <a:solidFill>
            <a:schemeClr val="accent3">
              <a:hueOff val="7500176"/>
              <a:satOff val="-11253"/>
              <a:lumOff val="-183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zh-CN" sz="2800" kern="1200" dirty="0"/>
            <a:t>软件工程基础（</a:t>
          </a:r>
          <a:r>
            <a:rPr lang="en-US" sz="2800" kern="1200" dirty="0"/>
            <a:t>2</a:t>
          </a:r>
          <a:r>
            <a:rPr lang="zh-CN" sz="2800" kern="1200" dirty="0"/>
            <a:t>分或</a:t>
          </a:r>
          <a:r>
            <a:rPr lang="en-US" sz="2800" kern="1200" dirty="0"/>
            <a:t>3</a:t>
          </a:r>
          <a:r>
            <a:rPr lang="zh-CN" sz="2800" kern="1200" dirty="0"/>
            <a:t>分）</a:t>
          </a:r>
        </a:p>
      </dsp:txBody>
      <dsp:txXfrm>
        <a:off x="1955800" y="1662430"/>
        <a:ext cx="6378574" cy="831215"/>
      </dsp:txXfrm>
    </dsp:sp>
    <dsp:sp modelId="{78D8A43A-3116-48B8-833A-ABE894573166}">
      <dsp:nvSpPr>
        <dsp:cNvPr id="0" name=""/>
        <dsp:cNvSpPr/>
      </dsp:nvSpPr>
      <dsp:spPr>
        <a:xfrm>
          <a:off x="1540192" y="2493645"/>
          <a:ext cx="831215" cy="831215"/>
        </a:xfrm>
        <a:prstGeom prst="pie">
          <a:avLst>
            <a:gd name="adj1" fmla="val 5400000"/>
            <a:gd name="adj2" fmla="val 16200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D9802C7-4BCE-495C-BE04-3374D485A89A}">
      <dsp:nvSpPr>
        <dsp:cNvPr id="0" name=""/>
        <dsp:cNvSpPr/>
      </dsp:nvSpPr>
      <dsp:spPr>
        <a:xfrm>
          <a:off x="1955800" y="2493645"/>
          <a:ext cx="6378574" cy="831215"/>
        </a:xfrm>
        <a:prstGeom prst="rect">
          <a:avLst/>
        </a:prstGeom>
        <a:solidFill>
          <a:schemeClr val="lt1">
            <a:alpha val="90000"/>
            <a:hueOff val="0"/>
            <a:satOff val="0"/>
            <a:lumOff val="0"/>
            <a:alphaOff val="0"/>
          </a:schemeClr>
        </a:solidFill>
        <a:ln w="9525" cap="flat" cmpd="sng" algn="ctr">
          <a:solidFill>
            <a:schemeClr val="accent3">
              <a:hueOff val="11250264"/>
              <a:satOff val="-16880"/>
              <a:lumOff val="-2745"/>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zh-CN" sz="2800" kern="1200" dirty="0"/>
            <a:t>数据库设计基础（</a:t>
          </a:r>
          <a:r>
            <a:rPr lang="en-US" sz="2800" kern="1200" dirty="0"/>
            <a:t>3</a:t>
          </a:r>
          <a:r>
            <a:rPr lang="zh-CN" sz="2800" kern="1200" dirty="0"/>
            <a:t>分）</a:t>
          </a:r>
        </a:p>
      </dsp:txBody>
      <dsp:txXfrm>
        <a:off x="1955800" y="2493645"/>
        <a:ext cx="6378574" cy="8312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4ABF8-4B18-472A-9B51-516E167386AD}">
      <dsp:nvSpPr>
        <dsp:cNvPr id="0" name=""/>
        <dsp:cNvSpPr/>
      </dsp:nvSpPr>
      <dsp:spPr>
        <a:xfrm rot="16200000">
          <a:off x="757" y="1286"/>
          <a:ext cx="2429476" cy="2429476"/>
        </a:xfrm>
        <a:prstGeom prst="downArrow">
          <a:avLst>
            <a:gd name="adj1" fmla="val 50000"/>
            <a:gd name="adj2" fmla="val 35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记忆</a:t>
          </a:r>
        </a:p>
      </dsp:txBody>
      <dsp:txXfrm rot="5400000">
        <a:off x="757" y="608655"/>
        <a:ext cx="2004318" cy="1214738"/>
      </dsp:txXfrm>
    </dsp:sp>
    <dsp:sp modelId="{05D7B774-0562-46B5-904F-266224AC6D68}">
      <dsp:nvSpPr>
        <dsp:cNvPr id="0" name=""/>
        <dsp:cNvSpPr/>
      </dsp:nvSpPr>
      <dsp:spPr>
        <a:xfrm rot="5400000">
          <a:off x="3773715" y="1286"/>
          <a:ext cx="2429476" cy="2429476"/>
        </a:xfrm>
        <a:prstGeom prst="downArrow">
          <a:avLst>
            <a:gd name="adj1" fmla="val 50000"/>
            <a:gd name="adj2" fmla="val 3500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理解</a:t>
          </a:r>
        </a:p>
      </dsp:txBody>
      <dsp:txXfrm rot="-5400000">
        <a:off x="4198873" y="608655"/>
        <a:ext cx="2004318" cy="1214738"/>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66F7A2-ACE5-4EAA-A4A9-5418C39361FF}" type="datetimeFigureOut">
              <a:rPr lang="zh-CN" altLang="en-US" smtClean="0"/>
              <a:t>2019/3/7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6CA6FF-A7CB-4F1C-9F9A-DB043AB425A9}" type="slidenum">
              <a:rPr lang="zh-CN" altLang="en-US" smtClean="0"/>
              <a:t>‹#›</a:t>
            </a:fld>
            <a:endParaRPr lang="zh-CN" altLang="en-US"/>
          </a:p>
        </p:txBody>
      </p:sp>
    </p:spTree>
    <p:extLst>
      <p:ext uri="{BB962C8B-B14F-4D97-AF65-F5344CB8AC3E}">
        <p14:creationId xmlns:p14="http://schemas.microsoft.com/office/powerpoint/2010/main" val="24047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7" name="椭圆 7"/>
          <p:cNvSpPr/>
          <p:nvPr userDrawn="1"/>
        </p:nvSpPr>
        <p:spPr>
          <a:xfrm>
            <a:off x="2658758" y="0"/>
            <a:ext cx="6880834" cy="1628800"/>
          </a:xfrm>
          <a:custGeom>
            <a:avLst/>
            <a:gdLst/>
            <a:ahLst/>
            <a:cxnLst/>
            <a:rect l="l" t="t" r="r" b="b"/>
            <a:pathLst>
              <a:path w="6880834" h="1628800">
                <a:moveTo>
                  <a:pt x="0" y="0"/>
                </a:moveTo>
                <a:lnTo>
                  <a:pt x="6880834" y="0"/>
                </a:lnTo>
                <a:cubicBezTo>
                  <a:pt x="6065253" y="994467"/>
                  <a:pt x="4826913" y="1628800"/>
                  <a:pt x="3440417" y="1628800"/>
                </a:cubicBezTo>
                <a:cubicBezTo>
                  <a:pt x="2053921" y="1628800"/>
                  <a:pt x="815581" y="994467"/>
                  <a:pt x="0" y="0"/>
                </a:cubicBez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latin typeface="微软雅黑" pitchFamily="34" charset="-122"/>
              <a:ea typeface="微软雅黑" pitchFamily="34" charset="-122"/>
            </a:endParaRPr>
          </a:p>
        </p:txBody>
      </p:sp>
      <p:sp>
        <p:nvSpPr>
          <p:cNvPr id="28" name="圆角矩形 27"/>
          <p:cNvSpPr/>
          <p:nvPr userDrawn="1"/>
        </p:nvSpPr>
        <p:spPr>
          <a:xfrm>
            <a:off x="8648640" y="1600557"/>
            <a:ext cx="2952328" cy="576064"/>
          </a:xfrm>
          <a:prstGeom prst="roundRect">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dirty="0">
                <a:solidFill>
                  <a:schemeClr val="lt1"/>
                </a:solidFill>
                <a:latin typeface="微软雅黑" pitchFamily="34" charset="-122"/>
                <a:ea typeface="微软雅黑" pitchFamily="34" charset="-122"/>
                <a:cs typeface="+mn-cs"/>
              </a:rPr>
              <a:t>7.</a:t>
            </a:r>
            <a:r>
              <a:rPr lang="zh-CN" altLang="en-US" sz="2000" b="1" kern="1200" dirty="0">
                <a:solidFill>
                  <a:schemeClr val="lt1"/>
                </a:solidFill>
                <a:latin typeface="微软雅黑" pitchFamily="34" charset="-122"/>
                <a:ea typeface="微软雅黑" pitchFamily="34" charset="-122"/>
                <a:cs typeface="+mn-cs"/>
              </a:rPr>
              <a:t>查找和排序</a:t>
            </a:r>
          </a:p>
        </p:txBody>
      </p:sp>
      <p:sp>
        <p:nvSpPr>
          <p:cNvPr id="29" name="圆角矩形 28"/>
          <p:cNvSpPr/>
          <p:nvPr userDrawn="1"/>
        </p:nvSpPr>
        <p:spPr>
          <a:xfrm>
            <a:off x="1131938" y="3163665"/>
            <a:ext cx="2952328" cy="576064"/>
          </a:xfrm>
          <a:prstGeom prst="roundRect">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itchFamily="34" charset="-122"/>
                <a:ea typeface="微软雅黑" pitchFamily="34" charset="-122"/>
              </a:rPr>
              <a:t>2.</a:t>
            </a:r>
            <a:r>
              <a:rPr lang="en-US" altLang="zh-CN" sz="2000" b="1" kern="1200" dirty="0">
                <a:solidFill>
                  <a:schemeClr val="lt1"/>
                </a:solidFill>
                <a:latin typeface="微软雅黑" pitchFamily="34" charset="-122"/>
                <a:ea typeface="微软雅黑" pitchFamily="34" charset="-122"/>
                <a:cs typeface="+mn-cs"/>
              </a:rPr>
              <a:t> </a:t>
            </a:r>
            <a:r>
              <a:rPr lang="zh-CN" altLang="en-US" sz="2000" b="1" kern="1200" dirty="0">
                <a:solidFill>
                  <a:schemeClr val="lt1"/>
                </a:solidFill>
                <a:latin typeface="微软雅黑" pitchFamily="34" charset="-122"/>
                <a:ea typeface="微软雅黑" pitchFamily="34" charset="-122"/>
                <a:cs typeface="+mn-cs"/>
              </a:rPr>
              <a:t>数据结构的基本概念</a:t>
            </a:r>
          </a:p>
        </p:txBody>
      </p:sp>
      <p:sp>
        <p:nvSpPr>
          <p:cNvPr id="30" name="圆角矩形 29"/>
          <p:cNvSpPr/>
          <p:nvPr userDrawn="1"/>
        </p:nvSpPr>
        <p:spPr>
          <a:xfrm>
            <a:off x="1997962" y="4546600"/>
            <a:ext cx="3501442" cy="576064"/>
          </a:xfrm>
          <a:prstGeom prst="roundRect">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itchFamily="34" charset="-122"/>
                <a:ea typeface="微软雅黑" pitchFamily="34" charset="-122"/>
              </a:rPr>
              <a:t>3.</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线性表及其顺序存储结构</a:t>
            </a:r>
            <a:endParaRPr lang="zh-CN" altLang="en-US" sz="2000" b="1" kern="1200" dirty="0">
              <a:solidFill>
                <a:schemeClr val="lt1"/>
              </a:solidFill>
              <a:latin typeface="微软雅黑" pitchFamily="34" charset="-122"/>
              <a:ea typeface="微软雅黑" pitchFamily="34" charset="-122"/>
              <a:cs typeface="+mn-cs"/>
            </a:endParaRPr>
          </a:p>
        </p:txBody>
      </p:sp>
      <p:sp>
        <p:nvSpPr>
          <p:cNvPr id="32" name="TextBox 15"/>
          <p:cNvSpPr txBox="1"/>
          <p:nvPr userDrawn="1"/>
        </p:nvSpPr>
        <p:spPr>
          <a:xfrm>
            <a:off x="5271083" y="953247"/>
            <a:ext cx="1656184" cy="338554"/>
          </a:xfrm>
          <a:prstGeom prst="rect">
            <a:avLst/>
          </a:prstGeom>
          <a:noFill/>
        </p:spPr>
        <p:txBody>
          <a:bodyPr wrap="square" rtlCol="0">
            <a:spAutoFit/>
          </a:bodyPr>
          <a:lstStyle/>
          <a:p>
            <a:pPr algn="ctr"/>
            <a:r>
              <a:rPr lang="en-US" altLang="zh-CN" sz="1600" dirty="0">
                <a:solidFill>
                  <a:schemeClr val="bg1"/>
                </a:solidFill>
                <a:latin typeface="微软雅黑" pitchFamily="34" charset="-122"/>
                <a:ea typeface="微软雅黑" pitchFamily="34" charset="-122"/>
              </a:rPr>
              <a:t>Contents Page</a:t>
            </a:r>
            <a:endParaRPr lang="zh-CN" altLang="en-US" sz="1600" dirty="0">
              <a:solidFill>
                <a:schemeClr val="bg1"/>
              </a:solidFill>
              <a:latin typeface="微软雅黑" pitchFamily="34" charset="-122"/>
              <a:ea typeface="微软雅黑" pitchFamily="34" charset="-122"/>
            </a:endParaRPr>
          </a:p>
        </p:txBody>
      </p:sp>
      <p:sp>
        <p:nvSpPr>
          <p:cNvPr id="33" name="文本框 13"/>
          <p:cNvSpPr txBox="1"/>
          <p:nvPr userDrawn="1"/>
        </p:nvSpPr>
        <p:spPr>
          <a:xfrm>
            <a:off x="5271083" y="512714"/>
            <a:ext cx="1656184" cy="461665"/>
          </a:xfrm>
          <a:prstGeom prst="rect">
            <a:avLst/>
          </a:prstGeom>
          <a:noFill/>
        </p:spPr>
        <p:txBody>
          <a:bodyPr wrap="square" rtlCol="0">
            <a:spAutoFit/>
          </a:bodyPr>
          <a:lstStyle/>
          <a:p>
            <a:pPr algn="ctr"/>
            <a:r>
              <a:rPr lang="zh-CN" altLang="en-US" sz="2400" b="1" dirty="0">
                <a:solidFill>
                  <a:schemeClr val="bg1"/>
                </a:solidFill>
                <a:latin typeface="微软雅黑" pitchFamily="34" charset="-122"/>
                <a:ea typeface="微软雅黑" pitchFamily="34" charset="-122"/>
              </a:rPr>
              <a:t>目录页</a:t>
            </a:r>
          </a:p>
        </p:txBody>
      </p:sp>
      <p:sp>
        <p:nvSpPr>
          <p:cNvPr id="34" name="椭圆 33"/>
          <p:cNvSpPr/>
          <p:nvPr userDrawn="1"/>
        </p:nvSpPr>
        <p:spPr>
          <a:xfrm>
            <a:off x="3748683" y="1014657"/>
            <a:ext cx="288032" cy="288032"/>
          </a:xfrm>
          <a:prstGeom prst="ellipse">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000" b="1">
              <a:latin typeface="微软雅黑" pitchFamily="34" charset="-122"/>
              <a:ea typeface="微软雅黑" pitchFamily="34" charset="-122"/>
            </a:endParaRPr>
          </a:p>
        </p:txBody>
      </p:sp>
      <p:sp>
        <p:nvSpPr>
          <p:cNvPr id="36" name="椭圆 35"/>
          <p:cNvSpPr/>
          <p:nvPr userDrawn="1"/>
        </p:nvSpPr>
        <p:spPr>
          <a:xfrm>
            <a:off x="4983051" y="1482863"/>
            <a:ext cx="288032" cy="288032"/>
          </a:xfrm>
          <a:prstGeom prst="ellipse">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000" b="1">
              <a:latin typeface="微软雅黑" pitchFamily="34" charset="-122"/>
              <a:ea typeface="微软雅黑" pitchFamily="34" charset="-122"/>
            </a:endParaRPr>
          </a:p>
        </p:txBody>
      </p:sp>
      <p:sp>
        <p:nvSpPr>
          <p:cNvPr id="37" name="椭圆 36"/>
          <p:cNvSpPr/>
          <p:nvPr userDrawn="1"/>
        </p:nvSpPr>
        <p:spPr>
          <a:xfrm>
            <a:off x="9044812" y="299231"/>
            <a:ext cx="288032" cy="288032"/>
          </a:xfrm>
          <a:prstGeom prst="ellipse">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000" b="1">
              <a:latin typeface="微软雅黑" pitchFamily="34" charset="-122"/>
              <a:ea typeface="微软雅黑" pitchFamily="34" charset="-122"/>
            </a:endParaRPr>
          </a:p>
        </p:txBody>
      </p:sp>
      <p:cxnSp>
        <p:nvCxnSpPr>
          <p:cNvPr id="38" name="直接箭头连接符 37"/>
          <p:cNvCxnSpPr/>
          <p:nvPr userDrawn="1"/>
        </p:nvCxnSpPr>
        <p:spPr>
          <a:xfrm flipH="1">
            <a:off x="3280631" y="1122524"/>
            <a:ext cx="612068" cy="2108194"/>
          </a:xfrm>
          <a:prstGeom prst="straightConnector1">
            <a:avLst/>
          </a:prstGeom>
          <a:ln w="22225">
            <a:solidFill>
              <a:srgbClr val="92CE0C"/>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userDrawn="1"/>
        </p:nvCxnSpPr>
        <p:spPr>
          <a:xfrm flipH="1">
            <a:off x="4343400" y="1770895"/>
            <a:ext cx="783667" cy="2775705"/>
          </a:xfrm>
          <a:prstGeom prst="straightConnector1">
            <a:avLst/>
          </a:prstGeom>
          <a:ln w="22225">
            <a:solidFill>
              <a:srgbClr val="92CE0C"/>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userDrawn="1"/>
        </p:nvCxnSpPr>
        <p:spPr>
          <a:xfrm>
            <a:off x="9275302" y="587263"/>
            <a:ext cx="1120911" cy="946960"/>
          </a:xfrm>
          <a:prstGeom prst="straightConnector1">
            <a:avLst/>
          </a:prstGeom>
          <a:ln w="22225">
            <a:solidFill>
              <a:srgbClr val="92CE0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2" name="椭圆 1"/>
          <p:cNvSpPr/>
          <p:nvPr userDrawn="1"/>
        </p:nvSpPr>
        <p:spPr>
          <a:xfrm>
            <a:off x="5703131" y="6453336"/>
            <a:ext cx="792088" cy="404664"/>
          </a:xfrm>
          <a:custGeom>
            <a:avLst/>
            <a:gdLst/>
            <a:ahLst/>
            <a:cxnLst/>
            <a:rect l="l" t="t" r="r" b="b"/>
            <a:pathLst>
              <a:path w="792088" h="404664">
                <a:moveTo>
                  <a:pt x="396044" y="0"/>
                </a:moveTo>
                <a:cubicBezTo>
                  <a:pt x="614773" y="0"/>
                  <a:pt x="792088" y="177315"/>
                  <a:pt x="792088" y="396044"/>
                </a:cubicBezTo>
                <a:lnTo>
                  <a:pt x="791219" y="404664"/>
                </a:lnTo>
                <a:lnTo>
                  <a:pt x="869" y="404664"/>
                </a:lnTo>
                <a:cubicBezTo>
                  <a:pt x="31" y="401809"/>
                  <a:pt x="0" y="398930"/>
                  <a:pt x="0" y="396044"/>
                </a:cubicBezTo>
                <a:cubicBezTo>
                  <a:pt x="0" y="177315"/>
                  <a:pt x="177315" y="0"/>
                  <a:pt x="396044" y="0"/>
                </a:cubicBez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latin typeface="微软雅黑" pitchFamily="34" charset="-122"/>
              <a:ea typeface="微软雅黑" pitchFamily="34" charset="-122"/>
            </a:endParaRPr>
          </a:p>
        </p:txBody>
      </p:sp>
      <p:sp>
        <p:nvSpPr>
          <p:cNvPr id="43" name="TextBox 15"/>
          <p:cNvSpPr txBox="1"/>
          <p:nvPr userDrawn="1"/>
        </p:nvSpPr>
        <p:spPr>
          <a:xfrm>
            <a:off x="5773960" y="6519446"/>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微软雅黑" pitchFamily="34" charset="-122"/>
                <a:ea typeface="微软雅黑" pitchFamily="34" charset="-122"/>
                <a:cs typeface="Arial Unicode MS" panose="020B0604020202020204" pitchFamily="34" charset="-122"/>
              </a:rPr>
              <a:pPr algn="ctr"/>
              <a:t>‹#›</a:t>
            </a:fld>
            <a:r>
              <a:rPr lang="zh-CN" altLang="en-US" sz="1600" dirty="0">
                <a:solidFill>
                  <a:schemeClr val="bg1"/>
                </a:solidFill>
                <a:latin typeface="微软雅黑" pitchFamily="34" charset="-122"/>
                <a:ea typeface="微软雅黑" pitchFamily="34" charset="-122"/>
                <a:cs typeface="Arial Unicode MS" panose="020B0604020202020204" pitchFamily="34" charset="-122"/>
              </a:rPr>
              <a:t> </a:t>
            </a:r>
            <a:endParaRPr lang="zh-CN" altLang="en-US" sz="1600" b="0" dirty="0">
              <a:solidFill>
                <a:schemeClr val="bg1"/>
              </a:solidFill>
              <a:latin typeface="微软雅黑" pitchFamily="34" charset="-122"/>
              <a:ea typeface="微软雅黑" pitchFamily="34" charset="-122"/>
              <a:cs typeface="Arial Unicode MS" panose="020B0604020202020204" pitchFamily="34" charset="-122"/>
            </a:endParaRPr>
          </a:p>
        </p:txBody>
      </p:sp>
      <p:sp>
        <p:nvSpPr>
          <p:cNvPr id="44" name="圆角矩形 43"/>
          <p:cNvSpPr/>
          <p:nvPr userDrawn="1"/>
        </p:nvSpPr>
        <p:spPr>
          <a:xfrm>
            <a:off x="503883" y="1704026"/>
            <a:ext cx="2952328" cy="576064"/>
          </a:xfrm>
          <a:prstGeom prst="roundRect">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dirty="0">
                <a:latin typeface="微软雅黑" pitchFamily="34" charset="-122"/>
                <a:ea typeface="微软雅黑" pitchFamily="34" charset="-122"/>
              </a:rPr>
              <a:t>1.</a:t>
            </a:r>
            <a:r>
              <a:rPr lang="en-US" altLang="zh-CN" sz="2000" b="1" kern="1200" dirty="0">
                <a:solidFill>
                  <a:schemeClr val="bg1"/>
                </a:solidFill>
                <a:latin typeface="微软雅黑" pitchFamily="34" charset="-122"/>
                <a:ea typeface="微软雅黑" pitchFamily="34" charset="-122"/>
                <a:cs typeface="+mn-cs"/>
              </a:rPr>
              <a:t> </a:t>
            </a:r>
            <a:r>
              <a:rPr lang="zh-CN" altLang="en-US" sz="2000" b="1" kern="1200" dirty="0">
                <a:solidFill>
                  <a:schemeClr val="bg1"/>
                </a:solidFill>
                <a:latin typeface="微软雅黑" pitchFamily="34" charset="-122"/>
                <a:ea typeface="微软雅黑" pitchFamily="34" charset="-122"/>
                <a:cs typeface="+mn-cs"/>
              </a:rPr>
              <a:t>什么是算法？</a:t>
            </a:r>
            <a:endParaRPr lang="zh-CN" altLang="en-US" sz="2000" b="1" dirty="0">
              <a:latin typeface="微软雅黑" pitchFamily="34" charset="-122"/>
              <a:ea typeface="微软雅黑" pitchFamily="34" charset="-122"/>
            </a:endParaRPr>
          </a:p>
        </p:txBody>
      </p:sp>
      <p:sp>
        <p:nvSpPr>
          <p:cNvPr id="45" name="椭圆 44"/>
          <p:cNvSpPr/>
          <p:nvPr userDrawn="1"/>
        </p:nvSpPr>
        <p:spPr>
          <a:xfrm>
            <a:off x="2828851" y="224682"/>
            <a:ext cx="288032" cy="288032"/>
          </a:xfrm>
          <a:prstGeom prst="ellipse">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000" b="1">
              <a:latin typeface="微软雅黑" pitchFamily="34" charset="-122"/>
              <a:ea typeface="微软雅黑" pitchFamily="34" charset="-122"/>
            </a:endParaRPr>
          </a:p>
        </p:txBody>
      </p:sp>
      <p:cxnSp>
        <p:nvCxnSpPr>
          <p:cNvPr id="46" name="直接箭头连接符 45"/>
          <p:cNvCxnSpPr>
            <a:stCxn id="45" idx="3"/>
            <a:endCxn id="44" idx="0"/>
          </p:cNvCxnSpPr>
          <p:nvPr userDrawn="1"/>
        </p:nvCxnSpPr>
        <p:spPr>
          <a:xfrm flipH="1">
            <a:off x="1980047" y="470533"/>
            <a:ext cx="890985" cy="1233493"/>
          </a:xfrm>
          <a:prstGeom prst="straightConnector1">
            <a:avLst/>
          </a:prstGeom>
          <a:ln w="22225">
            <a:solidFill>
              <a:srgbClr val="92CE0C"/>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userDrawn="1"/>
        </p:nvCxnSpPr>
        <p:spPr>
          <a:xfrm>
            <a:off x="8105766" y="1402695"/>
            <a:ext cx="443665" cy="1760970"/>
          </a:xfrm>
          <a:prstGeom prst="straightConnector1">
            <a:avLst/>
          </a:prstGeom>
          <a:ln w="22225">
            <a:solidFill>
              <a:srgbClr val="92CE0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6" name="椭圆 25"/>
          <p:cNvSpPr/>
          <p:nvPr userDrawn="1"/>
        </p:nvSpPr>
        <p:spPr>
          <a:xfrm>
            <a:off x="7916943" y="1158673"/>
            <a:ext cx="288032" cy="288032"/>
          </a:xfrm>
          <a:prstGeom prst="ellipse">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000" b="1">
              <a:latin typeface="微软雅黑" pitchFamily="34" charset="-122"/>
              <a:ea typeface="微软雅黑" pitchFamily="34" charset="-122"/>
            </a:endParaRPr>
          </a:p>
        </p:txBody>
      </p:sp>
      <p:sp>
        <p:nvSpPr>
          <p:cNvPr id="31" name="圆角矩形 30"/>
          <p:cNvSpPr/>
          <p:nvPr userDrawn="1"/>
        </p:nvSpPr>
        <p:spPr>
          <a:xfrm>
            <a:off x="7916943" y="3158747"/>
            <a:ext cx="2952328" cy="576064"/>
          </a:xfrm>
          <a:prstGeom prst="roundRect">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itchFamily="34" charset="-122"/>
                <a:ea typeface="微软雅黑" pitchFamily="34" charset="-122"/>
              </a:rPr>
              <a:t>6.</a:t>
            </a:r>
            <a:r>
              <a:rPr lang="en-US" altLang="zh-CN" sz="2000" b="1" kern="1200" dirty="0">
                <a:solidFill>
                  <a:schemeClr val="lt1"/>
                </a:solidFill>
                <a:latin typeface="微软雅黑" pitchFamily="34" charset="-122"/>
                <a:ea typeface="微软雅黑" pitchFamily="34" charset="-122"/>
                <a:cs typeface="+mn-cs"/>
              </a:rPr>
              <a:t> </a:t>
            </a:r>
            <a:r>
              <a:rPr lang="zh-CN" altLang="en-US" sz="2000" b="1" kern="1200" dirty="0">
                <a:solidFill>
                  <a:schemeClr val="lt1"/>
                </a:solidFill>
                <a:latin typeface="微软雅黑" pitchFamily="34" charset="-122"/>
                <a:ea typeface="微软雅黑" pitchFamily="34" charset="-122"/>
                <a:cs typeface="+mn-cs"/>
              </a:rPr>
              <a:t>树与二叉树</a:t>
            </a:r>
          </a:p>
        </p:txBody>
      </p:sp>
      <p:cxnSp>
        <p:nvCxnSpPr>
          <p:cNvPr id="35" name="直接箭头连接符 34"/>
          <p:cNvCxnSpPr/>
          <p:nvPr userDrawn="1"/>
        </p:nvCxnSpPr>
        <p:spPr>
          <a:xfrm>
            <a:off x="7003803" y="1772816"/>
            <a:ext cx="705097" cy="2773784"/>
          </a:xfrm>
          <a:prstGeom prst="straightConnector1">
            <a:avLst/>
          </a:prstGeom>
          <a:ln w="22225">
            <a:solidFill>
              <a:srgbClr val="92CE0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圆角矩形 38"/>
          <p:cNvSpPr/>
          <p:nvPr userDrawn="1"/>
        </p:nvSpPr>
        <p:spPr>
          <a:xfrm>
            <a:off x="6798710" y="4546600"/>
            <a:ext cx="3501442" cy="576064"/>
          </a:xfrm>
          <a:prstGeom prst="roundRect">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itchFamily="34" charset="-122"/>
                <a:ea typeface="微软雅黑" pitchFamily="34" charset="-122"/>
              </a:rPr>
              <a:t>5.</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线性链表</a:t>
            </a:r>
            <a:endParaRPr lang="zh-CN" altLang="en-US" sz="2000" b="1" kern="1200" dirty="0">
              <a:solidFill>
                <a:schemeClr val="lt1"/>
              </a:solidFill>
              <a:latin typeface="微软雅黑" pitchFamily="34" charset="-122"/>
              <a:ea typeface="微软雅黑" pitchFamily="34" charset="-122"/>
              <a:cs typeface="+mn-cs"/>
            </a:endParaRPr>
          </a:p>
        </p:txBody>
      </p:sp>
      <p:sp>
        <p:nvSpPr>
          <p:cNvPr id="47" name="椭圆 46"/>
          <p:cNvSpPr/>
          <p:nvPr userDrawn="1"/>
        </p:nvSpPr>
        <p:spPr>
          <a:xfrm>
            <a:off x="6859787" y="1484784"/>
            <a:ext cx="288032" cy="288032"/>
          </a:xfrm>
          <a:prstGeom prst="ellipse">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000" b="1">
              <a:latin typeface="微软雅黑" pitchFamily="34" charset="-122"/>
              <a:ea typeface="微软雅黑" pitchFamily="34" charset="-122"/>
            </a:endParaRPr>
          </a:p>
        </p:txBody>
      </p:sp>
      <p:cxnSp>
        <p:nvCxnSpPr>
          <p:cNvPr id="48" name="直接箭头连接符 47"/>
          <p:cNvCxnSpPr/>
          <p:nvPr userDrawn="1"/>
        </p:nvCxnSpPr>
        <p:spPr>
          <a:xfrm flipH="1">
            <a:off x="6132484" y="1888589"/>
            <a:ext cx="1" cy="3724811"/>
          </a:xfrm>
          <a:prstGeom prst="straightConnector1">
            <a:avLst/>
          </a:prstGeom>
          <a:ln w="22225">
            <a:solidFill>
              <a:srgbClr val="92CE0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9" name="椭圆 48"/>
          <p:cNvSpPr/>
          <p:nvPr userDrawn="1"/>
        </p:nvSpPr>
        <p:spPr>
          <a:xfrm>
            <a:off x="5988468" y="1600557"/>
            <a:ext cx="288032" cy="288032"/>
          </a:xfrm>
          <a:prstGeom prst="ellipse">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000" b="1">
              <a:latin typeface="微软雅黑" pitchFamily="34" charset="-122"/>
              <a:ea typeface="微软雅黑" pitchFamily="34" charset="-122"/>
            </a:endParaRPr>
          </a:p>
        </p:txBody>
      </p:sp>
      <p:sp>
        <p:nvSpPr>
          <p:cNvPr id="50" name="圆角矩形 49"/>
          <p:cNvSpPr/>
          <p:nvPr userDrawn="1"/>
        </p:nvSpPr>
        <p:spPr>
          <a:xfrm>
            <a:off x="4604324" y="5613400"/>
            <a:ext cx="3501442" cy="576064"/>
          </a:xfrm>
          <a:prstGeom prst="roundRect">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itchFamily="34" charset="-122"/>
                <a:ea typeface="微软雅黑" pitchFamily="34" charset="-122"/>
              </a:rPr>
              <a:t>4.</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栈和队列</a:t>
            </a:r>
            <a:endParaRPr lang="zh-CN" altLang="en-US" sz="2000" b="1" kern="1200" dirty="0">
              <a:solidFill>
                <a:schemeClr val="lt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50835686"/>
      </p:ext>
    </p:extLst>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
    <p:spTree>
      <p:nvGrpSpPr>
        <p:cNvPr id="1" name=""/>
        <p:cNvGrpSpPr/>
        <p:nvPr/>
      </p:nvGrpSpPr>
      <p:grpSpPr>
        <a:xfrm>
          <a:off x="0" y="0"/>
          <a:ext cx="0" cy="0"/>
          <a:chOff x="0" y="0"/>
          <a:chExt cx="0" cy="0"/>
        </a:xfrm>
      </p:grpSpPr>
      <p:sp>
        <p:nvSpPr>
          <p:cNvPr id="26" name="矩形 25"/>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35"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6" name="六边形 35"/>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08</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
        <p:nvSpPr>
          <p:cNvPr id="14" name="矩形 13"/>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Tree>
    <p:extLst>
      <p:ext uri="{BB962C8B-B14F-4D97-AF65-F5344CB8AC3E}">
        <p14:creationId xmlns:p14="http://schemas.microsoft.com/office/powerpoint/2010/main" val="78238622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
    <p:spTree>
      <p:nvGrpSpPr>
        <p:cNvPr id="1" name=""/>
        <p:cNvGrpSpPr/>
        <p:nvPr/>
      </p:nvGrpSpPr>
      <p:grpSpPr>
        <a:xfrm>
          <a:off x="0" y="0"/>
          <a:ext cx="0" cy="0"/>
          <a:chOff x="0" y="0"/>
          <a:chExt cx="0" cy="0"/>
        </a:xfrm>
      </p:grpSpPr>
      <p:sp>
        <p:nvSpPr>
          <p:cNvPr id="26" name="矩形 25"/>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35"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6" name="六边形 35"/>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09</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
        <p:nvSpPr>
          <p:cNvPr id="14" name="矩形 13"/>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Tree>
    <p:extLst>
      <p:ext uri="{BB962C8B-B14F-4D97-AF65-F5344CB8AC3E}">
        <p14:creationId xmlns:p14="http://schemas.microsoft.com/office/powerpoint/2010/main" val="148166566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26" name="矩形 25"/>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35"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6" name="六边形 35"/>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00</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
        <p:nvSpPr>
          <p:cNvPr id="14" name="矩形 13"/>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Tree>
    <p:extLst>
      <p:ext uri="{BB962C8B-B14F-4D97-AF65-F5344CB8AC3E}">
        <p14:creationId xmlns:p14="http://schemas.microsoft.com/office/powerpoint/2010/main" val="314869015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4"/>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69CD565-D131-44D1-9885-986ED8B53057}" type="datetimeFigureOut">
              <a:rPr lang="zh-CN" altLang="en-US" smtClean="0"/>
              <a:t>2019/3/7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10161" y="5924511"/>
            <a:ext cx="688921" cy="663697"/>
          </a:xfrm>
          <a:prstGeom prst="rect">
            <a:avLst/>
          </a:prstGeom>
        </p:spPr>
      </p:pic>
    </p:spTree>
    <p:extLst>
      <p:ext uri="{BB962C8B-B14F-4D97-AF65-F5344CB8AC3E}">
        <p14:creationId xmlns:p14="http://schemas.microsoft.com/office/powerpoint/2010/main" val="3212875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9CD565-D131-44D1-9885-986ED8B53057}" type="datetimeFigureOut">
              <a:rPr lang="zh-CN" altLang="en-US" smtClean="0"/>
              <a:t>2019/3/7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t>‹#›</a:t>
            </a:fld>
            <a:endParaRPr lang="zh-CN" altLang="en-US"/>
          </a:p>
        </p:txBody>
      </p:sp>
    </p:spTree>
    <p:extLst>
      <p:ext uri="{BB962C8B-B14F-4D97-AF65-F5344CB8AC3E}">
        <p14:creationId xmlns:p14="http://schemas.microsoft.com/office/powerpoint/2010/main" val="3003941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296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69CD565-D131-44D1-9885-986ED8B53057}" type="datetimeFigureOut">
              <a:rPr lang="zh-CN" altLang="en-US" smtClean="0"/>
              <a:t>2019/3/7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CA5648-3203-49D0-811F-CF5B5A0B539E}" type="slidenum">
              <a:rPr lang="zh-CN" altLang="en-US" smtClean="0"/>
              <a:t>‹#›</a:t>
            </a:fld>
            <a:endParaRPr lang="zh-CN" altLang="en-US"/>
          </a:p>
        </p:txBody>
      </p:sp>
    </p:spTree>
    <p:extLst>
      <p:ext uri="{BB962C8B-B14F-4D97-AF65-F5344CB8AC3E}">
        <p14:creationId xmlns:p14="http://schemas.microsoft.com/office/powerpoint/2010/main" val="3701691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30812"/>
      </p:ext>
    </p:extLst>
  </p:cSld>
  <p:clrMapOvr>
    <a:masterClrMapping/>
  </p:clrMapOvr>
  <p:transition>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
        <p:nvSpPr>
          <p:cNvPr id="17" name="矩形 16"/>
          <p:cNvSpPr/>
          <p:nvPr userDrawn="1"/>
        </p:nvSpPr>
        <p:spPr>
          <a:xfrm>
            <a:off x="0" y="8700"/>
            <a:ext cx="121983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7"/>
          <p:cNvSpPr/>
          <p:nvPr userDrawn="1"/>
        </p:nvSpPr>
        <p:spPr>
          <a:xfrm>
            <a:off x="2658758" y="0"/>
            <a:ext cx="6880834" cy="1628800"/>
          </a:xfrm>
          <a:custGeom>
            <a:avLst/>
            <a:gdLst/>
            <a:ahLst/>
            <a:cxnLst/>
            <a:rect l="l" t="t" r="r" b="b"/>
            <a:pathLst>
              <a:path w="6880834" h="1628800">
                <a:moveTo>
                  <a:pt x="0" y="0"/>
                </a:moveTo>
                <a:lnTo>
                  <a:pt x="6880834" y="0"/>
                </a:lnTo>
                <a:cubicBezTo>
                  <a:pt x="6065253" y="994467"/>
                  <a:pt x="4826913" y="1628800"/>
                  <a:pt x="3440417" y="1628800"/>
                </a:cubicBezTo>
                <a:cubicBezTo>
                  <a:pt x="2053921" y="1628800"/>
                  <a:pt x="815581" y="994467"/>
                  <a:pt x="0" y="0"/>
                </a:cubicBez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文本框 13"/>
          <p:cNvSpPr txBox="1"/>
          <p:nvPr userDrawn="1"/>
        </p:nvSpPr>
        <p:spPr>
          <a:xfrm>
            <a:off x="5271083" y="512714"/>
            <a:ext cx="1656184" cy="461665"/>
          </a:xfrm>
          <a:prstGeom prst="rect">
            <a:avLst/>
          </a:prstGeom>
          <a:noFill/>
        </p:spPr>
        <p:txBody>
          <a:bodyPr wrap="square" rtlCol="0">
            <a:spAutoFit/>
          </a:bodyPr>
          <a:lstStyle/>
          <a:p>
            <a:pPr algn="ctr"/>
            <a:r>
              <a:rPr lang="zh-CN" altLang="en-US" sz="2400" b="1" dirty="0">
                <a:solidFill>
                  <a:schemeClr val="bg1"/>
                </a:solidFill>
                <a:ea typeface="微软雅黑"/>
              </a:rPr>
              <a:t>目录页</a:t>
            </a:r>
          </a:p>
        </p:txBody>
      </p:sp>
      <p:sp>
        <p:nvSpPr>
          <p:cNvPr id="21" name="椭圆 1"/>
          <p:cNvSpPr/>
          <p:nvPr userDrawn="1"/>
        </p:nvSpPr>
        <p:spPr>
          <a:xfrm>
            <a:off x="5703131" y="6453336"/>
            <a:ext cx="792088" cy="404664"/>
          </a:xfrm>
          <a:custGeom>
            <a:avLst/>
            <a:gdLst/>
            <a:ahLst/>
            <a:cxnLst/>
            <a:rect l="l" t="t" r="r" b="b"/>
            <a:pathLst>
              <a:path w="792088" h="404664">
                <a:moveTo>
                  <a:pt x="396044" y="0"/>
                </a:moveTo>
                <a:cubicBezTo>
                  <a:pt x="614773" y="0"/>
                  <a:pt x="792088" y="177315"/>
                  <a:pt x="792088" y="396044"/>
                </a:cubicBezTo>
                <a:lnTo>
                  <a:pt x="791219" y="404664"/>
                </a:lnTo>
                <a:lnTo>
                  <a:pt x="869" y="404664"/>
                </a:lnTo>
                <a:cubicBezTo>
                  <a:pt x="31" y="401809"/>
                  <a:pt x="0" y="398930"/>
                  <a:pt x="0" y="396044"/>
                </a:cubicBezTo>
                <a:cubicBezTo>
                  <a:pt x="0" y="177315"/>
                  <a:pt x="177315" y="0"/>
                  <a:pt x="396044" y="0"/>
                </a:cubicBez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TextBox 15"/>
          <p:cNvSpPr txBox="1"/>
          <p:nvPr userDrawn="1"/>
        </p:nvSpPr>
        <p:spPr>
          <a:xfrm>
            <a:off x="5773960" y="6519446"/>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TextBox 15"/>
          <p:cNvSpPr txBox="1"/>
          <p:nvPr userDrawn="1"/>
        </p:nvSpPr>
        <p:spPr>
          <a:xfrm>
            <a:off x="5271083" y="953247"/>
            <a:ext cx="1656184" cy="338554"/>
          </a:xfrm>
          <a:prstGeom prst="rect">
            <a:avLst/>
          </a:prstGeom>
          <a:noFill/>
        </p:spPr>
        <p:txBody>
          <a:bodyPr wrap="square" rtlCol="0">
            <a:spAutoFit/>
          </a:bodyPr>
          <a:lstStyle/>
          <a:p>
            <a:pPr algn="ctr"/>
            <a:r>
              <a:rPr lang="en-US" altLang="zh-CN" sz="1600" dirty="0">
                <a:solidFill>
                  <a:schemeClr val="bg1"/>
                </a:solidFill>
                <a:latin typeface="Agency FB" panose="020B0503020202020204" pitchFamily="34" charset="0"/>
                <a:ea typeface="Adobe 宋体 Std L" pitchFamily="18" charset="-122"/>
              </a:rPr>
              <a:t>Contents Page</a:t>
            </a:r>
            <a:endParaRPr lang="zh-CN" altLang="en-US" sz="1600" dirty="0">
              <a:solidFill>
                <a:schemeClr val="bg1"/>
              </a:solidFill>
              <a:latin typeface="Agency FB" panose="020B0503020202020204" pitchFamily="34" charset="0"/>
              <a:ea typeface="Adobe 宋体 Std L" pitchFamily="18" charset="-122"/>
            </a:endParaRPr>
          </a:p>
        </p:txBody>
      </p:sp>
    </p:spTree>
    <p:extLst>
      <p:ext uri="{BB962C8B-B14F-4D97-AF65-F5344CB8AC3E}">
        <p14:creationId xmlns:p14="http://schemas.microsoft.com/office/powerpoint/2010/main" val="344222516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18" name="矩形 17"/>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20"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矩形 8"/>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0" name="图片 9"/>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
        <p:nvSpPr>
          <p:cNvPr id="11" name="六边形 10"/>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01</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Tree>
    <p:extLst>
      <p:ext uri="{BB962C8B-B14F-4D97-AF65-F5344CB8AC3E}">
        <p14:creationId xmlns:p14="http://schemas.microsoft.com/office/powerpoint/2010/main" val="2944617545"/>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31" name="矩形 30"/>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33"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4" name="六边形 33"/>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02</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
        <p:nvSpPr>
          <p:cNvPr id="14" name="矩形 13"/>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Tree>
    <p:extLst>
      <p:ext uri="{BB962C8B-B14F-4D97-AF65-F5344CB8AC3E}">
        <p14:creationId xmlns:p14="http://schemas.microsoft.com/office/powerpoint/2010/main" val="85693553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50" name="矩形 49"/>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52"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3" name="六边形 52"/>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03</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
        <p:nvSpPr>
          <p:cNvPr id="14" name="矩形 13"/>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Tree>
    <p:extLst>
      <p:ext uri="{BB962C8B-B14F-4D97-AF65-F5344CB8AC3E}">
        <p14:creationId xmlns:p14="http://schemas.microsoft.com/office/powerpoint/2010/main" val="169851631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矩形 25"/>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35"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6" name="六边形 35"/>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04</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
        <p:nvSpPr>
          <p:cNvPr id="14" name="矩形 13"/>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Tree>
    <p:extLst>
      <p:ext uri="{BB962C8B-B14F-4D97-AF65-F5344CB8AC3E}">
        <p14:creationId xmlns:p14="http://schemas.microsoft.com/office/powerpoint/2010/main" val="245886214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矩形 25"/>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35"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6" name="六边形 35"/>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05</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
        <p:nvSpPr>
          <p:cNvPr id="14" name="矩形 13"/>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Tree>
    <p:extLst>
      <p:ext uri="{BB962C8B-B14F-4D97-AF65-F5344CB8AC3E}">
        <p14:creationId xmlns:p14="http://schemas.microsoft.com/office/powerpoint/2010/main" val="244142589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矩形 25"/>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35"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6" name="六边形 35"/>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06</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
        <p:nvSpPr>
          <p:cNvPr id="14" name="矩形 13"/>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Tree>
    <p:extLst>
      <p:ext uri="{BB962C8B-B14F-4D97-AF65-F5344CB8AC3E}">
        <p14:creationId xmlns:p14="http://schemas.microsoft.com/office/powerpoint/2010/main" val="113326537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矩形 25"/>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35"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6" name="六边形 35"/>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07</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
        <p:nvSpPr>
          <p:cNvPr id="14" name="矩形 13"/>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Tree>
    <p:extLst>
      <p:ext uri="{BB962C8B-B14F-4D97-AF65-F5344CB8AC3E}">
        <p14:creationId xmlns:p14="http://schemas.microsoft.com/office/powerpoint/2010/main" val="1747726201"/>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CD565-D131-44D1-9885-986ED8B53057}" type="datetimeFigureOut">
              <a:rPr lang="zh-CN" altLang="en-US" smtClean="0"/>
              <a:t>2019/3/7</a:t>
            </a:fld>
            <a:endParaRPr lang="zh-CN" altLang="en-US"/>
          </a:p>
        </p:txBody>
      </p:sp>
      <p:sp>
        <p:nvSpPr>
          <p:cNvPr id="5" name="页脚占位符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A5648-3203-49D0-811F-CF5B5A0B539E}" type="slidenum">
              <a:rPr lang="zh-CN" altLang="en-US" smtClean="0"/>
              <a:t>‹#›</a:t>
            </a:fld>
            <a:endParaRPr lang="zh-CN" altLang="en-US"/>
          </a:p>
        </p:txBody>
      </p:sp>
    </p:spTree>
    <p:extLst>
      <p:ext uri="{BB962C8B-B14F-4D97-AF65-F5344CB8AC3E}">
        <p14:creationId xmlns:p14="http://schemas.microsoft.com/office/powerpoint/2010/main" val="332357525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74" r:id="rId13"/>
    <p:sldLayoutId id="2147483675" r:id="rId14"/>
    <p:sldLayoutId id="2147483677" r:id="rId15"/>
    <p:sldLayoutId id="2147483685"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baike.baidu.com/item/%E9%9D%9E%E8%B4%9F%E6%95%B4%E6%95%B0" TargetMode="External"/><Relationship Id="rId2" Type="http://schemas.openxmlformats.org/officeDocument/2006/relationships/hyperlink" Target="https://baike.baidu.com/item/%E8%87%AA%E7%84%B6%E6%95%B0"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6862" y="4955800"/>
            <a:ext cx="687977" cy="662788"/>
          </a:xfrm>
          <a:prstGeom prst="rect">
            <a:avLst/>
          </a:prstGeom>
        </p:spPr>
      </p:pic>
      <p:sp>
        <p:nvSpPr>
          <p:cNvPr id="65" name="矩形 64"/>
          <p:cNvSpPr/>
          <p:nvPr/>
        </p:nvSpPr>
        <p:spPr>
          <a:xfrm>
            <a:off x="-6105" y="1335246"/>
            <a:ext cx="12192000" cy="297329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rgbClr val="00B0F0"/>
              </a:solidFill>
              <a:latin typeface="微软雅黑" panose="020B0503020204020204" pitchFamily="34" charset="-122"/>
              <a:ea typeface="微软雅黑" panose="020B0503020204020204" pitchFamily="34" charset="-122"/>
            </a:endParaRPr>
          </a:p>
        </p:txBody>
      </p:sp>
      <p:cxnSp>
        <p:nvCxnSpPr>
          <p:cNvPr id="66" name="直接连接符 65"/>
          <p:cNvCxnSpPr/>
          <p:nvPr/>
        </p:nvCxnSpPr>
        <p:spPr>
          <a:xfrm>
            <a:off x="3369234" y="3739355"/>
            <a:ext cx="6172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632817" y="3809205"/>
            <a:ext cx="540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632817" y="3669505"/>
            <a:ext cx="540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1" name="圆角矩形 70"/>
          <p:cNvSpPr/>
          <p:nvPr/>
        </p:nvSpPr>
        <p:spPr>
          <a:xfrm>
            <a:off x="5507198" y="4843798"/>
            <a:ext cx="1660682" cy="866686"/>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Freeform 60"/>
          <p:cNvSpPr>
            <a:spLocks/>
          </p:cNvSpPr>
          <p:nvPr userDrawn="1"/>
        </p:nvSpPr>
        <p:spPr bwMode="auto">
          <a:xfrm flipH="1">
            <a:off x="6332817" y="4838505"/>
            <a:ext cx="872836" cy="871978"/>
          </a:xfrm>
          <a:custGeom>
            <a:avLst/>
            <a:gdLst>
              <a:gd name="T0" fmla="*/ 64 w 128"/>
              <a:gd name="T1" fmla="*/ 0 h 128"/>
              <a:gd name="T2" fmla="*/ 0 w 128"/>
              <a:gd name="T3" fmla="*/ 64 h 128"/>
              <a:gd name="T4" fmla="*/ 64 w 128"/>
              <a:gd name="T5" fmla="*/ 128 h 128"/>
              <a:gd name="T6" fmla="*/ 128 w 128"/>
              <a:gd name="T7" fmla="*/ 128 h 128"/>
              <a:gd name="T8" fmla="*/ 128 w 128"/>
              <a:gd name="T9" fmla="*/ 64 h 128"/>
              <a:gd name="T10" fmla="*/ 64 w 128"/>
              <a:gd name="T11" fmla="*/ 0 h 128"/>
            </a:gdLst>
            <a:ahLst/>
            <a:cxnLst>
              <a:cxn ang="0">
                <a:pos x="T0" y="T1"/>
              </a:cxn>
              <a:cxn ang="0">
                <a:pos x="T2" y="T3"/>
              </a:cxn>
              <a:cxn ang="0">
                <a:pos x="T4" y="T5"/>
              </a:cxn>
              <a:cxn ang="0">
                <a:pos x="T6" y="T7"/>
              </a:cxn>
              <a:cxn ang="0">
                <a:pos x="T8" y="T9"/>
              </a:cxn>
              <a:cxn ang="0">
                <a:pos x="T10" y="T11"/>
              </a:cxn>
            </a:cxnLst>
            <a:rect l="0" t="0" r="r" b="b"/>
            <a:pathLst>
              <a:path w="128" h="128">
                <a:moveTo>
                  <a:pt x="64" y="0"/>
                </a:moveTo>
                <a:cubicBezTo>
                  <a:pt x="29" y="0"/>
                  <a:pt x="0" y="29"/>
                  <a:pt x="0" y="64"/>
                </a:cubicBezTo>
                <a:cubicBezTo>
                  <a:pt x="0" y="99"/>
                  <a:pt x="29" y="128"/>
                  <a:pt x="64" y="128"/>
                </a:cubicBezTo>
                <a:cubicBezTo>
                  <a:pt x="128" y="128"/>
                  <a:pt x="128" y="128"/>
                  <a:pt x="128" y="128"/>
                </a:cubicBezTo>
                <a:cubicBezTo>
                  <a:pt x="128" y="64"/>
                  <a:pt x="128" y="64"/>
                  <a:pt x="128" y="64"/>
                </a:cubicBezTo>
                <a:cubicBezTo>
                  <a:pt x="128" y="29"/>
                  <a:pt x="100" y="0"/>
                  <a:pt x="64" y="0"/>
                </a:cubicBezTo>
                <a:close/>
              </a:path>
            </a:pathLst>
          </a:custGeom>
          <a:solidFill>
            <a:srgbClr val="92D050"/>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dirty="0"/>
          </a:p>
        </p:txBody>
      </p:sp>
      <p:sp>
        <p:nvSpPr>
          <p:cNvPr id="74" name="矩形 73"/>
          <p:cNvSpPr/>
          <p:nvPr userDrawn="1"/>
        </p:nvSpPr>
        <p:spPr>
          <a:xfrm>
            <a:off x="6245659" y="4987302"/>
            <a:ext cx="973235" cy="584775"/>
          </a:xfrm>
          <a:prstGeom prst="rect">
            <a:avLst/>
          </a:prstGeom>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主讲：朱爱彬</a:t>
            </a:r>
          </a:p>
        </p:txBody>
      </p:sp>
      <p:sp>
        <p:nvSpPr>
          <p:cNvPr id="124" name="矩形 123"/>
          <p:cNvSpPr/>
          <p:nvPr/>
        </p:nvSpPr>
        <p:spPr>
          <a:xfrm>
            <a:off x="2031528" y="1938863"/>
            <a:ext cx="8602579" cy="1200329"/>
          </a:xfrm>
          <a:prstGeom prst="rect">
            <a:avLst/>
          </a:prstGeom>
        </p:spPr>
        <p:txBody>
          <a:bodyPr wrap="square" anchor="ctr">
            <a:spAutoFit/>
          </a:bodyPr>
          <a:lstStyle/>
          <a:p>
            <a:pPr algn="ctr"/>
            <a:r>
              <a:rPr lang="zh-CN" altLang="en-US" sz="7200" b="1" dirty="0">
                <a:solidFill>
                  <a:schemeClr val="bg1"/>
                </a:solidFill>
                <a:latin typeface="Arial" pitchFamily="34" charset="0"/>
                <a:cs typeface="Arial" pitchFamily="34" charset="0"/>
              </a:rPr>
              <a:t>二级公共基础知识</a:t>
            </a:r>
            <a:endParaRPr lang="en-US" altLang="zh-CN" sz="72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2236962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603454" y="1329813"/>
            <a:ext cx="11087100" cy="3458497"/>
          </a:xfrm>
        </p:spPr>
        <p:txBody>
          <a:bodyPr>
            <a:normAutofit fontScale="47500" lnSpcReduction="20000"/>
          </a:bodyPr>
          <a:lstStyle/>
          <a:p>
            <a:pPr marL="0" indent="0">
              <a:buNone/>
            </a:pPr>
            <a:r>
              <a:rPr lang="en-US" altLang="zh-CN" sz="5100" dirty="0">
                <a:solidFill>
                  <a:srgbClr val="FF0000"/>
                </a:solidFill>
              </a:rPr>
              <a:t>1.</a:t>
            </a:r>
            <a:r>
              <a:rPr lang="zh-CN" altLang="en-US" sz="5100" dirty="0">
                <a:solidFill>
                  <a:srgbClr val="FF0000"/>
                </a:solidFill>
              </a:rPr>
              <a:t>程序设计方法与风格</a:t>
            </a:r>
            <a:endParaRPr lang="en-US" altLang="zh-CN" sz="5100" dirty="0">
              <a:solidFill>
                <a:srgbClr val="FF0000"/>
              </a:solidFill>
            </a:endParaRPr>
          </a:p>
          <a:p>
            <a:pPr marL="0" indent="0">
              <a:buNone/>
            </a:pPr>
            <a:endParaRPr lang="zh-CN" altLang="zh-CN" sz="4400" dirty="0">
              <a:solidFill>
                <a:srgbClr val="FF0000"/>
              </a:solidFill>
            </a:endParaRPr>
          </a:p>
          <a:p>
            <a:pPr marL="0" indent="0">
              <a:buNone/>
            </a:pPr>
            <a:r>
              <a:rPr lang="zh-CN" altLang="en-US" sz="3800" dirty="0"/>
              <a:t>程序设计指设计、编制、调试程序的方法和过程。</a:t>
            </a:r>
          </a:p>
          <a:p>
            <a:pPr marL="0" indent="0">
              <a:buNone/>
            </a:pPr>
            <a:r>
              <a:rPr lang="zh-CN" altLang="en-US" sz="3800" dirty="0"/>
              <a:t>程序设计并不等同于通常意义上的编程。程序设计由多个步骤组成，编程只是程序设计整个过程中的一小步。</a:t>
            </a:r>
            <a:endParaRPr lang="en-US" altLang="zh-CN" sz="3800" dirty="0"/>
          </a:p>
          <a:p>
            <a:pPr marL="0" indent="0">
              <a:buNone/>
            </a:pPr>
            <a:endParaRPr lang="zh-CN" altLang="en-US" sz="3800" dirty="0"/>
          </a:p>
          <a:p>
            <a:pPr marL="0" indent="0">
              <a:buNone/>
            </a:pPr>
            <a:r>
              <a:rPr lang="zh-CN" altLang="en-US" sz="3800" dirty="0"/>
              <a:t>程序的质量主要受到程序设计的方法、技术和风格等因素的影响。</a:t>
            </a:r>
            <a:endParaRPr lang="en-US" altLang="zh-CN" sz="3800" dirty="0"/>
          </a:p>
          <a:p>
            <a:pPr marL="0" indent="0">
              <a:buNone/>
            </a:pPr>
            <a:endParaRPr lang="en-US" altLang="zh-CN" sz="3800" dirty="0"/>
          </a:p>
          <a:p>
            <a:pPr marL="0" indent="0">
              <a:buNone/>
            </a:pPr>
            <a:endParaRPr lang="en-US" altLang="zh-CN" sz="3800" dirty="0"/>
          </a:p>
          <a:p>
            <a:pPr marL="0" indent="0">
              <a:buNone/>
            </a:pPr>
            <a:r>
              <a:rPr lang="zh-CN" altLang="zh-CN" sz="3800" dirty="0"/>
              <a:t>“清晰第一、效率第二”是当今主导的程序设计风格，即首先要保证程序的清晰易读，其次再考虑提高程序的执行速度、节省系统资源。</a:t>
            </a:r>
          </a:p>
          <a:p>
            <a:pPr marL="0" indent="0">
              <a:buNone/>
            </a:pPr>
            <a:endParaRPr lang="en-US" altLang="zh-CN" sz="3800" dirty="0"/>
          </a:p>
          <a:p>
            <a:pPr marL="0" indent="0">
              <a:buNone/>
            </a:pPr>
            <a:endParaRPr lang="zh-CN" altLang="en-US" sz="3800" dirty="0"/>
          </a:p>
          <a:p>
            <a:pPr marL="0" indent="0">
              <a:buNone/>
            </a:pPr>
            <a:endParaRPr lang="en-US" altLang="zh-CN" sz="3800" dirty="0"/>
          </a:p>
          <a:p>
            <a:pPr marL="0" indent="0">
              <a:buNone/>
            </a:pPr>
            <a:endParaRPr lang="en-US" altLang="zh-CN" sz="3800" dirty="0"/>
          </a:p>
          <a:p>
            <a:pPr marL="0" indent="0">
              <a:buNone/>
            </a:pPr>
            <a:endParaRPr lang="en-US" altLang="zh-CN" sz="3800" dirty="0"/>
          </a:p>
          <a:p>
            <a:pPr marL="0" indent="0">
              <a:buNone/>
            </a:pPr>
            <a:endParaRPr lang="zh-CN" altLang="zh-CN" sz="3800" dirty="0"/>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程序设计基础</a:t>
            </a:r>
          </a:p>
        </p:txBody>
      </p:sp>
    </p:spTree>
    <p:extLst>
      <p:ext uri="{BB962C8B-B14F-4D97-AF65-F5344CB8AC3E}">
        <p14:creationId xmlns:p14="http://schemas.microsoft.com/office/powerpoint/2010/main" val="9787208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701777" y="1324896"/>
            <a:ext cx="11087100" cy="2549014"/>
          </a:xfrm>
        </p:spPr>
        <p:txBody>
          <a:bodyPr>
            <a:normAutofit fontScale="92500" lnSpcReduction="20000"/>
          </a:bodyPr>
          <a:lstStyle/>
          <a:p>
            <a:pPr marL="0" indent="0">
              <a:buNone/>
            </a:pPr>
            <a:r>
              <a:rPr lang="en-US" altLang="zh-CN" sz="3100" dirty="0">
                <a:solidFill>
                  <a:srgbClr val="FF0000"/>
                </a:solidFill>
              </a:rPr>
              <a:t>2.</a:t>
            </a:r>
            <a:r>
              <a:rPr lang="zh-CN" altLang="en-US" sz="3100" dirty="0">
                <a:solidFill>
                  <a:srgbClr val="FF0000"/>
                </a:solidFill>
              </a:rPr>
              <a:t>结构化程序设计</a:t>
            </a:r>
            <a:endParaRPr lang="en-US" altLang="zh-CN" sz="3100" dirty="0">
              <a:solidFill>
                <a:srgbClr val="FF0000"/>
              </a:solidFill>
            </a:endParaRPr>
          </a:p>
          <a:p>
            <a:pPr marL="0" indent="0">
              <a:buNone/>
            </a:pPr>
            <a:endParaRPr lang="zh-CN" altLang="zh-CN" sz="2800" dirty="0"/>
          </a:p>
          <a:p>
            <a:pPr marL="0" indent="0">
              <a:buNone/>
            </a:pPr>
            <a:r>
              <a:rPr lang="zh-CN" altLang="en-US" sz="2300" dirty="0"/>
              <a:t>（</a:t>
            </a:r>
            <a:r>
              <a:rPr lang="en-US" altLang="zh-CN" sz="2300" dirty="0"/>
              <a:t>1</a:t>
            </a:r>
            <a:r>
              <a:rPr lang="zh-CN" altLang="en-US" sz="2300" dirty="0"/>
              <a:t>）结构化程序设计的原则</a:t>
            </a:r>
            <a:endParaRPr lang="en-US" altLang="zh-CN" sz="2300" dirty="0"/>
          </a:p>
          <a:p>
            <a:pPr marL="0" indent="0">
              <a:buNone/>
            </a:pPr>
            <a:r>
              <a:rPr lang="zh-CN" altLang="en-US" sz="2300" dirty="0"/>
              <a:t>         自顶向下、逐步求精、模块化及限制使用</a:t>
            </a:r>
            <a:r>
              <a:rPr lang="en-US" altLang="zh-CN" sz="2300" dirty="0" err="1"/>
              <a:t>goto</a:t>
            </a:r>
            <a:r>
              <a:rPr lang="zh-CN" altLang="en-US" sz="2300" dirty="0"/>
              <a:t>语句</a:t>
            </a:r>
            <a:endParaRPr lang="en-US" altLang="zh-CN" sz="2300" dirty="0"/>
          </a:p>
          <a:p>
            <a:pPr marL="0" indent="0">
              <a:buNone/>
            </a:pPr>
            <a:endParaRPr lang="en-US" altLang="zh-CN" sz="2300" dirty="0"/>
          </a:p>
          <a:p>
            <a:pPr marL="0" indent="0">
              <a:buNone/>
            </a:pPr>
            <a:r>
              <a:rPr lang="zh-CN" altLang="en-US" sz="2300" dirty="0"/>
              <a:t>（</a:t>
            </a:r>
            <a:r>
              <a:rPr lang="en-US" altLang="zh-CN" sz="2300" dirty="0"/>
              <a:t>2</a:t>
            </a:r>
            <a:r>
              <a:rPr lang="zh-CN" altLang="en-US" sz="2300" dirty="0"/>
              <a:t>）结构化程序的基本结构</a:t>
            </a:r>
            <a:endParaRPr lang="en-US" altLang="zh-CN" sz="2300" dirty="0"/>
          </a:p>
          <a:p>
            <a:pPr marL="0" indent="0">
              <a:buNone/>
            </a:pPr>
            <a:r>
              <a:rPr lang="zh-CN" altLang="en-US" sz="2300" dirty="0"/>
              <a:t>        顺序结构、选择结构、重复结构。</a:t>
            </a:r>
            <a:r>
              <a:rPr lang="zh-CN" altLang="zh-CN" sz="2300" dirty="0"/>
              <a:t>共同特征是：严格地只有一个入口和一个出口。</a:t>
            </a:r>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程序设计基础</a:t>
            </a:r>
          </a:p>
        </p:txBody>
      </p:sp>
      <p:pic>
        <p:nvPicPr>
          <p:cNvPr id="2" name="图片 1">
            <a:extLst>
              <a:ext uri="{FF2B5EF4-FFF2-40B4-BE49-F238E27FC236}">
                <a16:creationId xmlns:a16="http://schemas.microsoft.com/office/drawing/2014/main" id="{08B313D7-6613-469D-8BB9-C8668B1DCEA3}"/>
              </a:ext>
            </a:extLst>
          </p:cNvPr>
          <p:cNvPicPr>
            <a:picLocks noChangeAspect="1"/>
          </p:cNvPicPr>
          <p:nvPr/>
        </p:nvPicPr>
        <p:blipFill>
          <a:blip r:embed="rId2"/>
          <a:stretch>
            <a:fillRect/>
          </a:stretch>
        </p:blipFill>
        <p:spPr>
          <a:xfrm>
            <a:off x="785774" y="4020896"/>
            <a:ext cx="5310226" cy="2514618"/>
          </a:xfrm>
          <a:prstGeom prst="rect">
            <a:avLst/>
          </a:prstGeom>
        </p:spPr>
      </p:pic>
      <p:pic>
        <p:nvPicPr>
          <p:cNvPr id="3" name="图片 2">
            <a:extLst>
              <a:ext uri="{FF2B5EF4-FFF2-40B4-BE49-F238E27FC236}">
                <a16:creationId xmlns:a16="http://schemas.microsoft.com/office/drawing/2014/main" id="{EF1F6BB0-8754-4449-94D1-6D1A645BEB26}"/>
              </a:ext>
            </a:extLst>
          </p:cNvPr>
          <p:cNvPicPr>
            <a:picLocks noChangeAspect="1"/>
          </p:cNvPicPr>
          <p:nvPr/>
        </p:nvPicPr>
        <p:blipFill>
          <a:blip r:embed="rId3"/>
          <a:stretch>
            <a:fillRect/>
          </a:stretch>
        </p:blipFill>
        <p:spPr>
          <a:xfrm>
            <a:off x="6695157" y="4110337"/>
            <a:ext cx="4681572" cy="2009790"/>
          </a:xfrm>
          <a:prstGeom prst="rect">
            <a:avLst/>
          </a:prstGeom>
        </p:spPr>
      </p:pic>
    </p:spTree>
    <p:extLst>
      <p:ext uri="{BB962C8B-B14F-4D97-AF65-F5344CB8AC3E}">
        <p14:creationId xmlns:p14="http://schemas.microsoft.com/office/powerpoint/2010/main" val="97320671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58A18C5-89F6-40F7-A86D-00C2665BECEA}"/>
              </a:ext>
            </a:extLst>
          </p:cNvPr>
          <p:cNvSpPr/>
          <p:nvPr/>
        </p:nvSpPr>
        <p:spPr>
          <a:xfrm>
            <a:off x="301053" y="1309184"/>
            <a:ext cx="11589894" cy="1384995"/>
          </a:xfrm>
          <a:prstGeom prst="rect">
            <a:avLst/>
          </a:prstGeom>
        </p:spPr>
        <p:txBody>
          <a:bodyPr wrap="square">
            <a:spAutoFit/>
          </a:bodyPr>
          <a:lstStyle/>
          <a:p>
            <a:pPr indent="266700">
              <a:spcAft>
                <a:spcPts val="0"/>
              </a:spcAft>
            </a:pPr>
            <a:r>
              <a:rPr lang="zh-CN" altLang="zh-CN" sz="1400" dirty="0">
                <a:latin typeface="宋体" panose="02010600030101010101" pitchFamily="2" charset="-122"/>
                <a:ea typeface="宋体" panose="02010600030101010101" pitchFamily="2" charset="-122"/>
                <a:cs typeface="宋体" panose="02010600030101010101" pitchFamily="2" charset="-122"/>
              </a:rPr>
              <a:t>【例</a:t>
            </a:r>
            <a:r>
              <a:rPr lang="en-US" altLang="zh-CN" sz="1400" dirty="0">
                <a:latin typeface="宋体" panose="02010600030101010101" pitchFamily="2" charset="-122"/>
                <a:ea typeface="宋体" panose="02010600030101010101" pitchFamily="2" charset="-122"/>
                <a:cs typeface="宋体" panose="02010600030101010101" pitchFamily="2" charset="-122"/>
              </a:rPr>
              <a:t>1</a:t>
            </a:r>
            <a:r>
              <a:rPr lang="zh-CN" altLang="zh-CN" sz="1400" dirty="0">
                <a:latin typeface="宋体" panose="02010600030101010101" pitchFamily="2" charset="-122"/>
                <a:ea typeface="宋体" panose="02010600030101010101" pitchFamily="2" charset="-122"/>
                <a:cs typeface="宋体" panose="02010600030101010101" pitchFamily="2" charset="-122"/>
              </a:rPr>
              <a:t>】下面不属于结构化程序设计原则的是（ ）。</a:t>
            </a:r>
          </a:p>
          <a:p>
            <a:pPr indent="266700">
              <a:spcAft>
                <a:spcPts val="0"/>
              </a:spcAft>
            </a:pPr>
            <a:r>
              <a:rPr lang="en-US" altLang="zh-CN" sz="1400" dirty="0">
                <a:latin typeface="宋体" panose="02010600030101010101" pitchFamily="2" charset="-122"/>
                <a:ea typeface="宋体" panose="02010600030101010101" pitchFamily="2" charset="-122"/>
                <a:cs typeface="宋体" panose="02010600030101010101" pitchFamily="2" charset="-122"/>
              </a:rPr>
              <a:t>A)</a:t>
            </a:r>
            <a:r>
              <a:rPr lang="zh-CN" altLang="zh-CN" sz="1400" dirty="0">
                <a:latin typeface="宋体" panose="02010600030101010101" pitchFamily="2" charset="-122"/>
                <a:ea typeface="宋体" panose="02010600030101010101" pitchFamily="2" charset="-122"/>
                <a:cs typeface="宋体" panose="02010600030101010101" pitchFamily="2" charset="-122"/>
              </a:rPr>
              <a:t>逐步求精</a:t>
            </a:r>
          </a:p>
          <a:p>
            <a:pPr indent="266700">
              <a:spcAft>
                <a:spcPts val="0"/>
              </a:spcAft>
            </a:pPr>
            <a:r>
              <a:rPr lang="en-US" altLang="zh-CN" sz="1400" dirty="0">
                <a:latin typeface="宋体" panose="02010600030101010101" pitchFamily="2" charset="-122"/>
                <a:ea typeface="宋体" panose="02010600030101010101" pitchFamily="2" charset="-122"/>
                <a:cs typeface="宋体" panose="02010600030101010101" pitchFamily="2" charset="-122"/>
              </a:rPr>
              <a:t>B)</a:t>
            </a:r>
            <a:r>
              <a:rPr lang="zh-CN" altLang="zh-CN" sz="1400" dirty="0">
                <a:latin typeface="宋体" panose="02010600030101010101" pitchFamily="2" charset="-122"/>
                <a:ea typeface="宋体" panose="02010600030101010101" pitchFamily="2" charset="-122"/>
                <a:cs typeface="宋体" panose="02010600030101010101" pitchFamily="2" charset="-122"/>
              </a:rPr>
              <a:t>自顶向下</a:t>
            </a:r>
          </a:p>
          <a:p>
            <a:pPr indent="266700">
              <a:spcAft>
                <a:spcPts val="0"/>
              </a:spcAft>
            </a:pPr>
            <a:r>
              <a:rPr lang="en-US" altLang="zh-CN" sz="1400" dirty="0">
                <a:latin typeface="宋体" panose="02010600030101010101" pitchFamily="2" charset="-122"/>
                <a:ea typeface="宋体" panose="02010600030101010101" pitchFamily="2" charset="-122"/>
                <a:cs typeface="宋体" panose="02010600030101010101" pitchFamily="2" charset="-122"/>
              </a:rPr>
              <a:t>C)</a:t>
            </a:r>
            <a:r>
              <a:rPr lang="zh-CN" altLang="zh-CN" sz="1400" dirty="0">
                <a:latin typeface="宋体" panose="02010600030101010101" pitchFamily="2" charset="-122"/>
                <a:ea typeface="宋体" panose="02010600030101010101" pitchFamily="2" charset="-122"/>
                <a:cs typeface="宋体" panose="02010600030101010101" pitchFamily="2" charset="-122"/>
              </a:rPr>
              <a:t>模块化</a:t>
            </a:r>
          </a:p>
          <a:p>
            <a:pPr indent="266700">
              <a:spcAft>
                <a:spcPts val="0"/>
              </a:spcAft>
            </a:pPr>
            <a:r>
              <a:rPr lang="en-US" altLang="zh-CN" sz="1400" dirty="0">
                <a:latin typeface="宋体" panose="02010600030101010101" pitchFamily="2" charset="-122"/>
                <a:ea typeface="宋体" panose="02010600030101010101" pitchFamily="2" charset="-122"/>
                <a:cs typeface="宋体" panose="02010600030101010101" pitchFamily="2" charset="-122"/>
              </a:rPr>
              <a:t>D)</a:t>
            </a:r>
            <a:r>
              <a:rPr lang="zh-CN" altLang="zh-CN" sz="1400" dirty="0">
                <a:latin typeface="宋体" panose="02010600030101010101" pitchFamily="2" charset="-122"/>
                <a:ea typeface="宋体" panose="02010600030101010101" pitchFamily="2" charset="-122"/>
                <a:cs typeface="宋体" panose="02010600030101010101" pitchFamily="2" charset="-122"/>
              </a:rPr>
              <a:t>可继承性</a:t>
            </a:r>
          </a:p>
          <a:p>
            <a:pPr indent="266700">
              <a:spcAft>
                <a:spcPts val="0"/>
              </a:spcAft>
            </a:pPr>
            <a:r>
              <a:rPr lang="en-US" altLang="zh-CN" sz="1400" dirty="0">
                <a:latin typeface="宋体" panose="02010600030101010101" pitchFamily="2" charset="-122"/>
                <a:ea typeface="宋体" panose="02010600030101010101" pitchFamily="2" charset="-122"/>
                <a:cs typeface="宋体" panose="02010600030101010101" pitchFamily="2" charset="-122"/>
              </a:rPr>
              <a:t>D</a:t>
            </a:r>
            <a:r>
              <a:rPr lang="zh-CN" altLang="zh-CN" sz="1400" dirty="0">
                <a:latin typeface="宋体" panose="02010600030101010101" pitchFamily="2" charset="-122"/>
                <a:ea typeface="宋体" panose="02010600030101010101" pitchFamily="2" charset="-122"/>
                <a:cs typeface="宋体" panose="02010600030101010101" pitchFamily="2" charset="-122"/>
              </a:rPr>
              <a:t>【解析】结构化程序设计方法的原则包括：自顶向下、逐步求精、模块化、限制使用</a:t>
            </a:r>
            <a:r>
              <a:rPr lang="en-US" altLang="zh-CN" sz="1400" dirty="0" err="1">
                <a:latin typeface="宋体" panose="02010600030101010101" pitchFamily="2" charset="-122"/>
                <a:ea typeface="宋体" panose="02010600030101010101" pitchFamily="2" charset="-122"/>
                <a:cs typeface="宋体" panose="02010600030101010101" pitchFamily="2" charset="-122"/>
              </a:rPr>
              <a:t>goto</a:t>
            </a:r>
            <a:r>
              <a:rPr lang="zh-CN" altLang="zh-CN" sz="1400" dirty="0">
                <a:latin typeface="宋体" panose="02010600030101010101" pitchFamily="2" charset="-122"/>
                <a:ea typeface="宋体" panose="02010600030101010101" pitchFamily="2" charset="-122"/>
                <a:cs typeface="宋体" panose="02010600030101010101" pitchFamily="2" charset="-122"/>
              </a:rPr>
              <a:t>语句。可继承性是面向对象方法的特点。</a:t>
            </a:r>
            <a:endParaRPr lang="zh-CN" altLang="zh-CN" sz="1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 name="矩形 2">
            <a:extLst>
              <a:ext uri="{FF2B5EF4-FFF2-40B4-BE49-F238E27FC236}">
                <a16:creationId xmlns:a16="http://schemas.microsoft.com/office/drawing/2014/main" id="{EA7A3FC8-7495-4456-B297-74D2E10AA611}"/>
              </a:ext>
            </a:extLst>
          </p:cNvPr>
          <p:cNvSpPr/>
          <p:nvPr/>
        </p:nvSpPr>
        <p:spPr>
          <a:xfrm>
            <a:off x="256808" y="2797640"/>
            <a:ext cx="11507449" cy="1600438"/>
          </a:xfrm>
          <a:prstGeom prst="rect">
            <a:avLst/>
          </a:prstGeom>
        </p:spPr>
        <p:txBody>
          <a:bodyPr wrap="square">
            <a:spAutoFit/>
          </a:bodyPr>
          <a:lstStyle/>
          <a:p>
            <a:pPr indent="266700">
              <a:spcAft>
                <a:spcPts val="0"/>
              </a:spcAft>
            </a:pPr>
            <a:r>
              <a:rPr lang="zh-CN" altLang="zh-CN" sz="1400" dirty="0">
                <a:latin typeface="宋体" panose="02010600030101010101" pitchFamily="2" charset="-122"/>
                <a:ea typeface="宋体" panose="02010600030101010101" pitchFamily="2" charset="-122"/>
                <a:cs typeface="宋体" panose="02010600030101010101" pitchFamily="2" charset="-122"/>
              </a:rPr>
              <a:t>【例</a:t>
            </a:r>
            <a:r>
              <a:rPr lang="en-US" altLang="zh-CN" sz="1400" dirty="0">
                <a:latin typeface="宋体" panose="02010600030101010101" pitchFamily="2" charset="-122"/>
                <a:ea typeface="宋体" panose="02010600030101010101" pitchFamily="2" charset="-122"/>
                <a:cs typeface="宋体" panose="02010600030101010101" pitchFamily="2" charset="-122"/>
              </a:rPr>
              <a:t>2</a:t>
            </a:r>
            <a:r>
              <a:rPr lang="zh-CN" altLang="zh-CN" sz="1400" dirty="0">
                <a:latin typeface="宋体" panose="02010600030101010101" pitchFamily="2" charset="-122"/>
                <a:ea typeface="宋体" panose="02010600030101010101" pitchFamily="2" charset="-122"/>
                <a:cs typeface="宋体" panose="02010600030101010101" pitchFamily="2" charset="-122"/>
              </a:rPr>
              <a:t>】结构化程序的三种基本控制结构是（ ）。</a:t>
            </a:r>
          </a:p>
          <a:p>
            <a:pPr indent="266700">
              <a:spcAft>
                <a:spcPts val="0"/>
              </a:spcAft>
            </a:pPr>
            <a:r>
              <a:rPr lang="en-US" altLang="zh-CN" sz="1400" dirty="0">
                <a:latin typeface="宋体" panose="02010600030101010101" pitchFamily="2" charset="-122"/>
                <a:ea typeface="宋体" panose="02010600030101010101" pitchFamily="2" charset="-122"/>
                <a:cs typeface="宋体" panose="02010600030101010101" pitchFamily="2" charset="-122"/>
              </a:rPr>
              <a:t>A)</a:t>
            </a:r>
            <a:r>
              <a:rPr lang="zh-CN" altLang="zh-CN" sz="1400" dirty="0">
                <a:latin typeface="宋体" panose="02010600030101010101" pitchFamily="2" charset="-122"/>
                <a:ea typeface="宋体" panose="02010600030101010101" pitchFamily="2" charset="-122"/>
                <a:cs typeface="宋体" panose="02010600030101010101" pitchFamily="2" charset="-122"/>
              </a:rPr>
              <a:t>顺序、选择和调用</a:t>
            </a:r>
          </a:p>
          <a:p>
            <a:pPr indent="266700">
              <a:spcAft>
                <a:spcPts val="0"/>
              </a:spcAft>
            </a:pPr>
            <a:r>
              <a:rPr lang="en-US" altLang="zh-CN" sz="1400" dirty="0">
                <a:latin typeface="宋体" panose="02010600030101010101" pitchFamily="2" charset="-122"/>
                <a:ea typeface="宋体" panose="02010600030101010101" pitchFamily="2" charset="-122"/>
                <a:cs typeface="宋体" panose="02010600030101010101" pitchFamily="2" charset="-122"/>
              </a:rPr>
              <a:t>B)</a:t>
            </a:r>
            <a:r>
              <a:rPr lang="zh-CN" altLang="zh-CN" sz="1400" dirty="0">
                <a:latin typeface="宋体" panose="02010600030101010101" pitchFamily="2" charset="-122"/>
                <a:ea typeface="宋体" panose="02010600030101010101" pitchFamily="2" charset="-122"/>
                <a:cs typeface="宋体" panose="02010600030101010101" pitchFamily="2" charset="-122"/>
              </a:rPr>
              <a:t>过程、子程序和分程序</a:t>
            </a:r>
          </a:p>
          <a:p>
            <a:pPr indent="266700">
              <a:spcAft>
                <a:spcPts val="0"/>
              </a:spcAft>
            </a:pPr>
            <a:r>
              <a:rPr lang="en-US" altLang="zh-CN" sz="1400" dirty="0">
                <a:latin typeface="宋体" panose="02010600030101010101" pitchFamily="2" charset="-122"/>
                <a:ea typeface="宋体" panose="02010600030101010101" pitchFamily="2" charset="-122"/>
                <a:cs typeface="宋体" panose="02010600030101010101" pitchFamily="2" charset="-122"/>
              </a:rPr>
              <a:t>C)</a:t>
            </a:r>
            <a:r>
              <a:rPr lang="zh-CN" altLang="zh-CN" sz="1400" dirty="0">
                <a:latin typeface="宋体" panose="02010600030101010101" pitchFamily="2" charset="-122"/>
                <a:ea typeface="宋体" panose="02010600030101010101" pitchFamily="2" charset="-122"/>
                <a:cs typeface="宋体" panose="02010600030101010101" pitchFamily="2" charset="-122"/>
              </a:rPr>
              <a:t>顺序、选择和重复（循环）</a:t>
            </a:r>
          </a:p>
          <a:p>
            <a:pPr indent="266700">
              <a:spcAft>
                <a:spcPts val="0"/>
              </a:spcAft>
            </a:pPr>
            <a:r>
              <a:rPr lang="en-US" altLang="zh-CN" sz="1400" dirty="0">
                <a:latin typeface="宋体" panose="02010600030101010101" pitchFamily="2" charset="-122"/>
                <a:ea typeface="宋体" panose="02010600030101010101" pitchFamily="2" charset="-122"/>
                <a:cs typeface="宋体" panose="02010600030101010101" pitchFamily="2" charset="-122"/>
              </a:rPr>
              <a:t>D)</a:t>
            </a:r>
            <a:r>
              <a:rPr lang="zh-CN" altLang="zh-CN" sz="1400" dirty="0">
                <a:latin typeface="宋体" panose="02010600030101010101" pitchFamily="2" charset="-122"/>
                <a:ea typeface="宋体" panose="02010600030101010101" pitchFamily="2" charset="-122"/>
                <a:cs typeface="宋体" panose="02010600030101010101" pitchFamily="2" charset="-122"/>
              </a:rPr>
              <a:t>调用、返回和转移</a:t>
            </a:r>
          </a:p>
          <a:p>
            <a:pPr indent="266700">
              <a:spcAft>
                <a:spcPts val="0"/>
              </a:spcAft>
            </a:pPr>
            <a:r>
              <a:rPr lang="en-US" altLang="zh-CN" sz="1400" dirty="0">
                <a:latin typeface="宋体" panose="02010600030101010101" pitchFamily="2" charset="-122"/>
                <a:ea typeface="宋体" panose="02010600030101010101" pitchFamily="2" charset="-122"/>
                <a:cs typeface="宋体" panose="02010600030101010101" pitchFamily="2" charset="-122"/>
              </a:rPr>
              <a:t>C</a:t>
            </a:r>
            <a:r>
              <a:rPr lang="zh-CN" altLang="zh-CN" sz="1400" dirty="0">
                <a:latin typeface="宋体" panose="02010600030101010101" pitchFamily="2" charset="-122"/>
                <a:ea typeface="宋体" panose="02010600030101010101" pitchFamily="2" charset="-122"/>
                <a:cs typeface="宋体" panose="02010600030101010101" pitchFamily="2" charset="-122"/>
              </a:rPr>
              <a:t>【解析】</a:t>
            </a:r>
            <a:r>
              <a:rPr lang="en-US" altLang="zh-CN" sz="1400" dirty="0">
                <a:latin typeface="宋体" panose="02010600030101010101" pitchFamily="2" charset="-122"/>
                <a:ea typeface="宋体" panose="02010600030101010101" pitchFamily="2" charset="-122"/>
                <a:cs typeface="宋体" panose="02010600030101010101" pitchFamily="2" charset="-122"/>
              </a:rPr>
              <a:t>1966</a:t>
            </a:r>
            <a:r>
              <a:rPr lang="zh-CN" altLang="zh-CN" sz="1400" dirty="0">
                <a:latin typeface="宋体" panose="02010600030101010101" pitchFamily="2" charset="-122"/>
                <a:ea typeface="宋体" panose="02010600030101010101" pitchFamily="2" charset="-122"/>
                <a:cs typeface="宋体" panose="02010600030101010101" pitchFamily="2" charset="-122"/>
              </a:rPr>
              <a:t>年</a:t>
            </a:r>
            <a:r>
              <a:rPr lang="en-US" altLang="zh-CN" sz="1400" dirty="0">
                <a:latin typeface="宋体" panose="02010600030101010101" pitchFamily="2" charset="-122"/>
                <a:ea typeface="宋体" panose="02010600030101010101" pitchFamily="2" charset="-122"/>
                <a:cs typeface="宋体" panose="02010600030101010101" pitchFamily="2" charset="-122"/>
              </a:rPr>
              <a:t>Boehm</a:t>
            </a:r>
            <a:r>
              <a:rPr lang="zh-CN" altLang="zh-CN" sz="1400" dirty="0">
                <a:latin typeface="宋体" panose="02010600030101010101" pitchFamily="2" charset="-122"/>
                <a:ea typeface="宋体" panose="02010600030101010101" pitchFamily="2" charset="-122"/>
                <a:cs typeface="宋体" panose="02010600030101010101" pitchFamily="2" charset="-122"/>
              </a:rPr>
              <a:t>和</a:t>
            </a:r>
            <a:r>
              <a:rPr lang="en-US" altLang="zh-CN" sz="1400" dirty="0" err="1">
                <a:latin typeface="宋体" panose="02010600030101010101" pitchFamily="2" charset="-122"/>
                <a:ea typeface="宋体" panose="02010600030101010101" pitchFamily="2" charset="-122"/>
                <a:cs typeface="宋体" panose="02010600030101010101" pitchFamily="2" charset="-122"/>
              </a:rPr>
              <a:t>Jacopini</a:t>
            </a:r>
            <a:r>
              <a:rPr lang="zh-CN" altLang="zh-CN" sz="1400" dirty="0">
                <a:latin typeface="宋体" panose="02010600030101010101" pitchFamily="2" charset="-122"/>
                <a:ea typeface="宋体" panose="02010600030101010101" pitchFamily="2" charset="-122"/>
                <a:cs typeface="宋体" panose="02010600030101010101" pitchFamily="2" charset="-122"/>
              </a:rPr>
              <a:t>证明了程序设计语言仅仅使用顺序、选择和重复三种基本控制结构就足以表达出各种其他形式结构的程序设计方法。</a:t>
            </a:r>
            <a:endParaRPr lang="zh-CN" altLang="zh-CN" sz="1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矩形 3">
            <a:extLst>
              <a:ext uri="{FF2B5EF4-FFF2-40B4-BE49-F238E27FC236}">
                <a16:creationId xmlns:a16="http://schemas.microsoft.com/office/drawing/2014/main" id="{8707F35A-B5BC-43D5-8BF0-818375204198}"/>
              </a:ext>
            </a:extLst>
          </p:cNvPr>
          <p:cNvSpPr/>
          <p:nvPr/>
        </p:nvSpPr>
        <p:spPr>
          <a:xfrm>
            <a:off x="550607" y="4437294"/>
            <a:ext cx="11213650" cy="1600438"/>
          </a:xfrm>
          <a:prstGeom prst="rect">
            <a:avLst/>
          </a:prstGeom>
        </p:spPr>
        <p:txBody>
          <a:bodyPr wrap="square">
            <a:spAutoFit/>
          </a:bodyPr>
          <a:lstStyle/>
          <a:p>
            <a:r>
              <a:rPr lang="en-US" altLang="zh-CN" sz="1400" dirty="0">
                <a:latin typeface="宋体" panose="02010600030101010101" pitchFamily="2" charset="-122"/>
                <a:ea typeface="宋体" panose="02010600030101010101" pitchFamily="2" charset="-122"/>
                <a:cs typeface="宋体" panose="02010600030101010101" pitchFamily="2" charset="-122"/>
              </a:rPr>
              <a:t>【</a:t>
            </a:r>
            <a:r>
              <a:rPr lang="zh-CN" altLang="en-US" sz="1400" dirty="0">
                <a:latin typeface="宋体" panose="02010600030101010101" pitchFamily="2" charset="-122"/>
                <a:ea typeface="宋体" panose="02010600030101010101" pitchFamily="2" charset="-122"/>
                <a:cs typeface="宋体" panose="02010600030101010101" pitchFamily="2" charset="-122"/>
              </a:rPr>
              <a:t>例</a:t>
            </a:r>
            <a:r>
              <a:rPr lang="en-US" altLang="zh-CN" sz="1400" dirty="0">
                <a:latin typeface="宋体" panose="02010600030101010101" pitchFamily="2" charset="-122"/>
                <a:ea typeface="宋体" panose="02010600030101010101" pitchFamily="2" charset="-122"/>
                <a:cs typeface="宋体" panose="02010600030101010101" pitchFamily="2" charset="-122"/>
              </a:rPr>
              <a:t>3】</a:t>
            </a:r>
            <a:r>
              <a:rPr lang="zh-CN" altLang="zh-CN" sz="1400" dirty="0">
                <a:latin typeface="宋体" panose="02010600030101010101" pitchFamily="2" charset="-122"/>
                <a:ea typeface="宋体" panose="02010600030101010101" pitchFamily="2" charset="-122"/>
                <a:cs typeface="宋体" panose="02010600030101010101" pitchFamily="2" charset="-122"/>
              </a:rPr>
              <a:t>结构化程序设计风格强调的是 （ ）。</a:t>
            </a:r>
          </a:p>
          <a:p>
            <a:pPr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程序的执行效率</a:t>
            </a:r>
          </a:p>
          <a:p>
            <a:pPr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B)</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程序的易读性</a:t>
            </a:r>
          </a:p>
          <a:p>
            <a:pPr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C)</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不考虑</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goto</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语句的限制使用</a:t>
            </a:r>
          </a:p>
          <a:p>
            <a:pPr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D)</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程序的可移植性</a:t>
            </a:r>
          </a:p>
          <a:p>
            <a:r>
              <a:rPr lang="en-US" altLang="zh-CN" sz="1400" dirty="0">
                <a:latin typeface="宋体" panose="02010600030101010101" pitchFamily="2" charset="-122"/>
                <a:ea typeface="宋体" panose="02010600030101010101" pitchFamily="2" charset="-122"/>
                <a:cs typeface="宋体" panose="02010600030101010101" pitchFamily="2" charset="-122"/>
              </a:rPr>
              <a:t>B</a:t>
            </a:r>
            <a:r>
              <a:rPr lang="zh-CN" altLang="zh-CN" sz="1400" dirty="0">
                <a:latin typeface="宋体" panose="02010600030101010101" pitchFamily="2" charset="-122"/>
                <a:ea typeface="宋体" panose="02010600030101010101" pitchFamily="2" charset="-122"/>
                <a:cs typeface="宋体" panose="02010600030101010101" pitchFamily="2" charset="-122"/>
              </a:rPr>
              <a:t>【解析】按结构化程序设计方法设计出的程序清晰易读，可理解性好，程序员能够进行逐步求精、程序证明和测试，以确保程序的正确性，程序容易阅读并被人理解，便于用户使用和维护。可见结构化程序设计风格强调的是易读性。</a:t>
            </a:r>
          </a:p>
        </p:txBody>
      </p:sp>
    </p:spTree>
    <p:extLst>
      <p:ext uri="{BB962C8B-B14F-4D97-AF65-F5344CB8AC3E}">
        <p14:creationId xmlns:p14="http://schemas.microsoft.com/office/powerpoint/2010/main" val="167078674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701777" y="1324896"/>
            <a:ext cx="11087100" cy="2268794"/>
          </a:xfrm>
        </p:spPr>
        <p:txBody>
          <a:bodyPr>
            <a:normAutofit fontScale="92500" lnSpcReduction="10000"/>
          </a:bodyPr>
          <a:lstStyle/>
          <a:p>
            <a:pPr marL="0" indent="0">
              <a:buNone/>
            </a:pPr>
            <a:r>
              <a:rPr lang="en-US" altLang="zh-CN" sz="2600" dirty="0">
                <a:solidFill>
                  <a:srgbClr val="FF0000"/>
                </a:solidFill>
              </a:rPr>
              <a:t>3.</a:t>
            </a:r>
            <a:r>
              <a:rPr lang="zh-CN" altLang="zh-CN" sz="2600" dirty="0">
                <a:solidFill>
                  <a:srgbClr val="FF0000"/>
                </a:solidFill>
              </a:rPr>
              <a:t>面向对象的程序设计</a:t>
            </a:r>
            <a:endParaRPr lang="en-US" altLang="zh-CN" sz="2600" dirty="0">
              <a:solidFill>
                <a:srgbClr val="FF0000"/>
              </a:solidFill>
            </a:endParaRPr>
          </a:p>
          <a:p>
            <a:pPr marL="0" indent="0">
              <a:buNone/>
            </a:pPr>
            <a:endParaRPr lang="en-US" altLang="zh-CN" sz="1900" dirty="0"/>
          </a:p>
          <a:p>
            <a:pPr marL="0" indent="0">
              <a:buNone/>
            </a:pPr>
            <a:r>
              <a:rPr lang="zh-CN" altLang="zh-CN" sz="1900" dirty="0"/>
              <a:t>（</a:t>
            </a:r>
            <a:r>
              <a:rPr lang="en-US" altLang="zh-CN" sz="1900" dirty="0"/>
              <a:t>1</a:t>
            </a:r>
            <a:r>
              <a:rPr lang="zh-CN" altLang="zh-CN" sz="1900" dirty="0"/>
              <a:t>）面向对象方法的基本概念</a:t>
            </a:r>
          </a:p>
          <a:p>
            <a:pPr marL="0" indent="0">
              <a:buNone/>
            </a:pPr>
            <a:r>
              <a:rPr lang="zh-CN" altLang="zh-CN" sz="1900" dirty="0"/>
              <a:t>①对象</a:t>
            </a:r>
          </a:p>
          <a:p>
            <a:pPr marL="0" indent="0">
              <a:buNone/>
            </a:pPr>
            <a:r>
              <a:rPr lang="zh-CN" altLang="zh-CN" sz="1900" dirty="0"/>
              <a:t>面向对象方法中的对象由两部分组成：</a:t>
            </a:r>
            <a:endParaRPr lang="en-US" altLang="zh-CN" sz="1900" dirty="0"/>
          </a:p>
          <a:p>
            <a:pPr marL="0" indent="0">
              <a:buNone/>
            </a:pPr>
            <a:r>
              <a:rPr lang="en-US" altLang="zh-CN" sz="1900" dirty="0"/>
              <a:t>a.</a:t>
            </a:r>
            <a:r>
              <a:rPr lang="zh-CN" altLang="zh-CN" sz="1900" dirty="0"/>
              <a:t>数据，也称为属性，即对象所包含的信息，表示对象的状态；</a:t>
            </a:r>
            <a:endParaRPr lang="en-US" altLang="zh-CN" sz="1900" dirty="0"/>
          </a:p>
          <a:p>
            <a:pPr marL="0" indent="0">
              <a:buNone/>
            </a:pPr>
            <a:r>
              <a:rPr lang="en-US" altLang="zh-CN" sz="1900" dirty="0"/>
              <a:t>b.</a:t>
            </a:r>
            <a:r>
              <a:rPr lang="zh-CN" altLang="zh-CN" sz="1900" dirty="0"/>
              <a:t>方法，也称为操作，即对象所能执行的功能、所能具有的行为。</a:t>
            </a:r>
            <a:endParaRPr lang="en-US" altLang="zh-CN" sz="1900" dirty="0"/>
          </a:p>
          <a:p>
            <a:pPr marL="0" indent="0">
              <a:buNone/>
            </a:pPr>
            <a:endParaRPr lang="en-US" altLang="zh-CN" sz="1900" dirty="0"/>
          </a:p>
          <a:p>
            <a:pPr marL="0" indent="0">
              <a:buNone/>
            </a:pPr>
            <a:endParaRPr lang="en-US" altLang="zh-CN" sz="1900" dirty="0"/>
          </a:p>
          <a:p>
            <a:pPr marL="0" indent="0">
              <a:buNone/>
            </a:pPr>
            <a:endParaRPr lang="zh-CN" altLang="zh-CN" sz="1900" dirty="0"/>
          </a:p>
          <a:p>
            <a:pPr marL="0" indent="0">
              <a:buNone/>
            </a:pPr>
            <a:endParaRPr lang="zh-CN" altLang="zh-CN" sz="2300" dirty="0"/>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程序设计基础</a:t>
            </a:r>
          </a:p>
        </p:txBody>
      </p:sp>
      <p:graphicFrame>
        <p:nvGraphicFramePr>
          <p:cNvPr id="4" name="表格 3">
            <a:extLst>
              <a:ext uri="{FF2B5EF4-FFF2-40B4-BE49-F238E27FC236}">
                <a16:creationId xmlns:a16="http://schemas.microsoft.com/office/drawing/2014/main" id="{37F76070-4C6A-4B4D-8804-1824772AB7E8}"/>
              </a:ext>
            </a:extLst>
          </p:cNvPr>
          <p:cNvGraphicFramePr>
            <a:graphicFrameLocks noGrp="1"/>
          </p:cNvGraphicFramePr>
          <p:nvPr>
            <p:extLst>
              <p:ext uri="{D42A27DB-BD31-4B8C-83A1-F6EECF244321}">
                <p14:modId xmlns:p14="http://schemas.microsoft.com/office/powerpoint/2010/main" val="697268580"/>
              </p:ext>
            </p:extLst>
          </p:nvPr>
        </p:nvGraphicFramePr>
        <p:xfrm>
          <a:off x="799462" y="3582248"/>
          <a:ext cx="7769349" cy="2561302"/>
        </p:xfrm>
        <a:graphic>
          <a:graphicData uri="http://schemas.openxmlformats.org/drawingml/2006/table">
            <a:tbl>
              <a:tblPr firstRow="1" firstCol="1" bandRow="1">
                <a:tableStyleId>{93296810-A885-4BE3-A3E7-6D5BEEA58F35}</a:tableStyleId>
              </a:tblPr>
              <a:tblGrid>
                <a:gridCol w="1520684">
                  <a:extLst>
                    <a:ext uri="{9D8B030D-6E8A-4147-A177-3AD203B41FA5}">
                      <a16:colId xmlns:a16="http://schemas.microsoft.com/office/drawing/2014/main" val="3134303766"/>
                    </a:ext>
                  </a:extLst>
                </a:gridCol>
                <a:gridCol w="6248665">
                  <a:extLst>
                    <a:ext uri="{9D8B030D-6E8A-4147-A177-3AD203B41FA5}">
                      <a16:colId xmlns:a16="http://schemas.microsoft.com/office/drawing/2014/main" val="4033522982"/>
                    </a:ext>
                  </a:extLst>
                </a:gridCol>
              </a:tblGrid>
              <a:tr h="365900">
                <a:tc>
                  <a:txBody>
                    <a:bodyPr/>
                    <a:lstStyle/>
                    <a:p>
                      <a:pPr indent="266700" algn="ctr">
                        <a:spcAft>
                          <a:spcPts val="0"/>
                        </a:spcAft>
                      </a:pPr>
                      <a:r>
                        <a:rPr lang="zh-CN" sz="1050" kern="100" dirty="0">
                          <a:effectLst/>
                        </a:rPr>
                        <a:t>特点</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666875" algn="l">
                        <a:spcAft>
                          <a:spcPts val="0"/>
                        </a:spcAft>
                      </a:pPr>
                      <a:r>
                        <a:rPr lang="en-US" altLang="zh-CN" sz="1050" kern="100" dirty="0">
                          <a:effectLst/>
                        </a:rPr>
                        <a:t>        </a:t>
                      </a:r>
                      <a:r>
                        <a:rPr lang="zh-CN" sz="1050" kern="100" dirty="0">
                          <a:effectLst/>
                        </a:rPr>
                        <a:t>描述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34337481"/>
                  </a:ext>
                </a:extLst>
              </a:tr>
              <a:tr h="365900">
                <a:tc>
                  <a:txBody>
                    <a:bodyPr/>
                    <a:lstStyle/>
                    <a:p>
                      <a:pPr algn="ctr">
                        <a:spcAft>
                          <a:spcPts val="0"/>
                        </a:spcAft>
                      </a:pPr>
                      <a:r>
                        <a:rPr lang="zh-CN" sz="1050" kern="100" dirty="0">
                          <a:effectLst/>
                        </a:rPr>
                        <a:t>标识唯一性</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spcAft>
                          <a:spcPts val="0"/>
                        </a:spcAft>
                      </a:pPr>
                      <a:r>
                        <a:rPr lang="zh-CN" sz="1050" kern="100" dirty="0">
                          <a:effectLst/>
                        </a:rPr>
                        <a:t>对象是可区分的，且由对象的内在本质来区分，而不通过描述区分</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26490677"/>
                  </a:ext>
                </a:extLst>
              </a:tr>
              <a:tr h="365900">
                <a:tc>
                  <a:txBody>
                    <a:bodyPr/>
                    <a:lstStyle/>
                    <a:p>
                      <a:pPr algn="ctr">
                        <a:spcAft>
                          <a:spcPts val="0"/>
                        </a:spcAft>
                      </a:pPr>
                      <a:r>
                        <a:rPr lang="zh-CN" sz="1050" kern="100" dirty="0">
                          <a:effectLst/>
                        </a:rPr>
                        <a:t>分类性</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spcAft>
                          <a:spcPts val="0"/>
                        </a:spcAft>
                      </a:pPr>
                      <a:r>
                        <a:rPr lang="zh-CN" sz="1050" kern="100" dirty="0">
                          <a:effectLst/>
                        </a:rPr>
                        <a:t>指可以将具有相同属性和操作的对象抽象成类</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4339899"/>
                  </a:ext>
                </a:extLst>
              </a:tr>
              <a:tr h="731802">
                <a:tc>
                  <a:txBody>
                    <a:bodyPr/>
                    <a:lstStyle/>
                    <a:p>
                      <a:pPr algn="ctr">
                        <a:spcAft>
                          <a:spcPts val="0"/>
                        </a:spcAft>
                      </a:pPr>
                      <a:r>
                        <a:rPr lang="zh-CN" sz="1050" kern="100" dirty="0">
                          <a:effectLst/>
                        </a:rPr>
                        <a:t>多态性</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spcAft>
                          <a:spcPts val="0"/>
                        </a:spcAft>
                      </a:pPr>
                      <a:r>
                        <a:rPr lang="zh-CN" sz="1050" kern="100" dirty="0">
                          <a:effectLst/>
                        </a:rPr>
                        <a:t>指同一个操作可以是不同对象的行为，不同对象执行同一操作产生不同的结果</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21124713"/>
                  </a:ext>
                </a:extLst>
              </a:tr>
              <a:tr h="365900">
                <a:tc>
                  <a:txBody>
                    <a:bodyPr/>
                    <a:lstStyle/>
                    <a:p>
                      <a:pPr algn="ctr">
                        <a:spcAft>
                          <a:spcPts val="0"/>
                        </a:spcAft>
                      </a:pPr>
                      <a:r>
                        <a:rPr lang="zh-CN" sz="1050" kern="100" dirty="0">
                          <a:effectLst/>
                        </a:rPr>
                        <a:t>封装性</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spcAft>
                          <a:spcPts val="0"/>
                        </a:spcAft>
                      </a:pPr>
                      <a:r>
                        <a:rPr lang="zh-CN" sz="1050" kern="100">
                          <a:effectLst/>
                        </a:rPr>
                        <a:t>从外面看只能看到对象的外部特性，对象的内部对外是不可见的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93369165"/>
                  </a:ext>
                </a:extLst>
              </a:tr>
              <a:tr h="365900">
                <a:tc>
                  <a:txBody>
                    <a:bodyPr/>
                    <a:lstStyle/>
                    <a:p>
                      <a:pPr algn="ctr">
                        <a:spcAft>
                          <a:spcPts val="0"/>
                        </a:spcAft>
                      </a:pPr>
                      <a:r>
                        <a:rPr lang="zh-CN" sz="1050" kern="100" dirty="0">
                          <a:effectLst/>
                        </a:rPr>
                        <a:t>模块独立性好</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spcAft>
                          <a:spcPts val="0"/>
                        </a:spcAft>
                      </a:pPr>
                      <a:r>
                        <a:rPr lang="zh-CN" sz="1050" kern="100" dirty="0">
                          <a:effectLst/>
                        </a:rPr>
                        <a:t>由于完成对象功能所需的元素都被封装在对象内部，所以模块独立性好</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22669264"/>
                  </a:ext>
                </a:extLst>
              </a:tr>
            </a:tbl>
          </a:graphicData>
        </a:graphic>
      </p:graphicFrame>
    </p:spTree>
    <p:extLst>
      <p:ext uri="{BB962C8B-B14F-4D97-AF65-F5344CB8AC3E}">
        <p14:creationId xmlns:p14="http://schemas.microsoft.com/office/powerpoint/2010/main" val="274124167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701777" y="1324897"/>
            <a:ext cx="11087100" cy="4061221"/>
          </a:xfrm>
        </p:spPr>
        <p:txBody>
          <a:bodyPr>
            <a:normAutofit fontScale="92500" lnSpcReduction="10000"/>
          </a:bodyPr>
          <a:lstStyle/>
          <a:p>
            <a:pPr marL="0" indent="0">
              <a:buNone/>
            </a:pPr>
            <a:r>
              <a:rPr lang="en-US" altLang="zh-CN" sz="2600" dirty="0">
                <a:solidFill>
                  <a:srgbClr val="FF0000"/>
                </a:solidFill>
              </a:rPr>
              <a:t>3.</a:t>
            </a:r>
            <a:r>
              <a:rPr lang="zh-CN" altLang="zh-CN" sz="2600" dirty="0">
                <a:solidFill>
                  <a:srgbClr val="FF0000"/>
                </a:solidFill>
              </a:rPr>
              <a:t>面向对象的程序设计</a:t>
            </a:r>
            <a:endParaRPr lang="en-US" altLang="zh-CN" sz="2600" dirty="0">
              <a:solidFill>
                <a:srgbClr val="FF0000"/>
              </a:solidFill>
            </a:endParaRPr>
          </a:p>
          <a:p>
            <a:pPr marL="0" indent="0">
              <a:buNone/>
            </a:pPr>
            <a:endParaRPr lang="en-US" altLang="zh-CN" sz="1900" dirty="0"/>
          </a:p>
          <a:p>
            <a:pPr marL="0" indent="0">
              <a:buNone/>
            </a:pPr>
            <a:r>
              <a:rPr lang="zh-CN" altLang="zh-CN" sz="1900" dirty="0"/>
              <a:t>②类和实例</a:t>
            </a:r>
          </a:p>
          <a:p>
            <a:pPr marL="0" indent="0">
              <a:buNone/>
            </a:pPr>
            <a:r>
              <a:rPr lang="zh-CN" altLang="zh-CN" sz="1900" dirty="0"/>
              <a:t>类（</a:t>
            </a:r>
            <a:r>
              <a:rPr lang="en-US" altLang="zh-CN" sz="1900" dirty="0"/>
              <a:t>Class</a:t>
            </a:r>
            <a:r>
              <a:rPr lang="zh-CN" altLang="zh-CN" sz="1900" dirty="0"/>
              <a:t>）是具有共同属性、共同方法的对象的集合，是关于对象的抽象描述，反映属于该对象类型的所有对象的性质。一个具体对象则是其对应类的一个实例（</a:t>
            </a:r>
            <a:r>
              <a:rPr lang="en-US" altLang="zh-CN" sz="1900" dirty="0"/>
              <a:t>Instance</a:t>
            </a:r>
            <a:r>
              <a:rPr lang="zh-CN" altLang="zh-CN" sz="1900" dirty="0"/>
              <a:t>）。</a:t>
            </a:r>
            <a:endParaRPr lang="en-US" altLang="zh-CN" sz="1900" dirty="0"/>
          </a:p>
          <a:p>
            <a:pPr marL="0" indent="0">
              <a:buNone/>
            </a:pPr>
            <a:endParaRPr lang="zh-CN" altLang="zh-CN" sz="1900" dirty="0"/>
          </a:p>
          <a:p>
            <a:pPr marL="0" indent="0">
              <a:buNone/>
            </a:pPr>
            <a:r>
              <a:rPr lang="zh-CN" altLang="zh-CN" sz="1900" dirty="0"/>
              <a:t>例如，“大学生”是一个大学生类，它描述了所有大学生的性质。因此，任何大学生都是类“大学生”的一个对象</a:t>
            </a:r>
            <a:r>
              <a:rPr lang="zh-CN" altLang="en-US" sz="1900" dirty="0"/>
              <a:t>，</a:t>
            </a:r>
            <a:r>
              <a:rPr lang="zh-CN" altLang="zh-CN" sz="1900" dirty="0"/>
              <a:t>而一个具体的大学生“张三”是类“大学生”的一个实例。</a:t>
            </a:r>
          </a:p>
          <a:p>
            <a:pPr marL="0" indent="0">
              <a:buNone/>
            </a:pPr>
            <a:r>
              <a:rPr lang="zh-CN" altLang="zh-CN" sz="1900" dirty="0"/>
              <a:t>类是关于对象性质的描述，它同对象一样，包括一组数据属性和在数据上的一组合法操作。</a:t>
            </a:r>
            <a:endParaRPr lang="en-US" altLang="zh-CN" sz="1900" dirty="0"/>
          </a:p>
          <a:p>
            <a:pPr marL="0" indent="0">
              <a:buNone/>
            </a:pPr>
            <a:endParaRPr lang="zh-CN" altLang="zh-CN" sz="1900" dirty="0"/>
          </a:p>
          <a:p>
            <a:pPr marL="0" indent="0">
              <a:buNone/>
            </a:pPr>
            <a:endParaRPr lang="en-US" altLang="zh-CN" sz="1900" dirty="0"/>
          </a:p>
          <a:p>
            <a:pPr marL="0" indent="0">
              <a:buNone/>
            </a:pPr>
            <a:r>
              <a:rPr lang="zh-CN" altLang="zh-CN" sz="1900" dirty="0"/>
              <a:t>③消息</a:t>
            </a:r>
          </a:p>
          <a:p>
            <a:pPr marL="0" indent="0">
              <a:buNone/>
            </a:pPr>
            <a:r>
              <a:rPr lang="zh-CN" altLang="zh-CN" sz="1900" dirty="0"/>
              <a:t>消息（</a:t>
            </a:r>
            <a:r>
              <a:rPr lang="en-US" altLang="zh-CN" sz="1900" dirty="0"/>
              <a:t>Message</a:t>
            </a:r>
            <a:r>
              <a:rPr lang="zh-CN" altLang="zh-CN" sz="1900" dirty="0"/>
              <a:t>）传递是对象间通信的手段，一个对象通过向另一对象发送消息来请求其服务。</a:t>
            </a:r>
          </a:p>
          <a:p>
            <a:pPr marL="0" indent="0">
              <a:buNone/>
            </a:pPr>
            <a:endParaRPr lang="zh-CN" altLang="zh-CN" sz="2300" dirty="0"/>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程序设计基础</a:t>
            </a:r>
          </a:p>
        </p:txBody>
      </p:sp>
      <p:pic>
        <p:nvPicPr>
          <p:cNvPr id="5" name="图片 4">
            <a:extLst>
              <a:ext uri="{FF2B5EF4-FFF2-40B4-BE49-F238E27FC236}">
                <a16:creationId xmlns:a16="http://schemas.microsoft.com/office/drawing/2014/main" id="{8719954C-B17D-45CE-A07B-E89FD74B158E}"/>
              </a:ext>
            </a:extLst>
          </p:cNvPr>
          <p:cNvPicPr/>
          <p:nvPr/>
        </p:nvPicPr>
        <p:blipFill>
          <a:blip r:embed="rId2"/>
          <a:stretch>
            <a:fillRect/>
          </a:stretch>
        </p:blipFill>
        <p:spPr>
          <a:xfrm>
            <a:off x="4331110" y="5262595"/>
            <a:ext cx="3246418" cy="985806"/>
          </a:xfrm>
          <a:prstGeom prst="rect">
            <a:avLst/>
          </a:prstGeom>
        </p:spPr>
      </p:pic>
    </p:spTree>
    <p:extLst>
      <p:ext uri="{BB962C8B-B14F-4D97-AF65-F5344CB8AC3E}">
        <p14:creationId xmlns:p14="http://schemas.microsoft.com/office/powerpoint/2010/main" val="108343913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701777" y="1324896"/>
            <a:ext cx="11087100" cy="4928420"/>
          </a:xfrm>
        </p:spPr>
        <p:txBody>
          <a:bodyPr>
            <a:normAutofit fontScale="62500" lnSpcReduction="20000"/>
          </a:bodyPr>
          <a:lstStyle/>
          <a:p>
            <a:pPr marL="0" indent="0">
              <a:buNone/>
            </a:pPr>
            <a:r>
              <a:rPr lang="en-US" altLang="zh-CN" sz="3800" dirty="0">
                <a:solidFill>
                  <a:srgbClr val="FF0000"/>
                </a:solidFill>
              </a:rPr>
              <a:t>3.</a:t>
            </a:r>
            <a:r>
              <a:rPr lang="zh-CN" altLang="zh-CN" sz="3800" dirty="0">
                <a:solidFill>
                  <a:srgbClr val="FF0000"/>
                </a:solidFill>
              </a:rPr>
              <a:t>面向对象的程序设计</a:t>
            </a:r>
            <a:endParaRPr lang="en-US" altLang="zh-CN" sz="3800" dirty="0">
              <a:solidFill>
                <a:srgbClr val="FF0000"/>
              </a:solidFill>
            </a:endParaRPr>
          </a:p>
          <a:p>
            <a:pPr marL="0" indent="0">
              <a:buNone/>
            </a:pPr>
            <a:endParaRPr lang="en-US" altLang="zh-CN" sz="1900" dirty="0"/>
          </a:p>
          <a:p>
            <a:pPr marL="0" indent="0">
              <a:buNone/>
            </a:pPr>
            <a:r>
              <a:rPr lang="zh-CN" altLang="zh-CN" sz="2900" dirty="0"/>
              <a:t>④继承</a:t>
            </a:r>
          </a:p>
          <a:p>
            <a:pPr marL="0" indent="0">
              <a:buNone/>
            </a:pPr>
            <a:r>
              <a:rPr lang="zh-CN" altLang="zh-CN" sz="2900" dirty="0"/>
              <a:t>在面向对象程序设计中，类与类之间也可以继承，一个子类可以直接继承其父类的全部描述（数据和操作），这些属性和操作在子类中不必定义，此外，子类还可以定义它自己的属性和操作。</a:t>
            </a:r>
          </a:p>
          <a:p>
            <a:pPr marL="0" indent="0">
              <a:buNone/>
            </a:pPr>
            <a:r>
              <a:rPr lang="zh-CN" altLang="zh-CN" sz="2900" dirty="0"/>
              <a:t>例如，“四边形”类是“矩形”类的父类，“四边形”类可以有“顶点坐标”等属性，有“移动”“旋转”“求周长”等操作。而“矩形”类除了继承“四边形”类的属性和操作外，还可定义自己的属性和操作，“长”“宽”等属性和“求面积”等操作。</a:t>
            </a:r>
          </a:p>
          <a:p>
            <a:pPr marL="0" indent="0">
              <a:buNone/>
            </a:pPr>
            <a:r>
              <a:rPr lang="zh-CN" altLang="zh-CN" sz="2900" dirty="0"/>
              <a:t>继承具有传递性，如果类</a:t>
            </a:r>
            <a:r>
              <a:rPr lang="en-US" altLang="zh-CN" sz="2900" dirty="0"/>
              <a:t>Z</a:t>
            </a:r>
            <a:r>
              <a:rPr lang="zh-CN" altLang="zh-CN" sz="2900" dirty="0"/>
              <a:t>继承类</a:t>
            </a:r>
            <a:r>
              <a:rPr lang="en-US" altLang="zh-CN" sz="2900" dirty="0"/>
              <a:t>Y</a:t>
            </a:r>
            <a:r>
              <a:rPr lang="zh-CN" altLang="zh-CN" sz="2900" dirty="0"/>
              <a:t>，类</a:t>
            </a:r>
            <a:r>
              <a:rPr lang="en-US" altLang="zh-CN" sz="2900" dirty="0"/>
              <a:t>Y</a:t>
            </a:r>
            <a:r>
              <a:rPr lang="zh-CN" altLang="zh-CN" sz="2900" dirty="0"/>
              <a:t>继承类</a:t>
            </a:r>
            <a:r>
              <a:rPr lang="en-US" altLang="zh-CN" sz="2900" dirty="0"/>
              <a:t>X</a:t>
            </a:r>
            <a:r>
              <a:rPr lang="zh-CN" altLang="zh-CN" sz="2900" dirty="0"/>
              <a:t>，则类</a:t>
            </a:r>
            <a:r>
              <a:rPr lang="en-US" altLang="zh-CN" sz="2900" dirty="0"/>
              <a:t>Z</a:t>
            </a:r>
            <a:r>
              <a:rPr lang="zh-CN" altLang="zh-CN" sz="2900" dirty="0"/>
              <a:t>继承类</a:t>
            </a:r>
            <a:r>
              <a:rPr lang="en-US" altLang="zh-CN" sz="2900" dirty="0"/>
              <a:t>X</a:t>
            </a:r>
            <a:r>
              <a:rPr lang="zh-CN" altLang="zh-CN" sz="2900" dirty="0"/>
              <a:t>。</a:t>
            </a:r>
          </a:p>
          <a:p>
            <a:pPr marL="0" indent="0">
              <a:buNone/>
            </a:pPr>
            <a:r>
              <a:rPr lang="zh-CN" altLang="zh-CN" sz="2900" dirty="0"/>
              <a:t>需要注意的是，类与类之间的继承应根据需要来做，并不是任何类都要继承。</a:t>
            </a:r>
          </a:p>
          <a:p>
            <a:pPr marL="0" indent="0">
              <a:buNone/>
            </a:pPr>
            <a:endParaRPr lang="en-US" altLang="zh-CN" sz="2900" dirty="0"/>
          </a:p>
          <a:p>
            <a:pPr marL="0" indent="0">
              <a:buNone/>
            </a:pPr>
            <a:r>
              <a:rPr lang="zh-CN" altLang="zh-CN" sz="2900" dirty="0"/>
              <a:t>⑤多态性</a:t>
            </a:r>
          </a:p>
          <a:p>
            <a:pPr marL="0" indent="0">
              <a:buNone/>
            </a:pPr>
            <a:r>
              <a:rPr lang="zh-CN" altLang="zh-CN" sz="2900" dirty="0"/>
              <a:t>在面向对象的软件技术中，多态性是指子类对象可以像父类对象那样使用，同样的消息既可以发送给父类对象也可以发送给子类对象。</a:t>
            </a:r>
          </a:p>
          <a:p>
            <a:pPr marL="0" indent="0">
              <a:buNone/>
            </a:pPr>
            <a:r>
              <a:rPr lang="zh-CN" altLang="zh-CN" sz="2900" dirty="0"/>
              <a:t>例如，在一般类“</a:t>
            </a:r>
            <a:r>
              <a:rPr lang="en-US" altLang="zh-CN" sz="2900" dirty="0"/>
              <a:t>polygon</a:t>
            </a:r>
            <a:r>
              <a:rPr lang="zh-CN" altLang="zh-CN" sz="2900" dirty="0"/>
              <a:t>”（多边形）中定义了一个方法“</a:t>
            </a:r>
            <a:r>
              <a:rPr lang="en-US" altLang="zh-CN" sz="2900" dirty="0"/>
              <a:t>Show</a:t>
            </a:r>
            <a:r>
              <a:rPr lang="zh-CN" altLang="zh-CN" sz="2900" dirty="0"/>
              <a:t>”显示自身，但并不确定执行时到底画一个什么图形。特殊类</a:t>
            </a:r>
            <a:r>
              <a:rPr lang="en-US" altLang="zh-CN" sz="2900" dirty="0"/>
              <a:t>square</a:t>
            </a:r>
            <a:r>
              <a:rPr lang="zh-CN" altLang="zh-CN" sz="2900" dirty="0"/>
              <a:t>和类</a:t>
            </a:r>
            <a:r>
              <a:rPr lang="en-US" altLang="zh-CN" sz="2900" dirty="0"/>
              <a:t>rectangle</a:t>
            </a:r>
            <a:r>
              <a:rPr lang="zh-CN" altLang="zh-CN" sz="2900" dirty="0"/>
              <a:t>都继承了</a:t>
            </a:r>
            <a:r>
              <a:rPr lang="en-US" altLang="zh-CN" sz="2900" dirty="0"/>
              <a:t>polygon</a:t>
            </a:r>
            <a:r>
              <a:rPr lang="zh-CN" altLang="zh-CN" sz="2900" dirty="0"/>
              <a:t>类的显示操作，但其实现的结果却不同，把名为</a:t>
            </a:r>
            <a:r>
              <a:rPr lang="en-US" altLang="zh-CN" sz="2900" dirty="0"/>
              <a:t>Show</a:t>
            </a:r>
            <a:r>
              <a:rPr lang="zh-CN" altLang="zh-CN" sz="2900" dirty="0"/>
              <a:t>的消息发送给一个</a:t>
            </a:r>
            <a:r>
              <a:rPr lang="en-US" altLang="zh-CN" sz="2900" dirty="0"/>
              <a:t>rectangle</a:t>
            </a:r>
            <a:r>
              <a:rPr lang="zh-CN" altLang="zh-CN" sz="2900" dirty="0"/>
              <a:t>类的对象是在屏幕上画矩形，而将同样消息名的消息发送给一个</a:t>
            </a:r>
            <a:r>
              <a:rPr lang="en-US" altLang="zh-CN" sz="2900" dirty="0"/>
              <a:t>square</a:t>
            </a:r>
            <a:r>
              <a:rPr lang="zh-CN" altLang="zh-CN" sz="2900" dirty="0"/>
              <a:t>类的对象则是在屏幕上画一个正方形。</a:t>
            </a:r>
          </a:p>
          <a:p>
            <a:pPr marL="0" indent="0">
              <a:buNone/>
            </a:pPr>
            <a:endParaRPr lang="zh-CN" altLang="zh-CN" sz="1900" dirty="0"/>
          </a:p>
          <a:p>
            <a:pPr marL="0" indent="0">
              <a:buNone/>
            </a:pPr>
            <a:endParaRPr lang="zh-CN" altLang="zh-CN" sz="2300" dirty="0"/>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程序设计基础</a:t>
            </a:r>
          </a:p>
        </p:txBody>
      </p:sp>
    </p:spTree>
    <p:extLst>
      <p:ext uri="{BB962C8B-B14F-4D97-AF65-F5344CB8AC3E}">
        <p14:creationId xmlns:p14="http://schemas.microsoft.com/office/powerpoint/2010/main" val="309917474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BA718A7-1503-41AA-8F62-0F43F12811FB}"/>
              </a:ext>
            </a:extLst>
          </p:cNvPr>
          <p:cNvSpPr/>
          <p:nvPr/>
        </p:nvSpPr>
        <p:spPr>
          <a:xfrm>
            <a:off x="334780" y="1311561"/>
            <a:ext cx="11762281" cy="1015663"/>
          </a:xfrm>
          <a:prstGeom prst="rect">
            <a:avLst/>
          </a:prstGeom>
        </p:spPr>
        <p:txBody>
          <a:bodyPr wrap="square">
            <a:spAutoFit/>
          </a:bodyPr>
          <a:lstStyle/>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a:t>
            </a:r>
            <a:r>
              <a:rPr lang="en-US" altLang="zh-CN" dirty="0">
                <a:latin typeface="宋体" panose="02010600030101010101" pitchFamily="2" charset="-122"/>
                <a:ea typeface="宋体" panose="02010600030101010101" pitchFamily="2" charset="-122"/>
                <a:cs typeface="宋体" panose="02010600030101010101" pitchFamily="2" charset="-122"/>
              </a:rPr>
              <a:t>1</a:t>
            </a:r>
            <a:r>
              <a:rPr lang="zh-CN" altLang="zh-CN" dirty="0">
                <a:latin typeface="宋体" panose="02010600030101010101" pitchFamily="2" charset="-122"/>
                <a:ea typeface="宋体" panose="02010600030101010101" pitchFamily="2" charset="-122"/>
                <a:cs typeface="宋体" panose="02010600030101010101" pitchFamily="2" charset="-122"/>
              </a:rPr>
              <a:t>】不属于对象构成成份的是（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规则</a:t>
            </a: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属性</a:t>
            </a: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方法（或操作）</a:t>
            </a: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标识</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【解析】对象由一组表示其静态特征的属性和它执行的一组操作组成，对象名唯一标识一个对象。</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 name="矩形 2">
            <a:extLst>
              <a:ext uri="{FF2B5EF4-FFF2-40B4-BE49-F238E27FC236}">
                <a16:creationId xmlns:a16="http://schemas.microsoft.com/office/drawing/2014/main" id="{7514B0AD-E26D-4B4D-8570-A8B4933FE3FC}"/>
              </a:ext>
            </a:extLst>
          </p:cNvPr>
          <p:cNvSpPr/>
          <p:nvPr/>
        </p:nvSpPr>
        <p:spPr>
          <a:xfrm>
            <a:off x="222354" y="2589950"/>
            <a:ext cx="11567410" cy="2308324"/>
          </a:xfrm>
          <a:prstGeom prst="rect">
            <a:avLst/>
          </a:prstGeom>
        </p:spPr>
        <p:txBody>
          <a:bodyPr wrap="square">
            <a:spAutoFit/>
          </a:bodyPr>
          <a:lstStyle/>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a:t>
            </a:r>
            <a:r>
              <a:rPr lang="en-US" altLang="zh-CN" dirty="0">
                <a:latin typeface="宋体" panose="02010600030101010101" pitchFamily="2" charset="-122"/>
                <a:ea typeface="宋体" panose="02010600030101010101" pitchFamily="2" charset="-122"/>
                <a:cs typeface="宋体" panose="02010600030101010101" pitchFamily="2" charset="-122"/>
              </a:rPr>
              <a:t>2</a:t>
            </a:r>
            <a:r>
              <a:rPr lang="zh-CN" altLang="zh-CN" dirty="0">
                <a:latin typeface="宋体" panose="02010600030101010101" pitchFamily="2" charset="-122"/>
                <a:ea typeface="宋体" panose="02010600030101010101" pitchFamily="2" charset="-122"/>
                <a:cs typeface="宋体" panose="02010600030101010101" pitchFamily="2" charset="-122"/>
              </a:rPr>
              <a:t>】下面对</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对象</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概念描述正确的是（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属性就是对象</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操作是对象的动态属性</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任何对象都必须有继承性</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对象是对象名和方法的封装体</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解析】对象是由描述该对象属性的数据以及可以对这些数据施加的所有操作封装在一起构成的统一体。对象可以做的操作表示它的动态行为，通常也称为方法或服务，属性即对象所包含的信息。对象可以有继承性，但并不是任何对象都必须有继承性。</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矩形 3">
            <a:extLst>
              <a:ext uri="{FF2B5EF4-FFF2-40B4-BE49-F238E27FC236}">
                <a16:creationId xmlns:a16="http://schemas.microsoft.com/office/drawing/2014/main" id="{FB57D55C-5DA2-42CA-973C-4FAFCB878BF3}"/>
              </a:ext>
            </a:extLst>
          </p:cNvPr>
          <p:cNvSpPr/>
          <p:nvPr/>
        </p:nvSpPr>
        <p:spPr>
          <a:xfrm>
            <a:off x="158646" y="5066917"/>
            <a:ext cx="11874707" cy="1292662"/>
          </a:xfrm>
          <a:prstGeom prst="rect">
            <a:avLst/>
          </a:prstGeom>
        </p:spPr>
        <p:txBody>
          <a:bodyPr wrap="square">
            <a:spAutoFit/>
          </a:bodyPr>
          <a:lstStyle/>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a:t>
            </a:r>
            <a:r>
              <a:rPr lang="en-US" altLang="zh-CN" dirty="0">
                <a:latin typeface="宋体" panose="02010600030101010101" pitchFamily="2" charset="-122"/>
                <a:ea typeface="宋体" panose="02010600030101010101" pitchFamily="2" charset="-122"/>
                <a:cs typeface="宋体" panose="02010600030101010101" pitchFamily="2" charset="-122"/>
              </a:rPr>
              <a:t>3</a:t>
            </a:r>
            <a:r>
              <a:rPr lang="zh-CN" altLang="zh-CN" dirty="0">
                <a:latin typeface="宋体" panose="02010600030101010101" pitchFamily="2" charset="-122"/>
                <a:ea typeface="宋体" panose="02010600030101010101" pitchFamily="2" charset="-122"/>
                <a:cs typeface="宋体" panose="02010600030101010101" pitchFamily="2" charset="-122"/>
              </a:rPr>
              <a:t>】将自然数集设为整数类</a:t>
            </a:r>
            <a:r>
              <a:rPr lang="en-US" altLang="zh-CN" dirty="0">
                <a:latin typeface="宋体" panose="02010600030101010101" pitchFamily="2" charset="-122"/>
                <a:ea typeface="宋体" panose="02010600030101010101" pitchFamily="2" charset="-122"/>
                <a:cs typeface="宋体" panose="02010600030101010101" pitchFamily="2" charset="-122"/>
              </a:rPr>
              <a:t>I</a:t>
            </a:r>
            <a:r>
              <a:rPr lang="zh-CN" altLang="zh-CN" dirty="0">
                <a:latin typeface="宋体" panose="02010600030101010101" pitchFamily="2" charset="-122"/>
                <a:ea typeface="宋体" panose="02010600030101010101" pitchFamily="2" charset="-122"/>
                <a:cs typeface="宋体" panose="02010600030101010101" pitchFamily="2" charset="-122"/>
              </a:rPr>
              <a:t>，则下面属于类</a:t>
            </a:r>
            <a:r>
              <a:rPr lang="en-US" altLang="zh-CN" dirty="0">
                <a:latin typeface="宋体" panose="02010600030101010101" pitchFamily="2" charset="-122"/>
                <a:ea typeface="宋体" panose="02010600030101010101" pitchFamily="2" charset="-122"/>
                <a:cs typeface="宋体" panose="02010600030101010101" pitchFamily="2" charset="-122"/>
              </a:rPr>
              <a:t>I</a:t>
            </a:r>
            <a:r>
              <a:rPr lang="zh-CN" altLang="zh-CN" dirty="0">
                <a:latin typeface="宋体" panose="02010600030101010101" pitchFamily="2" charset="-122"/>
                <a:ea typeface="宋体" panose="02010600030101010101" pitchFamily="2" charset="-122"/>
                <a:cs typeface="宋体" panose="02010600030101010101" pitchFamily="2" charset="-122"/>
              </a:rPr>
              <a:t>实例的是（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A)-518</a:t>
            </a: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en-US" altLang="zh-CN" dirty="0">
                <a:latin typeface="宋体" panose="02010600030101010101" pitchFamily="2" charset="-122"/>
                <a:ea typeface="宋体" panose="02010600030101010101" pitchFamily="2" charset="-122"/>
                <a:cs typeface="宋体" panose="02010600030101010101" pitchFamily="2" charset="-122"/>
              </a:rPr>
              <a:t>B)5.18</a:t>
            </a: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en-US" altLang="zh-CN" dirty="0">
                <a:latin typeface="宋体" panose="02010600030101010101" pitchFamily="2" charset="-122"/>
                <a:ea typeface="宋体" panose="02010600030101010101" pitchFamily="2" charset="-122"/>
                <a:cs typeface="宋体" panose="02010600030101010101" pitchFamily="2" charset="-122"/>
              </a:rPr>
              <a:t>C)518</a:t>
            </a: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en-US" altLang="zh-CN" dirty="0">
                <a:latin typeface="宋体" panose="02010600030101010101" pitchFamily="2" charset="-122"/>
                <a:ea typeface="宋体" panose="02010600030101010101" pitchFamily="2" charset="-122"/>
                <a:cs typeface="宋体" panose="02010600030101010101" pitchFamily="2" charset="-122"/>
              </a:rPr>
              <a:t>D)518E-2</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【解析】</a:t>
            </a:r>
            <a:r>
              <a:rPr lang="en-US" altLang="zh-CN" dirty="0" err="1">
                <a:latin typeface="宋体" panose="02010600030101010101" pitchFamily="2" charset="-122"/>
                <a:ea typeface="宋体" panose="02010600030101010101" pitchFamily="2" charset="-122"/>
                <a:hlinkClick r:id="rId2">
                  <a:extLst>
                    <a:ext uri="{A12FA001-AC4F-418D-AE19-62706E023703}">
                      <ahyp:hlinkClr xmlns:ahyp="http://schemas.microsoft.com/office/drawing/2018/hyperlinkcolor" val="tx"/>
                    </a:ext>
                  </a:extLst>
                </a:hlinkClick>
              </a:rPr>
              <a:t>自然数</a:t>
            </a:r>
            <a:r>
              <a:rPr lang="zh-CN" altLang="zh-CN" dirty="0">
                <a:latin typeface="宋体" panose="02010600030101010101" pitchFamily="2" charset="-122"/>
                <a:ea typeface="宋体" panose="02010600030101010101" pitchFamily="2" charset="-122"/>
              </a:rPr>
              <a:t>集是全体</a:t>
            </a:r>
            <a:r>
              <a:rPr lang="en-US" altLang="zh-CN" dirty="0" err="1">
                <a:latin typeface="宋体" panose="02010600030101010101" pitchFamily="2" charset="-122"/>
                <a:ea typeface="宋体" panose="02010600030101010101" pitchFamily="2" charset="-122"/>
                <a:hlinkClick r:id="rId3">
                  <a:extLst>
                    <a:ext uri="{A12FA001-AC4F-418D-AE19-62706E023703}">
                      <ahyp:hlinkClr xmlns:ahyp="http://schemas.microsoft.com/office/drawing/2018/hyperlinkcolor" val="tx"/>
                    </a:ext>
                  </a:extLst>
                </a:hlinkClick>
              </a:rPr>
              <a:t>非负整数</a:t>
            </a:r>
            <a:r>
              <a:rPr lang="zh-CN" altLang="zh-CN" dirty="0">
                <a:latin typeface="宋体" panose="02010600030101010101" pitchFamily="2" charset="-122"/>
                <a:ea typeface="宋体" panose="02010600030101010101" pitchFamily="2" charset="-122"/>
              </a:rPr>
              <a:t>组成的集合，</a:t>
            </a: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项是负数实例，</a:t>
            </a: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项是浮点数实例，</a:t>
            </a: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项是用科学计数法表示的浮点数实例。</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526922691"/>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sp>
        <p:nvSpPr>
          <p:cNvPr id="2" name="左大括号 1">
            <a:extLst>
              <a:ext uri="{FF2B5EF4-FFF2-40B4-BE49-F238E27FC236}">
                <a16:creationId xmlns:a16="http://schemas.microsoft.com/office/drawing/2014/main" id="{FFF85AC3-0D02-4981-8583-B9909043AAB2}"/>
              </a:ext>
            </a:extLst>
          </p:cNvPr>
          <p:cNvSpPr/>
          <p:nvPr/>
        </p:nvSpPr>
        <p:spPr>
          <a:xfrm>
            <a:off x="3466502" y="1204452"/>
            <a:ext cx="1111045" cy="52356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7EE4593-77F9-48AF-8437-C97A81D6D079}"/>
              </a:ext>
            </a:extLst>
          </p:cNvPr>
          <p:cNvSpPr txBox="1"/>
          <p:nvPr/>
        </p:nvSpPr>
        <p:spPr>
          <a:xfrm>
            <a:off x="1682922" y="3583859"/>
            <a:ext cx="1783579" cy="369332"/>
          </a:xfrm>
          <a:prstGeom prst="rect">
            <a:avLst/>
          </a:prstGeom>
          <a:noFill/>
        </p:spPr>
        <p:txBody>
          <a:bodyPr wrap="square" rtlCol="0">
            <a:spAutoFit/>
          </a:bodyPr>
          <a:lstStyle/>
          <a:p>
            <a:r>
              <a:rPr lang="zh-CN" altLang="en-US" dirty="0"/>
              <a:t>软件工程基础</a:t>
            </a:r>
          </a:p>
        </p:txBody>
      </p:sp>
      <p:sp>
        <p:nvSpPr>
          <p:cNvPr id="4" name="文本框 3">
            <a:extLst>
              <a:ext uri="{FF2B5EF4-FFF2-40B4-BE49-F238E27FC236}">
                <a16:creationId xmlns:a16="http://schemas.microsoft.com/office/drawing/2014/main" id="{4D56C69C-8BF0-4CD2-903E-6673477AECC7}"/>
              </a:ext>
            </a:extLst>
          </p:cNvPr>
          <p:cNvSpPr txBox="1"/>
          <p:nvPr/>
        </p:nvSpPr>
        <p:spPr>
          <a:xfrm>
            <a:off x="4577547" y="1087802"/>
            <a:ext cx="2679291" cy="369332"/>
          </a:xfrm>
          <a:prstGeom prst="rect">
            <a:avLst/>
          </a:prstGeom>
          <a:noFill/>
        </p:spPr>
        <p:txBody>
          <a:bodyPr wrap="square" rtlCol="0">
            <a:spAutoFit/>
          </a:bodyPr>
          <a:lstStyle/>
          <a:p>
            <a:r>
              <a:rPr lang="zh-CN" altLang="zh-CN" dirty="0"/>
              <a:t>软件工程的基本概念</a:t>
            </a:r>
            <a:endParaRPr lang="zh-CN" altLang="en-US" dirty="0"/>
          </a:p>
        </p:txBody>
      </p:sp>
      <p:sp>
        <p:nvSpPr>
          <p:cNvPr id="10" name="文本框 9">
            <a:extLst>
              <a:ext uri="{FF2B5EF4-FFF2-40B4-BE49-F238E27FC236}">
                <a16:creationId xmlns:a16="http://schemas.microsoft.com/office/drawing/2014/main" id="{8711CDB3-9B7D-43FD-A2EE-611A86FCC887}"/>
              </a:ext>
            </a:extLst>
          </p:cNvPr>
          <p:cNvSpPr txBox="1"/>
          <p:nvPr/>
        </p:nvSpPr>
        <p:spPr>
          <a:xfrm>
            <a:off x="4577545" y="2303212"/>
            <a:ext cx="2679291" cy="369332"/>
          </a:xfrm>
          <a:prstGeom prst="rect">
            <a:avLst/>
          </a:prstGeom>
          <a:noFill/>
        </p:spPr>
        <p:txBody>
          <a:bodyPr wrap="square" rtlCol="0">
            <a:spAutoFit/>
          </a:bodyPr>
          <a:lstStyle/>
          <a:p>
            <a:r>
              <a:rPr lang="zh-CN" altLang="zh-CN" dirty="0"/>
              <a:t>需求分析及其方法</a:t>
            </a:r>
            <a:endParaRPr lang="zh-CN" altLang="en-US" dirty="0"/>
          </a:p>
        </p:txBody>
      </p:sp>
      <p:sp>
        <p:nvSpPr>
          <p:cNvPr id="5" name="矩形 4">
            <a:extLst>
              <a:ext uri="{FF2B5EF4-FFF2-40B4-BE49-F238E27FC236}">
                <a16:creationId xmlns:a16="http://schemas.microsoft.com/office/drawing/2014/main" id="{8B34D0F5-7D51-4B20-B7F6-D64D44F66B1B}"/>
              </a:ext>
            </a:extLst>
          </p:cNvPr>
          <p:cNvSpPr/>
          <p:nvPr/>
        </p:nvSpPr>
        <p:spPr>
          <a:xfrm>
            <a:off x="4577545" y="3671044"/>
            <a:ext cx="2031325" cy="369332"/>
          </a:xfrm>
          <a:prstGeom prst="rect">
            <a:avLst/>
          </a:prstGeom>
        </p:spPr>
        <p:txBody>
          <a:bodyPr wrap="none">
            <a:spAutoFit/>
          </a:bodyPr>
          <a:lstStyle/>
          <a:p>
            <a:r>
              <a:rPr lang="zh-CN" altLang="zh-CN" dirty="0"/>
              <a:t>软件设计及其方法</a:t>
            </a:r>
            <a:endParaRPr lang="zh-CN" altLang="en-US" dirty="0"/>
          </a:p>
        </p:txBody>
      </p:sp>
      <p:sp>
        <p:nvSpPr>
          <p:cNvPr id="13" name="矩形 12">
            <a:extLst>
              <a:ext uri="{FF2B5EF4-FFF2-40B4-BE49-F238E27FC236}">
                <a16:creationId xmlns:a16="http://schemas.microsoft.com/office/drawing/2014/main" id="{2E994524-1DE4-41F3-A43C-9C213ED882EC}"/>
              </a:ext>
            </a:extLst>
          </p:cNvPr>
          <p:cNvSpPr/>
          <p:nvPr/>
        </p:nvSpPr>
        <p:spPr>
          <a:xfrm>
            <a:off x="4651785" y="5038876"/>
            <a:ext cx="1107996" cy="369332"/>
          </a:xfrm>
          <a:prstGeom prst="rect">
            <a:avLst/>
          </a:prstGeom>
        </p:spPr>
        <p:txBody>
          <a:bodyPr wrap="none">
            <a:spAutoFit/>
          </a:bodyPr>
          <a:lstStyle/>
          <a:p>
            <a:r>
              <a:rPr lang="zh-CN" altLang="zh-CN" dirty="0"/>
              <a:t>软件测试</a:t>
            </a:r>
            <a:endParaRPr lang="zh-CN" altLang="en-US" dirty="0"/>
          </a:p>
        </p:txBody>
      </p:sp>
      <p:sp>
        <p:nvSpPr>
          <p:cNvPr id="6" name="矩形 5">
            <a:extLst>
              <a:ext uri="{FF2B5EF4-FFF2-40B4-BE49-F238E27FC236}">
                <a16:creationId xmlns:a16="http://schemas.microsoft.com/office/drawing/2014/main" id="{0DB72235-E172-41E2-BC53-67AC3149B6C8}"/>
              </a:ext>
            </a:extLst>
          </p:cNvPr>
          <p:cNvSpPr/>
          <p:nvPr/>
        </p:nvSpPr>
        <p:spPr>
          <a:xfrm>
            <a:off x="4654754" y="6213676"/>
            <a:ext cx="1338828" cy="369332"/>
          </a:xfrm>
          <a:prstGeom prst="rect">
            <a:avLst/>
          </a:prstGeom>
        </p:spPr>
        <p:txBody>
          <a:bodyPr wrap="none">
            <a:spAutoFit/>
          </a:bodyPr>
          <a:lstStyle/>
          <a:p>
            <a:r>
              <a:rPr lang="zh-CN" altLang="zh-CN" dirty="0"/>
              <a:t>程序的调试</a:t>
            </a:r>
            <a:endParaRPr lang="zh-CN" altLang="en-US" dirty="0"/>
          </a:p>
        </p:txBody>
      </p:sp>
    </p:spTree>
    <p:extLst>
      <p:ext uri="{BB962C8B-B14F-4D97-AF65-F5344CB8AC3E}">
        <p14:creationId xmlns:p14="http://schemas.microsoft.com/office/powerpoint/2010/main" val="367475236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899" y="1271034"/>
            <a:ext cx="11118235" cy="5232400"/>
          </a:xfrm>
        </p:spPr>
        <p:txBody>
          <a:bodyPr>
            <a:normAutofit/>
          </a:bodyPr>
          <a:lstStyle/>
          <a:p>
            <a:pPr marL="0" indent="0">
              <a:buNone/>
            </a:pPr>
            <a:r>
              <a:rPr lang="en-US" altLang="zh-CN" sz="2400" dirty="0">
                <a:solidFill>
                  <a:srgbClr val="FF0000"/>
                </a:solidFill>
              </a:rPr>
              <a:t>1.</a:t>
            </a:r>
            <a:r>
              <a:rPr lang="zh-CN" altLang="zh-CN" sz="2400" dirty="0">
                <a:solidFill>
                  <a:srgbClr val="FF0000"/>
                </a:solidFill>
              </a:rPr>
              <a:t>软件工程的基本概念</a:t>
            </a:r>
            <a:endParaRPr lang="en-US" altLang="zh-CN" sz="2400" dirty="0">
              <a:solidFill>
                <a:srgbClr val="FF0000"/>
              </a:solidFill>
            </a:endParaRPr>
          </a:p>
          <a:p>
            <a:pPr marL="0" indent="0">
              <a:buNone/>
            </a:pPr>
            <a:endParaRPr lang="zh-CN" altLang="zh-CN" sz="2400" dirty="0">
              <a:solidFill>
                <a:srgbClr val="FF0000"/>
              </a:solidFill>
            </a:endParaRPr>
          </a:p>
          <a:p>
            <a:pPr marL="0" indent="0">
              <a:buNone/>
            </a:pPr>
            <a:r>
              <a:rPr lang="zh-CN" altLang="zh-CN" sz="1800" dirty="0"/>
              <a:t>（</a:t>
            </a:r>
            <a:r>
              <a:rPr lang="en-US" altLang="zh-CN" sz="1800" dirty="0"/>
              <a:t>1</a:t>
            </a:r>
            <a:r>
              <a:rPr lang="zh-CN" altLang="zh-CN" sz="1800" dirty="0"/>
              <a:t>）软件定义与软件特点</a:t>
            </a:r>
          </a:p>
          <a:p>
            <a:pPr marL="0" indent="0">
              <a:buNone/>
            </a:pPr>
            <a:r>
              <a:rPr lang="zh-CN" altLang="zh-CN" sz="1800" dirty="0"/>
              <a:t>计算机软件是由程序、数据及相关文档构成的完整集合，它与计算机硬件一起组成计算机系统。其中，程序和数据是机器可执行的，文档是机器不可执行的。</a:t>
            </a:r>
          </a:p>
          <a:p>
            <a:pPr marL="0" indent="0">
              <a:buNone/>
            </a:pPr>
            <a:endParaRPr lang="en-US" altLang="zh-CN" sz="1800" dirty="0"/>
          </a:p>
          <a:p>
            <a:pPr marL="0" indent="0">
              <a:buNone/>
            </a:pPr>
            <a:r>
              <a:rPr lang="zh-CN" altLang="zh-CN" sz="1800" dirty="0"/>
              <a:t>软件具有以下特点。</a:t>
            </a:r>
          </a:p>
          <a:p>
            <a:pPr marL="0" indent="0">
              <a:buNone/>
            </a:pPr>
            <a:r>
              <a:rPr lang="zh-CN" altLang="zh-CN" sz="1800" dirty="0"/>
              <a:t>①软件是一种逻辑实体，具有抽象性。</a:t>
            </a:r>
          </a:p>
          <a:p>
            <a:pPr marL="0" indent="0">
              <a:buNone/>
            </a:pPr>
            <a:r>
              <a:rPr lang="zh-CN" altLang="zh-CN" sz="1800" dirty="0"/>
              <a:t>②软件没有明显的制作过程。</a:t>
            </a:r>
          </a:p>
          <a:p>
            <a:pPr marL="0" indent="0">
              <a:buNone/>
            </a:pPr>
            <a:r>
              <a:rPr lang="zh-CN" altLang="zh-CN" sz="1800" dirty="0"/>
              <a:t>③软件在使用期间不存在磨损、老化问题。</a:t>
            </a:r>
          </a:p>
          <a:p>
            <a:pPr marL="0" indent="0">
              <a:buNone/>
            </a:pPr>
            <a:r>
              <a:rPr lang="zh-CN" altLang="zh-CN" sz="1800" dirty="0"/>
              <a:t>④对硬件和环境具有依赖性。</a:t>
            </a:r>
          </a:p>
          <a:p>
            <a:pPr marL="0" indent="0">
              <a:buNone/>
            </a:pPr>
            <a:r>
              <a:rPr lang="zh-CN" altLang="zh-CN" sz="1800" dirty="0"/>
              <a:t>⑤软件复杂性高，成本昂贵。</a:t>
            </a:r>
          </a:p>
          <a:p>
            <a:pPr marL="0" indent="0">
              <a:buNone/>
            </a:pPr>
            <a:r>
              <a:rPr lang="zh-CN" altLang="zh-CN" sz="1800" dirty="0"/>
              <a:t>⑥软件开发涉及诸多的社会因素。</a:t>
            </a:r>
          </a:p>
          <a:p>
            <a:pPr marL="0" indent="0">
              <a:buNone/>
            </a:pPr>
            <a:endParaRPr lang="zh-CN" altLang="zh-CN" sz="2000" dirty="0"/>
          </a:p>
          <a:p>
            <a:pPr marL="0" indent="0">
              <a:buNone/>
            </a:pPr>
            <a:endParaRPr lang="zh-CN" altLang="zh-CN" sz="2000" dirty="0"/>
          </a:p>
          <a:p>
            <a:pPr marL="0" indent="0">
              <a:buNone/>
            </a:pPr>
            <a:endParaRPr lang="zh-CN" altLang="zh-CN" sz="2400" dirty="0"/>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spTree>
    <p:extLst>
      <p:ext uri="{BB962C8B-B14F-4D97-AF65-F5344CB8AC3E}">
        <p14:creationId xmlns:p14="http://schemas.microsoft.com/office/powerpoint/2010/main" val="22771069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899" y="1271034"/>
            <a:ext cx="11118235" cy="5232400"/>
          </a:xfrm>
        </p:spPr>
        <p:txBody>
          <a:bodyPr>
            <a:normAutofit/>
          </a:bodyPr>
          <a:lstStyle/>
          <a:p>
            <a:pPr marL="0" indent="0">
              <a:buNone/>
            </a:pPr>
            <a:r>
              <a:rPr lang="en-US" altLang="zh-CN" sz="2400" dirty="0">
                <a:solidFill>
                  <a:srgbClr val="FF0000"/>
                </a:solidFill>
              </a:rPr>
              <a:t>1.</a:t>
            </a:r>
            <a:r>
              <a:rPr lang="zh-CN" altLang="zh-CN" sz="2400" dirty="0">
                <a:solidFill>
                  <a:srgbClr val="FF0000"/>
                </a:solidFill>
              </a:rPr>
              <a:t>软件工程的基本概念</a:t>
            </a:r>
            <a:endParaRPr lang="en-US" altLang="zh-CN" sz="2400" dirty="0">
              <a:solidFill>
                <a:srgbClr val="FF0000"/>
              </a:solidFill>
            </a:endParaRPr>
          </a:p>
          <a:p>
            <a:pPr marL="0" indent="0">
              <a:buNone/>
            </a:pPr>
            <a:endParaRPr lang="zh-CN" altLang="zh-CN" sz="2400" dirty="0">
              <a:solidFill>
                <a:srgbClr val="FF0000"/>
              </a:solidFill>
            </a:endParaRPr>
          </a:p>
          <a:p>
            <a:pPr marL="0" indent="0">
              <a:buNone/>
            </a:pPr>
            <a:r>
              <a:rPr lang="zh-CN" altLang="zh-CN" sz="1800" dirty="0"/>
              <a:t>（</a:t>
            </a:r>
            <a:r>
              <a:rPr lang="en-US" altLang="zh-CN" sz="1800" dirty="0"/>
              <a:t>2</a:t>
            </a:r>
            <a:r>
              <a:rPr lang="zh-CN" altLang="zh-CN" sz="1800" dirty="0"/>
              <a:t>）软件的分类</a:t>
            </a:r>
          </a:p>
          <a:p>
            <a:pPr marL="0" indent="0">
              <a:buNone/>
            </a:pPr>
            <a:r>
              <a:rPr lang="zh-CN" altLang="zh-CN" sz="1800" dirty="0"/>
              <a:t>计算机软件按功能分为应用软件、系统软件、支撑软件（或工具软件）。</a:t>
            </a:r>
          </a:p>
          <a:p>
            <a:pPr marL="0" indent="0">
              <a:buNone/>
            </a:pPr>
            <a:r>
              <a:rPr lang="zh-CN" altLang="zh-CN" sz="1800" dirty="0"/>
              <a:t>①系统软件——是管理计算机的资源，提高计算机的使用效率，为用户提供各种服务的软件。例如，操作系统（</a:t>
            </a:r>
            <a:r>
              <a:rPr lang="en-US" altLang="zh-CN" sz="1800" dirty="0"/>
              <a:t>OS</a:t>
            </a:r>
            <a:r>
              <a:rPr lang="zh-CN" altLang="zh-CN" sz="1800" dirty="0"/>
              <a:t>）、数据库管理系统（</a:t>
            </a:r>
            <a:r>
              <a:rPr lang="en-US" altLang="zh-CN" sz="1800" dirty="0"/>
              <a:t>DBMS</a:t>
            </a:r>
            <a:r>
              <a:rPr lang="zh-CN" altLang="zh-CN" sz="1800" dirty="0"/>
              <a:t>）、编译程序、汇编程序和网络软件等。系统软件是最靠近计算机硬件的软件。</a:t>
            </a:r>
            <a:endParaRPr lang="en-US" altLang="zh-CN" sz="1800" dirty="0"/>
          </a:p>
          <a:p>
            <a:pPr marL="0" indent="0">
              <a:buNone/>
            </a:pPr>
            <a:endParaRPr lang="zh-CN" altLang="zh-CN" sz="1800" dirty="0"/>
          </a:p>
          <a:p>
            <a:pPr marL="0" indent="0">
              <a:buNone/>
            </a:pPr>
            <a:r>
              <a:rPr lang="zh-CN" altLang="zh-CN" sz="1800" dirty="0"/>
              <a:t>②应用软件——为了应用于特定的领域而开发的软件。例如，我们熟悉的</a:t>
            </a:r>
            <a:r>
              <a:rPr lang="en-US" altLang="zh-CN" sz="1800" dirty="0"/>
              <a:t>Word</a:t>
            </a:r>
            <a:r>
              <a:rPr lang="zh-CN" altLang="zh-CN" sz="1800" dirty="0"/>
              <a:t>、</a:t>
            </a:r>
            <a:r>
              <a:rPr lang="en-US" altLang="zh-CN" sz="1800" dirty="0"/>
              <a:t>QQ</a:t>
            </a:r>
            <a:r>
              <a:rPr lang="zh-CN" altLang="zh-CN" sz="1800" dirty="0"/>
              <a:t>、</a:t>
            </a:r>
            <a:r>
              <a:rPr lang="en-US" altLang="zh-CN" sz="1800" dirty="0"/>
              <a:t>360</a:t>
            </a:r>
            <a:r>
              <a:rPr lang="zh-CN" altLang="zh-CN" sz="1800" dirty="0"/>
              <a:t>杀毒软件、财务管理系统等软件属于应用软件。</a:t>
            </a:r>
            <a:endParaRPr lang="en-US" altLang="zh-CN" sz="1800" dirty="0"/>
          </a:p>
          <a:p>
            <a:pPr marL="0" indent="0">
              <a:buNone/>
            </a:pPr>
            <a:endParaRPr lang="zh-CN" altLang="zh-CN" sz="1800" dirty="0"/>
          </a:p>
          <a:p>
            <a:pPr marL="0" indent="0">
              <a:buNone/>
            </a:pPr>
            <a:r>
              <a:rPr lang="zh-CN" altLang="zh-CN" sz="1800" dirty="0"/>
              <a:t>③支撑软件——介于系统软件和应用软件之间，协助用户开发软件的工具型软件，其中包括帮助程序人员开发和维护软件产品的工具软件，也包括帮助管理人员控制开发进程和项目管理的工具软件。</a:t>
            </a:r>
          </a:p>
          <a:p>
            <a:pPr marL="0" indent="0">
              <a:buNone/>
            </a:pPr>
            <a:endParaRPr lang="zh-CN" altLang="zh-CN" sz="2000" dirty="0"/>
          </a:p>
          <a:p>
            <a:pPr marL="0" indent="0">
              <a:buNone/>
            </a:pPr>
            <a:endParaRPr lang="zh-CN" altLang="zh-CN" sz="2000" dirty="0"/>
          </a:p>
          <a:p>
            <a:pPr marL="0" indent="0">
              <a:buNone/>
            </a:pPr>
            <a:endParaRPr lang="zh-CN" altLang="zh-CN" sz="2400" dirty="0"/>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spTree>
    <p:extLst>
      <p:ext uri="{BB962C8B-B14F-4D97-AF65-F5344CB8AC3E}">
        <p14:creationId xmlns:p14="http://schemas.microsoft.com/office/powerpoint/2010/main" val="127917774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6105" y="1335246"/>
            <a:ext cx="12192000" cy="297329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n-cs"/>
            </a:endParaRPr>
          </a:p>
        </p:txBody>
      </p:sp>
      <p:cxnSp>
        <p:nvCxnSpPr>
          <p:cNvPr id="66" name="直接连接符 65"/>
          <p:cNvCxnSpPr/>
          <p:nvPr/>
        </p:nvCxnSpPr>
        <p:spPr>
          <a:xfrm>
            <a:off x="3369234" y="3739355"/>
            <a:ext cx="6172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632817" y="3809205"/>
            <a:ext cx="540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632817" y="3669505"/>
            <a:ext cx="540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4" name="矩形 123"/>
          <p:cNvSpPr/>
          <p:nvPr/>
        </p:nvSpPr>
        <p:spPr>
          <a:xfrm>
            <a:off x="2031528" y="1938863"/>
            <a:ext cx="8602579" cy="1200329"/>
          </a:xfrm>
          <a:prstGeom prst="rect">
            <a:avLst/>
          </a:prstGeom>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200" b="1" i="0" u="none" strike="noStrike" kern="1200" cap="none" spc="0" normalizeH="0" baseline="0" noProof="0" dirty="0">
                <a:ln>
                  <a:noFill/>
                </a:ln>
                <a:solidFill>
                  <a:prstClr val="white"/>
                </a:solidFill>
                <a:effectLst/>
                <a:uLnTx/>
                <a:uFillTx/>
                <a:latin typeface="Arial" pitchFamily="34" charset="0"/>
                <a:ea typeface="微软雅黑"/>
                <a:cs typeface="Arial" pitchFamily="34" charset="0"/>
              </a:rPr>
              <a:t>考试介绍</a:t>
            </a:r>
            <a:endParaRPr kumimoji="0" lang="en-US" altLang="zh-CN" sz="7200" b="1" i="0" u="none" strike="noStrike" kern="1200" cap="none" spc="0" normalizeH="0" baseline="0" noProof="0" dirty="0">
              <a:ln>
                <a:noFill/>
              </a:ln>
              <a:solidFill>
                <a:prstClr val="white"/>
              </a:solidFill>
              <a:effectLst/>
              <a:uLnTx/>
              <a:uFillTx/>
              <a:latin typeface="Arial" pitchFamily="34" charset="0"/>
              <a:ea typeface="微软雅黑"/>
              <a:cs typeface="Arial" pitchFamily="34" charset="0"/>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6862" y="4955800"/>
            <a:ext cx="687977" cy="662788"/>
          </a:xfrm>
          <a:prstGeom prst="rect">
            <a:avLst/>
          </a:prstGeom>
        </p:spPr>
      </p:pic>
      <p:sp>
        <p:nvSpPr>
          <p:cNvPr id="13" name="圆角矩形 12"/>
          <p:cNvSpPr/>
          <p:nvPr/>
        </p:nvSpPr>
        <p:spPr>
          <a:xfrm>
            <a:off x="5507198" y="4843798"/>
            <a:ext cx="1660682" cy="866686"/>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4" name="Freeform 60"/>
          <p:cNvSpPr>
            <a:spLocks/>
          </p:cNvSpPr>
          <p:nvPr/>
        </p:nvSpPr>
        <p:spPr bwMode="auto">
          <a:xfrm flipH="1">
            <a:off x="6332817" y="4838505"/>
            <a:ext cx="872836" cy="871978"/>
          </a:xfrm>
          <a:custGeom>
            <a:avLst/>
            <a:gdLst>
              <a:gd name="T0" fmla="*/ 64 w 128"/>
              <a:gd name="T1" fmla="*/ 0 h 128"/>
              <a:gd name="T2" fmla="*/ 0 w 128"/>
              <a:gd name="T3" fmla="*/ 64 h 128"/>
              <a:gd name="T4" fmla="*/ 64 w 128"/>
              <a:gd name="T5" fmla="*/ 128 h 128"/>
              <a:gd name="T6" fmla="*/ 128 w 128"/>
              <a:gd name="T7" fmla="*/ 128 h 128"/>
              <a:gd name="T8" fmla="*/ 128 w 128"/>
              <a:gd name="T9" fmla="*/ 64 h 128"/>
              <a:gd name="T10" fmla="*/ 64 w 128"/>
              <a:gd name="T11" fmla="*/ 0 h 128"/>
            </a:gdLst>
            <a:ahLst/>
            <a:cxnLst>
              <a:cxn ang="0">
                <a:pos x="T0" y="T1"/>
              </a:cxn>
              <a:cxn ang="0">
                <a:pos x="T2" y="T3"/>
              </a:cxn>
              <a:cxn ang="0">
                <a:pos x="T4" y="T5"/>
              </a:cxn>
              <a:cxn ang="0">
                <a:pos x="T6" y="T7"/>
              </a:cxn>
              <a:cxn ang="0">
                <a:pos x="T8" y="T9"/>
              </a:cxn>
              <a:cxn ang="0">
                <a:pos x="T10" y="T11"/>
              </a:cxn>
            </a:cxnLst>
            <a:rect l="0" t="0" r="r" b="b"/>
            <a:pathLst>
              <a:path w="128" h="128">
                <a:moveTo>
                  <a:pt x="64" y="0"/>
                </a:moveTo>
                <a:cubicBezTo>
                  <a:pt x="29" y="0"/>
                  <a:pt x="0" y="29"/>
                  <a:pt x="0" y="64"/>
                </a:cubicBezTo>
                <a:cubicBezTo>
                  <a:pt x="0" y="99"/>
                  <a:pt x="29" y="128"/>
                  <a:pt x="64" y="128"/>
                </a:cubicBezTo>
                <a:cubicBezTo>
                  <a:pt x="128" y="128"/>
                  <a:pt x="128" y="128"/>
                  <a:pt x="128" y="128"/>
                </a:cubicBezTo>
                <a:cubicBezTo>
                  <a:pt x="128" y="64"/>
                  <a:pt x="128" y="64"/>
                  <a:pt x="128" y="64"/>
                </a:cubicBezTo>
                <a:cubicBezTo>
                  <a:pt x="128" y="29"/>
                  <a:pt x="100" y="0"/>
                  <a:pt x="64" y="0"/>
                </a:cubicBezTo>
                <a:close/>
              </a:path>
            </a:pathLst>
          </a:custGeom>
          <a:solidFill>
            <a:srgbClr val="92D050"/>
          </a:solidFill>
          <a:ln>
            <a:solidFill>
              <a:schemeClr val="bg1"/>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1" name="矩形 10"/>
          <p:cNvSpPr/>
          <p:nvPr/>
        </p:nvSpPr>
        <p:spPr>
          <a:xfrm>
            <a:off x="6245659" y="4987302"/>
            <a:ext cx="973235"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主讲：朱爱彬</a:t>
            </a:r>
          </a:p>
        </p:txBody>
      </p:sp>
    </p:spTree>
    <p:extLst>
      <p:ext uri="{BB962C8B-B14F-4D97-AF65-F5344CB8AC3E}">
        <p14:creationId xmlns:p14="http://schemas.microsoft.com/office/powerpoint/2010/main" val="9219450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899" y="1271034"/>
            <a:ext cx="11118235" cy="5232400"/>
          </a:xfrm>
        </p:spPr>
        <p:txBody>
          <a:bodyPr>
            <a:normAutofit/>
          </a:bodyPr>
          <a:lstStyle/>
          <a:p>
            <a:pPr marL="0" indent="0">
              <a:buNone/>
            </a:pPr>
            <a:r>
              <a:rPr lang="en-US" altLang="zh-CN" sz="2400" dirty="0">
                <a:solidFill>
                  <a:srgbClr val="FF0000"/>
                </a:solidFill>
              </a:rPr>
              <a:t>1.</a:t>
            </a:r>
            <a:r>
              <a:rPr lang="zh-CN" altLang="zh-CN" sz="2400" dirty="0">
                <a:solidFill>
                  <a:srgbClr val="FF0000"/>
                </a:solidFill>
              </a:rPr>
              <a:t>软件工程的基本概念</a:t>
            </a:r>
            <a:endParaRPr lang="en-US" altLang="zh-CN" sz="2400" dirty="0">
              <a:solidFill>
                <a:srgbClr val="FF0000"/>
              </a:solidFill>
            </a:endParaRPr>
          </a:p>
          <a:p>
            <a:pPr marL="0" indent="0">
              <a:buNone/>
            </a:pPr>
            <a:endParaRPr lang="zh-CN" altLang="zh-CN" sz="2400" dirty="0">
              <a:solidFill>
                <a:srgbClr val="FF0000"/>
              </a:solidFill>
            </a:endParaRPr>
          </a:p>
          <a:p>
            <a:pPr marL="0" indent="0">
              <a:buNone/>
            </a:pPr>
            <a:r>
              <a:rPr lang="zh-CN" altLang="zh-CN" sz="2100" dirty="0"/>
              <a:t>（</a:t>
            </a:r>
            <a:r>
              <a:rPr lang="en-US" altLang="zh-CN" sz="2100" dirty="0"/>
              <a:t>3</a:t>
            </a:r>
            <a:r>
              <a:rPr lang="zh-CN" altLang="zh-CN" sz="2100" dirty="0"/>
              <a:t>）软件工程</a:t>
            </a:r>
          </a:p>
          <a:p>
            <a:pPr marL="0" indent="0">
              <a:buNone/>
            </a:pPr>
            <a:r>
              <a:rPr lang="zh-CN" altLang="zh-CN" sz="2100" dirty="0"/>
              <a:t>软件工程是试图用工程、科学和数学的原理与方法研制、维护计算机软件的有关技术及管理方法，是应用于计算机软件的定义、开发和维护的一整套方法、工具、文档、实践标准和工序。软件工程包含</a:t>
            </a:r>
            <a:r>
              <a:rPr lang="en-US" altLang="zh-CN" sz="2100" dirty="0"/>
              <a:t>3</a:t>
            </a:r>
            <a:r>
              <a:rPr lang="zh-CN" altLang="zh-CN" sz="2100" dirty="0"/>
              <a:t>个要素：方法、工具和过程。</a:t>
            </a:r>
          </a:p>
          <a:p>
            <a:pPr marL="0" indent="0">
              <a:buNone/>
            </a:pPr>
            <a:r>
              <a:rPr lang="zh-CN" altLang="zh-CN" sz="2100" dirty="0"/>
              <a:t>抽象、信息隐蔽、模块化、局部化、确定性、一致性、完备性和可验证性是软件工程的原则。</a:t>
            </a:r>
          </a:p>
          <a:p>
            <a:pPr marL="0" indent="0">
              <a:buNone/>
            </a:pPr>
            <a:endParaRPr lang="en-US" altLang="zh-CN" sz="2100" dirty="0"/>
          </a:p>
          <a:p>
            <a:pPr marL="0" indent="0">
              <a:buNone/>
            </a:pPr>
            <a:r>
              <a:rPr lang="zh-CN" altLang="zh-CN" sz="2100" dirty="0"/>
              <a:t>（</a:t>
            </a:r>
            <a:r>
              <a:rPr lang="en-US" altLang="zh-CN" sz="2100" dirty="0"/>
              <a:t>4</a:t>
            </a:r>
            <a:r>
              <a:rPr lang="zh-CN" altLang="zh-CN" sz="2100" dirty="0"/>
              <a:t>）软件过程</a:t>
            </a:r>
          </a:p>
          <a:p>
            <a:pPr marL="0" indent="0">
              <a:buNone/>
            </a:pPr>
            <a:r>
              <a:rPr lang="zh-CN" altLang="zh-CN" sz="2100" dirty="0"/>
              <a:t>软件过程是把输入转化为输出的一组彼此相关的资源和活动。软件过程是为了获得高质量软件所需要完成的一系列任务的框架，它规定了完成各项任务的工作步骤。软件过程所进行的基本活动主要有软件规格说明、软件开发或软件设计与实线、软件确认、软件演进。</a:t>
            </a:r>
          </a:p>
          <a:p>
            <a:pPr marL="0" indent="0">
              <a:buNone/>
            </a:pPr>
            <a:endParaRPr lang="zh-CN" altLang="zh-CN" sz="2000" dirty="0"/>
          </a:p>
          <a:p>
            <a:pPr marL="0" indent="0">
              <a:buNone/>
            </a:pPr>
            <a:endParaRPr lang="zh-CN" altLang="zh-CN" sz="2000" dirty="0"/>
          </a:p>
          <a:p>
            <a:pPr marL="0" indent="0">
              <a:buNone/>
            </a:pPr>
            <a:endParaRPr lang="zh-CN" altLang="zh-CN" sz="2400" dirty="0"/>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spTree>
    <p:extLst>
      <p:ext uri="{BB962C8B-B14F-4D97-AF65-F5344CB8AC3E}">
        <p14:creationId xmlns:p14="http://schemas.microsoft.com/office/powerpoint/2010/main" val="359043840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900" y="1271033"/>
            <a:ext cx="8060404" cy="5341161"/>
          </a:xfrm>
        </p:spPr>
        <p:txBody>
          <a:bodyPr>
            <a:normAutofit fontScale="47500" lnSpcReduction="20000"/>
          </a:bodyPr>
          <a:lstStyle/>
          <a:p>
            <a:pPr marL="0" indent="0">
              <a:buNone/>
            </a:pPr>
            <a:r>
              <a:rPr lang="en-US" altLang="zh-CN" sz="5100" dirty="0">
                <a:solidFill>
                  <a:srgbClr val="FF0000"/>
                </a:solidFill>
              </a:rPr>
              <a:t>1.</a:t>
            </a:r>
            <a:r>
              <a:rPr lang="zh-CN" altLang="zh-CN" sz="5100" dirty="0">
                <a:solidFill>
                  <a:srgbClr val="FF0000"/>
                </a:solidFill>
              </a:rPr>
              <a:t>软件工程的基本概念</a:t>
            </a:r>
            <a:endParaRPr lang="en-US" altLang="zh-CN" sz="5100" dirty="0">
              <a:solidFill>
                <a:srgbClr val="FF0000"/>
              </a:solidFill>
            </a:endParaRPr>
          </a:p>
          <a:p>
            <a:pPr marL="0" indent="0">
              <a:buNone/>
            </a:pPr>
            <a:endParaRPr lang="zh-CN" altLang="zh-CN" sz="2400" dirty="0">
              <a:solidFill>
                <a:srgbClr val="FF0000"/>
              </a:solidFill>
            </a:endParaRPr>
          </a:p>
          <a:p>
            <a:pPr marL="0" indent="0">
              <a:buNone/>
            </a:pPr>
            <a:r>
              <a:rPr lang="zh-CN" altLang="zh-CN" sz="3800" dirty="0"/>
              <a:t>（</a:t>
            </a:r>
            <a:r>
              <a:rPr lang="en-US" altLang="zh-CN" sz="3800" dirty="0"/>
              <a:t>5</a:t>
            </a:r>
            <a:r>
              <a:rPr lang="zh-CN" altLang="zh-CN" sz="3800" dirty="0"/>
              <a:t>）软件生命周期</a:t>
            </a:r>
          </a:p>
          <a:p>
            <a:pPr marL="0" indent="0">
              <a:buNone/>
            </a:pPr>
            <a:r>
              <a:rPr lang="zh-CN" altLang="zh-CN" sz="3800" dirty="0"/>
              <a:t>软件开发应遵循一个软件的生命周期。通常把软件产品从提出、实现、使用、维护到停止使用、退役的过程称为软件生命周期。软件生命周期分为</a:t>
            </a:r>
            <a:r>
              <a:rPr lang="en-US" altLang="zh-CN" sz="3800" dirty="0"/>
              <a:t>3</a:t>
            </a:r>
            <a:r>
              <a:rPr lang="zh-CN" altLang="zh-CN" sz="3800" dirty="0"/>
              <a:t>个时期共</a:t>
            </a:r>
            <a:r>
              <a:rPr lang="en-US" altLang="zh-CN" sz="3800" dirty="0"/>
              <a:t>8</a:t>
            </a:r>
            <a:r>
              <a:rPr lang="zh-CN" altLang="zh-CN" sz="3800" dirty="0"/>
              <a:t>个阶段，如</a:t>
            </a:r>
            <a:r>
              <a:rPr lang="zh-CN" altLang="en-US" sz="3800" dirty="0"/>
              <a:t>右图</a:t>
            </a:r>
            <a:r>
              <a:rPr lang="zh-CN" altLang="zh-CN" sz="3800" dirty="0"/>
              <a:t>所示。</a:t>
            </a:r>
          </a:p>
          <a:p>
            <a:pPr marL="0" indent="0">
              <a:buNone/>
            </a:pPr>
            <a:endParaRPr lang="zh-CN" altLang="zh-CN" sz="3800" dirty="0"/>
          </a:p>
          <a:p>
            <a:pPr marL="0" indent="0">
              <a:buNone/>
            </a:pPr>
            <a:r>
              <a:rPr lang="zh-CN" altLang="zh-CN" sz="3400" dirty="0"/>
              <a:t>①问题定义。确定要求解决的问题是什么。</a:t>
            </a:r>
          </a:p>
          <a:p>
            <a:pPr marL="0" indent="0">
              <a:buNone/>
            </a:pPr>
            <a:r>
              <a:rPr lang="zh-CN" altLang="zh-CN" sz="3400" dirty="0"/>
              <a:t>②可行性研究与计划制定。决定该问题是否存在一个可行的解决办法，指定完成开发任务的实施计划。</a:t>
            </a:r>
          </a:p>
          <a:p>
            <a:pPr marL="0" indent="0">
              <a:buNone/>
            </a:pPr>
            <a:r>
              <a:rPr lang="zh-CN" altLang="zh-CN" sz="3400" dirty="0"/>
              <a:t>③需求分析。对待开发软件提出的需求进行分析并给出详细定义。编写软件规格说明书及初步的用户手册，提交评审。</a:t>
            </a:r>
          </a:p>
          <a:p>
            <a:pPr marL="0" indent="0">
              <a:buNone/>
            </a:pPr>
            <a:r>
              <a:rPr lang="zh-CN" altLang="zh-CN" sz="3400" dirty="0"/>
              <a:t>④软件设计。通常又分为概要设计和详细设计两个阶段，给出软件的结构、模块的划分、功能的分配以及处理流程。软件设计阶段提交评审的文档有概要设计说明书、详细设计说明书和测试计划初稿。</a:t>
            </a:r>
          </a:p>
          <a:p>
            <a:pPr marL="0" indent="0">
              <a:buNone/>
            </a:pPr>
            <a:r>
              <a:rPr lang="zh-CN" altLang="zh-CN" sz="3400" dirty="0"/>
              <a:t>⑤软件实现。在软件设计的基础上编写程序。该阶段完成的文档有用户手册、操作手册等面向用户的文档，以及为下一步做准备而编写的单元测试计划。</a:t>
            </a:r>
          </a:p>
          <a:p>
            <a:pPr marL="0" indent="0">
              <a:buNone/>
            </a:pPr>
            <a:r>
              <a:rPr lang="zh-CN" altLang="zh-CN" sz="3400" dirty="0"/>
              <a:t>⑥软件测试。在设计测试用例的基础上，检验软件的各个组成部分。编写测试分析报告。</a:t>
            </a:r>
          </a:p>
          <a:p>
            <a:pPr marL="0" indent="0">
              <a:buNone/>
            </a:pPr>
            <a:r>
              <a:rPr lang="zh-CN" altLang="zh-CN" sz="3400" dirty="0"/>
              <a:t>⑦运行维护。将已交付的软件投入运行，同时不断地维护，进行必要而且可行的扩充和删改。</a:t>
            </a:r>
          </a:p>
          <a:p>
            <a:pPr marL="0" indent="0">
              <a:buNone/>
            </a:pPr>
            <a:endParaRPr lang="zh-CN" altLang="zh-CN" sz="2000" dirty="0"/>
          </a:p>
          <a:p>
            <a:pPr marL="0" indent="0">
              <a:buNone/>
            </a:pPr>
            <a:endParaRPr lang="zh-CN" altLang="zh-CN" sz="2400" dirty="0"/>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pic>
        <p:nvPicPr>
          <p:cNvPr id="5" name="图片 4">
            <a:extLst>
              <a:ext uri="{FF2B5EF4-FFF2-40B4-BE49-F238E27FC236}">
                <a16:creationId xmlns:a16="http://schemas.microsoft.com/office/drawing/2014/main" id="{224F7E39-066B-47CE-B943-01F2B468E929}"/>
              </a:ext>
            </a:extLst>
          </p:cNvPr>
          <p:cNvPicPr/>
          <p:nvPr/>
        </p:nvPicPr>
        <p:blipFill>
          <a:blip r:embed="rId2"/>
          <a:stretch>
            <a:fillRect/>
          </a:stretch>
        </p:blipFill>
        <p:spPr>
          <a:xfrm>
            <a:off x="8876388" y="2067251"/>
            <a:ext cx="3148464" cy="4048413"/>
          </a:xfrm>
          <a:prstGeom prst="rect">
            <a:avLst/>
          </a:prstGeom>
        </p:spPr>
      </p:pic>
    </p:spTree>
    <p:extLst>
      <p:ext uri="{BB962C8B-B14F-4D97-AF65-F5344CB8AC3E}">
        <p14:creationId xmlns:p14="http://schemas.microsoft.com/office/powerpoint/2010/main" val="160014551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8C44A01-538C-4438-8045-1E1CA5EFC31D}"/>
              </a:ext>
            </a:extLst>
          </p:cNvPr>
          <p:cNvSpPr/>
          <p:nvPr/>
        </p:nvSpPr>
        <p:spPr>
          <a:xfrm>
            <a:off x="394740" y="1443841"/>
            <a:ext cx="11417509" cy="4431983"/>
          </a:xfrm>
          <a:prstGeom prst="rect">
            <a:avLst/>
          </a:prstGeom>
        </p:spPr>
        <p:txBody>
          <a:bodyPr wrap="square">
            <a:spAutoFit/>
          </a:bodyPr>
          <a:lstStyle/>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a:t>
            </a:r>
            <a:r>
              <a:rPr lang="en-US" altLang="zh-CN" dirty="0">
                <a:latin typeface="宋体" panose="02010600030101010101" pitchFamily="2" charset="-122"/>
                <a:ea typeface="宋体" panose="02010600030101010101" pitchFamily="2" charset="-122"/>
                <a:cs typeface="宋体" panose="02010600030101010101" pitchFamily="2" charset="-122"/>
              </a:rPr>
              <a:t>1</a:t>
            </a:r>
            <a:r>
              <a:rPr lang="zh-CN" altLang="zh-CN" dirty="0">
                <a:latin typeface="宋体" panose="02010600030101010101" pitchFamily="2" charset="-122"/>
                <a:ea typeface="宋体" panose="02010600030101010101" pitchFamily="2" charset="-122"/>
                <a:cs typeface="宋体" panose="02010600030101010101" pitchFamily="2" charset="-122"/>
              </a:rPr>
              <a:t>】下面对软件描述错误的是（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文档是不可执行的</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程序和数据是可执行的</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软件文档是与程序开发、维护和应用无关的资料</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软件是程序、数据及相关文档的集合</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【解析】文档是与程序开发、维护和使用有关的图文资料。</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a:t>
            </a:r>
            <a:r>
              <a:rPr lang="en-US" altLang="zh-CN" dirty="0">
                <a:latin typeface="宋体" panose="02010600030101010101" pitchFamily="2" charset="-122"/>
                <a:ea typeface="宋体" panose="02010600030101010101" pitchFamily="2" charset="-122"/>
                <a:cs typeface="宋体" panose="02010600030101010101" pitchFamily="2" charset="-122"/>
              </a:rPr>
              <a:t>2</a:t>
            </a:r>
            <a:r>
              <a:rPr lang="zh-CN" altLang="zh-CN" dirty="0">
                <a:latin typeface="宋体" panose="02010600030101010101" pitchFamily="2" charset="-122"/>
                <a:ea typeface="宋体" panose="02010600030101010101" pitchFamily="2" charset="-122"/>
                <a:cs typeface="宋体" panose="02010600030101010101" pitchFamily="2" charset="-122"/>
              </a:rPr>
              <a:t>】下面对软件特点描述正确的是（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软件具有明显的制作过程</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软件在使用中存在磨损、老化问题</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软件复制不涉及知识产权</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软件是一种逻辑实体，具有抽象性</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【解析】软件的生产与硬件不同，它没有明显的制作过程；软件在运行、使用期间不存在磨损、老化问题；软件开发涉及诸多的社会因素（包括软件知识产权及法律等问题）。</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30174794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3CC6F6-E237-46BE-9D37-D5957258BF61}"/>
              </a:ext>
            </a:extLst>
          </p:cNvPr>
          <p:cNvSpPr/>
          <p:nvPr/>
        </p:nvSpPr>
        <p:spPr>
          <a:xfrm>
            <a:off x="424722" y="1403097"/>
            <a:ext cx="11672340" cy="4062651"/>
          </a:xfrm>
          <a:prstGeom prst="rect">
            <a:avLst/>
          </a:prstGeom>
        </p:spPr>
        <p:txBody>
          <a:bodyPr wrap="square">
            <a:spAutoFit/>
          </a:bodyPr>
          <a:lstStyle/>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a:t>
            </a:r>
            <a:r>
              <a:rPr lang="en-US" altLang="zh-CN" dirty="0">
                <a:latin typeface="宋体" panose="02010600030101010101" pitchFamily="2" charset="-122"/>
                <a:ea typeface="宋体" panose="02010600030101010101" pitchFamily="2" charset="-122"/>
                <a:cs typeface="宋体" panose="02010600030101010101" pitchFamily="2" charset="-122"/>
              </a:rPr>
              <a:t>3</a:t>
            </a:r>
            <a:r>
              <a:rPr lang="zh-CN" altLang="zh-CN" dirty="0">
                <a:latin typeface="宋体" panose="02010600030101010101" pitchFamily="2" charset="-122"/>
                <a:ea typeface="宋体" panose="02010600030101010101" pitchFamily="2" charset="-122"/>
                <a:cs typeface="宋体" panose="02010600030101010101" pitchFamily="2" charset="-122"/>
              </a:rPr>
              <a:t>】下面属于工具</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支撑</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软件的是（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A)IOS</a:t>
            </a:r>
            <a:r>
              <a:rPr lang="zh-CN" altLang="zh-CN" dirty="0">
                <a:latin typeface="宋体" panose="02010600030101010101" pitchFamily="2" charset="-122"/>
                <a:ea typeface="宋体" panose="02010600030101010101" pitchFamily="2" charset="-122"/>
                <a:cs typeface="宋体" panose="02010600030101010101" pitchFamily="2" charset="-122"/>
              </a:rPr>
              <a:t>系统</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数据库管理系统</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财务管理系统</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D)Studio.NET</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【解析】</a:t>
            </a:r>
            <a:r>
              <a:rPr lang="en-US" altLang="zh-CN" dirty="0">
                <a:latin typeface="宋体" panose="02010600030101010101" pitchFamily="2" charset="-122"/>
                <a:ea typeface="宋体" panose="02010600030101010101" pitchFamily="2" charset="-122"/>
                <a:cs typeface="宋体" panose="02010600030101010101" pitchFamily="2" charset="-122"/>
              </a:rPr>
              <a:t>IOS</a:t>
            </a:r>
            <a:r>
              <a:rPr lang="zh-CN" altLang="zh-CN" dirty="0">
                <a:latin typeface="宋体" panose="02010600030101010101" pitchFamily="2" charset="-122"/>
                <a:ea typeface="宋体" panose="02010600030101010101" pitchFamily="2" charset="-122"/>
                <a:cs typeface="宋体" panose="02010600030101010101" pitchFamily="2" charset="-122"/>
              </a:rPr>
              <a:t>系统、数据库管理系统属于系统软件，财务管理系统属于应用软件，</a:t>
            </a:r>
            <a:r>
              <a:rPr lang="en-US" altLang="zh-CN" dirty="0">
                <a:latin typeface="宋体" panose="02010600030101010101" pitchFamily="2" charset="-122"/>
                <a:ea typeface="宋体" panose="02010600030101010101" pitchFamily="2" charset="-122"/>
                <a:cs typeface="宋体" panose="02010600030101010101" pitchFamily="2" charset="-122"/>
              </a:rPr>
              <a:t>Studio.NET</a:t>
            </a:r>
            <a:r>
              <a:rPr lang="zh-CN" altLang="zh-CN" dirty="0">
                <a:latin typeface="宋体" panose="02010600030101010101" pitchFamily="2" charset="-122"/>
                <a:ea typeface="宋体" panose="02010600030101010101" pitchFamily="2" charset="-122"/>
                <a:cs typeface="宋体" panose="02010600030101010101" pitchFamily="2" charset="-122"/>
              </a:rPr>
              <a:t>属于支撑软件。</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a:t>
            </a:r>
            <a:r>
              <a:rPr lang="en-US" altLang="zh-CN" dirty="0">
                <a:latin typeface="宋体" panose="02010600030101010101" pitchFamily="2" charset="-122"/>
                <a:ea typeface="宋体" panose="02010600030101010101" pitchFamily="2" charset="-122"/>
                <a:cs typeface="宋体" panose="02010600030101010101" pitchFamily="2" charset="-122"/>
              </a:rPr>
              <a:t>4</a:t>
            </a:r>
            <a:r>
              <a:rPr lang="zh-CN" altLang="zh-CN" dirty="0">
                <a:latin typeface="宋体" panose="02010600030101010101" pitchFamily="2" charset="-122"/>
                <a:ea typeface="宋体" panose="02010600030101010101" pitchFamily="2" charset="-122"/>
                <a:cs typeface="宋体" panose="02010600030101010101" pitchFamily="2" charset="-122"/>
              </a:rPr>
              <a:t>】下列叙述中正确的是（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软件工程是为了解决软件生产率问题</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软件工程的三要素是方法、工具和进程</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软件工程是用于软件的定义、开发和维护的方法</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软件工程是用工程、科学和数学的原则与方法研制、维护计算机软件的有关技术及管理方法</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【解析】软件工程是应用于计算机软件的定义、开发和维护的一整套方法、工具、文档、实践标准和工序。软件工程的目的是提高软件产品的质量和开发效率，减少维护的困难。软件工程包含</a:t>
            </a:r>
            <a:r>
              <a:rPr lang="en-US" altLang="zh-CN" dirty="0">
                <a:latin typeface="宋体" panose="02010600030101010101" pitchFamily="2" charset="-122"/>
                <a:ea typeface="宋体" panose="02010600030101010101" pitchFamily="2" charset="-122"/>
                <a:cs typeface="宋体" panose="02010600030101010101" pitchFamily="2" charset="-122"/>
              </a:rPr>
              <a:t>3</a:t>
            </a:r>
            <a:r>
              <a:rPr lang="zh-CN" altLang="zh-CN" dirty="0">
                <a:latin typeface="宋体" panose="02010600030101010101" pitchFamily="2" charset="-122"/>
                <a:ea typeface="宋体" panose="02010600030101010101" pitchFamily="2" charset="-122"/>
                <a:cs typeface="宋体" panose="02010600030101010101" pitchFamily="2" charset="-122"/>
              </a:rPr>
              <a:t>个要素：方法、工具和过程。</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57038027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BDBCA5E-ADE9-49FF-AE95-2799E5ED6011}"/>
              </a:ext>
            </a:extLst>
          </p:cNvPr>
          <p:cNvSpPr/>
          <p:nvPr/>
        </p:nvSpPr>
        <p:spPr>
          <a:xfrm>
            <a:off x="319790" y="1399509"/>
            <a:ext cx="11552420" cy="4062651"/>
          </a:xfrm>
          <a:prstGeom prst="rect">
            <a:avLst/>
          </a:prstGeom>
        </p:spPr>
        <p:txBody>
          <a:bodyPr wrap="square">
            <a:spAutoFit/>
          </a:bodyPr>
          <a:lstStyle/>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a:t>
            </a:r>
            <a:r>
              <a:rPr lang="en-US" altLang="zh-CN" dirty="0">
                <a:latin typeface="宋体" panose="02010600030101010101" pitchFamily="2" charset="-122"/>
                <a:ea typeface="宋体" panose="02010600030101010101" pitchFamily="2" charset="-122"/>
                <a:cs typeface="宋体" panose="02010600030101010101" pitchFamily="2" charset="-122"/>
              </a:rPr>
              <a:t>5</a:t>
            </a:r>
            <a:r>
              <a:rPr lang="zh-CN" altLang="zh-CN" dirty="0">
                <a:latin typeface="宋体" panose="02010600030101010101" pitchFamily="2" charset="-122"/>
                <a:ea typeface="宋体" panose="02010600030101010101" pitchFamily="2" charset="-122"/>
                <a:cs typeface="宋体" panose="02010600030101010101" pitchFamily="2" charset="-122"/>
              </a:rPr>
              <a:t>】软件生命周期可分为定义阶段、开发阶段和维护阶段，下面属于定义阶段任务的是（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软件设计</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软件测试</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可行性研究</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数据库设计</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【解析】可行性研究属于定义阶段任务。软件设计、数据库设计和软件测试属于开发阶段的任务。</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a:t>
            </a:r>
            <a:r>
              <a:rPr lang="en-US" altLang="zh-CN" dirty="0">
                <a:latin typeface="宋体" panose="02010600030101010101" pitchFamily="2" charset="-122"/>
                <a:ea typeface="宋体" panose="02010600030101010101" pitchFamily="2" charset="-122"/>
                <a:cs typeface="宋体" panose="02010600030101010101" pitchFamily="2" charset="-122"/>
              </a:rPr>
              <a:t>6</a:t>
            </a:r>
            <a:r>
              <a:rPr lang="zh-CN" altLang="zh-CN" dirty="0">
                <a:latin typeface="宋体" panose="02010600030101010101" pitchFamily="2" charset="-122"/>
                <a:ea typeface="宋体" panose="02010600030101010101" pitchFamily="2" charset="-122"/>
                <a:cs typeface="宋体" panose="02010600030101010101" pitchFamily="2" charset="-122"/>
              </a:rPr>
              <a:t>】软件生命周期中，确定软件系统</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怎么做</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的阶段是（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软件测试</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软件设计</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系统维护</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需求分析</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【解析】软件设计是系统设计人员和程序设计人员在反复理解软件需求的基础上，给出软件的结构、模块的划分、功能的分配以及处理流程，是解决软件“怎么做”的阶段。需求分析是解决软件</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做什么</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的阶段。</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46863465"/>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900" y="1271033"/>
            <a:ext cx="11300132" cy="4913457"/>
          </a:xfrm>
        </p:spPr>
        <p:txBody>
          <a:bodyPr>
            <a:normAutofit fontScale="62500" lnSpcReduction="20000"/>
          </a:bodyPr>
          <a:lstStyle/>
          <a:p>
            <a:pPr marL="0" indent="0">
              <a:buNone/>
            </a:pPr>
            <a:r>
              <a:rPr lang="en-US" altLang="zh-CN" sz="3800" dirty="0">
                <a:solidFill>
                  <a:srgbClr val="FF0000"/>
                </a:solidFill>
              </a:rPr>
              <a:t>2.</a:t>
            </a:r>
            <a:r>
              <a:rPr lang="zh-CN" altLang="zh-CN" sz="3800" dirty="0">
                <a:solidFill>
                  <a:srgbClr val="FF0000"/>
                </a:solidFill>
              </a:rPr>
              <a:t>需求分析及其方法</a:t>
            </a:r>
            <a:endParaRPr lang="en-US" altLang="zh-CN" sz="3800" dirty="0">
              <a:solidFill>
                <a:srgbClr val="FF0000"/>
              </a:solidFill>
            </a:endParaRPr>
          </a:p>
          <a:p>
            <a:pPr marL="0" indent="0">
              <a:buNone/>
            </a:pPr>
            <a:endParaRPr lang="zh-CN" altLang="zh-CN" sz="2400" dirty="0">
              <a:solidFill>
                <a:srgbClr val="FF0000"/>
              </a:solidFill>
            </a:endParaRPr>
          </a:p>
          <a:p>
            <a:pPr marL="0" indent="0">
              <a:buNone/>
            </a:pPr>
            <a:r>
              <a:rPr lang="zh-CN" altLang="zh-CN" sz="2900" dirty="0"/>
              <a:t>（</a:t>
            </a:r>
            <a:r>
              <a:rPr lang="en-US" altLang="zh-CN" sz="2900" dirty="0"/>
              <a:t>1</a:t>
            </a:r>
            <a:r>
              <a:rPr lang="zh-CN" altLang="zh-CN" sz="2900" dirty="0"/>
              <a:t>）需求分析</a:t>
            </a:r>
          </a:p>
          <a:p>
            <a:pPr marL="0" indent="0">
              <a:buNone/>
            </a:pPr>
            <a:r>
              <a:rPr lang="zh-CN" altLang="zh-CN" sz="2900" dirty="0"/>
              <a:t>①需求分析相关概念</a:t>
            </a:r>
          </a:p>
          <a:p>
            <a:pPr marL="0" indent="0">
              <a:buNone/>
            </a:pPr>
            <a:r>
              <a:rPr lang="zh-CN" altLang="zh-CN" sz="2900" dirty="0"/>
              <a:t>需求分析的任务是发现需求、求精、建模和定义需求的过程。需求分析将创建所需的数据模型、功能模型和控制模型。</a:t>
            </a:r>
          </a:p>
          <a:p>
            <a:pPr marL="0" indent="0">
              <a:buNone/>
            </a:pPr>
            <a:r>
              <a:rPr lang="zh-CN" altLang="zh-CN" sz="2900" dirty="0"/>
              <a:t>需求分析阶段的工作可以分为</a:t>
            </a:r>
            <a:r>
              <a:rPr lang="en-US" altLang="zh-CN" sz="2900" dirty="0"/>
              <a:t>4</a:t>
            </a:r>
            <a:r>
              <a:rPr lang="zh-CN" altLang="zh-CN" sz="2900" dirty="0"/>
              <a:t>个方面：需求获取、需求分析、编写需求规格说明书和需求评审。</a:t>
            </a:r>
          </a:p>
          <a:p>
            <a:pPr marL="0" indent="0">
              <a:buNone/>
            </a:pPr>
            <a:r>
              <a:rPr lang="zh-CN" altLang="zh-CN" sz="2900" dirty="0"/>
              <a:t>②需求规格说明书</a:t>
            </a:r>
          </a:p>
          <a:p>
            <a:pPr marL="0" indent="0">
              <a:buNone/>
            </a:pPr>
            <a:r>
              <a:rPr lang="zh-CN" altLang="zh-CN" sz="2900" dirty="0"/>
              <a:t>软件需求规格说明书是需求分析阶段的最后成果。软件需求规格说明书应重点描述软件的目标，软件的功能需求、性能需求、外部接口、属性及约束条件。</a:t>
            </a:r>
          </a:p>
          <a:p>
            <a:pPr marL="0" indent="0">
              <a:buNone/>
            </a:pPr>
            <a:r>
              <a:rPr lang="zh-CN" altLang="zh-CN" sz="2900" dirty="0"/>
              <a:t>软件需求规格说明书的特点：正确性；无歧义性；完整性；可验证性；一致性；可理解性；可修改性；可追踪性。</a:t>
            </a:r>
          </a:p>
          <a:p>
            <a:pPr marL="0" indent="0">
              <a:buNone/>
            </a:pPr>
            <a:r>
              <a:rPr lang="zh-CN" altLang="zh-CN" sz="2900" dirty="0"/>
              <a:t>③需求分析方法。需求分析方法可以分为结构化分析方法和面向对象的分析方法两大类。</a:t>
            </a:r>
          </a:p>
          <a:p>
            <a:pPr marL="0" indent="0">
              <a:buNone/>
            </a:pPr>
            <a:r>
              <a:rPr lang="zh-CN" altLang="zh-CN" sz="2900" dirty="0"/>
              <a:t>●结构化分析方法。主要包括：面向数据流的结构化分析方法、面向数据结构的</a:t>
            </a:r>
            <a:r>
              <a:rPr lang="en-US" altLang="zh-CN" sz="2900" dirty="0"/>
              <a:t>Jackson</a:t>
            </a:r>
            <a:r>
              <a:rPr lang="zh-CN" altLang="zh-CN" sz="2900" dirty="0"/>
              <a:t>系统开发方法和面向数据结构的结构化数据系统开发方法。</a:t>
            </a:r>
          </a:p>
          <a:p>
            <a:pPr marL="0" indent="0">
              <a:buNone/>
            </a:pPr>
            <a:r>
              <a:rPr lang="zh-CN" altLang="zh-CN" sz="2900" dirty="0"/>
              <a:t>●面向对象分析方法。面向对象分析是面向对象软件工程方法的第一个环节，包括一套概念原则、过程步骤、表示方法、提交文档等规范要求。</a:t>
            </a:r>
          </a:p>
          <a:p>
            <a:pPr marL="0" indent="0">
              <a:buNone/>
            </a:pPr>
            <a:endParaRPr lang="zh-CN" altLang="zh-CN" sz="2400" dirty="0"/>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spTree>
    <p:extLst>
      <p:ext uri="{BB962C8B-B14F-4D97-AF65-F5344CB8AC3E}">
        <p14:creationId xmlns:p14="http://schemas.microsoft.com/office/powerpoint/2010/main" val="605127325"/>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E40DB7A-87EE-43AA-B34D-5341F5696E55}"/>
              </a:ext>
            </a:extLst>
          </p:cNvPr>
          <p:cNvSpPr/>
          <p:nvPr/>
        </p:nvSpPr>
        <p:spPr>
          <a:xfrm>
            <a:off x="349770" y="1496946"/>
            <a:ext cx="11664846" cy="4339650"/>
          </a:xfrm>
          <a:prstGeom prst="rect">
            <a:avLst/>
          </a:prstGeom>
        </p:spPr>
        <p:txBody>
          <a:bodyPr wrap="square">
            <a:spAutoFit/>
          </a:bodyPr>
          <a:lstStyle/>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a:t>
            </a:r>
            <a:r>
              <a:rPr lang="en-US" altLang="zh-CN" dirty="0">
                <a:latin typeface="宋体" panose="02010600030101010101" pitchFamily="2" charset="-122"/>
                <a:ea typeface="宋体" panose="02010600030101010101" pitchFamily="2" charset="-122"/>
                <a:cs typeface="宋体" panose="02010600030101010101" pitchFamily="2" charset="-122"/>
              </a:rPr>
              <a:t>1</a:t>
            </a:r>
            <a:r>
              <a:rPr lang="zh-CN" altLang="zh-CN" dirty="0">
                <a:latin typeface="宋体" panose="02010600030101010101" pitchFamily="2" charset="-122"/>
                <a:ea typeface="宋体" panose="02010600030101010101" pitchFamily="2" charset="-122"/>
                <a:cs typeface="宋体" panose="02010600030101010101" pitchFamily="2" charset="-122"/>
              </a:rPr>
              <a:t>】下面描述中不属于软件需求分析阶段任务的是（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撰写软件需求规格说明书</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软件的总体结构设计</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软件的需求分析</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软件的需求评审</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【解析】需求分析阶段的主要任务是确定软件系统的功能。需求分析阶段的工作可以分为需求获取、需求分析、编写需求规格说明书和需求评审</a:t>
            </a:r>
            <a:r>
              <a:rPr lang="en-US" altLang="zh-CN" dirty="0">
                <a:latin typeface="宋体" panose="02010600030101010101" pitchFamily="2" charset="-122"/>
                <a:ea typeface="宋体" panose="02010600030101010101" pitchFamily="2" charset="-122"/>
                <a:cs typeface="宋体" panose="02010600030101010101" pitchFamily="2" charset="-122"/>
              </a:rPr>
              <a:t>4</a:t>
            </a:r>
            <a:r>
              <a:rPr lang="zh-CN" altLang="zh-CN" dirty="0">
                <a:latin typeface="宋体" panose="02010600030101010101" pitchFamily="2" charset="-122"/>
                <a:ea typeface="宋体" panose="02010600030101010101" pitchFamily="2" charset="-122"/>
                <a:cs typeface="宋体" panose="02010600030101010101" pitchFamily="2" charset="-122"/>
              </a:rPr>
              <a:t>个方面。软件的总体结构设计属于软件设计阶段的任务。</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a:t>
            </a:r>
            <a:r>
              <a:rPr lang="en-US" altLang="zh-CN" dirty="0">
                <a:latin typeface="宋体" panose="02010600030101010101" pitchFamily="2" charset="-122"/>
                <a:ea typeface="宋体" panose="02010600030101010101" pitchFamily="2" charset="-122"/>
                <a:cs typeface="宋体" panose="02010600030101010101" pitchFamily="2" charset="-122"/>
              </a:rPr>
              <a:t>2</a:t>
            </a:r>
            <a:r>
              <a:rPr lang="zh-CN" altLang="zh-CN" dirty="0">
                <a:latin typeface="宋体" panose="02010600030101010101" pitchFamily="2" charset="-122"/>
                <a:ea typeface="宋体" panose="02010600030101010101" pitchFamily="2" charset="-122"/>
                <a:cs typeface="宋体" panose="02010600030101010101" pitchFamily="2" charset="-122"/>
              </a:rPr>
              <a:t>】下面不属于软件需求规格说明书内容的是（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软件的可验证性</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软件的功能需求</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软件的性能需求</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软件的外部接口</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【解析】软件需求规格说明应重点描述软件的目的，软件的功能需求、性能需求、外部接口、属性及约束条件等。软件的可验证性是软件需求规格说明书的特点。</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37691785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900" y="1271034"/>
            <a:ext cx="11012982" cy="2022772"/>
          </a:xfrm>
        </p:spPr>
        <p:txBody>
          <a:bodyPr>
            <a:normAutofit fontScale="62500" lnSpcReduction="20000"/>
          </a:bodyPr>
          <a:lstStyle/>
          <a:p>
            <a:pPr marL="0" indent="0">
              <a:buNone/>
            </a:pPr>
            <a:r>
              <a:rPr lang="en-US" altLang="zh-CN" sz="3800" dirty="0">
                <a:solidFill>
                  <a:srgbClr val="FF0000"/>
                </a:solidFill>
              </a:rPr>
              <a:t>2.</a:t>
            </a:r>
            <a:r>
              <a:rPr lang="zh-CN" altLang="zh-CN" sz="3800" dirty="0">
                <a:solidFill>
                  <a:srgbClr val="FF0000"/>
                </a:solidFill>
              </a:rPr>
              <a:t>需求分析及其方法</a:t>
            </a:r>
            <a:endParaRPr lang="en-US" altLang="zh-CN" sz="3800" dirty="0">
              <a:solidFill>
                <a:srgbClr val="FF0000"/>
              </a:solidFill>
            </a:endParaRPr>
          </a:p>
          <a:p>
            <a:pPr marL="0" indent="0">
              <a:buNone/>
            </a:pPr>
            <a:endParaRPr lang="zh-CN" altLang="zh-CN" sz="2400" dirty="0">
              <a:solidFill>
                <a:srgbClr val="FF0000"/>
              </a:solidFill>
            </a:endParaRPr>
          </a:p>
          <a:p>
            <a:pPr marL="0" indent="0">
              <a:buNone/>
            </a:pPr>
            <a:r>
              <a:rPr lang="zh-CN" altLang="zh-CN" dirty="0"/>
              <a:t>（</a:t>
            </a:r>
            <a:r>
              <a:rPr lang="en-US" altLang="zh-CN" dirty="0"/>
              <a:t>2</a:t>
            </a:r>
            <a:r>
              <a:rPr lang="zh-CN" altLang="zh-CN" dirty="0"/>
              <a:t>）结构化分析方法的常用工具</a:t>
            </a:r>
          </a:p>
          <a:p>
            <a:pPr marL="0" indent="0">
              <a:buNone/>
            </a:pPr>
            <a:r>
              <a:rPr lang="zh-CN" altLang="zh-CN" dirty="0"/>
              <a:t>结构化分析是使用数据流图、数据字典、结构化英语、判定表和判定树等工具，来建立一种新的、称为结构化规格说明的目标文档。</a:t>
            </a:r>
          </a:p>
          <a:p>
            <a:pPr marL="0" indent="0">
              <a:buNone/>
            </a:pPr>
            <a:r>
              <a:rPr lang="zh-CN" altLang="zh-CN" dirty="0"/>
              <a:t>常用工具是数据流图（</a:t>
            </a:r>
            <a:r>
              <a:rPr lang="en-US" altLang="zh-CN" dirty="0"/>
              <a:t>Data Flow Diagram</a:t>
            </a:r>
            <a:r>
              <a:rPr lang="zh-CN" altLang="zh-CN" dirty="0"/>
              <a:t>，</a:t>
            </a:r>
            <a:r>
              <a:rPr lang="en-US" altLang="zh-CN" dirty="0"/>
              <a:t>DFD</a:t>
            </a:r>
            <a:r>
              <a:rPr lang="zh-CN" altLang="zh-CN" dirty="0"/>
              <a:t>）。数据流图中的主要图形元素与说明如</a:t>
            </a:r>
            <a:r>
              <a:rPr lang="zh-CN" altLang="en-US" dirty="0"/>
              <a:t>下表</a:t>
            </a:r>
            <a:r>
              <a:rPr lang="zh-CN" altLang="zh-CN" dirty="0"/>
              <a:t>所示。</a:t>
            </a:r>
          </a:p>
          <a:p>
            <a:pPr marL="0" indent="0">
              <a:buNone/>
            </a:pPr>
            <a:endParaRPr lang="zh-CN" altLang="zh-CN" sz="2400" dirty="0"/>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pic>
        <p:nvPicPr>
          <p:cNvPr id="3" name="图片 2">
            <a:extLst>
              <a:ext uri="{FF2B5EF4-FFF2-40B4-BE49-F238E27FC236}">
                <a16:creationId xmlns:a16="http://schemas.microsoft.com/office/drawing/2014/main" id="{3F7392AE-BC34-4021-8E0B-00E63028BC6F}"/>
              </a:ext>
            </a:extLst>
          </p:cNvPr>
          <p:cNvPicPr>
            <a:picLocks noChangeAspect="1"/>
          </p:cNvPicPr>
          <p:nvPr/>
        </p:nvPicPr>
        <p:blipFill>
          <a:blip r:embed="rId2"/>
          <a:stretch>
            <a:fillRect/>
          </a:stretch>
        </p:blipFill>
        <p:spPr>
          <a:xfrm>
            <a:off x="1479760" y="3293806"/>
            <a:ext cx="8515634" cy="2885766"/>
          </a:xfrm>
          <a:prstGeom prst="rect">
            <a:avLst/>
          </a:prstGeom>
        </p:spPr>
      </p:pic>
      <p:pic>
        <p:nvPicPr>
          <p:cNvPr id="2052" name="图片 30">
            <a:extLst>
              <a:ext uri="{FF2B5EF4-FFF2-40B4-BE49-F238E27FC236}">
                <a16:creationId xmlns:a16="http://schemas.microsoft.com/office/drawing/2014/main" id="{56A4E767-187B-4E6F-BD18-40CCDE84D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47688" cy="195263"/>
          </a:xfrm>
          <a:prstGeom prst="rect">
            <a:avLst/>
          </a:prstGeom>
          <a:noFill/>
          <a:extLst>
            <a:ext uri="{909E8E84-426E-40DD-AFC4-6F175D3DCCD1}">
              <a14:hiddenFill xmlns:a14="http://schemas.microsoft.com/office/drawing/2010/main">
                <a:solidFill>
                  <a:srgbClr val="FFFFFF"/>
                </a:solidFill>
              </a14:hiddenFill>
            </a:ext>
          </a:extLst>
        </p:spPr>
      </p:pic>
      <p:pic>
        <p:nvPicPr>
          <p:cNvPr id="2051" name="图片 31">
            <a:extLst>
              <a:ext uri="{FF2B5EF4-FFF2-40B4-BE49-F238E27FC236}">
                <a16:creationId xmlns:a16="http://schemas.microsoft.com/office/drawing/2014/main" id="{349B8E55-D8C7-48FB-85C7-49081C7EF1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04838" cy="3048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图片 32">
            <a:extLst>
              <a:ext uri="{FF2B5EF4-FFF2-40B4-BE49-F238E27FC236}">
                <a16:creationId xmlns:a16="http://schemas.microsoft.com/office/drawing/2014/main" id="{FE8497FB-765A-4215-81EF-28D074451E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85800" cy="2762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图片 33">
            <a:extLst>
              <a:ext uri="{FF2B5EF4-FFF2-40B4-BE49-F238E27FC236}">
                <a16:creationId xmlns:a16="http://schemas.microsoft.com/office/drawing/2014/main" id="{A98DFF4E-D61C-45F6-8892-00B0C56FBD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57238" cy="261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36534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F3745F0-0DE8-4313-921D-5B8F7C425984}"/>
              </a:ext>
            </a:extLst>
          </p:cNvPr>
          <p:cNvSpPr/>
          <p:nvPr/>
        </p:nvSpPr>
        <p:spPr>
          <a:xfrm>
            <a:off x="462196" y="1447749"/>
            <a:ext cx="11522439" cy="4062651"/>
          </a:xfrm>
          <a:prstGeom prst="rect">
            <a:avLst/>
          </a:prstGeom>
        </p:spPr>
        <p:txBody>
          <a:bodyPr wrap="square">
            <a:spAutoFit/>
          </a:bodyPr>
          <a:lstStyle/>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a:t>
            </a:r>
            <a:r>
              <a:rPr lang="en-US" altLang="zh-CN" dirty="0">
                <a:latin typeface="宋体" panose="02010600030101010101" pitchFamily="2" charset="-122"/>
                <a:ea typeface="宋体" panose="02010600030101010101" pitchFamily="2" charset="-122"/>
                <a:cs typeface="宋体" panose="02010600030101010101" pitchFamily="2" charset="-122"/>
              </a:rPr>
              <a:t>1</a:t>
            </a:r>
            <a:r>
              <a:rPr lang="zh-CN" altLang="zh-CN" dirty="0">
                <a:latin typeface="宋体" panose="02010600030101010101" pitchFamily="2" charset="-122"/>
                <a:ea typeface="宋体" panose="02010600030101010101" pitchFamily="2" charset="-122"/>
                <a:cs typeface="宋体" panose="02010600030101010101" pitchFamily="2" charset="-122"/>
              </a:rPr>
              <a:t>】下面可以作为软件需求分析工具的是（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A)N-S</a:t>
            </a:r>
            <a:r>
              <a:rPr lang="zh-CN" altLang="zh-CN" dirty="0">
                <a:latin typeface="宋体" panose="02010600030101010101" pitchFamily="2" charset="-122"/>
                <a:ea typeface="宋体" panose="02010600030101010101" pitchFamily="2" charset="-122"/>
                <a:cs typeface="宋体" panose="02010600030101010101" pitchFamily="2" charset="-122"/>
              </a:rPr>
              <a:t>图</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程序流程图</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C)PAD</a:t>
            </a:r>
            <a:r>
              <a:rPr lang="zh-CN" altLang="zh-CN" dirty="0">
                <a:latin typeface="宋体" panose="02010600030101010101" pitchFamily="2" charset="-122"/>
                <a:ea typeface="宋体" panose="02010600030101010101" pitchFamily="2" charset="-122"/>
                <a:cs typeface="宋体" panose="02010600030101010101" pitchFamily="2" charset="-122"/>
              </a:rPr>
              <a:t>图</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数据流程图</a:t>
            </a:r>
            <a:r>
              <a:rPr lang="en-US" altLang="zh-CN" dirty="0">
                <a:latin typeface="宋体" panose="02010600030101010101" pitchFamily="2" charset="-122"/>
                <a:ea typeface="宋体" panose="02010600030101010101" pitchFamily="2" charset="-122"/>
                <a:cs typeface="宋体" panose="02010600030101010101" pitchFamily="2" charset="-122"/>
              </a:rPr>
              <a:t>(DFD</a:t>
            </a:r>
            <a:r>
              <a:rPr lang="zh-CN" altLang="zh-CN" dirty="0">
                <a:latin typeface="宋体" panose="02010600030101010101" pitchFamily="2" charset="-122"/>
                <a:ea typeface="宋体" panose="02010600030101010101" pitchFamily="2" charset="-122"/>
                <a:cs typeface="宋体" panose="02010600030101010101" pitchFamily="2" charset="-122"/>
              </a:rPr>
              <a:t>图</a:t>
            </a:r>
            <a:r>
              <a:rPr lang="en-US" altLang="zh-CN" dirty="0">
                <a:latin typeface="宋体" panose="02010600030101010101" pitchFamily="2" charset="-122"/>
                <a:ea typeface="宋体" panose="02010600030101010101" pitchFamily="2" charset="-122"/>
                <a:cs typeface="宋体" panose="02010600030101010101" pitchFamily="2" charset="-122"/>
              </a:rPr>
              <a:t>)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【解析】需求分析的结构化分析方法工具有数据流图、数据字典、判定表和判定树等。程序流程图、</a:t>
            </a:r>
            <a:r>
              <a:rPr lang="en-US" altLang="zh-CN" dirty="0">
                <a:latin typeface="宋体" panose="02010600030101010101" pitchFamily="2" charset="-122"/>
                <a:ea typeface="宋体" panose="02010600030101010101" pitchFamily="2" charset="-122"/>
                <a:cs typeface="宋体" panose="02010600030101010101" pitchFamily="2" charset="-122"/>
              </a:rPr>
              <a:t>N-S</a:t>
            </a:r>
            <a:r>
              <a:rPr lang="zh-CN" altLang="zh-CN" dirty="0">
                <a:latin typeface="宋体" panose="02010600030101010101" pitchFamily="2" charset="-122"/>
                <a:ea typeface="宋体" panose="02010600030101010101" pitchFamily="2" charset="-122"/>
                <a:cs typeface="宋体" panose="02010600030101010101" pitchFamily="2" charset="-122"/>
              </a:rPr>
              <a:t>图、</a:t>
            </a:r>
            <a:r>
              <a:rPr lang="en-US" altLang="zh-CN" dirty="0">
                <a:latin typeface="宋体" panose="02010600030101010101" pitchFamily="2" charset="-122"/>
                <a:ea typeface="宋体" panose="02010600030101010101" pitchFamily="2" charset="-122"/>
                <a:cs typeface="宋体" panose="02010600030101010101" pitchFamily="2" charset="-122"/>
              </a:rPr>
              <a:t>PAD</a:t>
            </a:r>
            <a:r>
              <a:rPr lang="zh-CN" altLang="zh-CN" dirty="0">
                <a:latin typeface="宋体" panose="02010600030101010101" pitchFamily="2" charset="-122"/>
                <a:ea typeface="宋体" panose="02010600030101010101" pitchFamily="2" charset="-122"/>
                <a:cs typeface="宋体" panose="02010600030101010101" pitchFamily="2" charset="-122"/>
              </a:rPr>
              <a:t>图属于软件设计阶段使用的工具。</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a:t>
            </a:r>
            <a:r>
              <a:rPr lang="en-US" altLang="zh-CN" dirty="0">
                <a:latin typeface="宋体" panose="02010600030101010101" pitchFamily="2" charset="-122"/>
                <a:ea typeface="宋体" panose="02010600030101010101" pitchFamily="2" charset="-122"/>
                <a:cs typeface="宋体" panose="02010600030101010101" pitchFamily="2" charset="-122"/>
              </a:rPr>
              <a:t>2</a:t>
            </a:r>
            <a:r>
              <a:rPr lang="zh-CN" altLang="zh-CN" dirty="0">
                <a:latin typeface="宋体" panose="02010600030101010101" pitchFamily="2" charset="-122"/>
                <a:ea typeface="宋体" panose="02010600030101010101" pitchFamily="2" charset="-122"/>
                <a:cs typeface="宋体" panose="02010600030101010101" pitchFamily="2" charset="-122"/>
              </a:rPr>
              <a:t>】数据流图（</a:t>
            </a:r>
            <a:r>
              <a:rPr lang="en-US" altLang="zh-CN" dirty="0">
                <a:latin typeface="宋体" panose="02010600030101010101" pitchFamily="2" charset="-122"/>
                <a:ea typeface="宋体" panose="02010600030101010101" pitchFamily="2" charset="-122"/>
                <a:cs typeface="宋体" panose="02010600030101010101" pitchFamily="2" charset="-122"/>
              </a:rPr>
              <a:t>DFD</a:t>
            </a:r>
            <a:r>
              <a:rPr lang="zh-CN" altLang="zh-CN" dirty="0">
                <a:latin typeface="宋体" panose="02010600030101010101" pitchFamily="2" charset="-122"/>
                <a:ea typeface="宋体" panose="02010600030101010101" pitchFamily="2" charset="-122"/>
                <a:cs typeface="宋体" panose="02010600030101010101" pitchFamily="2" charset="-122"/>
              </a:rPr>
              <a:t>）中的有向箭头（</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）表示（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控制流</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数据流</a:t>
            </a:r>
            <a:r>
              <a:rPr lang="en-US" altLang="zh-CN" dirty="0">
                <a:latin typeface="宋体" panose="02010600030101010101" pitchFamily="2" charset="-122"/>
                <a:ea typeface="宋体" panose="02010600030101010101" pitchFamily="2" charset="-122"/>
                <a:cs typeface="宋体" panose="02010600030101010101" pitchFamily="2" charset="-122"/>
              </a:rPr>
              <a:t>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输入流</a:t>
            </a:r>
            <a:r>
              <a:rPr lang="en-US" altLang="zh-CN" dirty="0">
                <a:latin typeface="宋体" panose="02010600030101010101" pitchFamily="2" charset="-122"/>
                <a:ea typeface="宋体" panose="02010600030101010101" pitchFamily="2" charset="-122"/>
                <a:cs typeface="宋体" panose="02010600030101010101" pitchFamily="2" charset="-122"/>
              </a:rPr>
              <a:t>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输出流</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【解析】有向箭头表示数据流。</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013787635"/>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900" y="1271034"/>
            <a:ext cx="11300132" cy="4177891"/>
          </a:xfrm>
        </p:spPr>
        <p:txBody>
          <a:bodyPr>
            <a:normAutofit fontScale="62500" lnSpcReduction="20000"/>
          </a:bodyPr>
          <a:lstStyle/>
          <a:p>
            <a:pPr marL="0" indent="0">
              <a:buNone/>
            </a:pPr>
            <a:r>
              <a:rPr lang="en-US" altLang="zh-CN" sz="3800" dirty="0">
                <a:solidFill>
                  <a:srgbClr val="FF0000"/>
                </a:solidFill>
              </a:rPr>
              <a:t>3.</a:t>
            </a:r>
            <a:r>
              <a:rPr lang="zh-CN" altLang="zh-CN" sz="3800" dirty="0">
                <a:solidFill>
                  <a:srgbClr val="FF0000"/>
                </a:solidFill>
              </a:rPr>
              <a:t>软件设计及其方法</a:t>
            </a:r>
            <a:endParaRPr lang="en-US" altLang="zh-CN" sz="3800" dirty="0">
              <a:solidFill>
                <a:srgbClr val="FF0000"/>
              </a:solidFill>
            </a:endParaRPr>
          </a:p>
          <a:p>
            <a:pPr marL="0" indent="0">
              <a:buNone/>
            </a:pPr>
            <a:endParaRPr lang="zh-CN" altLang="zh-CN" sz="2400" dirty="0">
              <a:solidFill>
                <a:srgbClr val="FF0000"/>
              </a:solidFill>
            </a:endParaRPr>
          </a:p>
          <a:p>
            <a:pPr marL="0" indent="0">
              <a:buNone/>
            </a:pPr>
            <a:r>
              <a:rPr lang="zh-CN" altLang="zh-CN" sz="2900" dirty="0"/>
              <a:t>（</a:t>
            </a:r>
            <a:r>
              <a:rPr lang="en-US" altLang="zh-CN" sz="2900" dirty="0"/>
              <a:t>1</a:t>
            </a:r>
            <a:r>
              <a:rPr lang="zh-CN" altLang="zh-CN" sz="2900" dirty="0"/>
              <a:t>）软件设计的基本概念</a:t>
            </a:r>
          </a:p>
          <a:p>
            <a:pPr marL="0" indent="0">
              <a:buNone/>
            </a:pPr>
            <a:r>
              <a:rPr lang="zh-CN" altLang="zh-CN" sz="2900" dirty="0"/>
              <a:t>软件设计的基本目标是用比较抽象概括的方式确定目标系统如何完成预定的任务，也就是说，软件设计是确定系统的物理模型。</a:t>
            </a:r>
          </a:p>
          <a:p>
            <a:pPr marL="0" indent="0">
              <a:buNone/>
            </a:pPr>
            <a:r>
              <a:rPr lang="zh-CN" altLang="zh-CN" sz="2900" dirty="0"/>
              <a:t>软件设计是开发阶段最重要的步骤。从工程管理的角度来看可分为两步：概要设计和详细设计。从技术观点来看，软件设计包括软件结构设计、数据设计、接口设计、过程设计</a:t>
            </a:r>
            <a:r>
              <a:rPr lang="en-US" altLang="zh-CN" sz="2900" dirty="0"/>
              <a:t>4</a:t>
            </a:r>
            <a:r>
              <a:rPr lang="zh-CN" altLang="zh-CN" sz="2900" dirty="0"/>
              <a:t>个步骤。</a:t>
            </a:r>
          </a:p>
          <a:p>
            <a:pPr marL="0" indent="0">
              <a:buNone/>
            </a:pPr>
            <a:endParaRPr lang="en-US" altLang="zh-CN" sz="2900" dirty="0"/>
          </a:p>
          <a:p>
            <a:pPr marL="0" indent="0">
              <a:buNone/>
            </a:pPr>
            <a:r>
              <a:rPr lang="zh-CN" altLang="zh-CN" sz="2900" dirty="0"/>
              <a:t>将软件按功能分解为组成模块，是概要设计的主要任务。划分模块要本着提高独立性的原则。</a:t>
            </a:r>
            <a:endParaRPr lang="en-US" altLang="zh-CN" sz="2900" dirty="0"/>
          </a:p>
          <a:p>
            <a:pPr marL="0" indent="0">
              <a:buNone/>
            </a:pPr>
            <a:endParaRPr lang="en-US" altLang="zh-CN" sz="2900" dirty="0"/>
          </a:p>
          <a:p>
            <a:pPr marL="0" indent="0">
              <a:buNone/>
            </a:pPr>
            <a:r>
              <a:rPr lang="zh-CN" altLang="zh-CN" sz="2900" dirty="0"/>
              <a:t>模块独立性的高低是设计好坏的关键。模块的独立程度可以由两个定性标准度量：内聚性和耦合性。</a:t>
            </a:r>
          </a:p>
          <a:p>
            <a:pPr marL="0" indent="0">
              <a:buNone/>
            </a:pPr>
            <a:r>
              <a:rPr lang="zh-CN" altLang="zh-CN" sz="2900" dirty="0"/>
              <a:t>①耦合衡量不同模块彼此间互相依赖（连接）的紧密程度。</a:t>
            </a:r>
          </a:p>
          <a:p>
            <a:pPr marL="0" indent="0">
              <a:buNone/>
            </a:pPr>
            <a:r>
              <a:rPr lang="zh-CN" altLang="zh-CN" sz="2900" dirty="0"/>
              <a:t>②内聚衡量一个模块内部各个元素彼此结合的紧密程度。</a:t>
            </a:r>
          </a:p>
          <a:p>
            <a:pPr marL="0" indent="0">
              <a:buNone/>
            </a:pPr>
            <a:r>
              <a:rPr lang="zh-CN" altLang="zh-CN" sz="2900" dirty="0"/>
              <a:t>模块的内聚性越高，模块间的耦合性就越低，可见模块的耦合性和内聚性是相互关联的。因此，好的软件设计，应尽量做到高内聚、低耦合。</a:t>
            </a:r>
          </a:p>
          <a:p>
            <a:pPr marL="0" indent="0">
              <a:buNone/>
            </a:pPr>
            <a:endParaRPr lang="zh-CN" altLang="zh-CN" sz="2400" dirty="0"/>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spTree>
    <p:extLst>
      <p:ext uri="{BB962C8B-B14F-4D97-AF65-F5344CB8AC3E}">
        <p14:creationId xmlns:p14="http://schemas.microsoft.com/office/powerpoint/2010/main" val="125973296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内容占位符 9"/>
          <p:cNvGraphicFramePr>
            <a:graphicFrameLocks noGrp="1"/>
          </p:cNvGraphicFramePr>
          <p:nvPr>
            <p:ph idx="4294967295"/>
            <p:extLst>
              <p:ext uri="{D42A27DB-BD31-4B8C-83A1-F6EECF244321}">
                <p14:modId xmlns:p14="http://schemas.microsoft.com/office/powerpoint/2010/main" val="836825934"/>
              </p:ext>
            </p:extLst>
          </p:nvPr>
        </p:nvGraphicFramePr>
        <p:xfrm>
          <a:off x="1332271" y="1684184"/>
          <a:ext cx="8334375" cy="391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矩形 10"/>
          <p:cNvSpPr/>
          <p:nvPr/>
        </p:nvSpPr>
        <p:spPr>
          <a:xfrm>
            <a:off x="1682923" y="405366"/>
            <a:ext cx="162095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微软雅黑"/>
                <a:ea typeface="微软雅黑"/>
                <a:cs typeface="+mn-cs"/>
              </a:rPr>
              <a:t>考试介绍</a:t>
            </a:r>
          </a:p>
        </p:txBody>
      </p:sp>
    </p:spTree>
    <p:extLst>
      <p:ext uri="{BB962C8B-B14F-4D97-AF65-F5344CB8AC3E}">
        <p14:creationId xmlns:p14="http://schemas.microsoft.com/office/powerpoint/2010/main" val="10088519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7B928D-DFB3-4F47-938B-DE75EB04DEF3}"/>
              </a:ext>
            </a:extLst>
          </p:cNvPr>
          <p:cNvSpPr/>
          <p:nvPr/>
        </p:nvSpPr>
        <p:spPr>
          <a:xfrm>
            <a:off x="379750" y="1608732"/>
            <a:ext cx="11812249" cy="3231654"/>
          </a:xfrm>
          <a:prstGeom prst="rect">
            <a:avLst/>
          </a:prstGeom>
        </p:spPr>
        <p:txBody>
          <a:bodyPr wrap="square">
            <a:spAutoFit/>
          </a:bodyPr>
          <a:lstStyle/>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【例】下面描述错误的是（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模块的独立性与模块的信息隐蔽和局部化无关</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内聚性和耦合性是模块独立程度的定性度量标准</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一个模块的内聚性越高则该模块的独立性越强</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一个模块的耦合性越高则该模块的独立性越弱</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【解析】模块独立性的概念是抽象、模块化、信息隐蔽和局部化的直接结果。</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模块的独立性程度是评价设计好坏的重要程度标准，有两个定性标准度量，即模块间的耦合性和模块内的内聚性。</a:t>
            </a:r>
            <a:r>
              <a:rPr lang="en-US" altLang="zh-CN" dirty="0">
                <a:latin typeface="宋体" panose="02010600030101010101" pitchFamily="2" charset="-122"/>
                <a:ea typeface="宋体" panose="02010600030101010101" pitchFamily="2" charset="-122"/>
                <a:cs typeface="宋体" panose="02010600030101010101" pitchFamily="2" charset="-122"/>
              </a:rPr>
              <a:t>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耦合性是模块间互相连接的紧密程度的度量。一个模块的耦合性越高则该模块的独立性越弱。内聚性是指一个模块内部各个元素间彼此结合的紧密程度。一个模块的内聚性越高则该模块的独立性越强。好的软件设计，应尽量做到高内聚、低耦合。</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54069140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900" y="1271033"/>
            <a:ext cx="11275310" cy="3750671"/>
          </a:xfrm>
        </p:spPr>
        <p:txBody>
          <a:bodyPr>
            <a:normAutofit fontScale="55000" lnSpcReduction="20000"/>
          </a:bodyPr>
          <a:lstStyle/>
          <a:p>
            <a:pPr marL="0" indent="0">
              <a:buNone/>
            </a:pPr>
            <a:r>
              <a:rPr lang="en-US" altLang="zh-CN" sz="4400" dirty="0">
                <a:solidFill>
                  <a:srgbClr val="FF0000"/>
                </a:solidFill>
              </a:rPr>
              <a:t>3.</a:t>
            </a:r>
            <a:r>
              <a:rPr lang="zh-CN" altLang="zh-CN" sz="4400" dirty="0">
                <a:solidFill>
                  <a:srgbClr val="FF0000"/>
                </a:solidFill>
              </a:rPr>
              <a:t>软件设计及其方法</a:t>
            </a:r>
            <a:endParaRPr lang="en-US" altLang="zh-CN" sz="4400" dirty="0">
              <a:solidFill>
                <a:srgbClr val="FF0000"/>
              </a:solidFill>
            </a:endParaRPr>
          </a:p>
          <a:p>
            <a:pPr marL="0" indent="0">
              <a:buNone/>
            </a:pPr>
            <a:endParaRPr lang="zh-CN" altLang="zh-CN" sz="2400" dirty="0">
              <a:solidFill>
                <a:srgbClr val="FF0000"/>
              </a:solidFill>
            </a:endParaRPr>
          </a:p>
          <a:p>
            <a:pPr marL="0" indent="0">
              <a:buNone/>
            </a:pPr>
            <a:r>
              <a:rPr lang="zh-CN" altLang="zh-CN" dirty="0"/>
              <a:t>（</a:t>
            </a:r>
            <a:r>
              <a:rPr lang="en-US" altLang="zh-CN" dirty="0"/>
              <a:t>2</a:t>
            </a:r>
            <a:r>
              <a:rPr lang="zh-CN" altLang="zh-CN" dirty="0"/>
              <a:t>）概要设计</a:t>
            </a:r>
          </a:p>
          <a:p>
            <a:pPr marL="0" indent="0">
              <a:buNone/>
            </a:pPr>
            <a:r>
              <a:rPr lang="zh-CN" altLang="zh-CN" dirty="0"/>
              <a:t>①概要设计的任务</a:t>
            </a:r>
          </a:p>
          <a:p>
            <a:pPr marL="0" indent="0">
              <a:buNone/>
            </a:pPr>
            <a:r>
              <a:rPr lang="zh-CN" altLang="zh-CN" dirty="0"/>
              <a:t>概要设计又称总体设计，软件概要设计的基本任务如下</a:t>
            </a:r>
            <a:r>
              <a:rPr lang="zh-CN" altLang="en-US" dirty="0"/>
              <a:t>：</a:t>
            </a:r>
            <a:endParaRPr lang="zh-CN" altLang="zh-CN" dirty="0"/>
          </a:p>
          <a:p>
            <a:pPr marL="0" indent="0">
              <a:buNone/>
            </a:pPr>
            <a:r>
              <a:rPr lang="zh-CN" altLang="zh-CN" dirty="0"/>
              <a:t>●设计软件系统结构。</a:t>
            </a:r>
          </a:p>
          <a:p>
            <a:pPr marL="0" indent="0">
              <a:buNone/>
            </a:pPr>
            <a:r>
              <a:rPr lang="zh-CN" altLang="zh-CN" dirty="0"/>
              <a:t>●数据结构及数据库设计。</a:t>
            </a:r>
          </a:p>
          <a:p>
            <a:pPr marL="0" indent="0">
              <a:buNone/>
            </a:pPr>
            <a:r>
              <a:rPr lang="zh-CN" altLang="zh-CN" dirty="0"/>
              <a:t>●编写概要设计文档。概要设计阶段的文档有概要设计说明书、数据库设计说明书和集成测试计划等。</a:t>
            </a:r>
          </a:p>
          <a:p>
            <a:pPr marL="0" indent="0">
              <a:buNone/>
            </a:pPr>
            <a:r>
              <a:rPr lang="zh-CN" altLang="zh-CN" dirty="0"/>
              <a:t>●概要设计文档评审。</a:t>
            </a:r>
            <a:endParaRPr lang="en-US" altLang="zh-CN" dirty="0"/>
          </a:p>
          <a:p>
            <a:pPr marL="0" indent="0">
              <a:buNone/>
            </a:pPr>
            <a:endParaRPr lang="zh-CN" altLang="zh-CN" dirty="0"/>
          </a:p>
          <a:p>
            <a:pPr marL="0" indent="0">
              <a:buNone/>
            </a:pPr>
            <a:r>
              <a:rPr lang="zh-CN" altLang="zh-CN" dirty="0"/>
              <a:t>②结构图</a:t>
            </a:r>
          </a:p>
          <a:p>
            <a:pPr marL="0" indent="0">
              <a:buNone/>
            </a:pPr>
            <a:r>
              <a:rPr lang="zh-CN" altLang="zh-CN" dirty="0"/>
              <a:t>在概要设计中，常用的软件结构设计工具是结构图（</a:t>
            </a:r>
            <a:r>
              <a:rPr lang="en-US" altLang="zh-CN" dirty="0" err="1"/>
              <a:t>Stucture</a:t>
            </a:r>
            <a:r>
              <a:rPr lang="en-US" altLang="zh-CN" dirty="0"/>
              <a:t> Chart</a:t>
            </a:r>
            <a:r>
              <a:rPr lang="zh-CN" altLang="zh-CN" dirty="0"/>
              <a:t>，</a:t>
            </a:r>
            <a:r>
              <a:rPr lang="en-US" altLang="zh-CN" dirty="0"/>
              <a:t>SC</a:t>
            </a:r>
            <a:r>
              <a:rPr lang="zh-CN" altLang="zh-CN" dirty="0"/>
              <a:t>），也称为程序结构图。它反映了整个系统的功能实现以及模块与模块之间的联系。</a:t>
            </a:r>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spTree>
    <p:extLst>
      <p:ext uri="{BB962C8B-B14F-4D97-AF65-F5344CB8AC3E}">
        <p14:creationId xmlns:p14="http://schemas.microsoft.com/office/powerpoint/2010/main" val="307517974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900" y="1271035"/>
            <a:ext cx="3689966" cy="1403339"/>
          </a:xfrm>
        </p:spPr>
        <p:txBody>
          <a:bodyPr>
            <a:normAutofit fontScale="55000" lnSpcReduction="20000"/>
          </a:bodyPr>
          <a:lstStyle/>
          <a:p>
            <a:pPr marL="0" indent="0">
              <a:buNone/>
            </a:pPr>
            <a:r>
              <a:rPr lang="en-US" altLang="zh-CN" sz="4400" dirty="0">
                <a:solidFill>
                  <a:srgbClr val="FF0000"/>
                </a:solidFill>
              </a:rPr>
              <a:t>3.</a:t>
            </a:r>
            <a:r>
              <a:rPr lang="zh-CN" altLang="zh-CN" sz="4400" dirty="0">
                <a:solidFill>
                  <a:srgbClr val="FF0000"/>
                </a:solidFill>
              </a:rPr>
              <a:t>软件设计及其方法</a:t>
            </a:r>
            <a:endParaRPr lang="en-US" altLang="zh-CN" sz="4400" dirty="0">
              <a:solidFill>
                <a:srgbClr val="FF0000"/>
              </a:solidFill>
            </a:endParaRPr>
          </a:p>
          <a:p>
            <a:pPr marL="0" indent="0">
              <a:buNone/>
            </a:pPr>
            <a:endParaRPr lang="zh-CN" altLang="zh-CN" sz="2400" dirty="0">
              <a:solidFill>
                <a:srgbClr val="FF0000"/>
              </a:solidFill>
            </a:endParaRPr>
          </a:p>
          <a:p>
            <a:pPr marL="0" indent="0">
              <a:buNone/>
            </a:pPr>
            <a:r>
              <a:rPr lang="zh-CN" altLang="zh-CN" dirty="0"/>
              <a:t>软件的结构</a:t>
            </a:r>
            <a:r>
              <a:rPr lang="zh-CN" altLang="en-US" dirty="0"/>
              <a:t>图</a:t>
            </a:r>
            <a:r>
              <a:rPr lang="zh-CN" altLang="zh-CN" dirty="0"/>
              <a:t>是一种层次化的表示，它指出了软件的各个模块之间的关系，如图所示。</a:t>
            </a:r>
          </a:p>
          <a:p>
            <a:pPr marL="0" indent="0">
              <a:buNone/>
            </a:pPr>
            <a:endParaRPr lang="zh-CN" altLang="zh-CN" dirty="0"/>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pic>
        <p:nvPicPr>
          <p:cNvPr id="3" name="图片 2">
            <a:extLst>
              <a:ext uri="{FF2B5EF4-FFF2-40B4-BE49-F238E27FC236}">
                <a16:creationId xmlns:a16="http://schemas.microsoft.com/office/drawing/2014/main" id="{BC16963F-2141-425B-8CAF-2ED90F25C537}"/>
              </a:ext>
            </a:extLst>
          </p:cNvPr>
          <p:cNvPicPr>
            <a:picLocks noChangeAspect="1"/>
          </p:cNvPicPr>
          <p:nvPr/>
        </p:nvPicPr>
        <p:blipFill>
          <a:blip r:embed="rId2"/>
          <a:stretch>
            <a:fillRect/>
          </a:stretch>
        </p:blipFill>
        <p:spPr>
          <a:xfrm>
            <a:off x="596900" y="3136490"/>
            <a:ext cx="4175181" cy="2887927"/>
          </a:xfrm>
          <a:prstGeom prst="rect">
            <a:avLst/>
          </a:prstGeom>
        </p:spPr>
      </p:pic>
      <p:pic>
        <p:nvPicPr>
          <p:cNvPr id="4" name="图片 3">
            <a:extLst>
              <a:ext uri="{FF2B5EF4-FFF2-40B4-BE49-F238E27FC236}">
                <a16:creationId xmlns:a16="http://schemas.microsoft.com/office/drawing/2014/main" id="{03FA3C1C-030F-454F-9FFA-09BA50CA24D2}"/>
              </a:ext>
            </a:extLst>
          </p:cNvPr>
          <p:cNvPicPr>
            <a:picLocks noChangeAspect="1"/>
          </p:cNvPicPr>
          <p:nvPr/>
        </p:nvPicPr>
        <p:blipFill>
          <a:blip r:embed="rId3"/>
          <a:stretch>
            <a:fillRect/>
          </a:stretch>
        </p:blipFill>
        <p:spPr>
          <a:xfrm>
            <a:off x="5016489" y="2768451"/>
            <a:ext cx="6822116" cy="2624301"/>
          </a:xfrm>
          <a:prstGeom prst="rect">
            <a:avLst/>
          </a:prstGeom>
        </p:spPr>
      </p:pic>
      <p:sp>
        <p:nvSpPr>
          <p:cNvPr id="5" name="矩形 4">
            <a:extLst>
              <a:ext uri="{FF2B5EF4-FFF2-40B4-BE49-F238E27FC236}">
                <a16:creationId xmlns:a16="http://schemas.microsoft.com/office/drawing/2014/main" id="{2A258A7A-037D-4099-B235-F17764C545ED}"/>
              </a:ext>
            </a:extLst>
          </p:cNvPr>
          <p:cNvSpPr/>
          <p:nvPr/>
        </p:nvSpPr>
        <p:spPr>
          <a:xfrm>
            <a:off x="4926314" y="1810436"/>
            <a:ext cx="5032147" cy="313932"/>
          </a:xfrm>
          <a:prstGeom prst="rect">
            <a:avLst/>
          </a:prstGeom>
        </p:spPr>
        <p:txBody>
          <a:bodyPr wrap="none">
            <a:spAutoFit/>
          </a:bodyPr>
          <a:lstStyle/>
          <a:p>
            <a:pPr>
              <a:lnSpc>
                <a:spcPct val="80000"/>
              </a:lnSpc>
              <a:spcBef>
                <a:spcPct val="20000"/>
              </a:spcBef>
              <a:spcAft>
                <a:spcPts val="0"/>
              </a:spcAft>
            </a:pPr>
            <a:r>
              <a:rPr lang="zh-CN" altLang="zh-CN" dirty="0"/>
              <a:t>该结构图中涉及几个术语，现简述如</a:t>
            </a:r>
            <a:r>
              <a:rPr lang="zh-CN" altLang="en-US" dirty="0"/>
              <a:t>下</a:t>
            </a:r>
            <a:r>
              <a:rPr lang="zh-CN" altLang="zh-CN" dirty="0"/>
              <a:t>表所示。</a:t>
            </a:r>
          </a:p>
        </p:txBody>
      </p:sp>
      <p:sp>
        <p:nvSpPr>
          <p:cNvPr id="6" name="矩形 5">
            <a:extLst>
              <a:ext uri="{FF2B5EF4-FFF2-40B4-BE49-F238E27FC236}">
                <a16:creationId xmlns:a16="http://schemas.microsoft.com/office/drawing/2014/main" id="{444744A3-1C43-472A-AE7C-82447CF52261}"/>
              </a:ext>
            </a:extLst>
          </p:cNvPr>
          <p:cNvSpPr/>
          <p:nvPr/>
        </p:nvSpPr>
        <p:spPr>
          <a:xfrm>
            <a:off x="1673942" y="6192003"/>
            <a:ext cx="8844116" cy="369332"/>
          </a:xfrm>
          <a:prstGeom prst="rect">
            <a:avLst/>
          </a:prstGeom>
        </p:spPr>
        <p:txBody>
          <a:bodyPr wrap="square">
            <a:spAutoFit/>
          </a:bodyPr>
          <a:lstStyle/>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好的软件设计结构通常顶层高扇出，中间扇出较少，底层高扇入。</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57004983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900" y="1271036"/>
            <a:ext cx="11128068" cy="444693"/>
          </a:xfrm>
        </p:spPr>
        <p:txBody>
          <a:bodyPr>
            <a:normAutofit fontScale="62500" lnSpcReduction="20000"/>
          </a:bodyPr>
          <a:lstStyle/>
          <a:p>
            <a:pPr marL="0" indent="0">
              <a:buNone/>
            </a:pPr>
            <a:r>
              <a:rPr lang="en-US" altLang="zh-CN" sz="4400" dirty="0">
                <a:solidFill>
                  <a:srgbClr val="FF0000"/>
                </a:solidFill>
              </a:rPr>
              <a:t>3.</a:t>
            </a:r>
            <a:r>
              <a:rPr lang="zh-CN" altLang="zh-CN" sz="4400" dirty="0">
                <a:solidFill>
                  <a:srgbClr val="FF0000"/>
                </a:solidFill>
              </a:rPr>
              <a:t>软件设计及其方法</a:t>
            </a:r>
            <a:endParaRPr lang="en-US" altLang="zh-CN" sz="4400" dirty="0">
              <a:solidFill>
                <a:srgbClr val="FF0000"/>
              </a:solidFill>
            </a:endParaRPr>
          </a:p>
          <a:p>
            <a:pPr marL="0" indent="0">
              <a:buNone/>
            </a:pPr>
            <a:endParaRPr lang="zh-CN" altLang="zh-CN" sz="2400" dirty="0">
              <a:solidFill>
                <a:srgbClr val="FF0000"/>
              </a:solidFill>
            </a:endParaRPr>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pic>
        <p:nvPicPr>
          <p:cNvPr id="2" name="图片 1">
            <a:extLst>
              <a:ext uri="{FF2B5EF4-FFF2-40B4-BE49-F238E27FC236}">
                <a16:creationId xmlns:a16="http://schemas.microsoft.com/office/drawing/2014/main" id="{98A102AB-1BB9-4165-8C1D-B9A911B1EA44}"/>
              </a:ext>
            </a:extLst>
          </p:cNvPr>
          <p:cNvPicPr>
            <a:picLocks noChangeAspect="1"/>
          </p:cNvPicPr>
          <p:nvPr/>
        </p:nvPicPr>
        <p:blipFill>
          <a:blip r:embed="rId2"/>
          <a:stretch>
            <a:fillRect/>
          </a:stretch>
        </p:blipFill>
        <p:spPr>
          <a:xfrm>
            <a:off x="164034" y="1860191"/>
            <a:ext cx="9226612" cy="4508332"/>
          </a:xfrm>
          <a:prstGeom prst="rect">
            <a:avLst/>
          </a:prstGeom>
        </p:spPr>
      </p:pic>
    </p:spTree>
    <p:extLst>
      <p:ext uri="{BB962C8B-B14F-4D97-AF65-F5344CB8AC3E}">
        <p14:creationId xmlns:p14="http://schemas.microsoft.com/office/powerpoint/2010/main" val="107450561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900" y="1271036"/>
            <a:ext cx="11128068" cy="444693"/>
          </a:xfrm>
        </p:spPr>
        <p:txBody>
          <a:bodyPr>
            <a:normAutofit fontScale="62500" lnSpcReduction="20000"/>
          </a:bodyPr>
          <a:lstStyle/>
          <a:p>
            <a:pPr marL="0" indent="0">
              <a:buNone/>
            </a:pPr>
            <a:r>
              <a:rPr lang="en-US" altLang="zh-CN" sz="4400" dirty="0">
                <a:solidFill>
                  <a:srgbClr val="FF0000"/>
                </a:solidFill>
              </a:rPr>
              <a:t>3.</a:t>
            </a:r>
            <a:r>
              <a:rPr lang="zh-CN" altLang="zh-CN" sz="4400" dirty="0">
                <a:solidFill>
                  <a:srgbClr val="FF0000"/>
                </a:solidFill>
              </a:rPr>
              <a:t>软件设计及其方法</a:t>
            </a:r>
            <a:endParaRPr lang="en-US" altLang="zh-CN" sz="4400" dirty="0">
              <a:solidFill>
                <a:srgbClr val="FF0000"/>
              </a:solidFill>
            </a:endParaRPr>
          </a:p>
          <a:p>
            <a:pPr marL="0" indent="0">
              <a:buNone/>
            </a:pPr>
            <a:endParaRPr lang="zh-CN" altLang="zh-CN" sz="2400" dirty="0">
              <a:solidFill>
                <a:srgbClr val="FF0000"/>
              </a:solidFill>
            </a:endParaRPr>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pic>
        <p:nvPicPr>
          <p:cNvPr id="2" name="图片 1">
            <a:extLst>
              <a:ext uri="{FF2B5EF4-FFF2-40B4-BE49-F238E27FC236}">
                <a16:creationId xmlns:a16="http://schemas.microsoft.com/office/drawing/2014/main" id="{715ACBF5-E943-41A5-8FFF-17FE8F069806}"/>
              </a:ext>
            </a:extLst>
          </p:cNvPr>
          <p:cNvPicPr>
            <a:picLocks noChangeAspect="1"/>
          </p:cNvPicPr>
          <p:nvPr/>
        </p:nvPicPr>
        <p:blipFill>
          <a:blip r:embed="rId2"/>
          <a:stretch>
            <a:fillRect/>
          </a:stretch>
        </p:blipFill>
        <p:spPr>
          <a:xfrm>
            <a:off x="0" y="1995102"/>
            <a:ext cx="9323468" cy="4010462"/>
          </a:xfrm>
          <a:prstGeom prst="rect">
            <a:avLst/>
          </a:prstGeom>
        </p:spPr>
      </p:pic>
    </p:spTree>
    <p:extLst>
      <p:ext uri="{BB962C8B-B14F-4D97-AF65-F5344CB8AC3E}">
        <p14:creationId xmlns:p14="http://schemas.microsoft.com/office/powerpoint/2010/main" val="229395481"/>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900" y="1271036"/>
            <a:ext cx="11128068" cy="444693"/>
          </a:xfrm>
        </p:spPr>
        <p:txBody>
          <a:bodyPr>
            <a:normAutofit fontScale="62500" lnSpcReduction="20000"/>
          </a:bodyPr>
          <a:lstStyle/>
          <a:p>
            <a:pPr marL="0" indent="0">
              <a:buNone/>
            </a:pPr>
            <a:r>
              <a:rPr lang="en-US" altLang="zh-CN" sz="4400" dirty="0">
                <a:solidFill>
                  <a:srgbClr val="FF0000"/>
                </a:solidFill>
              </a:rPr>
              <a:t>3.</a:t>
            </a:r>
            <a:r>
              <a:rPr lang="zh-CN" altLang="zh-CN" sz="4400" dirty="0">
                <a:solidFill>
                  <a:srgbClr val="FF0000"/>
                </a:solidFill>
              </a:rPr>
              <a:t>软件设计及其方法</a:t>
            </a:r>
            <a:endParaRPr lang="en-US" altLang="zh-CN" sz="4400" dirty="0">
              <a:solidFill>
                <a:srgbClr val="FF0000"/>
              </a:solidFill>
            </a:endParaRPr>
          </a:p>
          <a:p>
            <a:pPr marL="0" indent="0">
              <a:buNone/>
            </a:pPr>
            <a:endParaRPr lang="zh-CN" altLang="zh-CN" sz="2400" dirty="0">
              <a:solidFill>
                <a:srgbClr val="FF0000"/>
              </a:solidFill>
            </a:endParaRPr>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pic>
        <p:nvPicPr>
          <p:cNvPr id="2" name="图片 1">
            <a:extLst>
              <a:ext uri="{FF2B5EF4-FFF2-40B4-BE49-F238E27FC236}">
                <a16:creationId xmlns:a16="http://schemas.microsoft.com/office/drawing/2014/main" id="{E3F5EC80-5E3B-4094-88A4-B837F79E55A7}"/>
              </a:ext>
            </a:extLst>
          </p:cNvPr>
          <p:cNvPicPr>
            <a:picLocks noChangeAspect="1"/>
          </p:cNvPicPr>
          <p:nvPr/>
        </p:nvPicPr>
        <p:blipFill>
          <a:blip r:embed="rId2"/>
          <a:stretch>
            <a:fillRect/>
          </a:stretch>
        </p:blipFill>
        <p:spPr>
          <a:xfrm>
            <a:off x="148702" y="1916575"/>
            <a:ext cx="9269199" cy="4265072"/>
          </a:xfrm>
          <a:prstGeom prst="rect">
            <a:avLst/>
          </a:prstGeom>
        </p:spPr>
      </p:pic>
    </p:spTree>
    <p:extLst>
      <p:ext uri="{BB962C8B-B14F-4D97-AF65-F5344CB8AC3E}">
        <p14:creationId xmlns:p14="http://schemas.microsoft.com/office/powerpoint/2010/main" val="189364947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900" y="1271036"/>
            <a:ext cx="11128068" cy="444693"/>
          </a:xfrm>
        </p:spPr>
        <p:txBody>
          <a:bodyPr>
            <a:normAutofit fontScale="62500" lnSpcReduction="20000"/>
          </a:bodyPr>
          <a:lstStyle/>
          <a:p>
            <a:pPr marL="0" indent="0">
              <a:buNone/>
            </a:pPr>
            <a:r>
              <a:rPr lang="en-US" altLang="zh-CN" sz="4400" dirty="0">
                <a:solidFill>
                  <a:srgbClr val="FF0000"/>
                </a:solidFill>
              </a:rPr>
              <a:t>3.</a:t>
            </a:r>
            <a:r>
              <a:rPr lang="zh-CN" altLang="zh-CN" sz="4400" dirty="0">
                <a:solidFill>
                  <a:srgbClr val="FF0000"/>
                </a:solidFill>
              </a:rPr>
              <a:t>软件设计及其方法</a:t>
            </a:r>
            <a:endParaRPr lang="en-US" altLang="zh-CN" sz="4400" dirty="0">
              <a:solidFill>
                <a:srgbClr val="FF0000"/>
              </a:solidFill>
            </a:endParaRPr>
          </a:p>
          <a:p>
            <a:pPr marL="0" indent="0">
              <a:buNone/>
            </a:pPr>
            <a:endParaRPr lang="zh-CN" altLang="zh-CN" sz="2400" dirty="0">
              <a:solidFill>
                <a:srgbClr val="FF0000"/>
              </a:solidFill>
            </a:endParaRPr>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pic>
        <p:nvPicPr>
          <p:cNvPr id="2" name="图片 1">
            <a:extLst>
              <a:ext uri="{FF2B5EF4-FFF2-40B4-BE49-F238E27FC236}">
                <a16:creationId xmlns:a16="http://schemas.microsoft.com/office/drawing/2014/main" id="{9CDCD852-785A-471E-BC0C-3151A5FCF59D}"/>
              </a:ext>
            </a:extLst>
          </p:cNvPr>
          <p:cNvPicPr>
            <a:picLocks noChangeAspect="1"/>
          </p:cNvPicPr>
          <p:nvPr/>
        </p:nvPicPr>
        <p:blipFill>
          <a:blip r:embed="rId2"/>
          <a:stretch>
            <a:fillRect/>
          </a:stretch>
        </p:blipFill>
        <p:spPr>
          <a:xfrm>
            <a:off x="188359" y="1916575"/>
            <a:ext cx="8456693" cy="4709538"/>
          </a:xfrm>
          <a:prstGeom prst="rect">
            <a:avLst/>
          </a:prstGeom>
        </p:spPr>
      </p:pic>
    </p:spTree>
    <p:extLst>
      <p:ext uri="{BB962C8B-B14F-4D97-AF65-F5344CB8AC3E}">
        <p14:creationId xmlns:p14="http://schemas.microsoft.com/office/powerpoint/2010/main" val="305131313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900" y="1271036"/>
            <a:ext cx="11128068" cy="444693"/>
          </a:xfrm>
        </p:spPr>
        <p:txBody>
          <a:bodyPr>
            <a:normAutofit fontScale="62500" lnSpcReduction="20000"/>
          </a:bodyPr>
          <a:lstStyle/>
          <a:p>
            <a:pPr marL="0" indent="0">
              <a:buNone/>
            </a:pPr>
            <a:r>
              <a:rPr lang="en-US" altLang="zh-CN" sz="4400" dirty="0">
                <a:solidFill>
                  <a:srgbClr val="FF0000"/>
                </a:solidFill>
              </a:rPr>
              <a:t>3.</a:t>
            </a:r>
            <a:r>
              <a:rPr lang="zh-CN" altLang="zh-CN" sz="4400" dirty="0">
                <a:solidFill>
                  <a:srgbClr val="FF0000"/>
                </a:solidFill>
              </a:rPr>
              <a:t>软件设计及其方法</a:t>
            </a:r>
            <a:endParaRPr lang="en-US" altLang="zh-CN" sz="4400" dirty="0">
              <a:solidFill>
                <a:srgbClr val="FF0000"/>
              </a:solidFill>
            </a:endParaRPr>
          </a:p>
          <a:p>
            <a:pPr marL="0" indent="0">
              <a:buNone/>
            </a:pPr>
            <a:endParaRPr lang="zh-CN" altLang="zh-CN" sz="2400" dirty="0">
              <a:solidFill>
                <a:srgbClr val="FF0000"/>
              </a:solidFill>
            </a:endParaRPr>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pic>
        <p:nvPicPr>
          <p:cNvPr id="2" name="图片 1">
            <a:extLst>
              <a:ext uri="{FF2B5EF4-FFF2-40B4-BE49-F238E27FC236}">
                <a16:creationId xmlns:a16="http://schemas.microsoft.com/office/drawing/2014/main" id="{1F639110-AB6E-45C6-99B0-B257BE4F9316}"/>
              </a:ext>
            </a:extLst>
          </p:cNvPr>
          <p:cNvPicPr>
            <a:picLocks noChangeAspect="1"/>
          </p:cNvPicPr>
          <p:nvPr/>
        </p:nvPicPr>
        <p:blipFill>
          <a:blip r:embed="rId2"/>
          <a:stretch>
            <a:fillRect/>
          </a:stretch>
        </p:blipFill>
        <p:spPr>
          <a:xfrm>
            <a:off x="146799" y="1995102"/>
            <a:ext cx="8235199" cy="4105008"/>
          </a:xfrm>
          <a:prstGeom prst="rect">
            <a:avLst/>
          </a:prstGeom>
        </p:spPr>
      </p:pic>
    </p:spTree>
    <p:extLst>
      <p:ext uri="{BB962C8B-B14F-4D97-AF65-F5344CB8AC3E}">
        <p14:creationId xmlns:p14="http://schemas.microsoft.com/office/powerpoint/2010/main" val="320147637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900" y="1271036"/>
            <a:ext cx="11128068" cy="444693"/>
          </a:xfrm>
        </p:spPr>
        <p:txBody>
          <a:bodyPr>
            <a:normAutofit fontScale="62500" lnSpcReduction="20000"/>
          </a:bodyPr>
          <a:lstStyle/>
          <a:p>
            <a:pPr marL="0" indent="0">
              <a:buNone/>
            </a:pPr>
            <a:r>
              <a:rPr lang="en-US" altLang="zh-CN" sz="4400" dirty="0">
                <a:solidFill>
                  <a:srgbClr val="FF0000"/>
                </a:solidFill>
              </a:rPr>
              <a:t>3.</a:t>
            </a:r>
            <a:r>
              <a:rPr lang="zh-CN" altLang="zh-CN" sz="4400" dirty="0">
                <a:solidFill>
                  <a:srgbClr val="FF0000"/>
                </a:solidFill>
              </a:rPr>
              <a:t>软件设计及其方法</a:t>
            </a:r>
            <a:endParaRPr lang="en-US" altLang="zh-CN" sz="4400" dirty="0">
              <a:solidFill>
                <a:srgbClr val="FF0000"/>
              </a:solidFill>
            </a:endParaRPr>
          </a:p>
          <a:p>
            <a:pPr marL="0" indent="0">
              <a:buNone/>
            </a:pPr>
            <a:endParaRPr lang="zh-CN" altLang="zh-CN" sz="2400" dirty="0">
              <a:solidFill>
                <a:srgbClr val="FF0000"/>
              </a:solidFill>
            </a:endParaRPr>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pic>
        <p:nvPicPr>
          <p:cNvPr id="2" name="图片 1">
            <a:extLst>
              <a:ext uri="{FF2B5EF4-FFF2-40B4-BE49-F238E27FC236}">
                <a16:creationId xmlns:a16="http://schemas.microsoft.com/office/drawing/2014/main" id="{F578A6D1-90B3-4787-BF3F-B93B160F5B0F}"/>
              </a:ext>
            </a:extLst>
          </p:cNvPr>
          <p:cNvPicPr>
            <a:picLocks noChangeAspect="1"/>
          </p:cNvPicPr>
          <p:nvPr/>
        </p:nvPicPr>
        <p:blipFill>
          <a:blip r:embed="rId2"/>
          <a:stretch>
            <a:fillRect/>
          </a:stretch>
        </p:blipFill>
        <p:spPr>
          <a:xfrm>
            <a:off x="0" y="1995102"/>
            <a:ext cx="8866632" cy="4164002"/>
          </a:xfrm>
          <a:prstGeom prst="rect">
            <a:avLst/>
          </a:prstGeom>
        </p:spPr>
      </p:pic>
    </p:spTree>
    <p:extLst>
      <p:ext uri="{BB962C8B-B14F-4D97-AF65-F5344CB8AC3E}">
        <p14:creationId xmlns:p14="http://schemas.microsoft.com/office/powerpoint/2010/main" val="344599890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900" y="1271036"/>
            <a:ext cx="11128068" cy="444693"/>
          </a:xfrm>
        </p:spPr>
        <p:txBody>
          <a:bodyPr>
            <a:normAutofit fontScale="62500" lnSpcReduction="20000"/>
          </a:bodyPr>
          <a:lstStyle/>
          <a:p>
            <a:pPr marL="0" indent="0">
              <a:buNone/>
            </a:pPr>
            <a:r>
              <a:rPr lang="en-US" altLang="zh-CN" sz="4400" dirty="0">
                <a:solidFill>
                  <a:srgbClr val="FF0000"/>
                </a:solidFill>
              </a:rPr>
              <a:t>3.</a:t>
            </a:r>
            <a:r>
              <a:rPr lang="zh-CN" altLang="zh-CN" sz="4400" dirty="0">
                <a:solidFill>
                  <a:srgbClr val="FF0000"/>
                </a:solidFill>
              </a:rPr>
              <a:t>软件设计及其方法</a:t>
            </a:r>
            <a:endParaRPr lang="en-US" altLang="zh-CN" sz="4400" dirty="0">
              <a:solidFill>
                <a:srgbClr val="FF0000"/>
              </a:solidFill>
            </a:endParaRPr>
          </a:p>
          <a:p>
            <a:pPr marL="0" indent="0">
              <a:buNone/>
            </a:pPr>
            <a:endParaRPr lang="zh-CN" altLang="zh-CN" sz="2400" dirty="0">
              <a:solidFill>
                <a:srgbClr val="FF0000"/>
              </a:solidFill>
            </a:endParaRPr>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pic>
        <p:nvPicPr>
          <p:cNvPr id="2" name="图片 1">
            <a:extLst>
              <a:ext uri="{FF2B5EF4-FFF2-40B4-BE49-F238E27FC236}">
                <a16:creationId xmlns:a16="http://schemas.microsoft.com/office/drawing/2014/main" id="{9B7717A1-0D4E-4137-8112-DC922B093D4C}"/>
              </a:ext>
            </a:extLst>
          </p:cNvPr>
          <p:cNvPicPr>
            <a:picLocks noChangeAspect="1"/>
          </p:cNvPicPr>
          <p:nvPr/>
        </p:nvPicPr>
        <p:blipFill>
          <a:blip r:embed="rId2"/>
          <a:stretch>
            <a:fillRect/>
          </a:stretch>
        </p:blipFill>
        <p:spPr>
          <a:xfrm>
            <a:off x="77524" y="1916575"/>
            <a:ext cx="8338245" cy="4672032"/>
          </a:xfrm>
          <a:prstGeom prst="rect">
            <a:avLst/>
          </a:prstGeom>
        </p:spPr>
      </p:pic>
    </p:spTree>
    <p:extLst>
      <p:ext uri="{BB962C8B-B14F-4D97-AF65-F5344CB8AC3E}">
        <p14:creationId xmlns:p14="http://schemas.microsoft.com/office/powerpoint/2010/main" val="2449355161"/>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682923" y="405366"/>
            <a:ext cx="162095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微软雅黑"/>
                <a:ea typeface="微软雅黑"/>
                <a:cs typeface="+mn-cs"/>
              </a:rPr>
              <a:t>考试介绍</a:t>
            </a:r>
          </a:p>
        </p:txBody>
      </p:sp>
      <p:sp>
        <p:nvSpPr>
          <p:cNvPr id="2" name="矩形 1">
            <a:extLst>
              <a:ext uri="{FF2B5EF4-FFF2-40B4-BE49-F238E27FC236}">
                <a16:creationId xmlns:a16="http://schemas.microsoft.com/office/drawing/2014/main" id="{B738F1EA-6CE4-46F6-920A-32B51070A4BC}"/>
              </a:ext>
            </a:extLst>
          </p:cNvPr>
          <p:cNvSpPr/>
          <p:nvPr/>
        </p:nvSpPr>
        <p:spPr>
          <a:xfrm>
            <a:off x="1423219" y="2354777"/>
            <a:ext cx="8991600" cy="1323439"/>
          </a:xfrm>
          <a:prstGeom prst="rect">
            <a:avLst/>
          </a:prstGeom>
        </p:spPr>
        <p:txBody>
          <a:bodyPr wrap="square">
            <a:spAutoFit/>
          </a:bodyPr>
          <a:lstStyle/>
          <a:p>
            <a:r>
              <a:rPr lang="zh-CN" altLang="en-US" sz="2000" dirty="0">
                <a:solidFill>
                  <a:srgbClr val="FF0000"/>
                </a:solidFill>
              </a:rPr>
              <a:t>改革</a:t>
            </a:r>
            <a:endParaRPr lang="en-US" altLang="zh-CN" sz="2000" dirty="0">
              <a:solidFill>
                <a:srgbClr val="FF0000"/>
              </a:solidFill>
            </a:endParaRPr>
          </a:p>
          <a:p>
            <a:r>
              <a:rPr lang="zh-CN" altLang="en-US" sz="2000" dirty="0"/>
              <a:t>自</a:t>
            </a:r>
            <a:r>
              <a:rPr lang="en-US" altLang="zh-CN" sz="2000" dirty="0"/>
              <a:t>2019</a:t>
            </a:r>
            <a:r>
              <a:rPr lang="zh-CN" altLang="en-US" sz="2000" dirty="0"/>
              <a:t>年</a:t>
            </a:r>
            <a:r>
              <a:rPr lang="en-US" altLang="zh-CN" sz="2000" dirty="0"/>
              <a:t>3</a:t>
            </a:r>
            <a:r>
              <a:rPr lang="zh-CN" altLang="en-US" sz="2000" dirty="0"/>
              <a:t>月考试起，二级语言类及数据库类科目（即除</a:t>
            </a:r>
            <a:r>
              <a:rPr lang="en-US" altLang="zh-CN" sz="2000" dirty="0"/>
              <a:t>MS Office</a:t>
            </a:r>
            <a:r>
              <a:rPr lang="zh-CN" altLang="en-US" sz="2000" dirty="0"/>
              <a:t>高级应用外的其他二级科目）调整获证条件为：总分达到</a:t>
            </a:r>
            <a:r>
              <a:rPr lang="en-US" altLang="zh-CN" sz="2000" dirty="0"/>
              <a:t>60</a:t>
            </a:r>
            <a:r>
              <a:rPr lang="zh-CN" altLang="en-US" sz="2000" dirty="0"/>
              <a:t>分且选择题得分达到</a:t>
            </a:r>
            <a:r>
              <a:rPr lang="en-US" altLang="zh-CN" sz="2000" dirty="0"/>
              <a:t>50%</a:t>
            </a:r>
            <a:r>
              <a:rPr lang="zh-CN" altLang="en-US" sz="2000" dirty="0"/>
              <a:t>及以上（即选择题得分要达到</a:t>
            </a:r>
            <a:r>
              <a:rPr lang="en-US" altLang="zh-CN" sz="2000" dirty="0"/>
              <a:t>20</a:t>
            </a:r>
            <a:r>
              <a:rPr lang="zh-CN" altLang="en-US" sz="2000" dirty="0"/>
              <a:t>分及以上）的考生方可取得合格证书。</a:t>
            </a:r>
          </a:p>
        </p:txBody>
      </p:sp>
    </p:spTree>
    <p:extLst>
      <p:ext uri="{BB962C8B-B14F-4D97-AF65-F5344CB8AC3E}">
        <p14:creationId xmlns:p14="http://schemas.microsoft.com/office/powerpoint/2010/main" val="125130344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900" y="1271036"/>
            <a:ext cx="11128068" cy="444693"/>
          </a:xfrm>
        </p:spPr>
        <p:txBody>
          <a:bodyPr>
            <a:normAutofit fontScale="62500" lnSpcReduction="20000"/>
          </a:bodyPr>
          <a:lstStyle/>
          <a:p>
            <a:pPr marL="0" indent="0">
              <a:buNone/>
            </a:pPr>
            <a:r>
              <a:rPr lang="en-US" altLang="zh-CN" sz="4400" dirty="0">
                <a:solidFill>
                  <a:srgbClr val="FF0000"/>
                </a:solidFill>
              </a:rPr>
              <a:t>3.</a:t>
            </a:r>
            <a:r>
              <a:rPr lang="zh-CN" altLang="zh-CN" sz="4400" dirty="0">
                <a:solidFill>
                  <a:srgbClr val="FF0000"/>
                </a:solidFill>
              </a:rPr>
              <a:t>软件设计及其方法</a:t>
            </a:r>
            <a:endParaRPr lang="en-US" altLang="zh-CN" sz="4400" dirty="0">
              <a:solidFill>
                <a:srgbClr val="FF0000"/>
              </a:solidFill>
            </a:endParaRPr>
          </a:p>
          <a:p>
            <a:pPr marL="0" indent="0">
              <a:buNone/>
            </a:pPr>
            <a:endParaRPr lang="zh-CN" altLang="zh-CN" sz="2400" dirty="0">
              <a:solidFill>
                <a:srgbClr val="FF0000"/>
              </a:solidFill>
            </a:endParaRPr>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pic>
        <p:nvPicPr>
          <p:cNvPr id="2" name="图片 1">
            <a:extLst>
              <a:ext uri="{FF2B5EF4-FFF2-40B4-BE49-F238E27FC236}">
                <a16:creationId xmlns:a16="http://schemas.microsoft.com/office/drawing/2014/main" id="{7CA2A873-036E-4FA0-9054-548EC4A04D85}"/>
              </a:ext>
            </a:extLst>
          </p:cNvPr>
          <p:cNvPicPr>
            <a:picLocks noChangeAspect="1"/>
          </p:cNvPicPr>
          <p:nvPr/>
        </p:nvPicPr>
        <p:blipFill>
          <a:blip r:embed="rId2"/>
          <a:stretch>
            <a:fillRect/>
          </a:stretch>
        </p:blipFill>
        <p:spPr>
          <a:xfrm>
            <a:off x="73910" y="1856614"/>
            <a:ext cx="8546641" cy="4340050"/>
          </a:xfrm>
          <a:prstGeom prst="rect">
            <a:avLst/>
          </a:prstGeom>
        </p:spPr>
      </p:pic>
    </p:spTree>
    <p:extLst>
      <p:ext uri="{BB962C8B-B14F-4D97-AF65-F5344CB8AC3E}">
        <p14:creationId xmlns:p14="http://schemas.microsoft.com/office/powerpoint/2010/main" val="67546071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900" y="1271036"/>
            <a:ext cx="11128068" cy="1663894"/>
          </a:xfrm>
        </p:spPr>
        <p:txBody>
          <a:bodyPr>
            <a:normAutofit fontScale="55000" lnSpcReduction="20000"/>
          </a:bodyPr>
          <a:lstStyle/>
          <a:p>
            <a:pPr marL="0" indent="0">
              <a:buNone/>
            </a:pPr>
            <a:r>
              <a:rPr lang="en-US" altLang="zh-CN" sz="4400" dirty="0">
                <a:solidFill>
                  <a:srgbClr val="FF0000"/>
                </a:solidFill>
              </a:rPr>
              <a:t>3.</a:t>
            </a:r>
            <a:r>
              <a:rPr lang="zh-CN" altLang="zh-CN" sz="4400" dirty="0">
                <a:solidFill>
                  <a:srgbClr val="FF0000"/>
                </a:solidFill>
              </a:rPr>
              <a:t>软件设计及其方法</a:t>
            </a:r>
            <a:endParaRPr lang="en-US" altLang="zh-CN" sz="4400" dirty="0">
              <a:solidFill>
                <a:srgbClr val="FF0000"/>
              </a:solidFill>
            </a:endParaRPr>
          </a:p>
          <a:p>
            <a:pPr marL="0" indent="0">
              <a:buNone/>
            </a:pPr>
            <a:endParaRPr lang="zh-CN" altLang="zh-CN" sz="2400" dirty="0">
              <a:solidFill>
                <a:srgbClr val="FF0000"/>
              </a:solidFill>
            </a:endParaRPr>
          </a:p>
          <a:p>
            <a:pPr marL="0" indent="0">
              <a:buNone/>
            </a:pPr>
            <a:r>
              <a:rPr lang="zh-CN" altLang="zh-CN" dirty="0"/>
              <a:t>（</a:t>
            </a:r>
            <a:r>
              <a:rPr lang="en-US" altLang="zh-CN" dirty="0"/>
              <a:t>3</a:t>
            </a:r>
            <a:r>
              <a:rPr lang="zh-CN" altLang="zh-CN" dirty="0"/>
              <a:t>）详细设计</a:t>
            </a:r>
          </a:p>
          <a:p>
            <a:pPr marL="0" indent="0">
              <a:buNone/>
            </a:pPr>
            <a:r>
              <a:rPr lang="zh-CN" altLang="zh-CN" dirty="0"/>
              <a:t>详细设计的任务，是为软件结构图中的每一个模块确定实现算法和局部数据结构，用某种选定的表达工具表示算法和数据结构的细节。</a:t>
            </a:r>
          </a:p>
          <a:p>
            <a:pPr marL="0" indent="0">
              <a:buNone/>
            </a:pPr>
            <a:r>
              <a:rPr lang="zh-CN" altLang="zh-CN" dirty="0"/>
              <a:t>常用的设计工具有程序流程图（</a:t>
            </a:r>
            <a:r>
              <a:rPr lang="en-US" altLang="zh-CN" dirty="0"/>
              <a:t>PFD</a:t>
            </a:r>
            <a:r>
              <a:rPr lang="zh-CN" altLang="zh-CN" dirty="0"/>
              <a:t>）、</a:t>
            </a:r>
            <a:r>
              <a:rPr lang="en-US" altLang="zh-CN" dirty="0"/>
              <a:t>N-S</a:t>
            </a:r>
            <a:r>
              <a:rPr lang="zh-CN" altLang="zh-CN" dirty="0"/>
              <a:t>图、</a:t>
            </a:r>
            <a:r>
              <a:rPr lang="en-US" altLang="zh-CN" dirty="0"/>
              <a:t>PAD</a:t>
            </a:r>
            <a:r>
              <a:rPr lang="zh-CN" altLang="zh-CN" dirty="0"/>
              <a:t>图、</a:t>
            </a:r>
            <a:r>
              <a:rPr lang="en-US" altLang="zh-CN" dirty="0"/>
              <a:t>HIPO</a:t>
            </a:r>
            <a:r>
              <a:rPr lang="zh-CN" altLang="zh-CN" dirty="0"/>
              <a:t>图、判定表、</a:t>
            </a:r>
            <a:r>
              <a:rPr lang="en-US" altLang="zh-CN" dirty="0"/>
              <a:t>PDL</a:t>
            </a:r>
            <a:r>
              <a:rPr lang="zh-CN" altLang="zh-CN" dirty="0"/>
              <a:t>。</a:t>
            </a:r>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sp>
        <p:nvSpPr>
          <p:cNvPr id="2" name="矩形 1">
            <a:extLst>
              <a:ext uri="{FF2B5EF4-FFF2-40B4-BE49-F238E27FC236}">
                <a16:creationId xmlns:a16="http://schemas.microsoft.com/office/drawing/2014/main" id="{C36B3D40-B46B-4877-B8BB-78428A9359AD}"/>
              </a:ext>
            </a:extLst>
          </p:cNvPr>
          <p:cNvSpPr/>
          <p:nvPr/>
        </p:nvSpPr>
        <p:spPr>
          <a:xfrm>
            <a:off x="424721" y="3328180"/>
            <a:ext cx="11237626" cy="2031325"/>
          </a:xfrm>
          <a:prstGeom prst="rect">
            <a:avLst/>
          </a:prstGeom>
        </p:spPr>
        <p:txBody>
          <a:bodyPr wrap="square">
            <a:spAutoFit/>
          </a:bodyPr>
          <a:lstStyle/>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【例】下面不能作为软件设计工具的是（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A)PAD</a:t>
            </a:r>
            <a:r>
              <a:rPr lang="zh-CN" altLang="zh-CN" dirty="0">
                <a:latin typeface="宋体" panose="02010600030101010101" pitchFamily="2" charset="-122"/>
                <a:ea typeface="宋体" panose="02010600030101010101" pitchFamily="2" charset="-122"/>
                <a:cs typeface="宋体" panose="02010600030101010101" pitchFamily="2" charset="-122"/>
              </a:rPr>
              <a:t>图</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程序流程图</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数据流程图</a:t>
            </a:r>
            <a:r>
              <a:rPr lang="en-US" altLang="zh-CN" dirty="0">
                <a:latin typeface="宋体" panose="02010600030101010101" pitchFamily="2" charset="-122"/>
                <a:ea typeface="宋体" panose="02010600030101010101" pitchFamily="2" charset="-122"/>
                <a:cs typeface="宋体" panose="02010600030101010101" pitchFamily="2" charset="-122"/>
              </a:rPr>
              <a:t>(DFD</a:t>
            </a:r>
            <a:r>
              <a:rPr lang="zh-CN" altLang="zh-CN" dirty="0">
                <a:latin typeface="宋体" panose="02010600030101010101" pitchFamily="2" charset="-122"/>
                <a:ea typeface="宋体" panose="02010600030101010101" pitchFamily="2" charset="-122"/>
                <a:cs typeface="宋体" panose="02010600030101010101" pitchFamily="2" charset="-122"/>
              </a:rPr>
              <a:t>图</a:t>
            </a:r>
            <a:r>
              <a:rPr lang="en-US" altLang="zh-CN" dirty="0">
                <a:latin typeface="宋体" panose="02010600030101010101" pitchFamily="2" charset="-122"/>
                <a:ea typeface="宋体" panose="02010600030101010101" pitchFamily="2" charset="-122"/>
                <a:cs typeface="宋体" panose="02010600030101010101" pitchFamily="2" charset="-122"/>
              </a:rPr>
              <a:t>)</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总体结构图</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【解析】软件设计可以使用的工具有总体结构图、程序流程图、</a:t>
            </a:r>
            <a:r>
              <a:rPr lang="en-US" altLang="zh-CN" dirty="0">
                <a:latin typeface="宋体" panose="02010600030101010101" pitchFamily="2" charset="-122"/>
                <a:ea typeface="宋体" panose="02010600030101010101" pitchFamily="2" charset="-122"/>
                <a:cs typeface="宋体" panose="02010600030101010101" pitchFamily="2" charset="-122"/>
              </a:rPr>
              <a:t>N-S</a:t>
            </a:r>
            <a:r>
              <a:rPr lang="zh-CN" altLang="zh-CN" dirty="0">
                <a:latin typeface="宋体" panose="02010600030101010101" pitchFamily="2" charset="-122"/>
                <a:ea typeface="宋体" panose="02010600030101010101" pitchFamily="2" charset="-122"/>
                <a:cs typeface="宋体" panose="02010600030101010101" pitchFamily="2" charset="-122"/>
              </a:rPr>
              <a:t>图、</a:t>
            </a:r>
            <a:r>
              <a:rPr lang="en-US" altLang="zh-CN" dirty="0">
                <a:latin typeface="宋体" panose="02010600030101010101" pitchFamily="2" charset="-122"/>
                <a:ea typeface="宋体" panose="02010600030101010101" pitchFamily="2" charset="-122"/>
                <a:cs typeface="宋体" panose="02010600030101010101" pitchFamily="2" charset="-122"/>
              </a:rPr>
              <a:t>PAD</a:t>
            </a:r>
            <a:r>
              <a:rPr lang="zh-CN" altLang="zh-CN" dirty="0">
                <a:latin typeface="宋体" panose="02010600030101010101" pitchFamily="2" charset="-122"/>
                <a:ea typeface="宋体" panose="02010600030101010101" pitchFamily="2" charset="-122"/>
                <a:cs typeface="宋体" panose="02010600030101010101" pitchFamily="2" charset="-122"/>
              </a:rPr>
              <a:t>图、</a:t>
            </a:r>
            <a:r>
              <a:rPr lang="en-US" altLang="zh-CN" dirty="0">
                <a:latin typeface="宋体" panose="02010600030101010101" pitchFamily="2" charset="-122"/>
                <a:ea typeface="宋体" panose="02010600030101010101" pitchFamily="2" charset="-122"/>
                <a:cs typeface="宋体" panose="02010600030101010101" pitchFamily="2" charset="-122"/>
              </a:rPr>
              <a:t>PDL</a:t>
            </a:r>
            <a:r>
              <a:rPr lang="zh-CN" altLang="zh-CN" dirty="0">
                <a:latin typeface="宋体" panose="02010600030101010101" pitchFamily="2" charset="-122"/>
                <a:ea typeface="宋体" panose="02010600030101010101" pitchFamily="2" charset="-122"/>
                <a:cs typeface="宋体" panose="02010600030101010101" pitchFamily="2" charset="-122"/>
              </a:rPr>
              <a:t>。数据流程图</a:t>
            </a:r>
            <a:r>
              <a:rPr lang="en-US" altLang="zh-CN" dirty="0">
                <a:latin typeface="宋体" panose="02010600030101010101" pitchFamily="2" charset="-122"/>
                <a:ea typeface="宋体" panose="02010600030101010101" pitchFamily="2" charset="-122"/>
                <a:cs typeface="宋体" panose="02010600030101010101" pitchFamily="2" charset="-122"/>
              </a:rPr>
              <a:t>(DFD</a:t>
            </a:r>
            <a:r>
              <a:rPr lang="zh-CN" altLang="zh-CN" dirty="0">
                <a:latin typeface="宋体" panose="02010600030101010101" pitchFamily="2" charset="-122"/>
                <a:ea typeface="宋体" panose="02010600030101010101" pitchFamily="2" charset="-122"/>
                <a:cs typeface="宋体" panose="02010600030101010101" pitchFamily="2" charset="-122"/>
              </a:rPr>
              <a:t>图</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是需求分析使用的工具。</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25110570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900" y="1271036"/>
            <a:ext cx="11128068" cy="4115081"/>
          </a:xfrm>
        </p:spPr>
        <p:txBody>
          <a:bodyPr>
            <a:normAutofit fontScale="55000" lnSpcReduction="20000"/>
          </a:bodyPr>
          <a:lstStyle/>
          <a:p>
            <a:pPr marL="0" indent="0">
              <a:buNone/>
            </a:pPr>
            <a:r>
              <a:rPr lang="en-US" altLang="zh-CN" sz="4400" dirty="0">
                <a:solidFill>
                  <a:srgbClr val="FF0000"/>
                </a:solidFill>
              </a:rPr>
              <a:t>4.</a:t>
            </a:r>
            <a:r>
              <a:rPr lang="zh-CN" altLang="zh-CN" sz="4400" dirty="0">
                <a:solidFill>
                  <a:srgbClr val="FF0000"/>
                </a:solidFill>
              </a:rPr>
              <a:t>软件</a:t>
            </a:r>
            <a:r>
              <a:rPr lang="zh-CN" altLang="en-US" sz="4400" dirty="0">
                <a:solidFill>
                  <a:srgbClr val="FF0000"/>
                </a:solidFill>
              </a:rPr>
              <a:t>测试</a:t>
            </a:r>
            <a:endParaRPr lang="en-US" altLang="zh-CN" sz="4400" dirty="0">
              <a:solidFill>
                <a:srgbClr val="FF0000"/>
              </a:solidFill>
            </a:endParaRPr>
          </a:p>
          <a:p>
            <a:pPr marL="0" indent="0">
              <a:buNone/>
            </a:pPr>
            <a:endParaRPr lang="zh-CN" altLang="zh-CN" sz="2400" dirty="0">
              <a:solidFill>
                <a:srgbClr val="FF0000"/>
              </a:solidFill>
            </a:endParaRPr>
          </a:p>
          <a:p>
            <a:pPr marL="0" indent="0">
              <a:buNone/>
            </a:pPr>
            <a:r>
              <a:rPr lang="zh-CN" altLang="zh-CN" dirty="0"/>
              <a:t>（</a:t>
            </a:r>
            <a:r>
              <a:rPr lang="en-US" altLang="zh-CN" dirty="0"/>
              <a:t>1</a:t>
            </a:r>
            <a:r>
              <a:rPr lang="zh-CN" altLang="zh-CN" dirty="0"/>
              <a:t>）软件测试的目的和准则</a:t>
            </a:r>
          </a:p>
          <a:p>
            <a:pPr marL="0" indent="0">
              <a:buNone/>
            </a:pPr>
            <a:r>
              <a:rPr lang="zh-CN" altLang="zh-CN" dirty="0"/>
              <a:t>软件测试就是在软件投入运行之前，尽可能多地发现软件中的错误。软件测试是保证软件质量、可靠性的关键步骤。它是对软件规格说明、设计和编码的最后复审。软件测试的目的是发现软件中的错误。</a:t>
            </a:r>
            <a:endParaRPr lang="en-US" altLang="zh-CN" dirty="0"/>
          </a:p>
          <a:p>
            <a:pPr marL="0" indent="0">
              <a:buNone/>
            </a:pPr>
            <a:endParaRPr lang="zh-CN" altLang="zh-CN" dirty="0"/>
          </a:p>
          <a:p>
            <a:pPr marL="0" indent="0">
              <a:buNone/>
            </a:pPr>
            <a:r>
              <a:rPr lang="zh-CN" altLang="zh-CN" dirty="0"/>
              <a:t>软件测试应遵循如下准则：</a:t>
            </a:r>
          </a:p>
          <a:p>
            <a:pPr marL="0" indent="0">
              <a:buNone/>
            </a:pPr>
            <a:r>
              <a:rPr lang="zh-CN" altLang="zh-CN" dirty="0"/>
              <a:t>①所有测试都应追溯到用户需求。</a:t>
            </a:r>
          </a:p>
          <a:p>
            <a:pPr marL="0" indent="0">
              <a:buNone/>
            </a:pPr>
            <a:r>
              <a:rPr lang="zh-CN" altLang="zh-CN" dirty="0"/>
              <a:t>②在测试之前制定测试计划，并严格执行。</a:t>
            </a:r>
          </a:p>
          <a:p>
            <a:pPr marL="0" indent="0">
              <a:buNone/>
            </a:pPr>
            <a:r>
              <a:rPr lang="zh-CN" altLang="zh-CN" dirty="0"/>
              <a:t>③充分注意测试中的群集现象。</a:t>
            </a:r>
          </a:p>
          <a:p>
            <a:pPr marL="0" indent="0">
              <a:buNone/>
            </a:pPr>
            <a:r>
              <a:rPr lang="zh-CN" altLang="zh-CN" dirty="0"/>
              <a:t>④避免由程序的编写者测试自己的程序。</a:t>
            </a:r>
          </a:p>
          <a:p>
            <a:pPr marL="0" indent="0">
              <a:buNone/>
            </a:pPr>
            <a:r>
              <a:rPr lang="zh-CN" altLang="zh-CN" dirty="0"/>
              <a:t>⑤不可能进行穷举测试。</a:t>
            </a:r>
          </a:p>
          <a:p>
            <a:pPr marL="0" indent="0">
              <a:buNone/>
            </a:pPr>
            <a:r>
              <a:rPr lang="zh-CN" altLang="zh-CN" dirty="0"/>
              <a:t>⑥妥善保存测试计划、测试用例、出错统计和最终分析报告，为维护提供方便。</a:t>
            </a:r>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spTree>
    <p:extLst>
      <p:ext uri="{BB962C8B-B14F-4D97-AF65-F5344CB8AC3E}">
        <p14:creationId xmlns:p14="http://schemas.microsoft.com/office/powerpoint/2010/main" val="83323894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900" y="1271037"/>
            <a:ext cx="11128068" cy="961954"/>
          </a:xfrm>
        </p:spPr>
        <p:txBody>
          <a:bodyPr>
            <a:normAutofit fontScale="55000" lnSpcReduction="20000"/>
          </a:bodyPr>
          <a:lstStyle/>
          <a:p>
            <a:pPr marL="0" indent="0">
              <a:buNone/>
            </a:pPr>
            <a:r>
              <a:rPr lang="en-US" altLang="zh-CN" sz="4400" dirty="0">
                <a:solidFill>
                  <a:srgbClr val="FF0000"/>
                </a:solidFill>
              </a:rPr>
              <a:t>4.</a:t>
            </a:r>
            <a:r>
              <a:rPr lang="zh-CN" altLang="zh-CN" sz="4400" dirty="0">
                <a:solidFill>
                  <a:srgbClr val="FF0000"/>
                </a:solidFill>
              </a:rPr>
              <a:t>软件</a:t>
            </a:r>
            <a:r>
              <a:rPr lang="zh-CN" altLang="en-US" sz="4400" dirty="0">
                <a:solidFill>
                  <a:srgbClr val="FF0000"/>
                </a:solidFill>
              </a:rPr>
              <a:t>测试</a:t>
            </a:r>
            <a:endParaRPr lang="en-US" altLang="zh-CN" sz="4400" dirty="0">
              <a:solidFill>
                <a:srgbClr val="FF0000"/>
              </a:solidFill>
            </a:endParaRPr>
          </a:p>
          <a:p>
            <a:pPr marL="0" indent="0">
              <a:buNone/>
            </a:pPr>
            <a:endParaRPr lang="zh-CN" altLang="zh-CN" sz="2400" dirty="0">
              <a:solidFill>
                <a:srgbClr val="FF0000"/>
              </a:solidFill>
            </a:endParaRPr>
          </a:p>
          <a:p>
            <a:pPr marL="0" indent="0">
              <a:buNone/>
            </a:pPr>
            <a:r>
              <a:rPr lang="zh-CN" altLang="zh-CN" dirty="0"/>
              <a:t>（</a:t>
            </a:r>
            <a:r>
              <a:rPr lang="en-US" altLang="zh-CN" dirty="0"/>
              <a:t>2</a:t>
            </a:r>
            <a:r>
              <a:rPr lang="zh-CN" altLang="zh-CN" dirty="0"/>
              <a:t>）软件测试方法</a:t>
            </a:r>
          </a:p>
          <a:p>
            <a:pPr marL="0" indent="0">
              <a:buNone/>
            </a:pPr>
            <a:endParaRPr lang="zh-CN" altLang="zh-CN" dirty="0"/>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sp>
        <p:nvSpPr>
          <p:cNvPr id="2" name="文本框 1">
            <a:extLst>
              <a:ext uri="{FF2B5EF4-FFF2-40B4-BE49-F238E27FC236}">
                <a16:creationId xmlns:a16="http://schemas.microsoft.com/office/drawing/2014/main" id="{F68B90EA-3F15-4A0A-8101-0C6D2B2B287D}"/>
              </a:ext>
            </a:extLst>
          </p:cNvPr>
          <p:cNvSpPr txBox="1"/>
          <p:nvPr/>
        </p:nvSpPr>
        <p:spPr>
          <a:xfrm>
            <a:off x="1307510" y="3686835"/>
            <a:ext cx="162946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软件测试方法</a:t>
            </a:r>
          </a:p>
        </p:txBody>
      </p:sp>
      <p:sp>
        <p:nvSpPr>
          <p:cNvPr id="3" name="左大括号 2">
            <a:extLst>
              <a:ext uri="{FF2B5EF4-FFF2-40B4-BE49-F238E27FC236}">
                <a16:creationId xmlns:a16="http://schemas.microsoft.com/office/drawing/2014/main" id="{E89896A3-0B9B-4885-8581-C7B2F2C7AB3D}"/>
              </a:ext>
            </a:extLst>
          </p:cNvPr>
          <p:cNvSpPr/>
          <p:nvPr/>
        </p:nvSpPr>
        <p:spPr>
          <a:xfrm>
            <a:off x="2936975" y="2626242"/>
            <a:ext cx="616226" cy="24905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D81BCA8-B9F3-4A32-8FDD-B40526B463EE}"/>
              </a:ext>
            </a:extLst>
          </p:cNvPr>
          <p:cNvSpPr txBox="1"/>
          <p:nvPr/>
        </p:nvSpPr>
        <p:spPr>
          <a:xfrm>
            <a:off x="3553201" y="2441576"/>
            <a:ext cx="2264503" cy="369332"/>
          </a:xfrm>
          <a:prstGeom prst="rect">
            <a:avLst/>
          </a:prstGeom>
          <a:noFill/>
        </p:spPr>
        <p:txBody>
          <a:bodyPr wrap="square" rtlCol="0">
            <a:spAutoFit/>
          </a:bodyPr>
          <a:lstStyle/>
          <a:p>
            <a:r>
              <a:rPr lang="zh-CN" altLang="zh-CN" dirty="0">
                <a:latin typeface="宋体" panose="02010600030101010101" pitchFamily="2" charset="-122"/>
                <a:ea typeface="宋体" panose="02010600030101010101" pitchFamily="2" charset="-122"/>
              </a:rPr>
              <a:t>软件是否需要被执行</a:t>
            </a:r>
            <a:endParaRPr lang="zh-CN" altLang="en-US" dirty="0">
              <a:latin typeface="宋体" panose="02010600030101010101" pitchFamily="2" charset="-122"/>
              <a:ea typeface="宋体" panose="02010600030101010101" pitchFamily="2" charset="-122"/>
            </a:endParaRPr>
          </a:p>
        </p:txBody>
      </p:sp>
      <p:sp>
        <p:nvSpPr>
          <p:cNvPr id="5" name="左大括号 4">
            <a:extLst>
              <a:ext uri="{FF2B5EF4-FFF2-40B4-BE49-F238E27FC236}">
                <a16:creationId xmlns:a16="http://schemas.microsoft.com/office/drawing/2014/main" id="{0ABBCE44-23EC-48F5-A961-E4E5B5351D78}"/>
              </a:ext>
            </a:extLst>
          </p:cNvPr>
          <p:cNvSpPr/>
          <p:nvPr/>
        </p:nvSpPr>
        <p:spPr>
          <a:xfrm>
            <a:off x="5817703" y="2045294"/>
            <a:ext cx="231916" cy="12722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A08C2E89-DED1-477E-9E1E-92BAA903149E}"/>
              </a:ext>
            </a:extLst>
          </p:cNvPr>
          <p:cNvSpPr txBox="1"/>
          <p:nvPr/>
        </p:nvSpPr>
        <p:spPr>
          <a:xfrm>
            <a:off x="6006353" y="1875618"/>
            <a:ext cx="1109383" cy="369332"/>
          </a:xfrm>
          <a:prstGeom prst="rect">
            <a:avLst/>
          </a:prstGeom>
          <a:noFill/>
        </p:spPr>
        <p:txBody>
          <a:bodyPr wrap="square" rtlCol="0">
            <a:spAutoFit/>
          </a:bodyPr>
          <a:lstStyle/>
          <a:p>
            <a:r>
              <a:rPr lang="zh-CN" altLang="zh-CN" dirty="0">
                <a:latin typeface="宋体" panose="02010600030101010101" pitchFamily="2" charset="-122"/>
                <a:ea typeface="宋体" panose="02010600030101010101" pitchFamily="2" charset="-122"/>
              </a:rPr>
              <a:t>静态测试</a:t>
            </a:r>
            <a:endParaRPr lang="zh-CN" altLang="en-US"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3A6D2720-D06E-43B9-AA53-08A23437EE2D}"/>
              </a:ext>
            </a:extLst>
          </p:cNvPr>
          <p:cNvSpPr/>
          <p:nvPr/>
        </p:nvSpPr>
        <p:spPr>
          <a:xfrm>
            <a:off x="6028680" y="3171166"/>
            <a:ext cx="1107996"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动态测试</a:t>
            </a:r>
            <a:endParaRPr lang="zh-CN" altLang="en-US" dirty="0"/>
          </a:p>
        </p:txBody>
      </p:sp>
      <p:sp>
        <p:nvSpPr>
          <p:cNvPr id="8" name="左大括号 7">
            <a:extLst>
              <a:ext uri="{FF2B5EF4-FFF2-40B4-BE49-F238E27FC236}">
                <a16:creationId xmlns:a16="http://schemas.microsoft.com/office/drawing/2014/main" id="{54A90AED-C742-4DDA-B0AF-BDE47D611343}"/>
              </a:ext>
            </a:extLst>
          </p:cNvPr>
          <p:cNvSpPr/>
          <p:nvPr/>
        </p:nvSpPr>
        <p:spPr>
          <a:xfrm>
            <a:off x="7003516" y="1466591"/>
            <a:ext cx="367944" cy="11847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3955DB3-CD5A-4EFF-A255-D74574F6367A}"/>
              </a:ext>
            </a:extLst>
          </p:cNvPr>
          <p:cNvSpPr/>
          <p:nvPr/>
        </p:nvSpPr>
        <p:spPr>
          <a:xfrm>
            <a:off x="7430763" y="1364160"/>
            <a:ext cx="1107996"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代码检查</a:t>
            </a:r>
            <a:endParaRPr lang="zh-CN" altLang="en-US" dirty="0"/>
          </a:p>
        </p:txBody>
      </p:sp>
      <p:sp>
        <p:nvSpPr>
          <p:cNvPr id="12" name="矩形 11">
            <a:extLst>
              <a:ext uri="{FF2B5EF4-FFF2-40B4-BE49-F238E27FC236}">
                <a16:creationId xmlns:a16="http://schemas.microsoft.com/office/drawing/2014/main" id="{51413830-D2D2-415B-9191-8766001ED776}"/>
              </a:ext>
            </a:extLst>
          </p:cNvPr>
          <p:cNvSpPr/>
          <p:nvPr/>
        </p:nvSpPr>
        <p:spPr>
          <a:xfrm>
            <a:off x="7441543" y="2090281"/>
            <a:ext cx="1569660"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静态结构分析</a:t>
            </a:r>
            <a:endParaRPr lang="zh-CN" altLang="en-US" dirty="0"/>
          </a:p>
        </p:txBody>
      </p:sp>
      <p:sp>
        <p:nvSpPr>
          <p:cNvPr id="13" name="矩形 12">
            <a:extLst>
              <a:ext uri="{FF2B5EF4-FFF2-40B4-BE49-F238E27FC236}">
                <a16:creationId xmlns:a16="http://schemas.microsoft.com/office/drawing/2014/main" id="{164A2641-F236-4101-8B83-E182E8F5E9BA}"/>
              </a:ext>
            </a:extLst>
          </p:cNvPr>
          <p:cNvSpPr/>
          <p:nvPr/>
        </p:nvSpPr>
        <p:spPr>
          <a:xfrm>
            <a:off x="7441543" y="2496732"/>
            <a:ext cx="1569660"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代码质量度量</a:t>
            </a:r>
            <a:endParaRPr lang="zh-CN" altLang="en-US" dirty="0"/>
          </a:p>
        </p:txBody>
      </p:sp>
      <p:sp>
        <p:nvSpPr>
          <p:cNvPr id="14" name="矩形 13">
            <a:extLst>
              <a:ext uri="{FF2B5EF4-FFF2-40B4-BE49-F238E27FC236}">
                <a16:creationId xmlns:a16="http://schemas.microsoft.com/office/drawing/2014/main" id="{3493D387-BE01-459E-BA23-A4C825DCF650}"/>
              </a:ext>
            </a:extLst>
          </p:cNvPr>
          <p:cNvSpPr/>
          <p:nvPr/>
        </p:nvSpPr>
        <p:spPr>
          <a:xfrm>
            <a:off x="3553201" y="4932094"/>
            <a:ext cx="1569660"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按照功能划分</a:t>
            </a:r>
            <a:endParaRPr lang="zh-CN" altLang="en-US" dirty="0"/>
          </a:p>
        </p:txBody>
      </p:sp>
      <p:sp>
        <p:nvSpPr>
          <p:cNvPr id="15" name="左大括号 14">
            <a:extLst>
              <a:ext uri="{FF2B5EF4-FFF2-40B4-BE49-F238E27FC236}">
                <a16:creationId xmlns:a16="http://schemas.microsoft.com/office/drawing/2014/main" id="{D3E1B076-7929-4B43-83FF-AC8FF49A4A9A}"/>
              </a:ext>
            </a:extLst>
          </p:cNvPr>
          <p:cNvSpPr/>
          <p:nvPr/>
        </p:nvSpPr>
        <p:spPr>
          <a:xfrm>
            <a:off x="5051685" y="4251078"/>
            <a:ext cx="509666" cy="1731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BE1BF5B-BF23-4D50-BC95-36EDBBEF40DD}"/>
              </a:ext>
            </a:extLst>
          </p:cNvPr>
          <p:cNvSpPr/>
          <p:nvPr/>
        </p:nvSpPr>
        <p:spPr>
          <a:xfrm>
            <a:off x="5561351" y="4056167"/>
            <a:ext cx="1107996"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白盒测试</a:t>
            </a:r>
            <a:endParaRPr lang="zh-CN" altLang="en-US" dirty="0"/>
          </a:p>
        </p:txBody>
      </p:sp>
      <p:sp>
        <p:nvSpPr>
          <p:cNvPr id="17" name="矩形 16">
            <a:extLst>
              <a:ext uri="{FF2B5EF4-FFF2-40B4-BE49-F238E27FC236}">
                <a16:creationId xmlns:a16="http://schemas.microsoft.com/office/drawing/2014/main" id="{F58E515E-B331-4CF4-B577-A46DBB8D890C}"/>
              </a:ext>
            </a:extLst>
          </p:cNvPr>
          <p:cNvSpPr/>
          <p:nvPr/>
        </p:nvSpPr>
        <p:spPr>
          <a:xfrm>
            <a:off x="5542002" y="5808021"/>
            <a:ext cx="1107996"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黑盒测试</a:t>
            </a:r>
            <a:endParaRPr lang="zh-CN" altLang="en-US" dirty="0"/>
          </a:p>
        </p:txBody>
      </p:sp>
      <p:sp>
        <p:nvSpPr>
          <p:cNvPr id="18" name="左大括号 17">
            <a:extLst>
              <a:ext uri="{FF2B5EF4-FFF2-40B4-BE49-F238E27FC236}">
                <a16:creationId xmlns:a16="http://schemas.microsoft.com/office/drawing/2014/main" id="{CF038549-5CB4-4062-98F3-60F70EE8EED7}"/>
              </a:ext>
            </a:extLst>
          </p:cNvPr>
          <p:cNvSpPr/>
          <p:nvPr/>
        </p:nvSpPr>
        <p:spPr>
          <a:xfrm>
            <a:off x="6630596" y="3826026"/>
            <a:ext cx="247338" cy="9703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8C48DCB-628E-4792-ABB1-CC64464F403C}"/>
              </a:ext>
            </a:extLst>
          </p:cNvPr>
          <p:cNvSpPr/>
          <p:nvPr/>
        </p:nvSpPr>
        <p:spPr>
          <a:xfrm>
            <a:off x="6877934" y="3641360"/>
            <a:ext cx="1569660"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逻辑覆盖测试</a:t>
            </a:r>
            <a:endParaRPr lang="zh-CN" altLang="en-US" dirty="0"/>
          </a:p>
        </p:txBody>
      </p:sp>
      <p:sp>
        <p:nvSpPr>
          <p:cNvPr id="21" name="矩形 20">
            <a:extLst>
              <a:ext uri="{FF2B5EF4-FFF2-40B4-BE49-F238E27FC236}">
                <a16:creationId xmlns:a16="http://schemas.microsoft.com/office/drawing/2014/main" id="{A0C85CE6-78A2-4980-8D34-DB6BFB444FE0}"/>
              </a:ext>
            </a:extLst>
          </p:cNvPr>
          <p:cNvSpPr/>
          <p:nvPr/>
        </p:nvSpPr>
        <p:spPr>
          <a:xfrm>
            <a:off x="6869366" y="4679096"/>
            <a:ext cx="1569660"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基本路径测试</a:t>
            </a:r>
            <a:endParaRPr lang="zh-CN" altLang="en-US" dirty="0"/>
          </a:p>
        </p:txBody>
      </p:sp>
      <p:sp>
        <p:nvSpPr>
          <p:cNvPr id="22" name="左大括号 21">
            <a:extLst>
              <a:ext uri="{FF2B5EF4-FFF2-40B4-BE49-F238E27FC236}">
                <a16:creationId xmlns:a16="http://schemas.microsoft.com/office/drawing/2014/main" id="{3AA5A8BF-A5EF-4AD3-BC0F-583431340E01}"/>
              </a:ext>
            </a:extLst>
          </p:cNvPr>
          <p:cNvSpPr/>
          <p:nvPr/>
        </p:nvSpPr>
        <p:spPr>
          <a:xfrm>
            <a:off x="6669347" y="5366479"/>
            <a:ext cx="208587" cy="13041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9D83CC83-B083-4D44-A2AA-308A8B04D1C2}"/>
              </a:ext>
            </a:extLst>
          </p:cNvPr>
          <p:cNvSpPr/>
          <p:nvPr/>
        </p:nvSpPr>
        <p:spPr>
          <a:xfrm>
            <a:off x="6897283" y="5206743"/>
            <a:ext cx="1569660"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等价类划分法</a:t>
            </a:r>
            <a:endParaRPr lang="zh-CN" altLang="en-US" dirty="0"/>
          </a:p>
        </p:txBody>
      </p:sp>
      <p:sp>
        <p:nvSpPr>
          <p:cNvPr id="24" name="矩形 23">
            <a:extLst>
              <a:ext uri="{FF2B5EF4-FFF2-40B4-BE49-F238E27FC236}">
                <a16:creationId xmlns:a16="http://schemas.microsoft.com/office/drawing/2014/main" id="{7E94616B-4852-489D-AD89-EB0105643764}"/>
              </a:ext>
            </a:extLst>
          </p:cNvPr>
          <p:cNvSpPr/>
          <p:nvPr/>
        </p:nvSpPr>
        <p:spPr>
          <a:xfrm>
            <a:off x="6877934" y="5623067"/>
            <a:ext cx="1569660"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边界值分析法</a:t>
            </a:r>
            <a:endParaRPr lang="zh-CN" altLang="en-US" dirty="0"/>
          </a:p>
        </p:txBody>
      </p:sp>
      <p:sp>
        <p:nvSpPr>
          <p:cNvPr id="25" name="矩形 24">
            <a:extLst>
              <a:ext uri="{FF2B5EF4-FFF2-40B4-BE49-F238E27FC236}">
                <a16:creationId xmlns:a16="http://schemas.microsoft.com/office/drawing/2014/main" id="{1641805C-628D-462A-A769-DE1FB74FCE49}"/>
              </a:ext>
            </a:extLst>
          </p:cNvPr>
          <p:cNvSpPr/>
          <p:nvPr/>
        </p:nvSpPr>
        <p:spPr>
          <a:xfrm>
            <a:off x="6877934" y="6059813"/>
            <a:ext cx="1338828"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错误推测法</a:t>
            </a:r>
            <a:endParaRPr lang="zh-CN" altLang="en-US" dirty="0"/>
          </a:p>
        </p:txBody>
      </p:sp>
      <p:sp>
        <p:nvSpPr>
          <p:cNvPr id="26" name="矩形 25">
            <a:extLst>
              <a:ext uri="{FF2B5EF4-FFF2-40B4-BE49-F238E27FC236}">
                <a16:creationId xmlns:a16="http://schemas.microsoft.com/office/drawing/2014/main" id="{71800808-590C-48D6-98D9-3D475F504957}"/>
              </a:ext>
            </a:extLst>
          </p:cNvPr>
          <p:cNvSpPr/>
          <p:nvPr/>
        </p:nvSpPr>
        <p:spPr>
          <a:xfrm>
            <a:off x="6897283" y="6449786"/>
            <a:ext cx="877163"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因果图</a:t>
            </a:r>
            <a:endParaRPr lang="zh-CN" altLang="en-US" dirty="0"/>
          </a:p>
        </p:txBody>
      </p:sp>
      <p:sp>
        <p:nvSpPr>
          <p:cNvPr id="27" name="左大括号 26">
            <a:extLst>
              <a:ext uri="{FF2B5EF4-FFF2-40B4-BE49-F238E27FC236}">
                <a16:creationId xmlns:a16="http://schemas.microsoft.com/office/drawing/2014/main" id="{1DC93991-C7CB-4736-969A-63091D674613}"/>
              </a:ext>
            </a:extLst>
          </p:cNvPr>
          <p:cNvSpPr/>
          <p:nvPr/>
        </p:nvSpPr>
        <p:spPr>
          <a:xfrm>
            <a:off x="8366397" y="3095047"/>
            <a:ext cx="328535" cy="15840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038A32C-AD70-454B-B4A9-77A6EE6A3A8C}"/>
              </a:ext>
            </a:extLst>
          </p:cNvPr>
          <p:cNvSpPr/>
          <p:nvPr/>
        </p:nvSpPr>
        <p:spPr>
          <a:xfrm>
            <a:off x="8690070" y="2948171"/>
            <a:ext cx="1107996"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语句覆盖</a:t>
            </a:r>
            <a:endParaRPr lang="zh-CN" altLang="en-US" dirty="0"/>
          </a:p>
        </p:txBody>
      </p:sp>
      <p:sp>
        <p:nvSpPr>
          <p:cNvPr id="29" name="矩形 28">
            <a:extLst>
              <a:ext uri="{FF2B5EF4-FFF2-40B4-BE49-F238E27FC236}">
                <a16:creationId xmlns:a16="http://schemas.microsoft.com/office/drawing/2014/main" id="{31277375-C129-4377-8182-0828AA07FEA4}"/>
              </a:ext>
            </a:extLst>
          </p:cNvPr>
          <p:cNvSpPr/>
          <p:nvPr/>
        </p:nvSpPr>
        <p:spPr>
          <a:xfrm>
            <a:off x="8701027" y="3328290"/>
            <a:ext cx="1107996"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路径覆盖</a:t>
            </a:r>
            <a:endParaRPr lang="zh-CN" altLang="en-US" dirty="0"/>
          </a:p>
        </p:txBody>
      </p:sp>
      <p:sp>
        <p:nvSpPr>
          <p:cNvPr id="30" name="矩形 29">
            <a:extLst>
              <a:ext uri="{FF2B5EF4-FFF2-40B4-BE49-F238E27FC236}">
                <a16:creationId xmlns:a16="http://schemas.microsoft.com/office/drawing/2014/main" id="{E3649B60-F8CA-41ED-87CC-A18B06AE7151}"/>
              </a:ext>
            </a:extLst>
          </p:cNvPr>
          <p:cNvSpPr/>
          <p:nvPr/>
        </p:nvSpPr>
        <p:spPr>
          <a:xfrm>
            <a:off x="8701027" y="3730919"/>
            <a:ext cx="1107996"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判定覆盖</a:t>
            </a:r>
            <a:endParaRPr lang="zh-CN" altLang="en-US" dirty="0"/>
          </a:p>
        </p:txBody>
      </p:sp>
      <p:sp>
        <p:nvSpPr>
          <p:cNvPr id="31" name="矩形 30">
            <a:extLst>
              <a:ext uri="{FF2B5EF4-FFF2-40B4-BE49-F238E27FC236}">
                <a16:creationId xmlns:a16="http://schemas.microsoft.com/office/drawing/2014/main" id="{AD731946-FA1E-4375-94E8-B61944F35AAA}"/>
              </a:ext>
            </a:extLst>
          </p:cNvPr>
          <p:cNvSpPr/>
          <p:nvPr/>
        </p:nvSpPr>
        <p:spPr>
          <a:xfrm>
            <a:off x="8690070" y="4133549"/>
            <a:ext cx="1107996"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条件覆盖</a:t>
            </a:r>
            <a:endParaRPr lang="zh-CN" altLang="en-US" dirty="0"/>
          </a:p>
        </p:txBody>
      </p:sp>
      <p:sp>
        <p:nvSpPr>
          <p:cNvPr id="32" name="矩形 31">
            <a:extLst>
              <a:ext uri="{FF2B5EF4-FFF2-40B4-BE49-F238E27FC236}">
                <a16:creationId xmlns:a16="http://schemas.microsoft.com/office/drawing/2014/main" id="{5D138A64-18F2-42F3-90F9-794BCAB5687E}"/>
              </a:ext>
            </a:extLst>
          </p:cNvPr>
          <p:cNvSpPr/>
          <p:nvPr/>
        </p:nvSpPr>
        <p:spPr>
          <a:xfrm>
            <a:off x="8701027" y="4511079"/>
            <a:ext cx="1800493"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判断－条件覆盖</a:t>
            </a:r>
            <a:endParaRPr lang="zh-CN" altLang="en-US" dirty="0"/>
          </a:p>
        </p:txBody>
      </p:sp>
      <p:sp>
        <p:nvSpPr>
          <p:cNvPr id="33" name="左大括号 32">
            <a:extLst>
              <a:ext uri="{FF2B5EF4-FFF2-40B4-BE49-F238E27FC236}">
                <a16:creationId xmlns:a16="http://schemas.microsoft.com/office/drawing/2014/main" id="{620219CE-3D77-4B9E-8A88-8E142894B1CF}"/>
              </a:ext>
            </a:extLst>
          </p:cNvPr>
          <p:cNvSpPr/>
          <p:nvPr/>
        </p:nvSpPr>
        <p:spPr>
          <a:xfrm>
            <a:off x="8466943" y="1048215"/>
            <a:ext cx="162268" cy="8471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9FBE5BA2-5A06-46F1-A060-FACEDF25507E}"/>
              </a:ext>
            </a:extLst>
          </p:cNvPr>
          <p:cNvSpPr/>
          <p:nvPr/>
        </p:nvSpPr>
        <p:spPr>
          <a:xfrm>
            <a:off x="8557395" y="876751"/>
            <a:ext cx="1107996"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代码审查</a:t>
            </a:r>
            <a:endParaRPr lang="zh-CN" altLang="en-US" dirty="0"/>
          </a:p>
        </p:txBody>
      </p:sp>
      <p:sp>
        <p:nvSpPr>
          <p:cNvPr id="35" name="矩形 34">
            <a:extLst>
              <a:ext uri="{FF2B5EF4-FFF2-40B4-BE49-F238E27FC236}">
                <a16:creationId xmlns:a16="http://schemas.microsoft.com/office/drawing/2014/main" id="{7D6D4470-227E-4731-8AF0-830CF7A63C3F}"/>
              </a:ext>
            </a:extLst>
          </p:cNvPr>
          <p:cNvSpPr/>
          <p:nvPr/>
        </p:nvSpPr>
        <p:spPr>
          <a:xfrm>
            <a:off x="8557395" y="1149525"/>
            <a:ext cx="1107996"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代码走查</a:t>
            </a:r>
            <a:endParaRPr lang="zh-CN" altLang="en-US" dirty="0"/>
          </a:p>
        </p:txBody>
      </p:sp>
      <p:sp>
        <p:nvSpPr>
          <p:cNvPr id="36" name="矩形 35">
            <a:extLst>
              <a:ext uri="{FF2B5EF4-FFF2-40B4-BE49-F238E27FC236}">
                <a16:creationId xmlns:a16="http://schemas.microsoft.com/office/drawing/2014/main" id="{D2D05E67-5974-4655-A4B9-F5060A7D4A2C}"/>
              </a:ext>
            </a:extLst>
          </p:cNvPr>
          <p:cNvSpPr/>
          <p:nvPr/>
        </p:nvSpPr>
        <p:spPr>
          <a:xfrm>
            <a:off x="8530664" y="1458417"/>
            <a:ext cx="1107996"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桌面检查</a:t>
            </a:r>
            <a:endParaRPr lang="zh-CN" altLang="en-US" dirty="0"/>
          </a:p>
        </p:txBody>
      </p:sp>
      <p:sp>
        <p:nvSpPr>
          <p:cNvPr id="37" name="矩形 36">
            <a:extLst>
              <a:ext uri="{FF2B5EF4-FFF2-40B4-BE49-F238E27FC236}">
                <a16:creationId xmlns:a16="http://schemas.microsoft.com/office/drawing/2014/main" id="{5168A6F9-951A-44D5-AC0E-AFB64A2D9A28}"/>
              </a:ext>
            </a:extLst>
          </p:cNvPr>
          <p:cNvSpPr/>
          <p:nvPr/>
        </p:nvSpPr>
        <p:spPr>
          <a:xfrm>
            <a:off x="8593303" y="1753009"/>
            <a:ext cx="1107996" cy="369332"/>
          </a:xfrm>
          <a:prstGeom prst="rect">
            <a:avLst/>
          </a:prstGeom>
        </p:spPr>
        <p:txBody>
          <a:bodyPr wrap="non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静态分析</a:t>
            </a:r>
            <a:endParaRPr lang="zh-CN" altLang="en-US" dirty="0"/>
          </a:p>
        </p:txBody>
      </p:sp>
    </p:spTree>
    <p:extLst>
      <p:ext uri="{BB962C8B-B14F-4D97-AF65-F5344CB8AC3E}">
        <p14:creationId xmlns:p14="http://schemas.microsoft.com/office/powerpoint/2010/main" val="1206414312"/>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0752B1-4931-442D-93C9-C732809CBB37}"/>
              </a:ext>
            </a:extLst>
          </p:cNvPr>
          <p:cNvSpPr/>
          <p:nvPr/>
        </p:nvSpPr>
        <p:spPr>
          <a:xfrm>
            <a:off x="417226" y="1350632"/>
            <a:ext cx="11454983" cy="4708981"/>
          </a:xfrm>
          <a:prstGeom prst="rect">
            <a:avLst/>
          </a:prstGeom>
        </p:spPr>
        <p:txBody>
          <a:bodyPr wrap="square">
            <a:spAutoFit/>
          </a:bodyPr>
          <a:lstStyle/>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a:t>
            </a:r>
            <a:r>
              <a:rPr lang="en-US" altLang="zh-CN" dirty="0">
                <a:latin typeface="宋体" panose="02010600030101010101" pitchFamily="2" charset="-122"/>
                <a:ea typeface="宋体" panose="02010600030101010101" pitchFamily="2" charset="-122"/>
                <a:cs typeface="宋体" panose="02010600030101010101" pitchFamily="2" charset="-122"/>
              </a:rPr>
              <a:t>1</a:t>
            </a:r>
            <a:r>
              <a:rPr lang="zh-CN" altLang="zh-CN" dirty="0">
                <a:latin typeface="宋体" panose="02010600030101010101" pitchFamily="2" charset="-122"/>
                <a:ea typeface="宋体" panose="02010600030101010101" pitchFamily="2" charset="-122"/>
                <a:cs typeface="宋体" panose="02010600030101010101" pitchFamily="2" charset="-122"/>
              </a:rPr>
              <a:t>】使用白盒测试方法时，设计测试用例应根据（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程序的内部逻辑</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程序的复杂结构</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程序的功能</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使用说明书</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【解析】白盒测试又称为结构测试或逻辑驱动测试，它允许测试人员利用程序内部的逻辑结构及有关信息来设计或选择测试用例，对程序所有的逻辑路径进行测试。</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a:t>
            </a:r>
            <a:r>
              <a:rPr lang="en-US" altLang="zh-CN" dirty="0">
                <a:latin typeface="宋体" panose="02010600030101010101" pitchFamily="2" charset="-122"/>
                <a:ea typeface="宋体" panose="02010600030101010101" pitchFamily="2" charset="-122"/>
                <a:cs typeface="宋体" panose="02010600030101010101" pitchFamily="2" charset="-122"/>
              </a:rPr>
              <a:t>2</a:t>
            </a:r>
            <a:r>
              <a:rPr lang="zh-CN" altLang="zh-CN" dirty="0">
                <a:latin typeface="宋体" panose="02010600030101010101" pitchFamily="2" charset="-122"/>
                <a:ea typeface="宋体" panose="02010600030101010101" pitchFamily="2" charset="-122"/>
                <a:cs typeface="宋体" panose="02010600030101010101" pitchFamily="2" charset="-122"/>
              </a:rPr>
              <a:t>】下面属于白盒测试方法的是（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等价类划分法</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判定</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条件覆盖</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因果图法</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错误推测法（猜错法）</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【解析】白盒测试法主要有逻辑覆盖、基本路径测试等。其中，逻辑覆盖又包括语句覆盖、路径覆盖、判定覆盖、条件覆盖、判断</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条件覆盖。</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92078238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E7D24D8-4796-4BA2-BE57-6895F99ADCEC}"/>
              </a:ext>
            </a:extLst>
          </p:cNvPr>
          <p:cNvSpPr/>
          <p:nvPr/>
        </p:nvSpPr>
        <p:spPr>
          <a:xfrm>
            <a:off x="297305" y="1339549"/>
            <a:ext cx="11792262" cy="4339650"/>
          </a:xfrm>
          <a:prstGeom prst="rect">
            <a:avLst/>
          </a:prstGeom>
        </p:spPr>
        <p:txBody>
          <a:bodyPr wrap="square">
            <a:spAutoFit/>
          </a:bodyPr>
          <a:lstStyle/>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a:t>
            </a:r>
            <a:r>
              <a:rPr lang="en-US" altLang="zh-CN" dirty="0">
                <a:latin typeface="宋体" panose="02010600030101010101" pitchFamily="2" charset="-122"/>
                <a:ea typeface="宋体" panose="02010600030101010101" pitchFamily="2" charset="-122"/>
                <a:cs typeface="宋体" panose="02010600030101010101" pitchFamily="2" charset="-122"/>
              </a:rPr>
              <a:t>3</a:t>
            </a:r>
            <a:r>
              <a:rPr lang="zh-CN" altLang="zh-CN" dirty="0">
                <a:latin typeface="宋体" panose="02010600030101010101" pitchFamily="2" charset="-122"/>
                <a:ea typeface="宋体" panose="02010600030101010101" pitchFamily="2" charset="-122"/>
                <a:cs typeface="宋体" panose="02010600030101010101" pitchFamily="2" charset="-122"/>
              </a:rPr>
              <a:t>】在黑盒测试方法中，设计测试用例的根据是（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数据结构</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模块间的逻辑关系</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程序调用规则</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软件要完成的功能</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解析】黑盒测试方法也称功能测试或数据驱动测试。黑盒测试是对软件已经实现的功能是否满足需求进行测试和验证。它完全不考虑程序内部的逻辑结构和内部特征，只依据程序的需求和功能规格说明，检查程序的功能是否符合它的功能要求。</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a:t>
            </a:r>
            <a:r>
              <a:rPr lang="en-US" altLang="zh-CN" dirty="0">
                <a:latin typeface="宋体" panose="02010600030101010101" pitchFamily="2" charset="-122"/>
                <a:ea typeface="宋体" panose="02010600030101010101" pitchFamily="2" charset="-122"/>
                <a:cs typeface="宋体" panose="02010600030101010101" pitchFamily="2" charset="-122"/>
              </a:rPr>
              <a:t>4</a:t>
            </a:r>
            <a:r>
              <a:rPr lang="zh-CN" altLang="zh-CN" dirty="0">
                <a:latin typeface="宋体" panose="02010600030101010101" pitchFamily="2" charset="-122"/>
                <a:ea typeface="宋体" panose="02010600030101010101" pitchFamily="2" charset="-122"/>
                <a:cs typeface="宋体" panose="02010600030101010101" pitchFamily="2" charset="-122"/>
              </a:rPr>
              <a:t>】下面属于黑盒测试方法的是（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边界值分析法</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路径测试</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条件覆盖</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语句覆盖</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r>
              <a:rPr lang="en-US" altLang="zh-CN" dirty="0">
                <a:latin typeface="Calibri" panose="020F0502020204030204" pitchFamily="34" charset="0"/>
                <a:ea typeface="宋体" panose="02010600030101010101" pitchFamily="2" charset="-122"/>
                <a:cs typeface="Times New Roman" panose="02020603050405020304" pitchFamily="18" charset="0"/>
              </a:rPr>
              <a:t>     A</a:t>
            </a:r>
            <a:r>
              <a:rPr lang="zh-CN" altLang="zh-CN" dirty="0">
                <a:latin typeface="Calibri" panose="020F0502020204030204" pitchFamily="34" charset="0"/>
                <a:ea typeface="宋体" panose="02010600030101010101" pitchFamily="2" charset="-122"/>
                <a:cs typeface="Times New Roman" panose="02020603050405020304" pitchFamily="18" charset="0"/>
              </a:rPr>
              <a:t>【解析】黑盒测试方法主要有等价类划分法、边界值分析法、错误推测法和因果图等。</a:t>
            </a:r>
            <a:endParaRPr lang="zh-CN" altLang="en-US" dirty="0"/>
          </a:p>
        </p:txBody>
      </p:sp>
    </p:spTree>
    <p:extLst>
      <p:ext uri="{BB962C8B-B14F-4D97-AF65-F5344CB8AC3E}">
        <p14:creationId xmlns:p14="http://schemas.microsoft.com/office/powerpoint/2010/main" val="371139611"/>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900" y="1271037"/>
            <a:ext cx="11128068" cy="920146"/>
          </a:xfrm>
        </p:spPr>
        <p:txBody>
          <a:bodyPr>
            <a:normAutofit fontScale="55000" lnSpcReduction="20000"/>
          </a:bodyPr>
          <a:lstStyle/>
          <a:p>
            <a:pPr marL="0" indent="0">
              <a:buNone/>
            </a:pPr>
            <a:r>
              <a:rPr lang="en-US" altLang="zh-CN" sz="4400" dirty="0">
                <a:solidFill>
                  <a:srgbClr val="FF0000"/>
                </a:solidFill>
              </a:rPr>
              <a:t>4.</a:t>
            </a:r>
            <a:r>
              <a:rPr lang="zh-CN" altLang="zh-CN" sz="4400" dirty="0">
                <a:solidFill>
                  <a:srgbClr val="FF0000"/>
                </a:solidFill>
              </a:rPr>
              <a:t>软件</a:t>
            </a:r>
            <a:r>
              <a:rPr lang="zh-CN" altLang="en-US" sz="4400" dirty="0">
                <a:solidFill>
                  <a:srgbClr val="FF0000"/>
                </a:solidFill>
              </a:rPr>
              <a:t>测试</a:t>
            </a:r>
            <a:endParaRPr lang="en-US" altLang="zh-CN" sz="4400" dirty="0">
              <a:solidFill>
                <a:srgbClr val="FF0000"/>
              </a:solidFill>
            </a:endParaRPr>
          </a:p>
          <a:p>
            <a:pPr marL="0" indent="0">
              <a:buNone/>
            </a:pPr>
            <a:endParaRPr lang="zh-CN" altLang="zh-CN" sz="2400" dirty="0">
              <a:solidFill>
                <a:srgbClr val="FF0000"/>
              </a:solidFill>
            </a:endParaRPr>
          </a:p>
          <a:p>
            <a:pPr marL="0" indent="0">
              <a:buNone/>
            </a:pPr>
            <a:r>
              <a:rPr lang="zh-CN" altLang="zh-CN" sz="3400" dirty="0"/>
              <a:t>（</a:t>
            </a:r>
            <a:r>
              <a:rPr lang="en-US" altLang="zh-CN" sz="3400" dirty="0"/>
              <a:t>3</a:t>
            </a:r>
            <a:r>
              <a:rPr lang="zh-CN" altLang="zh-CN" sz="3400" dirty="0"/>
              <a:t>）软件测试的实施</a:t>
            </a:r>
          </a:p>
          <a:p>
            <a:pPr marL="0" indent="0">
              <a:buNone/>
            </a:pPr>
            <a:endParaRPr lang="zh-CN" altLang="zh-CN" sz="3400" dirty="0"/>
          </a:p>
          <a:p>
            <a:pPr marL="0" indent="0">
              <a:buNone/>
            </a:pPr>
            <a:endParaRPr lang="zh-CN" altLang="zh-CN" dirty="0"/>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sp>
        <p:nvSpPr>
          <p:cNvPr id="2" name="矩形 1">
            <a:extLst>
              <a:ext uri="{FF2B5EF4-FFF2-40B4-BE49-F238E27FC236}">
                <a16:creationId xmlns:a16="http://schemas.microsoft.com/office/drawing/2014/main" id="{C8DCA19B-8986-45F0-AFF5-0F9EBF9E677B}"/>
              </a:ext>
            </a:extLst>
          </p:cNvPr>
          <p:cNvSpPr/>
          <p:nvPr/>
        </p:nvSpPr>
        <p:spPr>
          <a:xfrm>
            <a:off x="1494913" y="2334783"/>
            <a:ext cx="1372312" cy="4382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zh-CN" dirty="0"/>
              <a:t>①单元测试</a:t>
            </a:r>
            <a:endParaRPr lang="zh-CN" altLang="en-US" dirty="0"/>
          </a:p>
        </p:txBody>
      </p:sp>
      <p:sp>
        <p:nvSpPr>
          <p:cNvPr id="6" name="矩形 5">
            <a:extLst>
              <a:ext uri="{FF2B5EF4-FFF2-40B4-BE49-F238E27FC236}">
                <a16:creationId xmlns:a16="http://schemas.microsoft.com/office/drawing/2014/main" id="{3541FF4E-C3B8-4095-BE2B-4287949EC703}"/>
              </a:ext>
            </a:extLst>
          </p:cNvPr>
          <p:cNvSpPr/>
          <p:nvPr/>
        </p:nvSpPr>
        <p:spPr>
          <a:xfrm>
            <a:off x="1480162" y="3669806"/>
            <a:ext cx="1372312" cy="4382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zh-CN" dirty="0"/>
              <a:t>②集成测试</a:t>
            </a:r>
            <a:endParaRPr lang="zh-CN" altLang="en-US" dirty="0"/>
          </a:p>
        </p:txBody>
      </p:sp>
      <p:sp>
        <p:nvSpPr>
          <p:cNvPr id="7" name="矩形 6">
            <a:extLst>
              <a:ext uri="{FF2B5EF4-FFF2-40B4-BE49-F238E27FC236}">
                <a16:creationId xmlns:a16="http://schemas.microsoft.com/office/drawing/2014/main" id="{7BE6821F-3CF1-4238-AD8C-D47454412880}"/>
              </a:ext>
            </a:extLst>
          </p:cNvPr>
          <p:cNvSpPr/>
          <p:nvPr/>
        </p:nvSpPr>
        <p:spPr>
          <a:xfrm>
            <a:off x="1480162" y="4666817"/>
            <a:ext cx="1372312" cy="61236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zh-CN" dirty="0"/>
              <a:t>③确认测试（验收测试）</a:t>
            </a:r>
            <a:endParaRPr lang="zh-CN" altLang="en-US" dirty="0"/>
          </a:p>
        </p:txBody>
      </p:sp>
      <p:sp>
        <p:nvSpPr>
          <p:cNvPr id="8" name="矩形 7">
            <a:extLst>
              <a:ext uri="{FF2B5EF4-FFF2-40B4-BE49-F238E27FC236}">
                <a16:creationId xmlns:a16="http://schemas.microsoft.com/office/drawing/2014/main" id="{830E6897-E10E-4591-80EA-313786F199B8}"/>
              </a:ext>
            </a:extLst>
          </p:cNvPr>
          <p:cNvSpPr/>
          <p:nvPr/>
        </p:nvSpPr>
        <p:spPr>
          <a:xfrm>
            <a:off x="1465954" y="5837968"/>
            <a:ext cx="1372312" cy="4382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zh-CN" dirty="0"/>
              <a:t>④系统测试</a:t>
            </a:r>
            <a:endParaRPr lang="zh-CN" altLang="en-US" dirty="0"/>
          </a:p>
        </p:txBody>
      </p:sp>
      <p:sp>
        <p:nvSpPr>
          <p:cNvPr id="3" name="箭头: 下 2">
            <a:extLst>
              <a:ext uri="{FF2B5EF4-FFF2-40B4-BE49-F238E27FC236}">
                <a16:creationId xmlns:a16="http://schemas.microsoft.com/office/drawing/2014/main" id="{D64F762A-5899-4634-9B2B-433AA143BF1F}"/>
              </a:ext>
            </a:extLst>
          </p:cNvPr>
          <p:cNvSpPr/>
          <p:nvPr/>
        </p:nvSpPr>
        <p:spPr>
          <a:xfrm>
            <a:off x="1986197" y="2869688"/>
            <a:ext cx="389744" cy="776232"/>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id="{55078645-AD49-4D1D-8BC3-5AF506D68EAB}"/>
              </a:ext>
            </a:extLst>
          </p:cNvPr>
          <p:cNvSpPr/>
          <p:nvPr/>
        </p:nvSpPr>
        <p:spPr>
          <a:xfrm>
            <a:off x="1943725" y="4204711"/>
            <a:ext cx="389744" cy="41694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DC4211F0-E6B9-4B3B-8BBB-FCC03491C1BB}"/>
              </a:ext>
            </a:extLst>
          </p:cNvPr>
          <p:cNvSpPr/>
          <p:nvPr/>
        </p:nvSpPr>
        <p:spPr>
          <a:xfrm>
            <a:off x="1915659" y="5386118"/>
            <a:ext cx="389744" cy="41694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2F08C75-69B1-405F-85EB-49CCA5F5C579}"/>
              </a:ext>
            </a:extLst>
          </p:cNvPr>
          <p:cNvSpPr/>
          <p:nvPr/>
        </p:nvSpPr>
        <p:spPr>
          <a:xfrm>
            <a:off x="2929327" y="2043972"/>
            <a:ext cx="8981607" cy="1169551"/>
          </a:xfrm>
          <a:prstGeom prst="rect">
            <a:avLst/>
          </a:prstGeom>
        </p:spPr>
        <p:txBody>
          <a:bodyPr wrap="square">
            <a:spAutoFit/>
          </a:bodyPr>
          <a:lstStyle/>
          <a:p>
            <a:pPr indent="266700">
              <a:spcAft>
                <a:spcPts val="0"/>
              </a:spcAft>
            </a:pPr>
            <a:r>
              <a:rPr lang="zh-CN" altLang="zh-CN" sz="1400" dirty="0">
                <a:latin typeface="宋体" panose="02010600030101010101" pitchFamily="2" charset="-122"/>
                <a:ea typeface="宋体" panose="02010600030101010101" pitchFamily="2" charset="-122"/>
                <a:cs typeface="宋体" panose="02010600030101010101" pitchFamily="2" charset="-122"/>
              </a:rPr>
              <a:t>单元测试也称模块测试，模块是软件设计的最小单位，单元测试是对模块进行正确性的检验，以期尽早发现各模块内部可能存在的各种错误。</a:t>
            </a:r>
          </a:p>
          <a:p>
            <a:pPr indent="266700">
              <a:spcAft>
                <a:spcPts val="0"/>
              </a:spcAft>
            </a:pPr>
            <a:r>
              <a:rPr lang="zh-CN" altLang="zh-CN" sz="1400" dirty="0">
                <a:latin typeface="宋体" panose="02010600030101010101" pitchFamily="2" charset="-122"/>
                <a:ea typeface="宋体" panose="02010600030101010101" pitchFamily="2" charset="-122"/>
                <a:cs typeface="宋体" panose="02010600030101010101" pitchFamily="2" charset="-122"/>
              </a:rPr>
              <a:t>通常单元测试在编码阶段进行，单元测试的依据除了源程序以外还有详细设计说明书。</a:t>
            </a:r>
          </a:p>
          <a:p>
            <a:pPr indent="266700">
              <a:spcAft>
                <a:spcPts val="0"/>
              </a:spcAft>
            </a:pPr>
            <a:r>
              <a:rPr lang="zh-CN" altLang="zh-CN" sz="1400" dirty="0">
                <a:latin typeface="宋体" panose="02010600030101010101" pitchFamily="2" charset="-122"/>
                <a:ea typeface="宋体" panose="02010600030101010101" pitchFamily="2" charset="-122"/>
                <a:cs typeface="宋体" panose="02010600030101010101" pitchFamily="2" charset="-122"/>
              </a:rPr>
              <a:t>单元测试可以采用静态测试或者动态测试。动态测试通常以白盒测试法为主，测试其结构，以黑盒测试法为辅，测试其功能。</a:t>
            </a:r>
            <a:endParaRPr lang="zh-CN" altLang="zh-CN" sz="1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5" name="矩形 4">
            <a:extLst>
              <a:ext uri="{FF2B5EF4-FFF2-40B4-BE49-F238E27FC236}">
                <a16:creationId xmlns:a16="http://schemas.microsoft.com/office/drawing/2014/main" id="{5E2F1F88-AAEC-4350-BE60-A25148939C62}"/>
              </a:ext>
            </a:extLst>
          </p:cNvPr>
          <p:cNvSpPr/>
          <p:nvPr/>
        </p:nvSpPr>
        <p:spPr>
          <a:xfrm>
            <a:off x="2993036" y="3357369"/>
            <a:ext cx="8854190" cy="1169551"/>
          </a:xfrm>
          <a:prstGeom prst="rect">
            <a:avLst/>
          </a:prstGeom>
        </p:spPr>
        <p:txBody>
          <a:bodyPr wrap="square">
            <a:spAutoFit/>
          </a:bodyPr>
          <a:lstStyle/>
          <a:p>
            <a:pPr indent="266700">
              <a:spcAft>
                <a:spcPts val="0"/>
              </a:spcAft>
            </a:pPr>
            <a:r>
              <a:rPr lang="zh-CN" altLang="zh-CN" sz="1400" dirty="0">
                <a:latin typeface="宋体" panose="02010600030101010101" pitchFamily="2" charset="-122"/>
                <a:ea typeface="宋体" panose="02010600030101010101" pitchFamily="2" charset="-122"/>
                <a:cs typeface="宋体" panose="02010600030101010101" pitchFamily="2" charset="-122"/>
              </a:rPr>
              <a:t>集成测试也称组装测试，它是对各模块按照设计要求组装成的程序进行测试，主要目的是发现与接口有关的错误（系统测试与此类似）。</a:t>
            </a:r>
          </a:p>
          <a:p>
            <a:pPr indent="266700">
              <a:spcAft>
                <a:spcPts val="0"/>
              </a:spcAft>
            </a:pPr>
            <a:r>
              <a:rPr lang="zh-CN" altLang="zh-CN" sz="1400" dirty="0">
                <a:latin typeface="宋体" panose="02010600030101010101" pitchFamily="2" charset="-122"/>
                <a:ea typeface="宋体" panose="02010600030101010101" pitchFamily="2" charset="-122"/>
                <a:cs typeface="宋体" panose="02010600030101010101" pitchFamily="2" charset="-122"/>
              </a:rPr>
              <a:t>集成测试主要发现设计阶段产生的错误，集成测试的依据是概要设计说明书，通常采用黑盒测试。</a:t>
            </a:r>
          </a:p>
          <a:p>
            <a:pPr indent="266700">
              <a:spcAft>
                <a:spcPts val="0"/>
              </a:spcAft>
            </a:pPr>
            <a:r>
              <a:rPr lang="zh-CN" altLang="zh-CN" sz="1400" dirty="0">
                <a:latin typeface="宋体" panose="02010600030101010101" pitchFamily="2" charset="-122"/>
                <a:ea typeface="宋体" panose="02010600030101010101" pitchFamily="2" charset="-122"/>
                <a:cs typeface="宋体" panose="02010600030101010101" pitchFamily="2" charset="-122"/>
              </a:rPr>
              <a:t>集成的方式可以分为非增量方式集成（一次性组装方式）和增量方式集成两种。增量方式包括自顶向下、自底向上以及自顶向下和自底向上相结合的混合增量方法。</a:t>
            </a:r>
            <a:endParaRPr lang="zh-CN" altLang="zh-CN" sz="1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3" name="矩形 12">
            <a:extLst>
              <a:ext uri="{FF2B5EF4-FFF2-40B4-BE49-F238E27FC236}">
                <a16:creationId xmlns:a16="http://schemas.microsoft.com/office/drawing/2014/main" id="{0672DEB4-E893-4CA7-896C-16F8453CC883}"/>
              </a:ext>
            </a:extLst>
          </p:cNvPr>
          <p:cNvSpPr/>
          <p:nvPr/>
        </p:nvSpPr>
        <p:spPr>
          <a:xfrm>
            <a:off x="3112934" y="4711387"/>
            <a:ext cx="8951649" cy="523220"/>
          </a:xfrm>
          <a:prstGeom prst="rect">
            <a:avLst/>
          </a:prstGeom>
        </p:spPr>
        <p:txBody>
          <a:bodyPr wrap="square">
            <a:spAutoFit/>
          </a:bodyPr>
          <a:lstStyle/>
          <a:p>
            <a:pPr indent="266700">
              <a:spcAft>
                <a:spcPts val="0"/>
              </a:spcAft>
            </a:pPr>
            <a:r>
              <a:rPr lang="zh-CN" altLang="zh-CN" sz="1400" dirty="0">
                <a:latin typeface="宋体" panose="02010600030101010101" pitchFamily="2" charset="-122"/>
                <a:ea typeface="宋体" panose="02010600030101010101" pitchFamily="2" charset="-122"/>
                <a:cs typeface="宋体" panose="02010600030101010101" pitchFamily="2" charset="-122"/>
              </a:rPr>
              <a:t>确认测试的任务是检查软件的功能、性能及其他特征是否与用户的需求一致，它是以需求规格说明书作为依据的测试。确认测试通常采用黑盒测试。</a:t>
            </a:r>
            <a:endParaRPr lang="zh-CN" altLang="zh-CN" sz="1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4" name="矩形 13">
            <a:extLst>
              <a:ext uri="{FF2B5EF4-FFF2-40B4-BE49-F238E27FC236}">
                <a16:creationId xmlns:a16="http://schemas.microsoft.com/office/drawing/2014/main" id="{1BDCA09B-6705-41C3-899A-3379470262DF}"/>
              </a:ext>
            </a:extLst>
          </p:cNvPr>
          <p:cNvSpPr/>
          <p:nvPr/>
        </p:nvSpPr>
        <p:spPr>
          <a:xfrm>
            <a:off x="3112934" y="5687746"/>
            <a:ext cx="7163407" cy="738664"/>
          </a:xfrm>
          <a:prstGeom prst="rect">
            <a:avLst/>
          </a:prstGeom>
        </p:spPr>
        <p:txBody>
          <a:bodyPr wrap="square">
            <a:spAutoFit/>
          </a:bodyPr>
          <a:lstStyle/>
          <a:p>
            <a:pPr indent="266700">
              <a:spcAft>
                <a:spcPts val="0"/>
              </a:spcAft>
            </a:pPr>
            <a:r>
              <a:rPr lang="zh-CN" altLang="zh-CN" sz="1400" dirty="0">
                <a:latin typeface="宋体" panose="02010600030101010101" pitchFamily="2" charset="-122"/>
                <a:ea typeface="宋体" panose="02010600030101010101" pitchFamily="2" charset="-122"/>
                <a:cs typeface="宋体" panose="02010600030101010101" pitchFamily="2" charset="-122"/>
              </a:rPr>
              <a:t>在确认测试完成后，把软件系统整体作为一个元素，与计算机硬件、支持软件、数据、人员和其他计算机系统的元素组合在一起，在实际运行环境下对计算机系统进行一系列的集成测试和确认测试，这样的测试称为系统测试。</a:t>
            </a:r>
            <a:endParaRPr lang="zh-CN" altLang="zh-CN" sz="14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203512695"/>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62F5A4-F035-4258-B835-CD614696D096}"/>
              </a:ext>
            </a:extLst>
          </p:cNvPr>
          <p:cNvSpPr/>
          <p:nvPr/>
        </p:nvSpPr>
        <p:spPr>
          <a:xfrm>
            <a:off x="323537" y="1214442"/>
            <a:ext cx="11544925" cy="2400657"/>
          </a:xfrm>
          <a:prstGeom prst="rect">
            <a:avLst/>
          </a:prstGeom>
        </p:spPr>
        <p:txBody>
          <a:bodyPr wrap="square">
            <a:spAutoFit/>
          </a:bodyPr>
          <a:lstStyle/>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a:t>
            </a:r>
            <a:r>
              <a:rPr lang="en-US" altLang="zh-CN" dirty="0">
                <a:latin typeface="宋体" panose="02010600030101010101" pitchFamily="2" charset="-122"/>
                <a:ea typeface="宋体" panose="02010600030101010101" pitchFamily="2" charset="-122"/>
                <a:cs typeface="宋体" panose="02010600030101010101" pitchFamily="2" charset="-122"/>
              </a:rPr>
              <a:t>1</a:t>
            </a:r>
            <a:r>
              <a:rPr lang="zh-CN" altLang="zh-CN" dirty="0">
                <a:latin typeface="宋体" panose="02010600030101010101" pitchFamily="2" charset="-122"/>
                <a:ea typeface="宋体" panose="02010600030101010101" pitchFamily="2" charset="-122"/>
                <a:cs typeface="宋体" panose="02010600030101010101" pitchFamily="2" charset="-122"/>
              </a:rPr>
              <a:t>】单元测试主要涉及的文档是（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编码和详细设计说明书</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确认测试计划</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需求规格说明书</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总体设计说明书</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解析】单元测试是对软件设计的最小单位——模块（程序单元）进行正确性检验的测试。单元测试的依据是详细设计说明书和源程序（编码）；集成测试的依据是概要设计说明书；确认测试的依据是需求规格说明书。</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 name="矩形 2">
            <a:extLst>
              <a:ext uri="{FF2B5EF4-FFF2-40B4-BE49-F238E27FC236}">
                <a16:creationId xmlns:a16="http://schemas.microsoft.com/office/drawing/2014/main" id="{3E7AA998-2B9D-49A7-B45F-31589A859638}"/>
              </a:ext>
            </a:extLst>
          </p:cNvPr>
          <p:cNvSpPr/>
          <p:nvPr/>
        </p:nvSpPr>
        <p:spPr>
          <a:xfrm>
            <a:off x="252333" y="3789163"/>
            <a:ext cx="11687332" cy="2677656"/>
          </a:xfrm>
          <a:prstGeom prst="rect">
            <a:avLst/>
          </a:prstGeom>
        </p:spPr>
        <p:txBody>
          <a:bodyPr wrap="square">
            <a:spAutoFit/>
          </a:bodyPr>
          <a:lstStyle/>
          <a:p>
            <a:pPr indent="266700">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【例</a:t>
            </a:r>
            <a:r>
              <a:rPr lang="en-US" altLang="zh-CN" dirty="0">
                <a:latin typeface="宋体" panose="02010600030101010101" pitchFamily="2" charset="-122"/>
                <a:ea typeface="宋体" panose="02010600030101010101" pitchFamily="2" charset="-122"/>
                <a:cs typeface="宋体" panose="02010600030101010101" pitchFamily="2" charset="-122"/>
              </a:rPr>
              <a:t>2</a:t>
            </a:r>
            <a:r>
              <a:rPr lang="zh-CN" altLang="zh-CN" dirty="0">
                <a:latin typeface="宋体" panose="02010600030101010101" pitchFamily="2" charset="-122"/>
                <a:ea typeface="宋体" panose="02010600030101010101" pitchFamily="2" charset="-122"/>
                <a:cs typeface="宋体" panose="02010600030101010101" pitchFamily="2" charset="-122"/>
              </a:rPr>
              <a:t>】软件集成测试不采用（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A)</a:t>
            </a:r>
            <a:r>
              <a:rPr lang="zh-CN" altLang="zh-CN" dirty="0">
                <a:latin typeface="宋体" panose="02010600030101010101" pitchFamily="2" charset="-122"/>
                <a:ea typeface="宋体" panose="02010600030101010101" pitchFamily="2" charset="-122"/>
                <a:cs typeface="宋体" panose="02010600030101010101" pitchFamily="2" charset="-122"/>
              </a:rPr>
              <a:t>一次性组装</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B)</a:t>
            </a:r>
            <a:r>
              <a:rPr lang="zh-CN" altLang="zh-CN" dirty="0">
                <a:latin typeface="宋体" panose="02010600030101010101" pitchFamily="2" charset="-122"/>
                <a:ea typeface="宋体" panose="02010600030101010101" pitchFamily="2" charset="-122"/>
                <a:cs typeface="宋体" panose="02010600030101010101" pitchFamily="2" charset="-122"/>
              </a:rPr>
              <a:t>自顶向下增量组装</a:t>
            </a:r>
            <a:r>
              <a:rPr lang="en-US" altLang="zh-CN" dirty="0">
                <a:latin typeface="宋体" panose="02010600030101010101" pitchFamily="2" charset="-122"/>
                <a:ea typeface="宋体" panose="02010600030101010101" pitchFamily="2" charset="-122"/>
                <a:cs typeface="宋体" panose="02010600030101010101" pitchFamily="2" charset="-122"/>
              </a:rPr>
              <a:t> </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C)</a:t>
            </a:r>
            <a:r>
              <a:rPr lang="zh-CN" altLang="zh-CN" dirty="0">
                <a:latin typeface="宋体" panose="02010600030101010101" pitchFamily="2" charset="-122"/>
                <a:ea typeface="宋体" panose="02010600030101010101" pitchFamily="2" charset="-122"/>
                <a:cs typeface="宋体" panose="02010600030101010101" pitchFamily="2" charset="-122"/>
              </a:rPr>
              <a:t>自底向上增量组装</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迭代式组装</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解析】集成测试是测试和组装软件的过程。集成测试时将模块组装成程序通常采用两种方式：非增量方式组装和增量方式组装。非增量方式也称为一次性组装方式。增量方式包括自顶向下、自底向上、自顶向下与自底向上相结合的混合增量方法。</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142090691"/>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900" y="1271036"/>
            <a:ext cx="11128068" cy="4261747"/>
          </a:xfrm>
        </p:spPr>
        <p:txBody>
          <a:bodyPr>
            <a:normAutofit fontScale="70000" lnSpcReduction="20000"/>
          </a:bodyPr>
          <a:lstStyle/>
          <a:p>
            <a:pPr marL="0" indent="0">
              <a:buNone/>
            </a:pPr>
            <a:r>
              <a:rPr lang="en-US" altLang="zh-CN" sz="3400" dirty="0">
                <a:solidFill>
                  <a:srgbClr val="FF0000"/>
                </a:solidFill>
              </a:rPr>
              <a:t>5.</a:t>
            </a:r>
            <a:r>
              <a:rPr lang="zh-CN" altLang="en-US" sz="3400" dirty="0">
                <a:solidFill>
                  <a:srgbClr val="FF0000"/>
                </a:solidFill>
              </a:rPr>
              <a:t>程序调试</a:t>
            </a:r>
            <a:endParaRPr lang="en-US" altLang="zh-CN" sz="3400" dirty="0">
              <a:solidFill>
                <a:srgbClr val="FF0000"/>
              </a:solidFill>
            </a:endParaRPr>
          </a:p>
          <a:p>
            <a:pPr marL="0" indent="0">
              <a:buNone/>
            </a:pPr>
            <a:endParaRPr lang="zh-CN" altLang="zh-CN" sz="2400" dirty="0">
              <a:solidFill>
                <a:srgbClr val="FF0000"/>
              </a:solidFill>
            </a:endParaRPr>
          </a:p>
          <a:p>
            <a:pPr marL="0" indent="0">
              <a:buNone/>
            </a:pPr>
            <a:r>
              <a:rPr lang="zh-CN" altLang="zh-CN" sz="2600" dirty="0"/>
              <a:t>（</a:t>
            </a:r>
            <a:r>
              <a:rPr lang="en-US" altLang="zh-CN" sz="2600" dirty="0"/>
              <a:t>1</a:t>
            </a:r>
            <a:r>
              <a:rPr lang="zh-CN" altLang="zh-CN" sz="2600" dirty="0"/>
              <a:t>）程序调试的基本概念</a:t>
            </a:r>
          </a:p>
          <a:p>
            <a:pPr marL="0" indent="0">
              <a:buNone/>
            </a:pPr>
            <a:r>
              <a:rPr lang="zh-CN" altLang="zh-CN" sz="2600" dirty="0"/>
              <a:t>调试（也称为</a:t>
            </a:r>
            <a:r>
              <a:rPr lang="en-US" altLang="zh-CN" sz="2600" dirty="0"/>
              <a:t>Debug</a:t>
            </a:r>
            <a:r>
              <a:rPr lang="zh-CN" altLang="zh-CN" sz="2600" dirty="0"/>
              <a:t>，排错）是在测试发现错误之后排除错误的过程。</a:t>
            </a:r>
            <a:endParaRPr lang="en-US" altLang="zh-CN" sz="2600" dirty="0"/>
          </a:p>
          <a:p>
            <a:pPr marL="0" indent="0">
              <a:buNone/>
            </a:pPr>
            <a:r>
              <a:rPr lang="zh-CN" altLang="zh-CN" sz="2600" dirty="0"/>
              <a:t>程序调试的任务是诊断和改正程序中的错误。</a:t>
            </a:r>
            <a:endParaRPr lang="en-US" altLang="zh-CN" sz="2600" dirty="0"/>
          </a:p>
          <a:p>
            <a:pPr marL="0" indent="0">
              <a:buNone/>
            </a:pPr>
            <a:endParaRPr lang="zh-CN" altLang="zh-CN" sz="2600" dirty="0"/>
          </a:p>
          <a:p>
            <a:pPr marL="0" indent="0">
              <a:buNone/>
            </a:pPr>
            <a:r>
              <a:rPr lang="zh-CN" altLang="zh-CN" sz="2600" dirty="0"/>
              <a:t>程序调试活动由两部分组成：</a:t>
            </a:r>
          </a:p>
          <a:p>
            <a:pPr marL="0" indent="0">
              <a:buNone/>
            </a:pPr>
            <a:r>
              <a:rPr lang="zh-CN" altLang="zh-CN" sz="2600" dirty="0"/>
              <a:t>●根据错误的迹象确定程序中错误的确切性质、原因和位置；</a:t>
            </a:r>
          </a:p>
          <a:p>
            <a:pPr marL="0" indent="0">
              <a:buNone/>
            </a:pPr>
            <a:r>
              <a:rPr lang="zh-CN" altLang="zh-CN" sz="2600" dirty="0"/>
              <a:t>●对程序进行修改，排除这个错误。</a:t>
            </a:r>
            <a:endParaRPr lang="en-US" altLang="zh-CN" sz="2600" dirty="0"/>
          </a:p>
          <a:p>
            <a:pPr marL="0" indent="0">
              <a:buNone/>
            </a:pPr>
            <a:endParaRPr lang="zh-CN" altLang="zh-CN" sz="2600" dirty="0"/>
          </a:p>
          <a:p>
            <a:pPr marL="0" indent="0">
              <a:buNone/>
            </a:pPr>
            <a:r>
              <a:rPr lang="zh-CN" altLang="zh-CN" sz="2600" dirty="0"/>
              <a:t>（</a:t>
            </a:r>
            <a:r>
              <a:rPr lang="en-US" altLang="zh-CN" sz="2600" dirty="0"/>
              <a:t>2</a:t>
            </a:r>
            <a:r>
              <a:rPr lang="zh-CN" altLang="zh-CN" sz="2600" dirty="0"/>
              <a:t>）调试方法</a:t>
            </a:r>
          </a:p>
          <a:p>
            <a:pPr marL="0" indent="0">
              <a:buNone/>
            </a:pPr>
            <a:r>
              <a:rPr lang="zh-CN" altLang="zh-CN" sz="2600" dirty="0"/>
              <a:t>调试从是否跟踪和执行程序的角度，分为静态调试和动态调试。静态调试是主要的调试手段，是指通过人的思维来分析源程序代码和排错，而动态调试是静态测试的辅助。</a:t>
            </a:r>
            <a:endParaRPr lang="en-US" altLang="zh-CN" sz="2600" dirty="0"/>
          </a:p>
          <a:p>
            <a:pPr marL="0" indent="0">
              <a:buNone/>
            </a:pPr>
            <a:r>
              <a:rPr lang="zh-CN" altLang="zh-CN" sz="2600" dirty="0"/>
              <a:t>主要调试方法有强行排错法、回溯法、原因排除法（二分法、归纳法和演绎法）。</a:t>
            </a:r>
          </a:p>
          <a:p>
            <a:pPr marL="0" indent="0">
              <a:buNone/>
            </a:pPr>
            <a:endParaRPr lang="zh-CN" altLang="zh-CN" dirty="0"/>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spTree>
    <p:extLst>
      <p:ext uri="{BB962C8B-B14F-4D97-AF65-F5344CB8AC3E}">
        <p14:creationId xmlns:p14="http://schemas.microsoft.com/office/powerpoint/2010/main" val="3883122345"/>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软件工程基础</a:t>
            </a:r>
          </a:p>
        </p:txBody>
      </p:sp>
      <p:sp>
        <p:nvSpPr>
          <p:cNvPr id="2" name="矩形 1">
            <a:extLst>
              <a:ext uri="{FF2B5EF4-FFF2-40B4-BE49-F238E27FC236}">
                <a16:creationId xmlns:a16="http://schemas.microsoft.com/office/drawing/2014/main" id="{31F1DDE3-50CB-423B-8CBB-3852310097E0}"/>
              </a:ext>
            </a:extLst>
          </p:cNvPr>
          <p:cNvSpPr/>
          <p:nvPr/>
        </p:nvSpPr>
        <p:spPr>
          <a:xfrm>
            <a:off x="659295" y="1764080"/>
            <a:ext cx="10873409" cy="2554545"/>
          </a:xfrm>
          <a:prstGeom prst="rect">
            <a:avLst/>
          </a:prstGeom>
        </p:spPr>
        <p:txBody>
          <a:bodyPr wrap="square">
            <a:spAutoFit/>
          </a:bodyPr>
          <a:lstStyle/>
          <a:p>
            <a:pPr indent="266700">
              <a:spcAft>
                <a:spcPts val="0"/>
              </a:spcAft>
            </a:pPr>
            <a:r>
              <a:rPr lang="zh-CN" altLang="zh-CN" sz="2000" dirty="0">
                <a:latin typeface="宋体" panose="02010600030101010101" pitchFamily="2" charset="-122"/>
                <a:ea typeface="宋体" panose="02010600030101010101" pitchFamily="2" charset="-122"/>
                <a:cs typeface="宋体" panose="02010600030101010101" pitchFamily="2" charset="-122"/>
              </a:rPr>
              <a:t>【例】程序调试的任务是（ ）。</a:t>
            </a:r>
          </a:p>
          <a:p>
            <a:pPr indent="266700">
              <a:spcAft>
                <a:spcPts val="0"/>
              </a:spcAft>
            </a:pPr>
            <a:r>
              <a:rPr lang="en-US" altLang="zh-CN" sz="2000" dirty="0">
                <a:latin typeface="宋体" panose="02010600030101010101" pitchFamily="2" charset="-122"/>
                <a:ea typeface="宋体" panose="02010600030101010101" pitchFamily="2" charset="-122"/>
                <a:cs typeface="宋体" panose="02010600030101010101" pitchFamily="2" charset="-122"/>
              </a:rPr>
              <a:t>A)</a:t>
            </a:r>
            <a:r>
              <a:rPr lang="zh-CN" altLang="zh-CN" sz="2000" dirty="0">
                <a:latin typeface="宋体" panose="02010600030101010101" pitchFamily="2" charset="-122"/>
                <a:ea typeface="宋体" panose="02010600030101010101" pitchFamily="2" charset="-122"/>
                <a:cs typeface="宋体" panose="02010600030101010101" pitchFamily="2" charset="-122"/>
              </a:rPr>
              <a:t>发现并改正程序中的错误</a:t>
            </a:r>
          </a:p>
          <a:p>
            <a:pPr indent="266700">
              <a:spcAft>
                <a:spcPts val="0"/>
              </a:spcAft>
            </a:pPr>
            <a:r>
              <a:rPr lang="en-US" altLang="zh-CN" sz="2000" dirty="0">
                <a:latin typeface="宋体" panose="02010600030101010101" pitchFamily="2" charset="-122"/>
                <a:ea typeface="宋体" panose="02010600030101010101" pitchFamily="2" charset="-122"/>
                <a:cs typeface="宋体" panose="02010600030101010101" pitchFamily="2" charset="-122"/>
              </a:rPr>
              <a:t>B)</a:t>
            </a:r>
            <a:r>
              <a:rPr lang="zh-CN" altLang="zh-CN" sz="2000" dirty="0">
                <a:latin typeface="宋体" panose="02010600030101010101" pitchFamily="2" charset="-122"/>
                <a:ea typeface="宋体" panose="02010600030101010101" pitchFamily="2" charset="-122"/>
                <a:cs typeface="宋体" panose="02010600030101010101" pitchFamily="2" charset="-122"/>
              </a:rPr>
              <a:t>诊断和改正程序中的错误</a:t>
            </a:r>
          </a:p>
          <a:p>
            <a:pPr indent="266700">
              <a:spcAft>
                <a:spcPts val="0"/>
              </a:spcAft>
            </a:pPr>
            <a:r>
              <a:rPr lang="en-US" altLang="zh-CN" sz="2000" dirty="0">
                <a:latin typeface="宋体" panose="02010600030101010101" pitchFamily="2" charset="-122"/>
                <a:ea typeface="宋体" panose="02010600030101010101" pitchFamily="2" charset="-122"/>
                <a:cs typeface="宋体" panose="02010600030101010101" pitchFamily="2" charset="-122"/>
              </a:rPr>
              <a:t>C)</a:t>
            </a:r>
            <a:r>
              <a:rPr lang="zh-CN" altLang="zh-CN" sz="2000" dirty="0">
                <a:latin typeface="宋体" panose="02010600030101010101" pitchFamily="2" charset="-122"/>
                <a:ea typeface="宋体" panose="02010600030101010101" pitchFamily="2" charset="-122"/>
                <a:cs typeface="宋体" panose="02010600030101010101" pitchFamily="2" charset="-122"/>
              </a:rPr>
              <a:t>发现程序中的错误</a:t>
            </a:r>
          </a:p>
          <a:p>
            <a:pPr indent="266700">
              <a:spcAft>
                <a:spcPts val="0"/>
              </a:spcAft>
            </a:pPr>
            <a:r>
              <a:rPr lang="en-US" altLang="zh-CN" sz="2000" dirty="0">
                <a:latin typeface="宋体" panose="02010600030101010101" pitchFamily="2" charset="-122"/>
                <a:ea typeface="宋体" panose="02010600030101010101" pitchFamily="2" charset="-122"/>
                <a:cs typeface="宋体" panose="02010600030101010101" pitchFamily="2" charset="-122"/>
              </a:rPr>
              <a:t>D)</a:t>
            </a:r>
            <a:r>
              <a:rPr lang="zh-CN" altLang="zh-CN" sz="2000" dirty="0">
                <a:latin typeface="宋体" panose="02010600030101010101" pitchFamily="2" charset="-122"/>
                <a:ea typeface="宋体" panose="02010600030101010101" pitchFamily="2" charset="-122"/>
                <a:cs typeface="宋体" panose="02010600030101010101" pitchFamily="2" charset="-122"/>
              </a:rPr>
              <a:t>设计和运行测试用例</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endParaRPr lang="zh-CN" altLang="zh-CN" sz="2000"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sz="2000" dirty="0">
                <a:latin typeface="宋体" panose="02010600030101010101" pitchFamily="2" charset="-122"/>
                <a:ea typeface="宋体" panose="02010600030101010101" pitchFamily="2" charset="-122"/>
                <a:cs typeface="宋体" panose="02010600030101010101" pitchFamily="2" charset="-122"/>
              </a:rPr>
              <a:t>B</a:t>
            </a:r>
            <a:r>
              <a:rPr lang="zh-CN" altLang="zh-CN" sz="2000" dirty="0">
                <a:latin typeface="宋体" panose="02010600030101010101" pitchFamily="2" charset="-122"/>
                <a:ea typeface="宋体" panose="02010600030101010101" pitchFamily="2" charset="-122"/>
                <a:cs typeface="宋体" panose="02010600030101010101" pitchFamily="2" charset="-122"/>
              </a:rPr>
              <a:t>【解析】程序调试的任务是诊断和改正程序中的错误；而软件测试是尽可能多的发现软件中的错误。软件测试贯穿整个软件生命周期，程序调试主要在开发阶段。</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92813076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2"/>
          <p:cNvGraphicFramePr>
            <a:graphicFrameLocks/>
          </p:cNvGraphicFramePr>
          <p:nvPr>
            <p:extLst/>
          </p:nvPr>
        </p:nvGraphicFramePr>
        <p:xfrm>
          <a:off x="1862603" y="1509982"/>
          <a:ext cx="8334375" cy="391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1555923" y="405366"/>
            <a:ext cx="162095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微软雅黑"/>
                <a:ea typeface="微软雅黑"/>
                <a:cs typeface="+mn-cs"/>
              </a:rPr>
              <a:t>考试介绍</a:t>
            </a:r>
          </a:p>
        </p:txBody>
      </p:sp>
    </p:spTree>
    <p:extLst>
      <p:ext uri="{BB962C8B-B14F-4D97-AF65-F5344CB8AC3E}">
        <p14:creationId xmlns:p14="http://schemas.microsoft.com/office/powerpoint/2010/main" val="77603907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647" y="1983923"/>
            <a:ext cx="4258391" cy="2780392"/>
            <a:chOff x="721633" y="1980294"/>
            <a:chExt cx="3233738" cy="2111375"/>
          </a:xfrm>
        </p:grpSpPr>
        <p:sp>
          <p:nvSpPr>
            <p:cNvPr id="24" name="Freeform 148"/>
            <p:cNvSpPr>
              <a:spLocks/>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50"/>
            <p:cNvSpPr>
              <a:spLocks/>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607" y="2411000"/>
            <a:ext cx="1216509" cy="1403326"/>
          </a:xfrm>
          <a:prstGeom prst="rect">
            <a:avLst/>
          </a:prstGeom>
        </p:spPr>
      </p:pic>
      <p:sp>
        <p:nvSpPr>
          <p:cNvPr id="28" name="矩形 27"/>
          <p:cNvSpPr/>
          <p:nvPr/>
        </p:nvSpPr>
        <p:spPr>
          <a:xfrm>
            <a:off x="1877305" y="2688397"/>
            <a:ext cx="1767161" cy="535531"/>
          </a:xfrm>
          <a:prstGeom prst="rect">
            <a:avLst/>
          </a:prstGeom>
        </p:spPr>
        <p:txBody>
          <a:bodyPr wrap="square">
            <a:spAutoFit/>
          </a:bodyPr>
          <a:lstStyle/>
          <a:p>
            <a:pPr algn="l">
              <a:lnSpc>
                <a:spcPct val="120000"/>
              </a:lnSpc>
            </a:pPr>
            <a:r>
              <a:rPr lang="zh-CN" altLang="en-US" sz="2400" dirty="0">
                <a:solidFill>
                  <a:schemeClr val="tx1">
                    <a:lumMod val="65000"/>
                    <a:lumOff val="35000"/>
                  </a:schemeClr>
                </a:solidFill>
                <a:latin typeface="+mj-ea"/>
                <a:ea typeface="+mj-ea"/>
              </a:rPr>
              <a:t>未来教育</a:t>
            </a:r>
            <a:endParaRPr lang="zh-CN" altLang="en-US" sz="2400" kern="1200" dirty="0">
              <a:solidFill>
                <a:schemeClr val="tx1">
                  <a:lumMod val="65000"/>
                  <a:lumOff val="35000"/>
                </a:schemeClr>
              </a:solidFill>
              <a:latin typeface="+mj-ea"/>
              <a:ea typeface="+mj-ea"/>
            </a:endParaRPr>
          </a:p>
        </p:txBody>
      </p:sp>
      <p:grpSp>
        <p:nvGrpSpPr>
          <p:cNvPr id="29" name="组合 28"/>
          <p:cNvGrpSpPr/>
          <p:nvPr/>
        </p:nvGrpSpPr>
        <p:grpSpPr>
          <a:xfrm>
            <a:off x="-600" y="5023370"/>
            <a:ext cx="12193200" cy="252000"/>
            <a:chOff x="0" y="4978400"/>
            <a:chExt cx="11157019" cy="406400"/>
          </a:xfrm>
        </p:grpSpPr>
        <p:sp>
          <p:nvSpPr>
            <p:cNvPr id="30" name="矩形 29"/>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900"/>
                </a:solidFill>
              </a:endParaRPr>
            </a:p>
          </p:txBody>
        </p:sp>
        <p:sp>
          <p:nvSpPr>
            <p:cNvPr id="31" name="矩形 30"/>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900"/>
                </a:solidFill>
              </a:endParaRPr>
            </a:p>
          </p:txBody>
        </p:sp>
        <p:sp>
          <p:nvSpPr>
            <p:cNvPr id="32" name="矩形 31"/>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900"/>
                </a:solidFill>
              </a:endParaRPr>
            </a:p>
          </p:txBody>
        </p:sp>
        <p:sp>
          <p:nvSpPr>
            <p:cNvPr id="33" name="矩形 32"/>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900"/>
                </a:solidFill>
              </a:endParaRPr>
            </a:p>
          </p:txBody>
        </p:sp>
      </p:grpSp>
      <p:grpSp>
        <p:nvGrpSpPr>
          <p:cNvPr id="34" name="组合 33"/>
          <p:cNvGrpSpPr/>
          <p:nvPr/>
        </p:nvGrpSpPr>
        <p:grpSpPr>
          <a:xfrm>
            <a:off x="1877304" y="3538143"/>
            <a:ext cx="1512000" cy="64800"/>
            <a:chOff x="0" y="4978400"/>
            <a:chExt cx="11157019" cy="406400"/>
          </a:xfrm>
        </p:grpSpPr>
        <p:sp>
          <p:nvSpPr>
            <p:cNvPr id="35" name="矩形 3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900"/>
                </a:solidFill>
              </a:endParaRPr>
            </a:p>
          </p:txBody>
        </p:sp>
        <p:sp>
          <p:nvSpPr>
            <p:cNvPr id="36" name="矩形 3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900"/>
                </a:solidFill>
              </a:endParaRPr>
            </a:p>
          </p:txBody>
        </p:sp>
        <p:sp>
          <p:nvSpPr>
            <p:cNvPr id="37" name="矩形 3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900"/>
                </a:solidFill>
              </a:endParaRPr>
            </a:p>
          </p:txBody>
        </p:sp>
        <p:sp>
          <p:nvSpPr>
            <p:cNvPr id="38" name="矩形 3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900"/>
                </a:solidFill>
              </a:endParaRPr>
            </a:p>
          </p:txBody>
        </p:sp>
      </p:grpSp>
      <p:grpSp>
        <p:nvGrpSpPr>
          <p:cNvPr id="39" name="组合 38"/>
          <p:cNvGrpSpPr/>
          <p:nvPr/>
        </p:nvGrpSpPr>
        <p:grpSpPr>
          <a:xfrm>
            <a:off x="3989014" y="2388323"/>
            <a:ext cx="7992500" cy="1817606"/>
            <a:chOff x="2457188" y="101855"/>
            <a:chExt cx="7992500" cy="1817606"/>
          </a:xfrm>
        </p:grpSpPr>
        <p:grpSp>
          <p:nvGrpSpPr>
            <p:cNvPr id="40" name="Group 47"/>
            <p:cNvGrpSpPr>
              <a:grpSpLocks/>
            </p:cNvGrpSpPr>
            <p:nvPr/>
          </p:nvGrpSpPr>
          <p:grpSpPr bwMode="auto">
            <a:xfrm>
              <a:off x="7519914" y="101855"/>
              <a:ext cx="1499911" cy="1626733"/>
              <a:chOff x="552527" y="1600200"/>
              <a:chExt cx="2241082" cy="2431464"/>
            </a:xfrm>
          </p:grpSpPr>
          <p:sp>
            <p:nvSpPr>
              <p:cNvPr id="66" name="Rectangle 48"/>
              <p:cNvSpPr>
                <a:spLocks noChangeArrowheads="1"/>
              </p:cNvSpPr>
              <p:nvPr/>
            </p:nvSpPr>
            <p:spPr bwMode="auto">
              <a:xfrm>
                <a:off x="552527" y="1600200"/>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a typeface="ＭＳ Ｐゴシック" charset="-128"/>
                </a:endParaRPr>
              </a:p>
            </p:txBody>
          </p:sp>
          <p:sp>
            <p:nvSpPr>
              <p:cNvPr id="67" name="TextBox 49"/>
              <p:cNvSpPr txBox="1">
                <a:spLocks noChangeArrowheads="1"/>
              </p:cNvSpPr>
              <p:nvPr/>
            </p:nvSpPr>
            <p:spPr bwMode="auto">
              <a:xfrm>
                <a:off x="1153126" y="1869519"/>
                <a:ext cx="980473" cy="216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zh-CN" altLang="en-US" sz="8800" b="1" dirty="0">
                    <a:solidFill>
                      <a:srgbClr val="00B0F0"/>
                    </a:solidFill>
                    <a:latin typeface="微软雅黑" pitchFamily="34" charset="-122"/>
                    <a:ea typeface="微软雅黑" pitchFamily="34" charset="-122"/>
                  </a:rPr>
                  <a:t>通</a:t>
                </a:r>
                <a:endParaRPr kumimoji="0" lang="nb-NO" altLang="zh-CN" sz="8800" b="1" i="0" u="none" strike="noStrike" kern="1200" cap="none" spc="0" normalizeH="0" baseline="0" noProof="0" dirty="0">
                  <a:ln>
                    <a:noFill/>
                  </a:ln>
                  <a:solidFill>
                    <a:srgbClr val="00B0F0"/>
                  </a:solidFill>
                  <a:effectLst/>
                  <a:uLnTx/>
                  <a:uFillTx/>
                  <a:latin typeface="微软雅黑" pitchFamily="34" charset="-122"/>
                  <a:ea typeface="微软雅黑" pitchFamily="34" charset="-122"/>
                </a:endParaRPr>
              </a:p>
            </p:txBody>
          </p:sp>
          <p:sp>
            <p:nvSpPr>
              <p:cNvPr id="68" name="Oval 50"/>
              <p:cNvSpPr/>
              <p:nvPr/>
            </p:nvSpPr>
            <p:spPr>
              <a:xfrm>
                <a:off x="708770" y="1752600"/>
                <a:ext cx="209473" cy="209473"/>
              </a:xfrm>
              <a:prstGeom prst="ellipse">
                <a:avLst/>
              </a:prstGeom>
              <a:solidFill>
                <a:sysClr val="window" lastClr="FFFFFF"/>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sp>
            <p:nvSpPr>
              <p:cNvPr id="69" name="Oval 51"/>
              <p:cNvSpPr/>
              <p:nvPr/>
            </p:nvSpPr>
            <p:spPr>
              <a:xfrm>
                <a:off x="2457527" y="1752600"/>
                <a:ext cx="209473" cy="209473"/>
              </a:xfrm>
              <a:prstGeom prst="ellipse">
                <a:avLst/>
              </a:prstGeom>
              <a:solidFill>
                <a:sysClr val="window" lastClr="FFFFFF"/>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grpSp>
        <p:grpSp>
          <p:nvGrpSpPr>
            <p:cNvPr id="41" name="Group 47"/>
            <p:cNvGrpSpPr>
              <a:grpSpLocks/>
            </p:cNvGrpSpPr>
            <p:nvPr/>
          </p:nvGrpSpPr>
          <p:grpSpPr bwMode="auto">
            <a:xfrm>
              <a:off x="4972620" y="101855"/>
              <a:ext cx="1499911" cy="1626734"/>
              <a:chOff x="552527" y="1600200"/>
              <a:chExt cx="2241082" cy="2431465"/>
            </a:xfrm>
          </p:grpSpPr>
          <p:sp>
            <p:nvSpPr>
              <p:cNvPr id="62" name="Rectangle 48"/>
              <p:cNvSpPr>
                <a:spLocks noChangeArrowheads="1"/>
              </p:cNvSpPr>
              <p:nvPr/>
            </p:nvSpPr>
            <p:spPr bwMode="auto">
              <a:xfrm>
                <a:off x="552527" y="1600200"/>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a typeface="ＭＳ Ｐゴシック" charset="-128"/>
                </a:endParaRPr>
              </a:p>
            </p:txBody>
          </p:sp>
          <p:sp>
            <p:nvSpPr>
              <p:cNvPr id="63" name="TextBox 49"/>
              <p:cNvSpPr txBox="1">
                <a:spLocks noChangeArrowheads="1"/>
              </p:cNvSpPr>
              <p:nvPr/>
            </p:nvSpPr>
            <p:spPr bwMode="auto">
              <a:xfrm>
                <a:off x="1153126" y="1869519"/>
                <a:ext cx="980473" cy="216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zh-CN" altLang="en-US" sz="8800" b="1" i="0" u="none" strike="noStrike" kern="1200" cap="none" spc="0" normalizeH="0" baseline="0" noProof="0" dirty="0">
                    <a:ln>
                      <a:noFill/>
                    </a:ln>
                    <a:solidFill>
                      <a:srgbClr val="00B0F0"/>
                    </a:solidFill>
                    <a:effectLst/>
                    <a:uLnTx/>
                    <a:uFillTx/>
                    <a:latin typeface="微软雅黑" pitchFamily="34" charset="-122"/>
                    <a:ea typeface="微软雅黑" pitchFamily="34" charset="-122"/>
                  </a:rPr>
                  <a:t>顺</a:t>
                </a:r>
                <a:endParaRPr kumimoji="0" lang="nb-NO" altLang="zh-CN" sz="8800" b="1" i="0" u="none" strike="noStrike" kern="1200" cap="none" spc="0" normalizeH="0" baseline="0" noProof="0" dirty="0">
                  <a:ln>
                    <a:noFill/>
                  </a:ln>
                  <a:solidFill>
                    <a:srgbClr val="00B0F0"/>
                  </a:solidFill>
                  <a:effectLst/>
                  <a:uLnTx/>
                  <a:uFillTx/>
                  <a:latin typeface="微软雅黑" pitchFamily="34" charset="-122"/>
                  <a:ea typeface="微软雅黑" pitchFamily="34" charset="-122"/>
                </a:endParaRPr>
              </a:p>
            </p:txBody>
          </p:sp>
          <p:sp>
            <p:nvSpPr>
              <p:cNvPr id="64" name="Oval 50"/>
              <p:cNvSpPr/>
              <p:nvPr/>
            </p:nvSpPr>
            <p:spPr>
              <a:xfrm>
                <a:off x="708770" y="1752600"/>
                <a:ext cx="209473" cy="209473"/>
              </a:xfrm>
              <a:prstGeom prst="ellipse">
                <a:avLst/>
              </a:prstGeom>
              <a:solidFill>
                <a:sysClr val="window" lastClr="FFFFFF"/>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sp>
            <p:nvSpPr>
              <p:cNvPr id="65" name="Oval 51"/>
              <p:cNvSpPr/>
              <p:nvPr/>
            </p:nvSpPr>
            <p:spPr>
              <a:xfrm>
                <a:off x="2457527" y="1752600"/>
                <a:ext cx="209473" cy="209473"/>
              </a:xfrm>
              <a:prstGeom prst="ellipse">
                <a:avLst/>
              </a:prstGeom>
              <a:solidFill>
                <a:sysClr val="window" lastClr="FFFFFF"/>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grpSp>
        <p:grpSp>
          <p:nvGrpSpPr>
            <p:cNvPr id="42" name="Group 56"/>
            <p:cNvGrpSpPr>
              <a:grpSpLocks/>
            </p:cNvGrpSpPr>
            <p:nvPr/>
          </p:nvGrpSpPr>
          <p:grpSpPr bwMode="auto">
            <a:xfrm>
              <a:off x="2457188" y="107166"/>
              <a:ext cx="1499911" cy="1626854"/>
              <a:chOff x="552527" y="1600200"/>
              <a:chExt cx="2241082" cy="2430016"/>
            </a:xfrm>
          </p:grpSpPr>
          <p:sp>
            <p:nvSpPr>
              <p:cNvPr id="58" name="Rectangle 57"/>
              <p:cNvSpPr>
                <a:spLocks noChangeArrowheads="1"/>
              </p:cNvSpPr>
              <p:nvPr/>
            </p:nvSpPr>
            <p:spPr bwMode="auto">
              <a:xfrm>
                <a:off x="552527" y="1600200"/>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a typeface="ＭＳ Ｐゴシック" charset="-128"/>
                </a:endParaRPr>
              </a:p>
            </p:txBody>
          </p:sp>
          <p:sp>
            <p:nvSpPr>
              <p:cNvPr id="59" name="TextBox 58"/>
              <p:cNvSpPr txBox="1">
                <a:spLocks noChangeArrowheads="1"/>
              </p:cNvSpPr>
              <p:nvPr/>
            </p:nvSpPr>
            <p:spPr bwMode="auto">
              <a:xfrm>
                <a:off x="1153126" y="1869518"/>
                <a:ext cx="980473" cy="2160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zh-CN" altLang="en-US" sz="8800" b="1" i="0" u="none" strike="noStrike" kern="1200" cap="none" spc="0" normalizeH="0" baseline="0" noProof="0" dirty="0">
                    <a:ln>
                      <a:noFill/>
                    </a:ln>
                    <a:solidFill>
                      <a:srgbClr val="00B0F0"/>
                    </a:solidFill>
                    <a:effectLst/>
                    <a:uLnTx/>
                    <a:uFillTx/>
                    <a:latin typeface="微软雅黑" pitchFamily="34" charset="-122"/>
                    <a:ea typeface="微软雅黑" pitchFamily="34" charset="-122"/>
                  </a:rPr>
                  <a:t>祝</a:t>
                </a:r>
                <a:endParaRPr kumimoji="0" lang="nb-NO" altLang="zh-CN" sz="8800" b="1" i="0" u="none" strike="noStrike" kern="1200" cap="none" spc="0" normalizeH="0" baseline="0" noProof="0" dirty="0">
                  <a:ln>
                    <a:noFill/>
                  </a:ln>
                  <a:solidFill>
                    <a:srgbClr val="00B0F0"/>
                  </a:solidFill>
                  <a:effectLst/>
                  <a:uLnTx/>
                  <a:uFillTx/>
                  <a:latin typeface="微软雅黑" pitchFamily="34" charset="-122"/>
                  <a:ea typeface="微软雅黑" pitchFamily="34" charset="-122"/>
                </a:endParaRPr>
              </a:p>
            </p:txBody>
          </p:sp>
          <p:sp>
            <p:nvSpPr>
              <p:cNvPr id="60" name="Oval 59"/>
              <p:cNvSpPr/>
              <p:nvPr/>
            </p:nvSpPr>
            <p:spPr>
              <a:xfrm>
                <a:off x="708770" y="1752600"/>
                <a:ext cx="209473" cy="209473"/>
              </a:xfrm>
              <a:prstGeom prst="ellipse">
                <a:avLst/>
              </a:prstGeom>
              <a:solidFill>
                <a:sysClr val="window" lastClr="FFFFFF"/>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sp>
            <p:nvSpPr>
              <p:cNvPr id="61" name="Oval 60"/>
              <p:cNvSpPr/>
              <p:nvPr/>
            </p:nvSpPr>
            <p:spPr>
              <a:xfrm>
                <a:off x="2457527" y="1752600"/>
                <a:ext cx="209473" cy="209473"/>
              </a:xfrm>
              <a:prstGeom prst="ellipse">
                <a:avLst/>
              </a:prstGeom>
              <a:solidFill>
                <a:sysClr val="window" lastClr="FFFFFF"/>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grpSp>
        <p:grpSp>
          <p:nvGrpSpPr>
            <p:cNvPr id="43" name="Group 68"/>
            <p:cNvGrpSpPr>
              <a:grpSpLocks/>
            </p:cNvGrpSpPr>
            <p:nvPr/>
          </p:nvGrpSpPr>
          <p:grpSpPr bwMode="auto">
            <a:xfrm rot="21168072">
              <a:off x="6159205" y="116658"/>
              <a:ext cx="1499911" cy="1603562"/>
              <a:chOff x="552527" y="1600199"/>
              <a:chExt cx="2241082" cy="2396832"/>
            </a:xfrm>
          </p:grpSpPr>
          <p:sp>
            <p:nvSpPr>
              <p:cNvPr id="54" name="Rectangle 69"/>
              <p:cNvSpPr>
                <a:spLocks noChangeArrowheads="1"/>
              </p:cNvSpPr>
              <p:nvPr/>
            </p:nvSpPr>
            <p:spPr bwMode="auto">
              <a:xfrm>
                <a:off x="552527" y="1600199"/>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a typeface="ＭＳ Ｐゴシック" charset="-128"/>
                </a:endParaRPr>
              </a:p>
            </p:txBody>
          </p:sp>
          <p:sp>
            <p:nvSpPr>
              <p:cNvPr id="55" name="TextBox 70"/>
              <p:cNvSpPr txBox="1">
                <a:spLocks noChangeArrowheads="1"/>
              </p:cNvSpPr>
              <p:nvPr/>
            </p:nvSpPr>
            <p:spPr bwMode="auto">
              <a:xfrm>
                <a:off x="1153127" y="1834884"/>
                <a:ext cx="980473" cy="216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zh-CN" altLang="en-US" sz="8800" b="1" noProof="0" dirty="0">
                    <a:solidFill>
                      <a:srgbClr val="00B0F0"/>
                    </a:solidFill>
                    <a:latin typeface="微软雅黑" pitchFamily="34" charset="-122"/>
                    <a:ea typeface="微软雅黑" pitchFamily="34" charset="-122"/>
                  </a:rPr>
                  <a:t>利</a:t>
                </a:r>
                <a:endParaRPr kumimoji="0" lang="nb-NO" altLang="zh-CN" sz="8800" b="1" i="0" u="none" strike="noStrike" kern="1200" cap="none" spc="0" normalizeH="0" baseline="0" noProof="0" dirty="0">
                  <a:ln>
                    <a:noFill/>
                  </a:ln>
                  <a:solidFill>
                    <a:srgbClr val="00B0F0"/>
                  </a:solidFill>
                  <a:effectLst/>
                  <a:uLnTx/>
                  <a:uFillTx/>
                  <a:latin typeface="微软雅黑" pitchFamily="34" charset="-122"/>
                  <a:ea typeface="微软雅黑" pitchFamily="34" charset="-122"/>
                </a:endParaRPr>
              </a:p>
            </p:txBody>
          </p:sp>
          <p:sp>
            <p:nvSpPr>
              <p:cNvPr id="56" name="Oval 71"/>
              <p:cNvSpPr/>
              <p:nvPr/>
            </p:nvSpPr>
            <p:spPr>
              <a:xfrm>
                <a:off x="708770" y="1752600"/>
                <a:ext cx="209473" cy="209473"/>
              </a:xfrm>
              <a:prstGeom prst="ellipse">
                <a:avLst/>
              </a:prstGeom>
              <a:solidFill>
                <a:sysClr val="window" lastClr="FFFFFF">
                  <a:lumMod val="95000"/>
                </a:sysClr>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sp>
            <p:nvSpPr>
              <p:cNvPr id="57" name="Oval 72"/>
              <p:cNvSpPr/>
              <p:nvPr/>
            </p:nvSpPr>
            <p:spPr>
              <a:xfrm>
                <a:off x="2457527" y="1752600"/>
                <a:ext cx="209473" cy="209473"/>
              </a:xfrm>
              <a:prstGeom prst="ellipse">
                <a:avLst/>
              </a:prstGeom>
              <a:solidFill>
                <a:sysClr val="window" lastClr="FFFFFF"/>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grpSp>
        <p:grpSp>
          <p:nvGrpSpPr>
            <p:cNvPr id="44" name="Group 68"/>
            <p:cNvGrpSpPr>
              <a:grpSpLocks/>
            </p:cNvGrpSpPr>
            <p:nvPr/>
          </p:nvGrpSpPr>
          <p:grpSpPr bwMode="auto">
            <a:xfrm rot="705032">
              <a:off x="8949777" y="117505"/>
              <a:ext cx="1499911" cy="1603562"/>
              <a:chOff x="552527" y="1600199"/>
              <a:chExt cx="2241082" cy="2396831"/>
            </a:xfrm>
          </p:grpSpPr>
          <p:sp>
            <p:nvSpPr>
              <p:cNvPr id="50" name="Rectangle 69"/>
              <p:cNvSpPr>
                <a:spLocks noChangeArrowheads="1"/>
              </p:cNvSpPr>
              <p:nvPr/>
            </p:nvSpPr>
            <p:spPr bwMode="auto">
              <a:xfrm>
                <a:off x="552527" y="1600199"/>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a typeface="ＭＳ Ｐゴシック" charset="-128"/>
                </a:endParaRPr>
              </a:p>
            </p:txBody>
          </p:sp>
          <p:sp>
            <p:nvSpPr>
              <p:cNvPr id="51" name="TextBox 70"/>
              <p:cNvSpPr txBox="1">
                <a:spLocks noChangeArrowheads="1"/>
              </p:cNvSpPr>
              <p:nvPr/>
            </p:nvSpPr>
            <p:spPr bwMode="auto">
              <a:xfrm>
                <a:off x="1153127" y="1834884"/>
                <a:ext cx="980473" cy="216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zh-CN" altLang="en-US" sz="8800" b="1" dirty="0">
                    <a:solidFill>
                      <a:srgbClr val="00B0F0"/>
                    </a:solidFill>
                    <a:latin typeface="微软雅黑" pitchFamily="34" charset="-122"/>
                    <a:ea typeface="微软雅黑" pitchFamily="34" charset="-122"/>
                  </a:rPr>
                  <a:t>过</a:t>
                </a:r>
                <a:endParaRPr kumimoji="0" lang="nb-NO" altLang="zh-CN" sz="8800" b="1" i="0" u="none" strike="noStrike" kern="1200" cap="none" spc="0" normalizeH="0" baseline="0" noProof="0" dirty="0">
                  <a:ln>
                    <a:noFill/>
                  </a:ln>
                  <a:solidFill>
                    <a:srgbClr val="00B0F0"/>
                  </a:solidFill>
                  <a:effectLst/>
                  <a:uLnTx/>
                  <a:uFillTx/>
                  <a:latin typeface="微软雅黑" pitchFamily="34" charset="-122"/>
                  <a:ea typeface="微软雅黑" pitchFamily="34" charset="-122"/>
                </a:endParaRPr>
              </a:p>
            </p:txBody>
          </p:sp>
          <p:sp>
            <p:nvSpPr>
              <p:cNvPr id="52" name="Oval 71"/>
              <p:cNvSpPr/>
              <p:nvPr/>
            </p:nvSpPr>
            <p:spPr>
              <a:xfrm>
                <a:off x="708770" y="1752600"/>
                <a:ext cx="209473" cy="209473"/>
              </a:xfrm>
              <a:prstGeom prst="ellipse">
                <a:avLst/>
              </a:prstGeom>
              <a:solidFill>
                <a:sysClr val="window" lastClr="FFFFFF">
                  <a:lumMod val="95000"/>
                </a:sysClr>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sp>
            <p:nvSpPr>
              <p:cNvPr id="53" name="Oval 72"/>
              <p:cNvSpPr/>
              <p:nvPr/>
            </p:nvSpPr>
            <p:spPr>
              <a:xfrm>
                <a:off x="2457527" y="1752600"/>
                <a:ext cx="209473" cy="209473"/>
              </a:xfrm>
              <a:prstGeom prst="ellipse">
                <a:avLst/>
              </a:prstGeom>
              <a:solidFill>
                <a:sysClr val="window" lastClr="FFFFFF"/>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grpSp>
        <p:grpSp>
          <p:nvGrpSpPr>
            <p:cNvPr id="45" name="Group 62"/>
            <p:cNvGrpSpPr>
              <a:grpSpLocks/>
            </p:cNvGrpSpPr>
            <p:nvPr/>
          </p:nvGrpSpPr>
          <p:grpSpPr bwMode="auto">
            <a:xfrm rot="1202350">
              <a:off x="3757565" y="315899"/>
              <a:ext cx="1499912" cy="1603562"/>
              <a:chOff x="552527" y="1600200"/>
              <a:chExt cx="2241082" cy="2396830"/>
            </a:xfrm>
          </p:grpSpPr>
          <p:sp>
            <p:nvSpPr>
              <p:cNvPr id="46" name="Rectangle 63"/>
              <p:cNvSpPr>
                <a:spLocks noChangeArrowheads="1"/>
              </p:cNvSpPr>
              <p:nvPr/>
            </p:nvSpPr>
            <p:spPr bwMode="auto">
              <a:xfrm>
                <a:off x="552527" y="1600200"/>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a typeface="ＭＳ Ｐゴシック" charset="-128"/>
                </a:endParaRPr>
              </a:p>
            </p:txBody>
          </p:sp>
          <p:sp>
            <p:nvSpPr>
              <p:cNvPr id="47" name="TextBox 64"/>
              <p:cNvSpPr txBox="1">
                <a:spLocks noChangeArrowheads="1"/>
              </p:cNvSpPr>
              <p:nvPr/>
            </p:nvSpPr>
            <p:spPr bwMode="auto">
              <a:xfrm>
                <a:off x="1153127" y="1834884"/>
                <a:ext cx="980473" cy="216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zh-CN" altLang="en-US" sz="8800" b="1" dirty="0">
                    <a:solidFill>
                      <a:srgbClr val="00B0F0"/>
                    </a:solidFill>
                    <a:latin typeface="微软雅黑" pitchFamily="34" charset="-122"/>
                    <a:ea typeface="微软雅黑" pitchFamily="34" charset="-122"/>
                  </a:rPr>
                  <a:t>您</a:t>
                </a:r>
                <a:endParaRPr kumimoji="0" lang="nb-NO" altLang="zh-CN" sz="8800" b="1" i="0" u="none" strike="noStrike" kern="1200" cap="none" spc="0" normalizeH="0" baseline="0" noProof="0" dirty="0">
                  <a:ln>
                    <a:noFill/>
                  </a:ln>
                  <a:solidFill>
                    <a:srgbClr val="00B0F0"/>
                  </a:solidFill>
                  <a:effectLst/>
                  <a:uLnTx/>
                  <a:uFillTx/>
                  <a:latin typeface="微软雅黑" pitchFamily="34" charset="-122"/>
                  <a:ea typeface="微软雅黑" pitchFamily="34" charset="-122"/>
                </a:endParaRPr>
              </a:p>
            </p:txBody>
          </p:sp>
          <p:sp>
            <p:nvSpPr>
              <p:cNvPr id="48" name="Oval 65"/>
              <p:cNvSpPr/>
              <p:nvPr/>
            </p:nvSpPr>
            <p:spPr>
              <a:xfrm>
                <a:off x="708770" y="1752600"/>
                <a:ext cx="209473" cy="209473"/>
              </a:xfrm>
              <a:prstGeom prst="ellipse">
                <a:avLst/>
              </a:prstGeom>
              <a:solidFill>
                <a:sysClr val="window" lastClr="FFFFFF"/>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sp>
            <p:nvSpPr>
              <p:cNvPr id="49" name="Oval 66"/>
              <p:cNvSpPr/>
              <p:nvPr/>
            </p:nvSpPr>
            <p:spPr>
              <a:xfrm>
                <a:off x="2457527" y="1752600"/>
                <a:ext cx="209473" cy="209473"/>
              </a:xfrm>
              <a:prstGeom prst="ellipse">
                <a:avLst/>
              </a:prstGeom>
              <a:solidFill>
                <a:sysClr val="window" lastClr="FFFFFF">
                  <a:lumMod val="95000"/>
                </a:sysClr>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grpSp>
      </p:grpSp>
    </p:spTree>
    <p:extLst>
      <p:ext uri="{BB962C8B-B14F-4D97-AF65-F5344CB8AC3E}">
        <p14:creationId xmlns:p14="http://schemas.microsoft.com/office/powerpoint/2010/main" val="4100075457"/>
      </p:ext>
    </p:extLst>
  </p:cSld>
  <p:clrMapOvr>
    <a:masterClrMapping/>
  </p:clrMapOvr>
  <mc:AlternateContent xmlns:mc="http://schemas.openxmlformats.org/markup-compatibility/2006" xmlns:p14="http://schemas.microsoft.com/office/powerpoint/2010/main">
    <mc:Choice Requires="p14">
      <p:transition spd="slow" p14:dur="125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32123" y="405366"/>
            <a:ext cx="162095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微软雅黑"/>
                <a:ea typeface="微软雅黑"/>
                <a:cs typeface="+mn-cs"/>
              </a:rPr>
              <a:t>考试介绍</a:t>
            </a:r>
          </a:p>
        </p:txBody>
      </p:sp>
      <p:sp>
        <p:nvSpPr>
          <p:cNvPr id="4" name="文本框 3">
            <a:extLst>
              <a:ext uri="{FF2B5EF4-FFF2-40B4-BE49-F238E27FC236}">
                <a16:creationId xmlns:a16="http://schemas.microsoft.com/office/drawing/2014/main" id="{BC98EAA8-E0DA-4869-B4D4-644A2ED1EDAA}"/>
              </a:ext>
            </a:extLst>
          </p:cNvPr>
          <p:cNvSpPr txBox="1"/>
          <p:nvPr/>
        </p:nvSpPr>
        <p:spPr>
          <a:xfrm>
            <a:off x="1455174" y="3681703"/>
            <a:ext cx="24910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二级公共基础知识</a:t>
            </a:r>
          </a:p>
        </p:txBody>
      </p:sp>
      <p:sp>
        <p:nvSpPr>
          <p:cNvPr id="5" name="左大括号 4">
            <a:extLst>
              <a:ext uri="{FF2B5EF4-FFF2-40B4-BE49-F238E27FC236}">
                <a16:creationId xmlns:a16="http://schemas.microsoft.com/office/drawing/2014/main" id="{0C5035B6-733A-4A61-87FB-5C95CB557364}"/>
              </a:ext>
            </a:extLst>
          </p:cNvPr>
          <p:cNvSpPr/>
          <p:nvPr/>
        </p:nvSpPr>
        <p:spPr>
          <a:xfrm>
            <a:off x="3583858" y="1833716"/>
            <a:ext cx="299884" cy="40902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6" name="文本框 5">
            <a:extLst>
              <a:ext uri="{FF2B5EF4-FFF2-40B4-BE49-F238E27FC236}">
                <a16:creationId xmlns:a16="http://schemas.microsoft.com/office/drawing/2014/main" id="{3F26A27B-B231-4DC4-A467-B45FCB0F7E5D}"/>
              </a:ext>
            </a:extLst>
          </p:cNvPr>
          <p:cNvSpPr txBox="1"/>
          <p:nvPr/>
        </p:nvSpPr>
        <p:spPr>
          <a:xfrm>
            <a:off x="3883742" y="1651819"/>
            <a:ext cx="212868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rPr>
              <a:t>数据结构与算法</a:t>
            </a:r>
          </a:p>
        </p:txBody>
      </p:sp>
      <p:sp>
        <p:nvSpPr>
          <p:cNvPr id="7" name="文本框 6">
            <a:extLst>
              <a:ext uri="{FF2B5EF4-FFF2-40B4-BE49-F238E27FC236}">
                <a16:creationId xmlns:a16="http://schemas.microsoft.com/office/drawing/2014/main" id="{43AB2A12-BE12-492B-A7FA-FCC02A2CEEE1}"/>
              </a:ext>
            </a:extLst>
          </p:cNvPr>
          <p:cNvSpPr txBox="1"/>
          <p:nvPr/>
        </p:nvSpPr>
        <p:spPr>
          <a:xfrm>
            <a:off x="3946254" y="3144293"/>
            <a:ext cx="212868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rPr>
              <a:t>程序设计基础</a:t>
            </a:r>
          </a:p>
        </p:txBody>
      </p:sp>
      <p:sp>
        <p:nvSpPr>
          <p:cNvPr id="8" name="文本框 7">
            <a:extLst>
              <a:ext uri="{FF2B5EF4-FFF2-40B4-BE49-F238E27FC236}">
                <a16:creationId xmlns:a16="http://schemas.microsoft.com/office/drawing/2014/main" id="{4DE2C296-880E-43AB-8F71-274A606816CD}"/>
              </a:ext>
            </a:extLst>
          </p:cNvPr>
          <p:cNvSpPr txBox="1"/>
          <p:nvPr/>
        </p:nvSpPr>
        <p:spPr>
          <a:xfrm>
            <a:off x="3946254" y="4326649"/>
            <a:ext cx="212868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rPr>
              <a:t>软件工程基础</a:t>
            </a:r>
          </a:p>
        </p:txBody>
      </p:sp>
      <p:sp>
        <p:nvSpPr>
          <p:cNvPr id="9" name="文本框 8">
            <a:extLst>
              <a:ext uri="{FF2B5EF4-FFF2-40B4-BE49-F238E27FC236}">
                <a16:creationId xmlns:a16="http://schemas.microsoft.com/office/drawing/2014/main" id="{3E7F9D88-0398-411C-8AF7-E4284809A175}"/>
              </a:ext>
            </a:extLst>
          </p:cNvPr>
          <p:cNvSpPr txBox="1"/>
          <p:nvPr/>
        </p:nvSpPr>
        <p:spPr>
          <a:xfrm>
            <a:off x="3883742" y="5800461"/>
            <a:ext cx="212868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rPr>
              <a:t>数据库设计基础</a:t>
            </a:r>
          </a:p>
        </p:txBody>
      </p:sp>
      <p:sp>
        <p:nvSpPr>
          <p:cNvPr id="10" name="左大括号 9">
            <a:extLst>
              <a:ext uri="{FF2B5EF4-FFF2-40B4-BE49-F238E27FC236}">
                <a16:creationId xmlns:a16="http://schemas.microsoft.com/office/drawing/2014/main" id="{60AC2D8E-893A-4917-AA83-715A1DB30D4C}"/>
              </a:ext>
            </a:extLst>
          </p:cNvPr>
          <p:cNvSpPr/>
          <p:nvPr/>
        </p:nvSpPr>
        <p:spPr>
          <a:xfrm>
            <a:off x="5633883" y="1054509"/>
            <a:ext cx="378543" cy="15180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1" name="文本框 10">
            <a:extLst>
              <a:ext uri="{FF2B5EF4-FFF2-40B4-BE49-F238E27FC236}">
                <a16:creationId xmlns:a16="http://schemas.microsoft.com/office/drawing/2014/main" id="{DE030C39-A4EB-4263-907D-E21FE8E64A8C}"/>
              </a:ext>
            </a:extLst>
          </p:cNvPr>
          <p:cNvSpPr txBox="1"/>
          <p:nvPr/>
        </p:nvSpPr>
        <p:spPr>
          <a:xfrm>
            <a:off x="5932293" y="954351"/>
            <a:ext cx="104713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算法</a:t>
            </a:r>
          </a:p>
        </p:txBody>
      </p:sp>
      <p:sp>
        <p:nvSpPr>
          <p:cNvPr id="12" name="文本框 11">
            <a:extLst>
              <a:ext uri="{FF2B5EF4-FFF2-40B4-BE49-F238E27FC236}">
                <a16:creationId xmlns:a16="http://schemas.microsoft.com/office/drawing/2014/main" id="{B7FECEA9-6DC9-4F2E-82AF-6C524C6C4776}"/>
              </a:ext>
            </a:extLst>
          </p:cNvPr>
          <p:cNvSpPr txBox="1"/>
          <p:nvPr/>
        </p:nvSpPr>
        <p:spPr>
          <a:xfrm>
            <a:off x="5952943" y="1192593"/>
            <a:ext cx="184157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数据结构的基本概念</a:t>
            </a:r>
          </a:p>
        </p:txBody>
      </p:sp>
      <p:sp>
        <p:nvSpPr>
          <p:cNvPr id="13" name="文本框 12">
            <a:extLst>
              <a:ext uri="{FF2B5EF4-FFF2-40B4-BE49-F238E27FC236}">
                <a16:creationId xmlns:a16="http://schemas.microsoft.com/office/drawing/2014/main" id="{94B85EB6-F78B-46C9-AE8B-440545E8B1CB}"/>
              </a:ext>
            </a:extLst>
          </p:cNvPr>
          <p:cNvSpPr txBox="1"/>
          <p:nvPr/>
        </p:nvSpPr>
        <p:spPr>
          <a:xfrm>
            <a:off x="5932292" y="1457526"/>
            <a:ext cx="22692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线性表及其顺序存储结构</a:t>
            </a:r>
          </a:p>
        </p:txBody>
      </p:sp>
      <p:sp>
        <p:nvSpPr>
          <p:cNvPr id="14" name="文本框 13">
            <a:extLst>
              <a:ext uri="{FF2B5EF4-FFF2-40B4-BE49-F238E27FC236}">
                <a16:creationId xmlns:a16="http://schemas.microsoft.com/office/drawing/2014/main" id="{4A5700BE-C066-43A0-A229-7E954546CAC0}"/>
              </a:ext>
            </a:extLst>
          </p:cNvPr>
          <p:cNvSpPr txBox="1"/>
          <p:nvPr/>
        </p:nvSpPr>
        <p:spPr>
          <a:xfrm>
            <a:off x="5952943" y="1712007"/>
            <a:ext cx="22692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栈和队列</a:t>
            </a:r>
          </a:p>
        </p:txBody>
      </p:sp>
      <p:sp>
        <p:nvSpPr>
          <p:cNvPr id="15" name="文本框 14">
            <a:extLst>
              <a:ext uri="{FF2B5EF4-FFF2-40B4-BE49-F238E27FC236}">
                <a16:creationId xmlns:a16="http://schemas.microsoft.com/office/drawing/2014/main" id="{46FAAB07-FCF9-47A8-B649-E078689CF7B1}"/>
              </a:ext>
            </a:extLst>
          </p:cNvPr>
          <p:cNvSpPr txBox="1"/>
          <p:nvPr/>
        </p:nvSpPr>
        <p:spPr>
          <a:xfrm>
            <a:off x="5952943" y="1971487"/>
            <a:ext cx="22692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线性链表</a:t>
            </a:r>
          </a:p>
        </p:txBody>
      </p:sp>
      <p:sp>
        <p:nvSpPr>
          <p:cNvPr id="16" name="文本框 15">
            <a:extLst>
              <a:ext uri="{FF2B5EF4-FFF2-40B4-BE49-F238E27FC236}">
                <a16:creationId xmlns:a16="http://schemas.microsoft.com/office/drawing/2014/main" id="{46A1F09E-9C75-4082-814E-CCC6F24C7B87}"/>
              </a:ext>
            </a:extLst>
          </p:cNvPr>
          <p:cNvSpPr txBox="1"/>
          <p:nvPr/>
        </p:nvSpPr>
        <p:spPr>
          <a:xfrm>
            <a:off x="5952943" y="2227931"/>
            <a:ext cx="22692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树与二叉树</a:t>
            </a:r>
          </a:p>
        </p:txBody>
      </p:sp>
      <p:sp>
        <p:nvSpPr>
          <p:cNvPr id="17" name="文本框 16">
            <a:extLst>
              <a:ext uri="{FF2B5EF4-FFF2-40B4-BE49-F238E27FC236}">
                <a16:creationId xmlns:a16="http://schemas.microsoft.com/office/drawing/2014/main" id="{A5886CEC-D0F1-401F-8CA5-71D62C5F1231}"/>
              </a:ext>
            </a:extLst>
          </p:cNvPr>
          <p:cNvSpPr txBox="1"/>
          <p:nvPr/>
        </p:nvSpPr>
        <p:spPr>
          <a:xfrm>
            <a:off x="5952943" y="2479961"/>
            <a:ext cx="22692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查找和排序</a:t>
            </a:r>
          </a:p>
        </p:txBody>
      </p:sp>
      <p:sp>
        <p:nvSpPr>
          <p:cNvPr id="18" name="左大括号 17">
            <a:extLst>
              <a:ext uri="{FF2B5EF4-FFF2-40B4-BE49-F238E27FC236}">
                <a16:creationId xmlns:a16="http://schemas.microsoft.com/office/drawing/2014/main" id="{EE499EA8-A200-4D1E-913C-BFC5DFA87155}"/>
              </a:ext>
            </a:extLst>
          </p:cNvPr>
          <p:cNvSpPr/>
          <p:nvPr/>
        </p:nvSpPr>
        <p:spPr>
          <a:xfrm>
            <a:off x="5627004" y="2975747"/>
            <a:ext cx="299884" cy="6536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 name="文本框 18">
            <a:extLst>
              <a:ext uri="{FF2B5EF4-FFF2-40B4-BE49-F238E27FC236}">
                <a16:creationId xmlns:a16="http://schemas.microsoft.com/office/drawing/2014/main" id="{B335C0E8-96AA-4076-B5C7-37B310A811B7}"/>
              </a:ext>
            </a:extLst>
          </p:cNvPr>
          <p:cNvSpPr txBox="1"/>
          <p:nvPr/>
        </p:nvSpPr>
        <p:spPr>
          <a:xfrm>
            <a:off x="5952942" y="2808302"/>
            <a:ext cx="22692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程序设计方法与风格</a:t>
            </a:r>
          </a:p>
        </p:txBody>
      </p:sp>
      <p:sp>
        <p:nvSpPr>
          <p:cNvPr id="20" name="文本框 19">
            <a:extLst>
              <a:ext uri="{FF2B5EF4-FFF2-40B4-BE49-F238E27FC236}">
                <a16:creationId xmlns:a16="http://schemas.microsoft.com/office/drawing/2014/main" id="{A98DB94B-4461-4C91-ACD8-7DF8CFFDD60C}"/>
              </a:ext>
            </a:extLst>
          </p:cNvPr>
          <p:cNvSpPr txBox="1"/>
          <p:nvPr/>
        </p:nvSpPr>
        <p:spPr>
          <a:xfrm>
            <a:off x="5952941" y="3135508"/>
            <a:ext cx="22692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结构化程序设计</a:t>
            </a:r>
          </a:p>
        </p:txBody>
      </p:sp>
      <p:sp>
        <p:nvSpPr>
          <p:cNvPr id="21" name="文本框 20">
            <a:extLst>
              <a:ext uri="{FF2B5EF4-FFF2-40B4-BE49-F238E27FC236}">
                <a16:creationId xmlns:a16="http://schemas.microsoft.com/office/drawing/2014/main" id="{A7F0ADD7-E79F-4638-A1D1-9D00EF932D5D}"/>
              </a:ext>
            </a:extLst>
          </p:cNvPr>
          <p:cNvSpPr txBox="1"/>
          <p:nvPr/>
        </p:nvSpPr>
        <p:spPr>
          <a:xfrm>
            <a:off x="5926887" y="3472423"/>
            <a:ext cx="22692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面向对象的程序设计</a:t>
            </a:r>
          </a:p>
        </p:txBody>
      </p:sp>
      <p:sp>
        <p:nvSpPr>
          <p:cNvPr id="22" name="左大括号 21">
            <a:extLst>
              <a:ext uri="{FF2B5EF4-FFF2-40B4-BE49-F238E27FC236}">
                <a16:creationId xmlns:a16="http://schemas.microsoft.com/office/drawing/2014/main" id="{BDBC776F-6668-4F0C-AE83-2288299E828A}"/>
              </a:ext>
            </a:extLst>
          </p:cNvPr>
          <p:cNvSpPr/>
          <p:nvPr/>
        </p:nvSpPr>
        <p:spPr>
          <a:xfrm>
            <a:off x="5679113" y="3950539"/>
            <a:ext cx="247775" cy="11552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3" name="文本框 22">
            <a:extLst>
              <a:ext uri="{FF2B5EF4-FFF2-40B4-BE49-F238E27FC236}">
                <a16:creationId xmlns:a16="http://schemas.microsoft.com/office/drawing/2014/main" id="{A559DD9E-18C2-4026-99DA-3376722A2BB4}"/>
              </a:ext>
            </a:extLst>
          </p:cNvPr>
          <p:cNvSpPr txBox="1"/>
          <p:nvPr/>
        </p:nvSpPr>
        <p:spPr>
          <a:xfrm>
            <a:off x="5926888" y="3817452"/>
            <a:ext cx="22692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软件工程基本概念</a:t>
            </a:r>
          </a:p>
        </p:txBody>
      </p:sp>
      <p:sp>
        <p:nvSpPr>
          <p:cNvPr id="24" name="文本框 23">
            <a:extLst>
              <a:ext uri="{FF2B5EF4-FFF2-40B4-BE49-F238E27FC236}">
                <a16:creationId xmlns:a16="http://schemas.microsoft.com/office/drawing/2014/main" id="{3A96BB13-3429-4153-AA3A-D6276B1E7A8F}"/>
              </a:ext>
            </a:extLst>
          </p:cNvPr>
          <p:cNvSpPr txBox="1"/>
          <p:nvPr/>
        </p:nvSpPr>
        <p:spPr>
          <a:xfrm>
            <a:off x="5926888" y="4155530"/>
            <a:ext cx="22692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结构化分析方法</a:t>
            </a:r>
          </a:p>
        </p:txBody>
      </p:sp>
      <p:sp>
        <p:nvSpPr>
          <p:cNvPr id="25" name="文本框 24">
            <a:extLst>
              <a:ext uri="{FF2B5EF4-FFF2-40B4-BE49-F238E27FC236}">
                <a16:creationId xmlns:a16="http://schemas.microsoft.com/office/drawing/2014/main" id="{CBAD8671-AC7D-4986-B0F8-1DD1F68392D5}"/>
              </a:ext>
            </a:extLst>
          </p:cNvPr>
          <p:cNvSpPr txBox="1"/>
          <p:nvPr/>
        </p:nvSpPr>
        <p:spPr>
          <a:xfrm>
            <a:off x="5926888" y="4456234"/>
            <a:ext cx="22692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结构化设计方法</a:t>
            </a:r>
          </a:p>
        </p:txBody>
      </p:sp>
      <p:sp>
        <p:nvSpPr>
          <p:cNvPr id="26" name="文本框 25">
            <a:extLst>
              <a:ext uri="{FF2B5EF4-FFF2-40B4-BE49-F238E27FC236}">
                <a16:creationId xmlns:a16="http://schemas.microsoft.com/office/drawing/2014/main" id="{887462FD-DCE9-45DC-9018-8EC5B1DBC943}"/>
              </a:ext>
            </a:extLst>
          </p:cNvPr>
          <p:cNvSpPr txBox="1"/>
          <p:nvPr/>
        </p:nvSpPr>
        <p:spPr>
          <a:xfrm>
            <a:off x="5926886" y="4737225"/>
            <a:ext cx="22692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软件测试</a:t>
            </a:r>
          </a:p>
        </p:txBody>
      </p:sp>
      <p:sp>
        <p:nvSpPr>
          <p:cNvPr id="27" name="文本框 26">
            <a:extLst>
              <a:ext uri="{FF2B5EF4-FFF2-40B4-BE49-F238E27FC236}">
                <a16:creationId xmlns:a16="http://schemas.microsoft.com/office/drawing/2014/main" id="{648F2761-0843-46A5-885C-9F8A416DED5D}"/>
              </a:ext>
            </a:extLst>
          </p:cNvPr>
          <p:cNvSpPr txBox="1"/>
          <p:nvPr/>
        </p:nvSpPr>
        <p:spPr>
          <a:xfrm>
            <a:off x="5926888" y="5003593"/>
            <a:ext cx="22692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程序的调试</a:t>
            </a:r>
          </a:p>
        </p:txBody>
      </p:sp>
      <p:sp>
        <p:nvSpPr>
          <p:cNvPr id="28" name="左大括号 27">
            <a:extLst>
              <a:ext uri="{FF2B5EF4-FFF2-40B4-BE49-F238E27FC236}">
                <a16:creationId xmlns:a16="http://schemas.microsoft.com/office/drawing/2014/main" id="{A08C6803-A53C-4EE4-8681-4350A43BE298}"/>
              </a:ext>
            </a:extLst>
          </p:cNvPr>
          <p:cNvSpPr/>
          <p:nvPr/>
        </p:nvSpPr>
        <p:spPr>
          <a:xfrm>
            <a:off x="5671738" y="5395179"/>
            <a:ext cx="247775" cy="11552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9" name="文本框 28">
            <a:extLst>
              <a:ext uri="{FF2B5EF4-FFF2-40B4-BE49-F238E27FC236}">
                <a16:creationId xmlns:a16="http://schemas.microsoft.com/office/drawing/2014/main" id="{6DE5400C-7F28-4D17-9833-89D6A2B5B851}"/>
              </a:ext>
            </a:extLst>
          </p:cNvPr>
          <p:cNvSpPr txBox="1"/>
          <p:nvPr/>
        </p:nvSpPr>
        <p:spPr>
          <a:xfrm>
            <a:off x="5901814" y="5314645"/>
            <a:ext cx="22692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数据库系统的基本概念</a:t>
            </a:r>
          </a:p>
        </p:txBody>
      </p:sp>
      <p:sp>
        <p:nvSpPr>
          <p:cNvPr id="30" name="文本框 29">
            <a:extLst>
              <a:ext uri="{FF2B5EF4-FFF2-40B4-BE49-F238E27FC236}">
                <a16:creationId xmlns:a16="http://schemas.microsoft.com/office/drawing/2014/main" id="{C0E36A87-65BD-418A-8237-A3A8676A6052}"/>
              </a:ext>
            </a:extLst>
          </p:cNvPr>
          <p:cNvSpPr txBox="1"/>
          <p:nvPr/>
        </p:nvSpPr>
        <p:spPr>
          <a:xfrm>
            <a:off x="5926886" y="5696967"/>
            <a:ext cx="22692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数据模型</a:t>
            </a:r>
          </a:p>
        </p:txBody>
      </p:sp>
      <p:sp>
        <p:nvSpPr>
          <p:cNvPr id="31" name="文本框 30">
            <a:extLst>
              <a:ext uri="{FF2B5EF4-FFF2-40B4-BE49-F238E27FC236}">
                <a16:creationId xmlns:a16="http://schemas.microsoft.com/office/drawing/2014/main" id="{0972B682-E629-4C00-B5F1-5E0FE324CAA6}"/>
              </a:ext>
            </a:extLst>
          </p:cNvPr>
          <p:cNvSpPr txBox="1"/>
          <p:nvPr/>
        </p:nvSpPr>
        <p:spPr>
          <a:xfrm>
            <a:off x="5919513" y="6044621"/>
            <a:ext cx="22692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关系代数</a:t>
            </a:r>
          </a:p>
        </p:txBody>
      </p:sp>
      <p:sp>
        <p:nvSpPr>
          <p:cNvPr id="32" name="文本框 31">
            <a:extLst>
              <a:ext uri="{FF2B5EF4-FFF2-40B4-BE49-F238E27FC236}">
                <a16:creationId xmlns:a16="http://schemas.microsoft.com/office/drawing/2014/main" id="{E27B0DF8-7792-42FA-A68D-BF09D5A0D53C}"/>
              </a:ext>
            </a:extLst>
          </p:cNvPr>
          <p:cNvSpPr txBox="1"/>
          <p:nvPr/>
        </p:nvSpPr>
        <p:spPr>
          <a:xfrm>
            <a:off x="5926886" y="6382826"/>
            <a:ext cx="22692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数据库设计与管理</a:t>
            </a:r>
          </a:p>
        </p:txBody>
      </p:sp>
    </p:spTree>
    <p:extLst>
      <p:ext uri="{BB962C8B-B14F-4D97-AF65-F5344CB8AC3E}">
        <p14:creationId xmlns:p14="http://schemas.microsoft.com/office/powerpoint/2010/main" val="375573911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6"/>
          <p:cNvGraphicFramePr>
            <a:graphicFrameLocks/>
          </p:cNvGraphicFramePr>
          <p:nvPr>
            <p:extLst/>
          </p:nvPr>
        </p:nvGraphicFramePr>
        <p:xfrm>
          <a:off x="2875526" y="2285949"/>
          <a:ext cx="6203950" cy="243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1632123" y="405366"/>
            <a:ext cx="162095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微软雅黑"/>
                <a:ea typeface="微软雅黑"/>
                <a:cs typeface="+mn-cs"/>
              </a:rPr>
              <a:t>考试介绍</a:t>
            </a:r>
          </a:p>
        </p:txBody>
      </p:sp>
    </p:spTree>
    <p:extLst>
      <p:ext uri="{BB962C8B-B14F-4D97-AF65-F5344CB8AC3E}">
        <p14:creationId xmlns:p14="http://schemas.microsoft.com/office/powerpoint/2010/main" val="292120762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50350" y="1347913"/>
            <a:ext cx="12192000" cy="297329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solidFill>
                  <a:srgbClr val="00B0F0"/>
                </a:solidFill>
                <a:latin typeface="微软雅黑" panose="020B0503020204020204" pitchFamily="34" charset="-122"/>
                <a:ea typeface="微软雅黑" panose="020B0503020204020204" pitchFamily="34" charset="-122"/>
              </a:rPr>
              <a:t> </a:t>
            </a:r>
            <a:endParaRPr lang="zh-CN" altLang="en-US" dirty="0">
              <a:solidFill>
                <a:srgbClr val="00B0F0"/>
              </a:solidFill>
              <a:latin typeface="微软雅黑" panose="020B0503020204020204" pitchFamily="34" charset="-122"/>
              <a:ea typeface="微软雅黑" panose="020B0503020204020204" pitchFamily="34" charset="-122"/>
            </a:endParaRPr>
          </a:p>
        </p:txBody>
      </p:sp>
      <p:cxnSp>
        <p:nvCxnSpPr>
          <p:cNvPr id="66" name="直接连接符 65"/>
          <p:cNvCxnSpPr/>
          <p:nvPr/>
        </p:nvCxnSpPr>
        <p:spPr>
          <a:xfrm>
            <a:off x="3369234" y="3739355"/>
            <a:ext cx="6172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632817" y="3809205"/>
            <a:ext cx="540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632817" y="3669505"/>
            <a:ext cx="540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4" name="矩形 123"/>
          <p:cNvSpPr/>
          <p:nvPr/>
        </p:nvSpPr>
        <p:spPr>
          <a:xfrm>
            <a:off x="2154044" y="2869545"/>
            <a:ext cx="8602579" cy="646331"/>
          </a:xfrm>
          <a:prstGeom prst="rect">
            <a:avLst/>
          </a:prstGeom>
        </p:spPr>
        <p:txBody>
          <a:bodyPr wrap="square" anchor="ctr">
            <a:spAutoFit/>
          </a:bodyPr>
          <a:lstStyle/>
          <a:p>
            <a:pPr algn="ctr"/>
            <a:r>
              <a:rPr lang="en-US" altLang="zh-CN" sz="3600" b="1" dirty="0">
                <a:solidFill>
                  <a:schemeClr val="bg1"/>
                </a:solidFill>
                <a:latin typeface="Arial" pitchFamily="34" charset="0"/>
                <a:cs typeface="Arial" pitchFamily="34" charset="0"/>
              </a:rPr>
              <a:t>                          </a:t>
            </a: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6862" y="4955800"/>
            <a:ext cx="687977" cy="662788"/>
          </a:xfrm>
          <a:prstGeom prst="rect">
            <a:avLst/>
          </a:prstGeom>
        </p:spPr>
      </p:pic>
      <p:sp>
        <p:nvSpPr>
          <p:cNvPr id="13" name="圆角矩形 12"/>
          <p:cNvSpPr/>
          <p:nvPr/>
        </p:nvSpPr>
        <p:spPr>
          <a:xfrm>
            <a:off x="5507198" y="4843798"/>
            <a:ext cx="1660682" cy="866686"/>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60"/>
          <p:cNvSpPr>
            <a:spLocks/>
          </p:cNvSpPr>
          <p:nvPr/>
        </p:nvSpPr>
        <p:spPr bwMode="auto">
          <a:xfrm flipH="1">
            <a:off x="6332817" y="4838505"/>
            <a:ext cx="872836" cy="871978"/>
          </a:xfrm>
          <a:custGeom>
            <a:avLst/>
            <a:gdLst>
              <a:gd name="T0" fmla="*/ 64 w 128"/>
              <a:gd name="T1" fmla="*/ 0 h 128"/>
              <a:gd name="T2" fmla="*/ 0 w 128"/>
              <a:gd name="T3" fmla="*/ 64 h 128"/>
              <a:gd name="T4" fmla="*/ 64 w 128"/>
              <a:gd name="T5" fmla="*/ 128 h 128"/>
              <a:gd name="T6" fmla="*/ 128 w 128"/>
              <a:gd name="T7" fmla="*/ 128 h 128"/>
              <a:gd name="T8" fmla="*/ 128 w 128"/>
              <a:gd name="T9" fmla="*/ 64 h 128"/>
              <a:gd name="T10" fmla="*/ 64 w 128"/>
              <a:gd name="T11" fmla="*/ 0 h 128"/>
            </a:gdLst>
            <a:ahLst/>
            <a:cxnLst>
              <a:cxn ang="0">
                <a:pos x="T0" y="T1"/>
              </a:cxn>
              <a:cxn ang="0">
                <a:pos x="T2" y="T3"/>
              </a:cxn>
              <a:cxn ang="0">
                <a:pos x="T4" y="T5"/>
              </a:cxn>
              <a:cxn ang="0">
                <a:pos x="T6" y="T7"/>
              </a:cxn>
              <a:cxn ang="0">
                <a:pos x="T8" y="T9"/>
              </a:cxn>
              <a:cxn ang="0">
                <a:pos x="T10" y="T11"/>
              </a:cxn>
            </a:cxnLst>
            <a:rect l="0" t="0" r="r" b="b"/>
            <a:pathLst>
              <a:path w="128" h="128">
                <a:moveTo>
                  <a:pt x="64" y="0"/>
                </a:moveTo>
                <a:cubicBezTo>
                  <a:pt x="29" y="0"/>
                  <a:pt x="0" y="29"/>
                  <a:pt x="0" y="64"/>
                </a:cubicBezTo>
                <a:cubicBezTo>
                  <a:pt x="0" y="99"/>
                  <a:pt x="29" y="128"/>
                  <a:pt x="64" y="128"/>
                </a:cubicBezTo>
                <a:cubicBezTo>
                  <a:pt x="128" y="128"/>
                  <a:pt x="128" y="128"/>
                  <a:pt x="128" y="128"/>
                </a:cubicBezTo>
                <a:cubicBezTo>
                  <a:pt x="128" y="64"/>
                  <a:pt x="128" y="64"/>
                  <a:pt x="128" y="64"/>
                </a:cubicBezTo>
                <a:cubicBezTo>
                  <a:pt x="128" y="29"/>
                  <a:pt x="100" y="0"/>
                  <a:pt x="64" y="0"/>
                </a:cubicBezTo>
                <a:close/>
              </a:path>
            </a:pathLst>
          </a:custGeom>
          <a:solidFill>
            <a:srgbClr val="92D050"/>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dirty="0"/>
          </a:p>
        </p:txBody>
      </p:sp>
      <p:sp>
        <p:nvSpPr>
          <p:cNvPr id="11" name="矩形 10"/>
          <p:cNvSpPr/>
          <p:nvPr/>
        </p:nvSpPr>
        <p:spPr>
          <a:xfrm>
            <a:off x="6245659" y="4987302"/>
            <a:ext cx="973235" cy="584775"/>
          </a:xfrm>
          <a:prstGeom prst="rect">
            <a:avLst/>
          </a:prstGeom>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主讲：朱爱彬</a:t>
            </a:r>
          </a:p>
        </p:txBody>
      </p:sp>
      <p:sp>
        <p:nvSpPr>
          <p:cNvPr id="15" name="矩形 14">
            <a:extLst>
              <a:ext uri="{FF2B5EF4-FFF2-40B4-BE49-F238E27FC236}">
                <a16:creationId xmlns:a16="http://schemas.microsoft.com/office/drawing/2014/main" id="{030F96A1-D2F5-4267-90ED-6B16EE8F01D4}"/>
              </a:ext>
            </a:extLst>
          </p:cNvPr>
          <p:cNvSpPr/>
          <p:nvPr/>
        </p:nvSpPr>
        <p:spPr>
          <a:xfrm>
            <a:off x="1056969" y="1924963"/>
            <a:ext cx="10736826" cy="923330"/>
          </a:xfrm>
          <a:prstGeom prst="rect">
            <a:avLst/>
          </a:prstGeom>
        </p:spPr>
        <p:txBody>
          <a:bodyPr wrap="square" anchor="ctr">
            <a:spAutoFit/>
          </a:bodyPr>
          <a:lstStyle/>
          <a:p>
            <a:pPr algn="ctr"/>
            <a:r>
              <a:rPr lang="zh-CN" altLang="en-US" sz="5400" b="1" dirty="0">
                <a:solidFill>
                  <a:schemeClr val="bg1"/>
                </a:solidFill>
                <a:latin typeface="Arial" pitchFamily="34" charset="0"/>
                <a:cs typeface="Arial" pitchFamily="34" charset="0"/>
              </a:rPr>
              <a:t>第</a:t>
            </a:r>
            <a:r>
              <a:rPr lang="en-US" altLang="zh-CN" sz="5400" b="1" dirty="0">
                <a:solidFill>
                  <a:schemeClr val="bg1"/>
                </a:solidFill>
                <a:latin typeface="Arial" pitchFamily="34" charset="0"/>
                <a:cs typeface="Arial" pitchFamily="34" charset="0"/>
              </a:rPr>
              <a:t>1</a:t>
            </a:r>
            <a:r>
              <a:rPr lang="zh-CN" altLang="en-US" sz="5400" b="1" dirty="0">
                <a:solidFill>
                  <a:schemeClr val="bg1"/>
                </a:solidFill>
                <a:latin typeface="Arial" pitchFamily="34" charset="0"/>
                <a:cs typeface="Arial" pitchFamily="34" charset="0"/>
              </a:rPr>
              <a:t>课 程序设计与软件工程基础</a:t>
            </a:r>
            <a:endParaRPr lang="en-US" altLang="zh-CN" sz="54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7277599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11" name="矩形 10"/>
          <p:cNvSpPr/>
          <p:nvPr/>
        </p:nvSpPr>
        <p:spPr>
          <a:xfrm>
            <a:off x="1682923" y="354566"/>
            <a:ext cx="2339102" cy="523220"/>
          </a:xfrm>
          <a:prstGeom prst="rect">
            <a:avLst/>
          </a:prstGeom>
        </p:spPr>
        <p:txBody>
          <a:bodyPr wrap="none">
            <a:spAutoFit/>
          </a:bodyPr>
          <a:lstStyle/>
          <a:p>
            <a:r>
              <a:rPr lang="zh-CN" altLang="en-US" sz="2800" dirty="0">
                <a:solidFill>
                  <a:schemeClr val="bg1"/>
                </a:solidFill>
              </a:rPr>
              <a:t>程序设计基础</a:t>
            </a:r>
          </a:p>
        </p:txBody>
      </p:sp>
      <p:sp>
        <p:nvSpPr>
          <p:cNvPr id="2" name="左大括号 1">
            <a:extLst>
              <a:ext uri="{FF2B5EF4-FFF2-40B4-BE49-F238E27FC236}">
                <a16:creationId xmlns:a16="http://schemas.microsoft.com/office/drawing/2014/main" id="{BDC4DBBE-69BF-4D0B-966C-3B0714B9565F}"/>
              </a:ext>
            </a:extLst>
          </p:cNvPr>
          <p:cNvSpPr/>
          <p:nvPr/>
        </p:nvSpPr>
        <p:spPr>
          <a:xfrm>
            <a:off x="3876999" y="1733492"/>
            <a:ext cx="290051" cy="40908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3A1A773-FEE7-433C-B911-E7875F15B5C3}"/>
              </a:ext>
            </a:extLst>
          </p:cNvPr>
          <p:cNvSpPr txBox="1"/>
          <p:nvPr/>
        </p:nvSpPr>
        <p:spPr>
          <a:xfrm>
            <a:off x="4277033" y="1548826"/>
            <a:ext cx="4336026" cy="369332"/>
          </a:xfrm>
          <a:prstGeom prst="rect">
            <a:avLst/>
          </a:prstGeom>
          <a:noFill/>
        </p:spPr>
        <p:txBody>
          <a:bodyPr wrap="square" rtlCol="0">
            <a:spAutoFit/>
          </a:bodyPr>
          <a:lstStyle/>
          <a:p>
            <a:r>
              <a:rPr lang="zh-CN" altLang="en-US" dirty="0"/>
              <a:t>程序设计方法与风格</a:t>
            </a:r>
          </a:p>
        </p:txBody>
      </p:sp>
      <p:sp>
        <p:nvSpPr>
          <p:cNvPr id="4" name="文本框 3">
            <a:extLst>
              <a:ext uri="{FF2B5EF4-FFF2-40B4-BE49-F238E27FC236}">
                <a16:creationId xmlns:a16="http://schemas.microsoft.com/office/drawing/2014/main" id="{4F19DBDA-28E0-4331-B36B-D4CF1874A729}"/>
              </a:ext>
            </a:extLst>
          </p:cNvPr>
          <p:cNvSpPr txBox="1"/>
          <p:nvPr/>
        </p:nvSpPr>
        <p:spPr>
          <a:xfrm>
            <a:off x="4340942" y="3682180"/>
            <a:ext cx="2708787" cy="369332"/>
          </a:xfrm>
          <a:prstGeom prst="rect">
            <a:avLst/>
          </a:prstGeom>
          <a:noFill/>
        </p:spPr>
        <p:txBody>
          <a:bodyPr wrap="square" rtlCol="0">
            <a:spAutoFit/>
          </a:bodyPr>
          <a:lstStyle/>
          <a:p>
            <a:r>
              <a:rPr lang="zh-CN" altLang="en-US" dirty="0"/>
              <a:t>结构化程序设计</a:t>
            </a:r>
          </a:p>
        </p:txBody>
      </p:sp>
      <p:sp>
        <p:nvSpPr>
          <p:cNvPr id="5" name="文本框 4">
            <a:extLst>
              <a:ext uri="{FF2B5EF4-FFF2-40B4-BE49-F238E27FC236}">
                <a16:creationId xmlns:a16="http://schemas.microsoft.com/office/drawing/2014/main" id="{F9246A41-6002-41F8-8E82-936148C5F378}"/>
              </a:ext>
            </a:extLst>
          </p:cNvPr>
          <p:cNvSpPr txBox="1"/>
          <p:nvPr/>
        </p:nvSpPr>
        <p:spPr>
          <a:xfrm>
            <a:off x="4340942" y="5692878"/>
            <a:ext cx="2531806" cy="369332"/>
          </a:xfrm>
          <a:prstGeom prst="rect">
            <a:avLst/>
          </a:prstGeom>
          <a:noFill/>
        </p:spPr>
        <p:txBody>
          <a:bodyPr wrap="square" rtlCol="0">
            <a:spAutoFit/>
          </a:bodyPr>
          <a:lstStyle/>
          <a:p>
            <a:r>
              <a:rPr lang="zh-CN" altLang="en-US" dirty="0"/>
              <a:t>面向对象的程序设计</a:t>
            </a:r>
          </a:p>
        </p:txBody>
      </p:sp>
      <p:sp>
        <p:nvSpPr>
          <p:cNvPr id="6" name="文本框 5">
            <a:extLst>
              <a:ext uri="{FF2B5EF4-FFF2-40B4-BE49-F238E27FC236}">
                <a16:creationId xmlns:a16="http://schemas.microsoft.com/office/drawing/2014/main" id="{934B99BA-5870-480A-9A3E-FACC2E4119A5}"/>
              </a:ext>
            </a:extLst>
          </p:cNvPr>
          <p:cNvSpPr txBox="1"/>
          <p:nvPr/>
        </p:nvSpPr>
        <p:spPr>
          <a:xfrm>
            <a:off x="2269425" y="3594238"/>
            <a:ext cx="1607574" cy="369332"/>
          </a:xfrm>
          <a:prstGeom prst="rect">
            <a:avLst/>
          </a:prstGeom>
          <a:noFill/>
        </p:spPr>
        <p:txBody>
          <a:bodyPr wrap="square" rtlCol="0">
            <a:spAutoFit/>
          </a:bodyPr>
          <a:lstStyle/>
          <a:p>
            <a:r>
              <a:rPr lang="zh-CN" altLang="en-US" dirty="0"/>
              <a:t>程序设计基础</a:t>
            </a:r>
          </a:p>
        </p:txBody>
      </p:sp>
    </p:spTree>
    <p:extLst>
      <p:ext uri="{BB962C8B-B14F-4D97-AF65-F5344CB8AC3E}">
        <p14:creationId xmlns:p14="http://schemas.microsoft.com/office/powerpoint/2010/main" val="389501610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5263</Words>
  <Application>Microsoft Office PowerPoint</Application>
  <PresentationFormat>宽屏</PresentationFormat>
  <Paragraphs>519</Paragraphs>
  <Slides>50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50</vt:i4>
      </vt:variant>
    </vt:vector>
  </HeadingPairs>
  <TitlesOfParts>
    <vt:vector size="57" baseType="lpstr">
      <vt:lpstr>Arial Unicode MS</vt:lpstr>
      <vt:lpstr>宋体</vt:lpstr>
      <vt:lpstr>微软雅黑</vt:lpstr>
      <vt:lpstr>Agency FB</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liaoying zhang</dc:creator>
  <cp:lastModifiedBy>275200941@qq.com</cp:lastModifiedBy>
  <cp:revision>172</cp:revision>
  <dcterms:created xsi:type="dcterms:W3CDTF">2014-08-07T06:03:15Z</dcterms:created>
  <dcterms:modified xsi:type="dcterms:W3CDTF">2019-03-07T11:21:26Z</dcterms:modified>
</cp:coreProperties>
</file>