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3"/>
  </p:notesMasterIdLst>
  <p:sldIdLst>
    <p:sldId id="436" r:id="rId2"/>
    <p:sldId id="440" r:id="rId3"/>
    <p:sldId id="460" r:id="rId4"/>
    <p:sldId id="461" r:id="rId5"/>
    <p:sldId id="463" r:id="rId6"/>
    <p:sldId id="464" r:id="rId7"/>
    <p:sldId id="472" r:id="rId8"/>
    <p:sldId id="468" r:id="rId9"/>
    <p:sldId id="473" r:id="rId10"/>
    <p:sldId id="475" r:id="rId11"/>
    <p:sldId id="474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519" r:id="rId31"/>
    <p:sldId id="517" r:id="rId32"/>
    <p:sldId id="520" r:id="rId33"/>
    <p:sldId id="521" r:id="rId34"/>
    <p:sldId id="515" r:id="rId35"/>
    <p:sldId id="514" r:id="rId36"/>
    <p:sldId id="516" r:id="rId37"/>
    <p:sldId id="509" r:id="rId38"/>
    <p:sldId id="504" r:id="rId39"/>
    <p:sldId id="505" r:id="rId40"/>
    <p:sldId id="522" r:id="rId41"/>
    <p:sldId id="523" r:id="rId42"/>
    <p:sldId id="510" r:id="rId43"/>
    <p:sldId id="518" r:id="rId44"/>
    <p:sldId id="524" r:id="rId45"/>
    <p:sldId id="506" r:id="rId46"/>
    <p:sldId id="507" r:id="rId47"/>
    <p:sldId id="525" r:id="rId48"/>
    <p:sldId id="526" r:id="rId49"/>
    <p:sldId id="512" r:id="rId50"/>
    <p:sldId id="527" r:id="rId51"/>
    <p:sldId id="380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1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5" y="8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F7A2-ACE5-4EAA-A4A9-5418C39361F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CA6FF-A7CB-4F1C-9F9A-DB043AB42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7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7"/>
          <p:cNvSpPr/>
          <p:nvPr userDrawn="1"/>
        </p:nvSpPr>
        <p:spPr>
          <a:xfrm>
            <a:off x="2658758" y="0"/>
            <a:ext cx="6880834" cy="1628800"/>
          </a:xfrm>
          <a:custGeom>
            <a:avLst/>
            <a:gdLst/>
            <a:ahLst/>
            <a:cxnLst/>
            <a:rect l="l" t="t" r="r" b="b"/>
            <a:pathLst>
              <a:path w="6880834" h="1628800">
                <a:moveTo>
                  <a:pt x="0" y="0"/>
                </a:moveTo>
                <a:lnTo>
                  <a:pt x="6880834" y="0"/>
                </a:lnTo>
                <a:cubicBezTo>
                  <a:pt x="6065253" y="994467"/>
                  <a:pt x="4826913" y="1628800"/>
                  <a:pt x="3440417" y="1628800"/>
                </a:cubicBezTo>
                <a:cubicBezTo>
                  <a:pt x="2053921" y="1628800"/>
                  <a:pt x="815581" y="994467"/>
                  <a:pt x="0" y="0"/>
                </a:cubicBez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 userDrawn="1"/>
        </p:nvSpPr>
        <p:spPr>
          <a:xfrm>
            <a:off x="8648640" y="1600557"/>
            <a:ext cx="2952328" cy="576064"/>
          </a:xfrm>
          <a:prstGeom prst="roundRect">
            <a:avLst/>
          </a:prstGeom>
          <a:solidFill>
            <a:srgbClr val="92CE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12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7.</a:t>
            </a:r>
            <a:r>
              <a:rPr lang="zh-CN" altLang="en-US" sz="2000" b="1" kern="12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查找和排序</a:t>
            </a:r>
          </a:p>
        </p:txBody>
      </p:sp>
      <p:sp>
        <p:nvSpPr>
          <p:cNvPr id="29" name="圆角矩形 28"/>
          <p:cNvSpPr/>
          <p:nvPr userDrawn="1"/>
        </p:nvSpPr>
        <p:spPr>
          <a:xfrm>
            <a:off x="1131938" y="3163665"/>
            <a:ext cx="2952328" cy="576064"/>
          </a:xfrm>
          <a:prstGeom prst="roundRect">
            <a:avLst/>
          </a:prstGeom>
          <a:solidFill>
            <a:srgbClr val="92CE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kern="12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2000" b="1" kern="12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数据结构的基本概念</a:t>
            </a:r>
          </a:p>
        </p:txBody>
      </p:sp>
      <p:sp>
        <p:nvSpPr>
          <p:cNvPr id="30" name="圆角矩形 29"/>
          <p:cNvSpPr/>
          <p:nvPr userDrawn="1"/>
        </p:nvSpPr>
        <p:spPr>
          <a:xfrm>
            <a:off x="1997962" y="4546600"/>
            <a:ext cx="3501442" cy="576064"/>
          </a:xfrm>
          <a:prstGeom prst="roundRect">
            <a:avLst/>
          </a:prstGeom>
          <a:solidFill>
            <a:srgbClr val="92CE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线性表及其顺序存储结构</a:t>
            </a:r>
            <a:endParaRPr lang="zh-CN" altLang="en-US" sz="2000" b="1" kern="12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TextBox 15"/>
          <p:cNvSpPr txBox="1"/>
          <p:nvPr userDrawn="1"/>
        </p:nvSpPr>
        <p:spPr>
          <a:xfrm>
            <a:off x="5271083" y="953247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 Page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文本框 13"/>
          <p:cNvSpPr txBox="1"/>
          <p:nvPr userDrawn="1"/>
        </p:nvSpPr>
        <p:spPr>
          <a:xfrm>
            <a:off x="5271083" y="51271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</a:p>
        </p:txBody>
      </p:sp>
      <p:sp>
        <p:nvSpPr>
          <p:cNvPr id="34" name="椭圆 33"/>
          <p:cNvSpPr/>
          <p:nvPr userDrawn="1"/>
        </p:nvSpPr>
        <p:spPr>
          <a:xfrm>
            <a:off x="3748683" y="1014657"/>
            <a:ext cx="288032" cy="288032"/>
          </a:xfrm>
          <a:prstGeom prst="ellipse">
            <a:avLst/>
          </a:prstGeom>
          <a:solidFill>
            <a:srgbClr val="92CE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/>
          <p:cNvSpPr/>
          <p:nvPr userDrawn="1"/>
        </p:nvSpPr>
        <p:spPr>
          <a:xfrm>
            <a:off x="4983051" y="1482863"/>
            <a:ext cx="288032" cy="288032"/>
          </a:xfrm>
          <a:prstGeom prst="ellipse">
            <a:avLst/>
          </a:prstGeom>
          <a:solidFill>
            <a:srgbClr val="92CE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/>
          <p:cNvSpPr/>
          <p:nvPr userDrawn="1"/>
        </p:nvSpPr>
        <p:spPr>
          <a:xfrm>
            <a:off x="9044812" y="299231"/>
            <a:ext cx="288032" cy="288032"/>
          </a:xfrm>
          <a:prstGeom prst="ellipse">
            <a:avLst/>
          </a:prstGeom>
          <a:solidFill>
            <a:srgbClr val="92CE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箭头连接符 37"/>
          <p:cNvCxnSpPr/>
          <p:nvPr userDrawn="1"/>
        </p:nvCxnSpPr>
        <p:spPr>
          <a:xfrm flipH="1">
            <a:off x="3280631" y="1122524"/>
            <a:ext cx="612068" cy="2108194"/>
          </a:xfrm>
          <a:prstGeom prst="straightConnector1">
            <a:avLst/>
          </a:prstGeom>
          <a:ln w="22225">
            <a:solidFill>
              <a:srgbClr val="92CE0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 userDrawn="1"/>
        </p:nvCxnSpPr>
        <p:spPr>
          <a:xfrm flipH="1">
            <a:off x="4343400" y="1770895"/>
            <a:ext cx="783667" cy="2775705"/>
          </a:xfrm>
          <a:prstGeom prst="straightConnector1">
            <a:avLst/>
          </a:prstGeom>
          <a:ln w="22225">
            <a:solidFill>
              <a:srgbClr val="92CE0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 userDrawn="1"/>
        </p:nvCxnSpPr>
        <p:spPr>
          <a:xfrm>
            <a:off x="9275302" y="587263"/>
            <a:ext cx="1120911" cy="946960"/>
          </a:xfrm>
          <a:prstGeom prst="straightConnector1">
            <a:avLst/>
          </a:prstGeom>
          <a:ln w="22225">
            <a:solidFill>
              <a:srgbClr val="92CE0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1"/>
          <p:cNvSpPr/>
          <p:nvPr userDrawn="1"/>
        </p:nvSpPr>
        <p:spPr>
          <a:xfrm>
            <a:off x="5703131" y="6453336"/>
            <a:ext cx="792088" cy="404664"/>
          </a:xfrm>
          <a:custGeom>
            <a:avLst/>
            <a:gdLst/>
            <a:ahLst/>
            <a:cxnLst/>
            <a:rect l="l" t="t" r="r" b="b"/>
            <a:pathLst>
              <a:path w="792088" h="404664"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lnTo>
                  <a:pt x="791219" y="404664"/>
                </a:lnTo>
                <a:lnTo>
                  <a:pt x="869" y="404664"/>
                </a:lnTo>
                <a:cubicBezTo>
                  <a:pt x="31" y="401809"/>
                  <a:pt x="0" y="398930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15"/>
          <p:cNvSpPr txBox="1"/>
          <p:nvPr userDrawn="1"/>
        </p:nvSpPr>
        <p:spPr>
          <a:xfrm>
            <a:off x="5773960" y="651944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" name="圆角矩形 43"/>
          <p:cNvSpPr/>
          <p:nvPr userDrawn="1"/>
        </p:nvSpPr>
        <p:spPr>
          <a:xfrm>
            <a:off x="503883" y="1704026"/>
            <a:ext cx="2952328" cy="576064"/>
          </a:xfrm>
          <a:prstGeom prst="roundRect">
            <a:avLst/>
          </a:prstGeom>
          <a:solidFill>
            <a:srgbClr val="92CE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0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20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什么是算法？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 userDrawn="1"/>
        </p:nvSpPr>
        <p:spPr>
          <a:xfrm>
            <a:off x="2828851" y="224682"/>
            <a:ext cx="288032" cy="288032"/>
          </a:xfrm>
          <a:prstGeom prst="ellipse">
            <a:avLst/>
          </a:prstGeom>
          <a:solidFill>
            <a:srgbClr val="92CE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箭头连接符 45"/>
          <p:cNvCxnSpPr>
            <a:stCxn id="45" idx="3"/>
            <a:endCxn id="44" idx="0"/>
          </p:cNvCxnSpPr>
          <p:nvPr userDrawn="1"/>
        </p:nvCxnSpPr>
        <p:spPr>
          <a:xfrm flipH="1">
            <a:off x="1980047" y="470533"/>
            <a:ext cx="890985" cy="1233493"/>
          </a:xfrm>
          <a:prstGeom prst="straightConnector1">
            <a:avLst/>
          </a:prstGeom>
          <a:ln w="22225">
            <a:solidFill>
              <a:srgbClr val="92CE0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 userDrawn="1"/>
        </p:nvCxnSpPr>
        <p:spPr>
          <a:xfrm>
            <a:off x="8105766" y="1402695"/>
            <a:ext cx="443665" cy="1760970"/>
          </a:xfrm>
          <a:prstGeom prst="straightConnector1">
            <a:avLst/>
          </a:prstGeom>
          <a:ln w="22225">
            <a:solidFill>
              <a:srgbClr val="92CE0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 userDrawn="1"/>
        </p:nvSpPr>
        <p:spPr>
          <a:xfrm>
            <a:off x="7916943" y="1158673"/>
            <a:ext cx="288032" cy="288032"/>
          </a:xfrm>
          <a:prstGeom prst="ellipse">
            <a:avLst/>
          </a:prstGeom>
          <a:solidFill>
            <a:srgbClr val="92CE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 userDrawn="1"/>
        </p:nvSpPr>
        <p:spPr>
          <a:xfrm>
            <a:off x="7916943" y="3158747"/>
            <a:ext cx="2952328" cy="576064"/>
          </a:xfrm>
          <a:prstGeom prst="roundRect">
            <a:avLst/>
          </a:prstGeom>
          <a:solidFill>
            <a:srgbClr val="92CE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en-US" altLang="zh-CN" sz="2000" b="1" kern="12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2000" b="1" kern="12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树与二叉树</a:t>
            </a:r>
          </a:p>
        </p:txBody>
      </p:sp>
      <p:cxnSp>
        <p:nvCxnSpPr>
          <p:cNvPr id="35" name="直接箭头连接符 34"/>
          <p:cNvCxnSpPr/>
          <p:nvPr userDrawn="1"/>
        </p:nvCxnSpPr>
        <p:spPr>
          <a:xfrm>
            <a:off x="7003803" y="1772816"/>
            <a:ext cx="705097" cy="2773784"/>
          </a:xfrm>
          <a:prstGeom prst="straightConnector1">
            <a:avLst/>
          </a:prstGeom>
          <a:ln w="22225">
            <a:solidFill>
              <a:srgbClr val="92CE0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 userDrawn="1"/>
        </p:nvSpPr>
        <p:spPr>
          <a:xfrm>
            <a:off x="6798710" y="4546600"/>
            <a:ext cx="3501442" cy="576064"/>
          </a:xfrm>
          <a:prstGeom prst="roundRect">
            <a:avLst/>
          </a:prstGeom>
          <a:solidFill>
            <a:srgbClr val="92CE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线性链表</a:t>
            </a:r>
            <a:endParaRPr lang="zh-CN" altLang="en-US" sz="2000" b="1" kern="12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7" name="椭圆 46"/>
          <p:cNvSpPr/>
          <p:nvPr userDrawn="1"/>
        </p:nvSpPr>
        <p:spPr>
          <a:xfrm>
            <a:off x="6859787" y="1484784"/>
            <a:ext cx="288032" cy="288032"/>
          </a:xfrm>
          <a:prstGeom prst="ellipse">
            <a:avLst/>
          </a:prstGeom>
          <a:solidFill>
            <a:srgbClr val="92CE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箭头连接符 47"/>
          <p:cNvCxnSpPr/>
          <p:nvPr userDrawn="1"/>
        </p:nvCxnSpPr>
        <p:spPr>
          <a:xfrm flipH="1">
            <a:off x="6132484" y="1888589"/>
            <a:ext cx="1" cy="3724811"/>
          </a:xfrm>
          <a:prstGeom prst="straightConnector1">
            <a:avLst/>
          </a:prstGeom>
          <a:ln w="22225">
            <a:solidFill>
              <a:srgbClr val="92CE0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 userDrawn="1"/>
        </p:nvSpPr>
        <p:spPr>
          <a:xfrm>
            <a:off x="5988468" y="1600557"/>
            <a:ext cx="288032" cy="288032"/>
          </a:xfrm>
          <a:prstGeom prst="ellipse">
            <a:avLst/>
          </a:prstGeom>
          <a:solidFill>
            <a:srgbClr val="92CE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圆角矩形 49"/>
          <p:cNvSpPr/>
          <p:nvPr userDrawn="1"/>
        </p:nvSpPr>
        <p:spPr>
          <a:xfrm>
            <a:off x="4604324" y="5613400"/>
            <a:ext cx="3501442" cy="576064"/>
          </a:xfrm>
          <a:prstGeom prst="roundRect">
            <a:avLst/>
          </a:prstGeom>
          <a:solidFill>
            <a:srgbClr val="92CE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栈和队列</a:t>
            </a:r>
            <a:endParaRPr lang="zh-CN" altLang="en-US" sz="2000" b="1" kern="12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3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0" y="372788"/>
            <a:ext cx="12192000" cy="540000"/>
          </a:xfrm>
          <a:prstGeom prst="rect">
            <a:avLst/>
          </a:prstGeom>
          <a:solidFill>
            <a:srgbClr val="393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 userDrawn="1"/>
        </p:nvSpPr>
        <p:spPr>
          <a:xfrm>
            <a:off x="11356958" y="462788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15"/>
          <p:cNvSpPr txBox="1"/>
          <p:nvPr userDrawn="1"/>
        </p:nvSpPr>
        <p:spPr>
          <a:xfrm>
            <a:off x="11211743" y="473511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六边形 35"/>
          <p:cNvSpPr/>
          <p:nvPr userDrawn="1"/>
        </p:nvSpPr>
        <p:spPr>
          <a:xfrm>
            <a:off x="495581" y="218211"/>
            <a:ext cx="997043" cy="859520"/>
          </a:xfrm>
          <a:prstGeom prst="hexagon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rPr>
              <a:t>08</a:t>
            </a:r>
            <a:endParaRPr kumimoji="0" lang="zh-CN" altLang="en-US" sz="3600" b="1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933426" y="6273705"/>
            <a:ext cx="1005403" cy="3808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未来教育</a:t>
            </a:r>
            <a:endParaRPr lang="en-US" altLang="zh-CN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53" y="5998076"/>
            <a:ext cx="753869" cy="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8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0" y="372788"/>
            <a:ext cx="12192000" cy="540000"/>
          </a:xfrm>
          <a:prstGeom prst="rect">
            <a:avLst/>
          </a:prstGeom>
          <a:solidFill>
            <a:srgbClr val="393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 userDrawn="1"/>
        </p:nvSpPr>
        <p:spPr>
          <a:xfrm>
            <a:off x="11356958" y="462788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15"/>
          <p:cNvSpPr txBox="1"/>
          <p:nvPr userDrawn="1"/>
        </p:nvSpPr>
        <p:spPr>
          <a:xfrm>
            <a:off x="11211743" y="473511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六边形 35"/>
          <p:cNvSpPr/>
          <p:nvPr userDrawn="1"/>
        </p:nvSpPr>
        <p:spPr>
          <a:xfrm>
            <a:off x="495581" y="218211"/>
            <a:ext cx="997043" cy="859520"/>
          </a:xfrm>
          <a:prstGeom prst="hexagon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rPr>
              <a:t>09</a:t>
            </a:r>
            <a:endParaRPr kumimoji="0" lang="zh-CN" altLang="en-US" sz="3600" b="1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933426" y="6273705"/>
            <a:ext cx="1005403" cy="3808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未来教育</a:t>
            </a:r>
            <a:endParaRPr lang="en-US" altLang="zh-CN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53" y="5998076"/>
            <a:ext cx="753869" cy="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6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0" y="372788"/>
            <a:ext cx="12192000" cy="540000"/>
          </a:xfrm>
          <a:prstGeom prst="rect">
            <a:avLst/>
          </a:prstGeom>
          <a:solidFill>
            <a:srgbClr val="393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 userDrawn="1"/>
        </p:nvSpPr>
        <p:spPr>
          <a:xfrm>
            <a:off x="11356958" y="462788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15"/>
          <p:cNvSpPr txBox="1"/>
          <p:nvPr userDrawn="1"/>
        </p:nvSpPr>
        <p:spPr>
          <a:xfrm>
            <a:off x="11211743" y="473511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六边形 35"/>
          <p:cNvSpPr/>
          <p:nvPr userDrawn="1"/>
        </p:nvSpPr>
        <p:spPr>
          <a:xfrm>
            <a:off x="495581" y="218211"/>
            <a:ext cx="997043" cy="859520"/>
          </a:xfrm>
          <a:prstGeom prst="hexagon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rPr>
              <a:t>00</a:t>
            </a:r>
            <a:endParaRPr kumimoji="0" lang="zh-CN" altLang="en-US" sz="3600" b="1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933426" y="6273705"/>
            <a:ext cx="1005403" cy="3808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未来教育</a:t>
            </a:r>
            <a:endParaRPr lang="en-US" altLang="zh-CN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53" y="5998076"/>
            <a:ext cx="753869" cy="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9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161" y="5924511"/>
            <a:ext cx="688921" cy="6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75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941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91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30812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8700"/>
            <a:ext cx="1219835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7"/>
          <p:cNvSpPr/>
          <p:nvPr userDrawn="1"/>
        </p:nvSpPr>
        <p:spPr>
          <a:xfrm>
            <a:off x="2658758" y="0"/>
            <a:ext cx="6880834" cy="1628800"/>
          </a:xfrm>
          <a:custGeom>
            <a:avLst/>
            <a:gdLst/>
            <a:ahLst/>
            <a:cxnLst/>
            <a:rect l="l" t="t" r="r" b="b"/>
            <a:pathLst>
              <a:path w="6880834" h="1628800">
                <a:moveTo>
                  <a:pt x="0" y="0"/>
                </a:moveTo>
                <a:lnTo>
                  <a:pt x="6880834" y="0"/>
                </a:lnTo>
                <a:cubicBezTo>
                  <a:pt x="6065253" y="994467"/>
                  <a:pt x="4826913" y="1628800"/>
                  <a:pt x="3440417" y="1628800"/>
                </a:cubicBezTo>
                <a:cubicBezTo>
                  <a:pt x="2053921" y="1628800"/>
                  <a:pt x="815581" y="994467"/>
                  <a:pt x="0" y="0"/>
                </a:cubicBez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文本框 13"/>
          <p:cNvSpPr txBox="1"/>
          <p:nvPr userDrawn="1"/>
        </p:nvSpPr>
        <p:spPr>
          <a:xfrm>
            <a:off x="5271083" y="51271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a typeface="微软雅黑"/>
              </a:rPr>
              <a:t>目录页</a:t>
            </a:r>
          </a:p>
        </p:txBody>
      </p:sp>
      <p:sp>
        <p:nvSpPr>
          <p:cNvPr id="21" name="椭圆 1"/>
          <p:cNvSpPr/>
          <p:nvPr userDrawn="1"/>
        </p:nvSpPr>
        <p:spPr>
          <a:xfrm>
            <a:off x="5703131" y="6453336"/>
            <a:ext cx="792088" cy="404664"/>
          </a:xfrm>
          <a:custGeom>
            <a:avLst/>
            <a:gdLst/>
            <a:ahLst/>
            <a:cxnLst/>
            <a:rect l="l" t="t" r="r" b="b"/>
            <a:pathLst>
              <a:path w="792088" h="404664"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lnTo>
                  <a:pt x="791219" y="404664"/>
                </a:lnTo>
                <a:lnTo>
                  <a:pt x="869" y="404664"/>
                </a:lnTo>
                <a:cubicBezTo>
                  <a:pt x="31" y="401809"/>
                  <a:pt x="0" y="398930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TextBox 15"/>
          <p:cNvSpPr txBox="1"/>
          <p:nvPr userDrawn="1"/>
        </p:nvSpPr>
        <p:spPr>
          <a:xfrm>
            <a:off x="5773960" y="651944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TextBox 15"/>
          <p:cNvSpPr txBox="1"/>
          <p:nvPr userDrawn="1"/>
        </p:nvSpPr>
        <p:spPr>
          <a:xfrm>
            <a:off x="5271083" y="953247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1600" dirty="0">
              <a:solidFill>
                <a:schemeClr val="bg1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22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372788"/>
            <a:ext cx="12192000" cy="540000"/>
          </a:xfrm>
          <a:prstGeom prst="rect">
            <a:avLst/>
          </a:prstGeom>
          <a:solidFill>
            <a:srgbClr val="393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11356958" y="462788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5"/>
          <p:cNvSpPr txBox="1"/>
          <p:nvPr userDrawn="1"/>
        </p:nvSpPr>
        <p:spPr>
          <a:xfrm>
            <a:off x="11211743" y="473511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933426" y="6273705"/>
            <a:ext cx="1005403" cy="3808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未来教育</a:t>
            </a:r>
            <a:endParaRPr lang="en-US" altLang="zh-CN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53" y="5998076"/>
            <a:ext cx="753869" cy="910723"/>
          </a:xfrm>
          <a:prstGeom prst="rect">
            <a:avLst/>
          </a:prstGeom>
        </p:spPr>
      </p:pic>
      <p:sp>
        <p:nvSpPr>
          <p:cNvPr id="11" name="六边形 10"/>
          <p:cNvSpPr/>
          <p:nvPr userDrawn="1"/>
        </p:nvSpPr>
        <p:spPr>
          <a:xfrm>
            <a:off x="495581" y="218211"/>
            <a:ext cx="997043" cy="859520"/>
          </a:xfrm>
          <a:prstGeom prst="hexagon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rPr>
              <a:t>01</a:t>
            </a:r>
            <a:endParaRPr kumimoji="0" lang="zh-CN" altLang="en-US" sz="3600" b="1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4461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372788"/>
            <a:ext cx="12192000" cy="540000"/>
          </a:xfrm>
          <a:prstGeom prst="rect">
            <a:avLst/>
          </a:prstGeom>
          <a:solidFill>
            <a:srgbClr val="393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 userDrawn="1"/>
        </p:nvSpPr>
        <p:spPr>
          <a:xfrm>
            <a:off x="11356958" y="462788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15"/>
          <p:cNvSpPr txBox="1"/>
          <p:nvPr userDrawn="1"/>
        </p:nvSpPr>
        <p:spPr>
          <a:xfrm>
            <a:off x="11211743" y="473511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4" name="六边形 33"/>
          <p:cNvSpPr/>
          <p:nvPr userDrawn="1"/>
        </p:nvSpPr>
        <p:spPr>
          <a:xfrm>
            <a:off x="495581" y="218211"/>
            <a:ext cx="997043" cy="859520"/>
          </a:xfrm>
          <a:prstGeom prst="hexagon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rPr>
              <a:t>02</a:t>
            </a:r>
            <a:endParaRPr kumimoji="0" lang="zh-CN" altLang="en-US" sz="3600" b="1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933426" y="6273705"/>
            <a:ext cx="1005403" cy="3808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未来教育</a:t>
            </a:r>
            <a:endParaRPr lang="en-US" altLang="zh-CN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53" y="5998076"/>
            <a:ext cx="753869" cy="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3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 userDrawn="1"/>
        </p:nvSpPr>
        <p:spPr>
          <a:xfrm>
            <a:off x="0" y="372788"/>
            <a:ext cx="12192000" cy="540000"/>
          </a:xfrm>
          <a:prstGeom prst="rect">
            <a:avLst/>
          </a:prstGeom>
          <a:solidFill>
            <a:srgbClr val="393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 userDrawn="1"/>
        </p:nvSpPr>
        <p:spPr>
          <a:xfrm>
            <a:off x="11356958" y="462788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15"/>
          <p:cNvSpPr txBox="1"/>
          <p:nvPr userDrawn="1"/>
        </p:nvSpPr>
        <p:spPr>
          <a:xfrm>
            <a:off x="11211743" y="473511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3" name="六边形 52"/>
          <p:cNvSpPr/>
          <p:nvPr userDrawn="1"/>
        </p:nvSpPr>
        <p:spPr>
          <a:xfrm>
            <a:off x="495581" y="218211"/>
            <a:ext cx="997043" cy="859520"/>
          </a:xfrm>
          <a:prstGeom prst="hexagon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rPr>
              <a:t>03</a:t>
            </a:r>
            <a:endParaRPr kumimoji="0" lang="zh-CN" altLang="en-US" sz="3600" b="1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933426" y="6273705"/>
            <a:ext cx="1005403" cy="3808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未来教育</a:t>
            </a:r>
            <a:endParaRPr lang="en-US" altLang="zh-CN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53" y="5998076"/>
            <a:ext cx="753869" cy="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1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0" y="372788"/>
            <a:ext cx="12192000" cy="540000"/>
          </a:xfrm>
          <a:prstGeom prst="rect">
            <a:avLst/>
          </a:prstGeom>
          <a:solidFill>
            <a:srgbClr val="393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 userDrawn="1"/>
        </p:nvSpPr>
        <p:spPr>
          <a:xfrm>
            <a:off x="11356958" y="462788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15"/>
          <p:cNvSpPr txBox="1"/>
          <p:nvPr userDrawn="1"/>
        </p:nvSpPr>
        <p:spPr>
          <a:xfrm>
            <a:off x="11211743" y="473511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六边形 35"/>
          <p:cNvSpPr/>
          <p:nvPr userDrawn="1"/>
        </p:nvSpPr>
        <p:spPr>
          <a:xfrm>
            <a:off x="495581" y="218211"/>
            <a:ext cx="997043" cy="859520"/>
          </a:xfrm>
          <a:prstGeom prst="hexagon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rPr>
              <a:t>04</a:t>
            </a:r>
            <a:endParaRPr kumimoji="0" lang="zh-CN" altLang="en-US" sz="3600" b="1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933426" y="6273705"/>
            <a:ext cx="1005403" cy="3808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未来教育</a:t>
            </a:r>
            <a:endParaRPr lang="en-US" altLang="zh-CN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53" y="5998076"/>
            <a:ext cx="753869" cy="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6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0" y="372788"/>
            <a:ext cx="12192000" cy="540000"/>
          </a:xfrm>
          <a:prstGeom prst="rect">
            <a:avLst/>
          </a:prstGeom>
          <a:solidFill>
            <a:srgbClr val="393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 userDrawn="1"/>
        </p:nvSpPr>
        <p:spPr>
          <a:xfrm>
            <a:off x="11356958" y="462788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15"/>
          <p:cNvSpPr txBox="1"/>
          <p:nvPr userDrawn="1"/>
        </p:nvSpPr>
        <p:spPr>
          <a:xfrm>
            <a:off x="11211743" y="473511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六边形 35"/>
          <p:cNvSpPr/>
          <p:nvPr userDrawn="1"/>
        </p:nvSpPr>
        <p:spPr>
          <a:xfrm>
            <a:off x="495581" y="218211"/>
            <a:ext cx="997043" cy="859520"/>
          </a:xfrm>
          <a:prstGeom prst="hexagon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rPr>
              <a:t>05</a:t>
            </a:r>
            <a:endParaRPr kumimoji="0" lang="zh-CN" altLang="en-US" sz="3600" b="1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933426" y="6273705"/>
            <a:ext cx="1005403" cy="3808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未来教育</a:t>
            </a:r>
            <a:endParaRPr lang="en-US" altLang="zh-CN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53" y="5998076"/>
            <a:ext cx="753869" cy="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0" y="372788"/>
            <a:ext cx="12192000" cy="540000"/>
          </a:xfrm>
          <a:prstGeom prst="rect">
            <a:avLst/>
          </a:prstGeom>
          <a:solidFill>
            <a:srgbClr val="393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 userDrawn="1"/>
        </p:nvSpPr>
        <p:spPr>
          <a:xfrm>
            <a:off x="11356958" y="462788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15"/>
          <p:cNvSpPr txBox="1"/>
          <p:nvPr userDrawn="1"/>
        </p:nvSpPr>
        <p:spPr>
          <a:xfrm>
            <a:off x="11211743" y="473511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六边形 35"/>
          <p:cNvSpPr/>
          <p:nvPr userDrawn="1"/>
        </p:nvSpPr>
        <p:spPr>
          <a:xfrm>
            <a:off x="495581" y="218211"/>
            <a:ext cx="997043" cy="859520"/>
          </a:xfrm>
          <a:prstGeom prst="hexagon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rPr>
              <a:t>06</a:t>
            </a:r>
            <a:endParaRPr kumimoji="0" lang="zh-CN" altLang="en-US" sz="3600" b="1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933426" y="6273705"/>
            <a:ext cx="1005403" cy="3808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未来教育</a:t>
            </a:r>
            <a:endParaRPr lang="en-US" altLang="zh-CN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53" y="5998076"/>
            <a:ext cx="753869" cy="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6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0" y="372788"/>
            <a:ext cx="12192000" cy="540000"/>
          </a:xfrm>
          <a:prstGeom prst="rect">
            <a:avLst/>
          </a:prstGeom>
          <a:solidFill>
            <a:srgbClr val="393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 userDrawn="1"/>
        </p:nvSpPr>
        <p:spPr>
          <a:xfrm>
            <a:off x="11356958" y="462788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15"/>
          <p:cNvSpPr txBox="1"/>
          <p:nvPr userDrawn="1"/>
        </p:nvSpPr>
        <p:spPr>
          <a:xfrm>
            <a:off x="11211743" y="473511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六边形 35"/>
          <p:cNvSpPr/>
          <p:nvPr userDrawn="1"/>
        </p:nvSpPr>
        <p:spPr>
          <a:xfrm>
            <a:off x="495581" y="218211"/>
            <a:ext cx="997043" cy="859520"/>
          </a:xfrm>
          <a:prstGeom prst="hexagon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</a:rPr>
              <a:t>07</a:t>
            </a:r>
            <a:endParaRPr kumimoji="0" lang="zh-CN" altLang="en-US" sz="3600" b="1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0933426" y="6273705"/>
            <a:ext cx="1005403" cy="3808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未来教育</a:t>
            </a:r>
            <a:endParaRPr lang="en-US" altLang="zh-CN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53" y="5998076"/>
            <a:ext cx="753869" cy="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2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D565-D131-44D1-9885-986ED8B53057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57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74" r:id="rId13"/>
    <p:sldLayoutId id="2147483675" r:id="rId14"/>
    <p:sldLayoutId id="2147483677" r:id="rId15"/>
    <p:sldLayoutId id="2147483685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idu.com/s?wd=%E6%A0%88%E9%A1%B6%E6%8C%87%E9%92%88&amp;tn=44039180_cpr&amp;fenlei=mv6quAkxTZn0IZRqIHckPjm4nH00T1YLmhRYuj6vujTYnvuWuAnL0ZwV5Hcvrjm3rH6sPfKWUMw85HfYnjn4nH6sgvPsT6KdThsqpZwYTjCEQLGCpyw9Uz4Bmy-bIi4WUvYETgN-TLwGUv3EnW0dPjcYPWRdnH6dnHnzrj0vP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idu.com/s?wd=%E6%A0%88%E9%A1%B6%E6%8C%87%E9%92%88&amp;tn=44039180_cpr&amp;fenlei=mv6quAkxTZn0IZRqIHckPjm4nH00T1YLmhRYuj6vujTYnvuWuAnL0ZwV5Hcvrjm3rH6sPfKWUMw85HfYnjn4nH6sgvPsT6KdThsqpZwYTjCEQLGCpyw9Uz4Bmy-bIi4WUvYETgN-TLwGUv3EnW0dPjcYPWRdnH6dnHnzrj0vP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idu.com/s?wd=%E6%A0%88%E9%A1%B6%E6%8C%87%E9%92%88&amp;tn=44039180_cpr&amp;fenlei=mv6quAkxTZn0IZRqIHckPjm4nH00T1YLmhRYuj6vujTYnvuWuAnL0ZwV5Hcvrjm3rH6sPfKWUMw85HfYnjn4nH6sgvPsT6KdThsqpZwYTjCEQLGCpyw9Uz4Bmy-bIi4WUvYETgN-TLwGUv3EnW0dPjcYPWRdnH6dnHnzrj0vP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862" y="4955800"/>
            <a:ext cx="687977" cy="662788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-6105" y="1335246"/>
            <a:ext cx="12192000" cy="29732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3369234" y="3739355"/>
            <a:ext cx="617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3632817" y="3809205"/>
            <a:ext cx="54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3632817" y="3669505"/>
            <a:ext cx="54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5507198" y="4843798"/>
            <a:ext cx="1660682" cy="86668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Freeform 60"/>
          <p:cNvSpPr>
            <a:spLocks/>
          </p:cNvSpPr>
          <p:nvPr userDrawn="1"/>
        </p:nvSpPr>
        <p:spPr bwMode="auto">
          <a:xfrm flipH="1">
            <a:off x="6332817" y="4838505"/>
            <a:ext cx="872836" cy="871978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128 h 128"/>
              <a:gd name="T8" fmla="*/ 128 w 128"/>
              <a:gd name="T9" fmla="*/ 64 h 128"/>
              <a:gd name="T10" fmla="*/ 64 w 128"/>
              <a:gd name="T1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4" name="矩形 73"/>
          <p:cNvSpPr/>
          <p:nvPr userDrawn="1"/>
        </p:nvSpPr>
        <p:spPr>
          <a:xfrm>
            <a:off x="6245659" y="4987302"/>
            <a:ext cx="9732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主讲：朱爱彬</a:t>
            </a:r>
          </a:p>
        </p:txBody>
      </p:sp>
      <p:sp>
        <p:nvSpPr>
          <p:cNvPr id="124" name="矩形 123"/>
          <p:cNvSpPr/>
          <p:nvPr/>
        </p:nvSpPr>
        <p:spPr>
          <a:xfrm>
            <a:off x="2031528" y="1938863"/>
            <a:ext cx="8602579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二级公共基础知识</a:t>
            </a:r>
            <a:endParaRPr lang="en-US" altLang="zh-CN" sz="7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9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445273" y="1295400"/>
            <a:ext cx="11049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例题</a:t>
            </a:r>
            <a:r>
              <a:rPr lang="en-US" altLang="zh-CN" sz="2400" dirty="0">
                <a:solidFill>
                  <a:srgbClr val="FF0000"/>
                </a:solidFill>
              </a:rPr>
              <a:t>3】</a:t>
            </a:r>
            <a:r>
              <a:rPr lang="zh-CN" altLang="zh-CN" sz="2200" dirty="0"/>
              <a:t>设栈的存储空间为</a:t>
            </a:r>
            <a:r>
              <a:rPr lang="en-US" altLang="zh-CN" sz="2200" dirty="0"/>
              <a:t>S(1:50)</a:t>
            </a:r>
            <a:r>
              <a:rPr lang="zh-CN" altLang="zh-CN" sz="2200" dirty="0"/>
              <a:t>，初始状态为</a:t>
            </a:r>
            <a:r>
              <a:rPr lang="en-US" altLang="zh-CN" sz="2200" dirty="0"/>
              <a:t>top=-1</a:t>
            </a:r>
            <a:r>
              <a:rPr lang="zh-CN" altLang="zh-CN" sz="2200" dirty="0"/>
              <a:t>。现经过一系列正常的入栈与退栈操作后，</a:t>
            </a:r>
            <a:r>
              <a:rPr lang="en-US" altLang="zh-CN" sz="2200" dirty="0"/>
              <a:t>top=30</a:t>
            </a:r>
            <a:r>
              <a:rPr lang="zh-CN" altLang="zh-CN" sz="2200" dirty="0"/>
              <a:t>，则栈中的元素个数为</a:t>
            </a:r>
          </a:p>
          <a:p>
            <a:r>
              <a:rPr lang="en-US" altLang="zh-CN" sz="2200" dirty="0"/>
              <a:t>A)20</a:t>
            </a:r>
            <a:endParaRPr lang="zh-CN" altLang="zh-CN" sz="2200" dirty="0"/>
          </a:p>
          <a:p>
            <a:r>
              <a:rPr lang="en-US" altLang="zh-CN" sz="2200" dirty="0"/>
              <a:t>B)19</a:t>
            </a:r>
            <a:endParaRPr lang="zh-CN" altLang="zh-CN" sz="2200" dirty="0"/>
          </a:p>
          <a:p>
            <a:r>
              <a:rPr lang="en-US" altLang="zh-CN" sz="2200" dirty="0"/>
              <a:t>C)31</a:t>
            </a:r>
            <a:endParaRPr lang="zh-CN" altLang="zh-CN" sz="2200" dirty="0"/>
          </a:p>
          <a:p>
            <a:r>
              <a:rPr lang="en-US" altLang="zh-CN" sz="2200" dirty="0"/>
              <a:t>D)30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/>
              <a:t>D</a:t>
            </a:r>
            <a:r>
              <a:rPr lang="zh-CN" altLang="zh-CN" sz="2200" dirty="0"/>
              <a:t>【解析】栈的初始状态为</a:t>
            </a:r>
            <a:r>
              <a:rPr lang="en-US" altLang="zh-CN" sz="2200" dirty="0"/>
              <a:t>top=-1</a:t>
            </a:r>
            <a:r>
              <a:rPr lang="zh-CN" altLang="zh-CN" sz="2200" dirty="0"/>
              <a:t>表示栈为空（没有规定栈中栈底必须是</a:t>
            </a:r>
            <a:r>
              <a:rPr lang="en-US" altLang="zh-CN" sz="2200" dirty="0"/>
              <a:t>0</a:t>
            </a:r>
            <a:r>
              <a:rPr lang="zh-CN" altLang="zh-CN" sz="2200" dirty="0"/>
              <a:t>），经过一系列正常的入栈与退栈操作后</a:t>
            </a:r>
            <a:r>
              <a:rPr lang="en-US" altLang="zh-CN" sz="2200" dirty="0"/>
              <a:t>top=30</a:t>
            </a:r>
            <a:r>
              <a:rPr lang="zh-CN" altLang="zh-CN" sz="2200" dirty="0"/>
              <a:t>，则空间（</a:t>
            </a:r>
            <a:r>
              <a:rPr lang="en-US" altLang="zh-CN" sz="2200" dirty="0"/>
              <a:t>1:30</a:t>
            </a:r>
            <a:r>
              <a:rPr lang="zh-CN" altLang="zh-CN" sz="2200" dirty="0"/>
              <a:t>）中插入了元素，共</a:t>
            </a:r>
            <a:r>
              <a:rPr lang="en-US" altLang="zh-CN" sz="2200" dirty="0"/>
              <a:t>30</a:t>
            </a:r>
            <a:r>
              <a:rPr lang="zh-CN" altLang="zh-CN" sz="2200" dirty="0"/>
              <a:t>个。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329577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445273" y="1295400"/>
            <a:ext cx="11049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例题</a:t>
            </a:r>
            <a:r>
              <a:rPr lang="en-US" altLang="zh-CN" sz="2400" dirty="0">
                <a:solidFill>
                  <a:srgbClr val="FF0000"/>
                </a:solidFill>
              </a:rPr>
              <a:t>4】</a:t>
            </a:r>
            <a:r>
              <a:rPr lang="zh-CN" altLang="zh-CN" sz="2400" dirty="0"/>
              <a:t>设栈的顺序存储空间为</a:t>
            </a:r>
            <a:r>
              <a:rPr lang="en-US" altLang="zh-CN" sz="2400" dirty="0"/>
              <a:t>S(1:m)</a:t>
            </a:r>
            <a:r>
              <a:rPr lang="zh-CN" altLang="zh-CN" sz="2400" dirty="0"/>
              <a:t>，初始状态为</a:t>
            </a:r>
            <a:r>
              <a:rPr lang="en-US" altLang="zh-CN" sz="2400" dirty="0"/>
              <a:t>top=m+1</a:t>
            </a:r>
            <a:r>
              <a:rPr lang="zh-CN" altLang="zh-CN" sz="2400" dirty="0"/>
              <a:t>。现经过一系列正常的入栈与退栈操作后，</a:t>
            </a:r>
            <a:r>
              <a:rPr lang="en-US" altLang="zh-CN" sz="2400" dirty="0"/>
              <a:t>top=0</a:t>
            </a:r>
            <a:r>
              <a:rPr lang="zh-CN" altLang="zh-CN" sz="2400" dirty="0"/>
              <a:t>，则栈中的元素个数为</a:t>
            </a:r>
          </a:p>
          <a:p>
            <a:r>
              <a:rPr lang="en-US" altLang="zh-CN" sz="2400" dirty="0"/>
              <a:t>A)1</a:t>
            </a:r>
            <a:endParaRPr lang="zh-CN" altLang="zh-CN" sz="2400" dirty="0"/>
          </a:p>
          <a:p>
            <a:r>
              <a:rPr lang="en-US" altLang="zh-CN" sz="2400" dirty="0"/>
              <a:t>B)m</a:t>
            </a:r>
            <a:endParaRPr lang="zh-CN" altLang="zh-CN" sz="2400" dirty="0"/>
          </a:p>
          <a:p>
            <a:r>
              <a:rPr lang="en-US" altLang="zh-CN" sz="2400" dirty="0"/>
              <a:t>C)m+1</a:t>
            </a:r>
            <a:endParaRPr lang="zh-CN" altLang="zh-CN" sz="2400" dirty="0"/>
          </a:p>
          <a:p>
            <a:r>
              <a:rPr lang="en-US" altLang="zh-CN" sz="2400" dirty="0"/>
              <a:t>D)</a:t>
            </a:r>
            <a:r>
              <a:rPr lang="zh-CN" altLang="zh-CN" sz="2400" dirty="0"/>
              <a:t>不可能</a:t>
            </a:r>
          </a:p>
          <a:p>
            <a:pPr marL="0" indent="0">
              <a:buNone/>
            </a:pPr>
            <a:r>
              <a:rPr lang="en-US" altLang="zh-CN" sz="2400" dirty="0"/>
              <a:t>D</a:t>
            </a:r>
            <a:r>
              <a:rPr lang="zh-CN" altLang="zh-CN" sz="2400" dirty="0"/>
              <a:t>【解析】栈的初始状态为</a:t>
            </a:r>
            <a:r>
              <a:rPr lang="en-US" altLang="zh-CN" sz="2400" dirty="0"/>
              <a:t>top=m+1</a:t>
            </a:r>
            <a:r>
              <a:rPr lang="zh-CN" altLang="zh-CN" sz="2400" dirty="0"/>
              <a:t>，说明栈空时</a:t>
            </a:r>
            <a:r>
              <a:rPr lang="en-US" altLang="zh-CN" sz="2400" dirty="0"/>
              <a:t>top=m+1</a:t>
            </a:r>
            <a:r>
              <a:rPr lang="zh-CN" altLang="zh-CN" sz="2400" dirty="0"/>
              <a:t>，入栈时</a:t>
            </a:r>
            <a:r>
              <a:rPr lang="en-US" altLang="zh-CN" sz="2400" dirty="0" err="1">
                <a:hlinkClick r:id="rId2"/>
              </a:rPr>
              <a:t>栈顶指针</a:t>
            </a:r>
            <a:r>
              <a:rPr lang="zh-CN" altLang="zh-CN" sz="2400" dirty="0"/>
              <a:t>是减操作（</a:t>
            </a:r>
            <a:r>
              <a:rPr lang="en-US" altLang="zh-CN" sz="2400" dirty="0"/>
              <a:t>top=top-1</a:t>
            </a:r>
            <a:r>
              <a:rPr lang="zh-CN" altLang="zh-CN" sz="2400" dirty="0"/>
              <a:t>），退栈时栈顶指针是加操作（</a:t>
            </a:r>
            <a:r>
              <a:rPr lang="en-US" altLang="zh-CN" sz="2400" dirty="0"/>
              <a:t>top=top+1</a:t>
            </a:r>
            <a:r>
              <a:rPr lang="zh-CN" altLang="zh-CN" sz="2400" dirty="0"/>
              <a:t>）。栈满时</a:t>
            </a:r>
            <a:r>
              <a:rPr lang="en-US" altLang="zh-CN" sz="2400" dirty="0"/>
              <a:t>top=1</a:t>
            </a:r>
            <a:r>
              <a:rPr lang="zh-CN" altLang="zh-CN" sz="2400" dirty="0"/>
              <a:t>，说明栈中不能再进行入栈操作，</a:t>
            </a:r>
            <a:r>
              <a:rPr lang="en-US" altLang="zh-CN" sz="2400" dirty="0"/>
              <a:t>top=0</a:t>
            </a:r>
            <a:r>
              <a:rPr lang="zh-CN" altLang="zh-CN" sz="2400" dirty="0"/>
              <a:t>的情况不会出现。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24974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571500" y="1295400"/>
            <a:ext cx="11049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例题</a:t>
            </a:r>
            <a:r>
              <a:rPr lang="en-US" altLang="zh-CN" sz="2400" dirty="0">
                <a:solidFill>
                  <a:srgbClr val="FF0000"/>
                </a:solidFill>
              </a:rPr>
              <a:t>5】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设栈的存储空间为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S(1:m)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，初始状态为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top=m+1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。经过一系列入栈与退栈操作后，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top=1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。现又要将一个元素进栈，栈顶指针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值变为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A)0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发生栈满的错误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C)m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D)2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【解析】栈的初始状态为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top=m+1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，说明栈空时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top=m+1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，入栈时</a:t>
            </a:r>
            <a:r>
              <a:rPr lang="en-US" altLang="zh-CN" sz="240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栈顶指针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是减操作（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top=top-1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），退栈时栈顶指针是加操作（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top=top+1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）。栈满时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top=1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，说明栈中不能再进行入栈操作（“上溢”错误）。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15838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421419" y="1295400"/>
            <a:ext cx="11049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例题</a:t>
            </a:r>
            <a:r>
              <a:rPr lang="en-US" altLang="zh-CN" sz="2400" dirty="0">
                <a:solidFill>
                  <a:srgbClr val="FF0000"/>
                </a:solidFill>
              </a:rPr>
              <a:t>6】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设栈的存储空间为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S(1:m)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，初始状态为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top=m+1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。经过一系列入栈与退栈操作后，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top=m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。现又在栈中退出一个元素后，栈顶指针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值为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A)0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B)m-1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C)m+1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D)</a:t>
            </a: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产生栈空错误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【解析】栈的顺序存储空间为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S(1: m)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，初始状态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top=m+1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，所以这个栈是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在栈底，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是开口向上的。经过一系列入栈与退栈操作后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top=m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，则栈中有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个元素，若现在又退出一个元素，那么栈顶指针下移一位，回到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m+1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的位置。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7916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405516" y="1371808"/>
            <a:ext cx="11049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例题</a:t>
            </a:r>
            <a:r>
              <a:rPr lang="en-US" altLang="zh-CN" sz="2400" dirty="0">
                <a:solidFill>
                  <a:srgbClr val="FF0000"/>
                </a:solidFill>
              </a:rPr>
              <a:t>7】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设栈的存储空间为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S(1:50)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，初始状态为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top=51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。现经过一系列正常的入栈与退栈操作后，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top=20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，则栈中的元素个数为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A)31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B)30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C)21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D)20</a:t>
            </a:r>
          </a:p>
          <a:p>
            <a:pPr algn="just">
              <a:spcAft>
                <a:spcPts val="0"/>
              </a:spcAft>
            </a:pP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【解析】栈的初始状态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top=51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，故本栈是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在栈底，入栈时</a:t>
            </a:r>
            <a:r>
              <a:rPr lang="en-US" altLang="zh-CN" sz="240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栈顶指针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是减操作（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top=top-1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），退栈时栈顶指针是加操作（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top=top+1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）。当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top=20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时，元素存储在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(20:50)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空间中，因此共有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50-20+1=31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个元素。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302646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413468" y="1363856"/>
            <a:ext cx="11049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例题</a:t>
            </a:r>
            <a:r>
              <a:rPr lang="en-US" altLang="zh-CN" sz="2400" dirty="0">
                <a:solidFill>
                  <a:srgbClr val="FF0000"/>
                </a:solidFill>
              </a:rPr>
              <a:t>8】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循环队列的存储空间为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Q(1:50)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，初始状态为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front=rear=50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。经过一系列正常的入队与退队操作后，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front=rear=25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，此后又插入一个元素，则循环队列中的元素个数为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A)1</a:t>
            </a:r>
            <a:r>
              <a:rPr lang="zh-CN" altLang="zh-CN" sz="1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，或</a:t>
            </a:r>
            <a:r>
              <a:rPr lang="en-US" altLang="zh-CN" sz="1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且产生上溢错误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B)51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C)26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D)2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【解析】在循环队列运转起来后，当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front=rear=25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时可知队列空或者队列满，此后又插入了一个元素，如果之前队列为空，插入操作之后队列里只有一个元素；如果插入之前队列已满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(50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个元素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，执行插入则会产生溢出错误。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80290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500931" y="1295400"/>
            <a:ext cx="11049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例题</a:t>
            </a:r>
            <a:r>
              <a:rPr lang="en-US" altLang="zh-CN" sz="2400" dirty="0">
                <a:solidFill>
                  <a:srgbClr val="FF0000"/>
                </a:solidFill>
              </a:rPr>
              <a:t>9】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循环队列的存储空间为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Q(1:40)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，初始状态为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front=rear=40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。经过一系列正常的入队与退队操作后，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front=rear=15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，此后又退出一个元素，则循环队列中的元素个数为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A) 14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B)15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C)40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D)39</a:t>
            </a: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，或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且产生下溢错误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【解析】</a:t>
            </a:r>
            <a:r>
              <a:rPr lang="zh-CN" altLang="zh-CN" sz="18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在循环队列运转起来后，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front=rear=15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时可知队列空或者队列满，此后又退出一个元素，如果之前队列为空，退出操作会产生错误，队列里有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个元素；如果退出之前队列已满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(40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个元素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，执行退出后，队列里还有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39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个元素。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95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571500" y="1355905"/>
            <a:ext cx="11049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例题</a:t>
            </a:r>
            <a:r>
              <a:rPr lang="en-US" altLang="zh-CN" sz="2000" dirty="0">
                <a:solidFill>
                  <a:srgbClr val="FF0000"/>
                </a:solidFill>
              </a:rPr>
              <a:t>10】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设循环队列的存储空间为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Q(1:50)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，初始状态为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front=rear=50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。现经过一系列入队与退队操作后，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front=rear=1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，此后又正常地插入了两个元素。最后该队列中的元素个数为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A)3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B)1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C)2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D)52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【解析】在循环队列运转起来后，由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front=rear=1</a:t>
            </a:r>
            <a:r>
              <a:rPr lang="zh-CN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可知队列空或者队列满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此后又可以正常地插入了两个元素说明插入前队列为空，则插入后队列元素个数为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379493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445273" y="1363856"/>
            <a:ext cx="11049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例题</a:t>
            </a:r>
            <a:r>
              <a:rPr lang="en-US" altLang="zh-CN" sz="2000" dirty="0">
                <a:solidFill>
                  <a:srgbClr val="FF0000"/>
                </a:solidFill>
              </a:rPr>
              <a:t>11】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设循环队列的存储空间为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Q(1:m)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，初始状态为空。现经过一系列正常的入队与退队操作后，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front=m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rear=m-1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，此后从该循环队列中删除一个元素，则队列中的元素个数为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A)m-1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B)m-2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C)0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D)1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【解析】在循环队列运转起来后，如果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front&lt;rear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，则队列中的元素个数为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rear-front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个；如果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front&gt;rear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，则队列中的元素个数为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rear-front+m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。该题中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m&gt;m-1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，即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front&gt;rear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，则该循环队列中的元素个数为（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m-1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m+m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=m-1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。此后从该循环队列中删除一个元素，则队列中的元素个数为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m-1-1=m-2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126666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381662" y="1371808"/>
            <a:ext cx="11049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例题</a:t>
            </a:r>
            <a:r>
              <a:rPr lang="en-US" altLang="zh-CN" sz="2000" dirty="0">
                <a:solidFill>
                  <a:srgbClr val="FF0000"/>
                </a:solidFill>
              </a:rPr>
              <a:t>12】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设循环队列的存储空间为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Q(1:m)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，初始状态为空。现经过一系列正常的入队与退队操作后，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front=m-1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rear=m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，此后再向该循环队列中插入一个元素，则队列中的元素个数为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A) m 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B)m-1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C)1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D)2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【解析】该题中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m-1&lt;m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front&lt;rear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，则该循环队列中的元素个数为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m-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m-1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。此后从该循环队列中插入一个元素，则队列中的元素个数为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1+1=2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197301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-50350" y="1347913"/>
            <a:ext cx="12192000" cy="29732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3369234" y="3739355"/>
            <a:ext cx="617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3632817" y="3809205"/>
            <a:ext cx="54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3632817" y="3669505"/>
            <a:ext cx="540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862" y="4955800"/>
            <a:ext cx="687977" cy="662788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5507198" y="4843798"/>
            <a:ext cx="1660682" cy="86668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60"/>
          <p:cNvSpPr>
            <a:spLocks/>
          </p:cNvSpPr>
          <p:nvPr/>
        </p:nvSpPr>
        <p:spPr bwMode="auto">
          <a:xfrm flipH="1">
            <a:off x="6332817" y="4838505"/>
            <a:ext cx="872836" cy="871978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128 h 128"/>
              <a:gd name="T8" fmla="*/ 128 w 128"/>
              <a:gd name="T9" fmla="*/ 64 h 128"/>
              <a:gd name="T10" fmla="*/ 64 w 128"/>
              <a:gd name="T1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45659" y="4987302"/>
            <a:ext cx="9732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主讲：朱爱彬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30F96A1-D2F5-4267-90ED-6B16EE8F01D4}"/>
              </a:ext>
            </a:extLst>
          </p:cNvPr>
          <p:cNvSpPr/>
          <p:nvPr/>
        </p:nvSpPr>
        <p:spPr>
          <a:xfrm>
            <a:off x="2154044" y="2389286"/>
            <a:ext cx="8602579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课 数据结构与算法</a:t>
            </a:r>
            <a:endParaRPr lang="en-US" altLang="zh-CN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5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571500" y="1471882"/>
            <a:ext cx="11049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例题</a:t>
            </a:r>
            <a:r>
              <a:rPr lang="en-US" altLang="zh-CN" sz="2000" dirty="0">
                <a:solidFill>
                  <a:srgbClr val="FF0000"/>
                </a:solidFill>
              </a:rPr>
              <a:t>13】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设循环队列为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Q(1:m)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，其初始状态为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front=rear=m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。经过一系列入队与退队运算后，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front=30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rear=10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。现要在该循环队列中作顺序查找，最坏情况下需要比较的次数为 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A)19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B)20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C)m-19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D)m-20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【解析】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front=30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rear=10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front&gt;rear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，则队列中有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10-30+m=m-20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个元素，在作顺序查找时，最坏情况下（最后一个元素才是要找的元素或没有要查找的元素）比较次数为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m-20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次。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55756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421419" y="1379759"/>
            <a:ext cx="11049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例题</a:t>
            </a:r>
            <a:r>
              <a:rPr lang="en-US" altLang="zh-CN" sz="2000" dirty="0">
                <a:solidFill>
                  <a:srgbClr val="FF0000"/>
                </a:solidFill>
              </a:rPr>
              <a:t>14】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设循环队列的存储空间为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Q(1:m)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，初始状态为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front=rear=m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。经过一系列正常的操作后，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front=1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rear=m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。为了在该队列中寻找值最大的元素，在最坏情况下需要的比较次数为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A)0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B)1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C)m-2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D)m-1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【解析】该题中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1&lt;m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front&lt;rear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，则该循环队列中的元素个数为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m-1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。此在该队列中寻找值最大的元素，在最坏情况下需要的比较次数为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m-1-1=m-2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126906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453225" y="1471882"/>
            <a:ext cx="11049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例题</a:t>
            </a:r>
            <a:r>
              <a:rPr lang="en-US" altLang="zh-CN" sz="2000" dirty="0">
                <a:solidFill>
                  <a:srgbClr val="FF0000"/>
                </a:solidFill>
              </a:rPr>
              <a:t>15】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设循环队列的存储空间为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Q(1:50)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，初始状态为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front=rear=50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。经过一系列正常的操作后，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front-1=rear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。为了在该队列中寻找值最大的元素，在最坏情况下需要的比较次数为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A)48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B)49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C)1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D)0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【解析】该题中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front&gt;rear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，则该循环队列中的元素个数为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rear-front+50=front-1- front+50=49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。在该队列中寻找值最大的元素，在最坏情况下需要的比较次数为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49-1=48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4776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421419" y="1471882"/>
            <a:ext cx="11049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例题</a:t>
            </a:r>
            <a:r>
              <a:rPr lang="en-US" altLang="zh-CN" sz="2000" dirty="0">
                <a:solidFill>
                  <a:srgbClr val="FF0000"/>
                </a:solidFill>
              </a:rPr>
              <a:t>16】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设循环队列的存储空间为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Q(1:50)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，初始状态为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front=rear=50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。经过一系列正常的操作后，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front=rear-1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。为了在该队列中寻找值最大的元素，在最坏情况下需要的比较次数为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A)1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B)0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C)49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D)50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【解析】该题中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front&lt;rear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，则该循环队列中的元素个数为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rear-front=rear-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rear-1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。因队列中只有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个元素，故寻找值最大的元素不需要进行比较，即比较次数为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26795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500932" y="1471882"/>
            <a:ext cx="11049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例题</a:t>
            </a:r>
            <a:r>
              <a:rPr lang="en-US" altLang="zh-CN" sz="2000" dirty="0">
                <a:solidFill>
                  <a:srgbClr val="FF0000"/>
                </a:solidFill>
              </a:rPr>
              <a:t>17】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某带链栈的初始状态为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top=bottom=NULL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，经过一系列正常的入栈与退栈操作后，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top=bottom=20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。该栈中的元素个数为 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A)0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B)1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C)20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D)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不确定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【解析】带链的栈就是用一个单链表来表示的栈，栈中的每一个元素对应链表中的一个结点。栈为空时，头指针和尾指针都为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；栈中只有一个元素时，头指针和尾指针都指向这个元素。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373416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571500" y="1471882"/>
            <a:ext cx="11049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例题</a:t>
            </a:r>
            <a:r>
              <a:rPr lang="en-US" altLang="zh-CN" sz="2000" dirty="0">
                <a:solidFill>
                  <a:srgbClr val="FF0000"/>
                </a:solidFill>
              </a:rPr>
              <a:t>18】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某带链栈的初始状态为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top=bottom=NULL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，经过一系列正常的入栈与退栈操作后，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top=10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bottom=20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。该栈中的元素个数为 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A)0 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B)1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C)10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D)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不确定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【解析】带链的栈使用了链表来表示栈，而链表中的元素存储在不连续的地址中，因此当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top=10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bottom=20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时，不能确定栈中元素的个数。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64704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571500" y="1471882"/>
            <a:ext cx="11049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例题</a:t>
            </a:r>
            <a:r>
              <a:rPr lang="en-US" altLang="zh-CN" sz="2000" dirty="0">
                <a:solidFill>
                  <a:srgbClr val="FF0000"/>
                </a:solidFill>
              </a:rPr>
              <a:t>19】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某带链的队列初始状态为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front=rear=NULL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。经过一系列正常的入队与退队操作后，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front=rear=10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。该队列中的元素个数为 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A)0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B)1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C)1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D)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不确定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【解析】带链队列空时，头指针和尾指针都为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null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；队列中只有一个元素时，头指针和尾指针都指向这个元素。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269003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461175" y="1471882"/>
            <a:ext cx="11049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例题</a:t>
            </a:r>
            <a:r>
              <a:rPr lang="en-US" altLang="zh-CN" sz="2000" dirty="0">
                <a:solidFill>
                  <a:srgbClr val="FF0000"/>
                </a:solidFill>
              </a:rPr>
              <a:t>20】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某带链的队列初始状态为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front=rear=NULL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。经过一系列正常的入队与退队操作后，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front=10, rear=5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。该队列中的元素个数为 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A)4 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B)5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C)6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D)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不确定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【解析】带链的队列使用了链表来表示队列，而链表中的元素存储在不连续的地址中，因此当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front=10,rear=5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时，不能确定队列中元素的个数。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410722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876300" y="1308100"/>
            <a:ext cx="11315700" cy="4254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1.</a:t>
            </a:r>
            <a:r>
              <a:rPr lang="zh-CN" altLang="zh-CN" sz="2400" dirty="0">
                <a:solidFill>
                  <a:srgbClr val="FF0000"/>
                </a:solidFill>
              </a:rPr>
              <a:t>树</a:t>
            </a:r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704707" y="1815737"/>
          <a:ext cx="8742337" cy="435872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711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4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6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基本概念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含义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例子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4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父节点（根）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在树结构中，每一个节点只有一个前件，称为父节点；没有前件的节点只有一个，称为树的根节点，简称树的根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节点</a:t>
                      </a:r>
                      <a:r>
                        <a:rPr lang="en-US" sz="1400" kern="100" dirty="0">
                          <a:effectLst/>
                        </a:rPr>
                        <a:t>A</a:t>
                      </a:r>
                      <a:r>
                        <a:rPr lang="zh-CN" sz="1400" kern="100" dirty="0">
                          <a:effectLst/>
                        </a:rPr>
                        <a:t>是树的根节点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子节点和叶子节点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在树结构中，每一个节点可以有多个后件，称为该节点的子节点。没有后件的节点称为叶子节点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节点</a:t>
                      </a:r>
                      <a:r>
                        <a:rPr lang="en-US" sz="1400" kern="100" dirty="0">
                          <a:effectLst/>
                        </a:rPr>
                        <a:t>D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>
                          <a:effectLst/>
                        </a:rPr>
                        <a:t>H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>
                          <a:effectLst/>
                        </a:rPr>
                        <a:t>I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>
                          <a:effectLst/>
                        </a:rPr>
                        <a:t>F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>
                          <a:effectLst/>
                        </a:rPr>
                        <a:t>G</a:t>
                      </a:r>
                      <a:r>
                        <a:rPr lang="zh-CN" sz="1400" kern="100" dirty="0">
                          <a:effectLst/>
                        </a:rPr>
                        <a:t>均为叶子节点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度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在树结构中，一个节点所拥有的后件个数称为该节点的度，所有节点中最大的度称为树的度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根节点</a:t>
                      </a:r>
                      <a:r>
                        <a:rPr lang="en-US" sz="1400" kern="100" dirty="0">
                          <a:effectLst/>
                        </a:rPr>
                        <a:t>A</a:t>
                      </a:r>
                      <a:r>
                        <a:rPr lang="zh-CN" sz="1400" kern="100" dirty="0">
                          <a:effectLst/>
                        </a:rPr>
                        <a:t>和节点</a:t>
                      </a:r>
                      <a:r>
                        <a:rPr lang="en-US" sz="1400" kern="100" dirty="0">
                          <a:effectLst/>
                        </a:rPr>
                        <a:t>E</a:t>
                      </a:r>
                      <a:r>
                        <a:rPr lang="zh-CN" sz="1400" kern="100" dirty="0">
                          <a:effectLst/>
                        </a:rPr>
                        <a:t>的度为</a:t>
                      </a:r>
                      <a:r>
                        <a:rPr lang="en-US" sz="1400" kern="100" dirty="0">
                          <a:effectLst/>
                        </a:rPr>
                        <a:t>2</a:t>
                      </a:r>
                      <a:r>
                        <a:rPr lang="zh-CN" sz="1400" kern="100" dirty="0">
                          <a:effectLst/>
                        </a:rPr>
                        <a:t>，节点</a:t>
                      </a:r>
                      <a:r>
                        <a:rPr lang="en-US" sz="1400" kern="100" dirty="0">
                          <a:effectLst/>
                        </a:rPr>
                        <a:t>B</a:t>
                      </a:r>
                      <a:r>
                        <a:rPr lang="zh-CN" sz="1400" kern="100" dirty="0">
                          <a:effectLst/>
                        </a:rPr>
                        <a:t>的度为</a:t>
                      </a: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zh-CN" sz="1400" kern="100" dirty="0">
                          <a:effectLst/>
                        </a:rPr>
                        <a:t>，节点</a:t>
                      </a:r>
                      <a:r>
                        <a:rPr lang="en-US" sz="1400" kern="100" dirty="0">
                          <a:effectLst/>
                        </a:rPr>
                        <a:t>C</a:t>
                      </a:r>
                      <a:r>
                        <a:rPr lang="zh-CN" sz="1400" kern="100" dirty="0">
                          <a:effectLst/>
                        </a:rPr>
                        <a:t>的度为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，叶子节点</a:t>
                      </a:r>
                      <a:r>
                        <a:rPr lang="en-US" sz="1400" kern="100" dirty="0">
                          <a:effectLst/>
                        </a:rPr>
                        <a:t>D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>
                          <a:effectLst/>
                        </a:rPr>
                        <a:t>H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>
                          <a:effectLst/>
                        </a:rPr>
                        <a:t>I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>
                          <a:effectLst/>
                        </a:rPr>
                        <a:t>F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>
                          <a:effectLst/>
                        </a:rPr>
                        <a:t>G</a:t>
                      </a:r>
                      <a:r>
                        <a:rPr lang="zh-CN" sz="1400" kern="100" dirty="0">
                          <a:effectLst/>
                        </a:rPr>
                        <a:t>的度为</a:t>
                      </a:r>
                      <a:r>
                        <a:rPr lang="en-US" sz="1400" kern="100" dirty="0">
                          <a:effectLst/>
                        </a:rPr>
                        <a:t>0</a:t>
                      </a:r>
                      <a:r>
                        <a:rPr lang="zh-CN" sz="1400" kern="100" dirty="0">
                          <a:effectLst/>
                        </a:rPr>
                        <a:t>。所以，该树的度为</a:t>
                      </a:r>
                      <a:r>
                        <a:rPr lang="en-US" sz="1400" kern="100" dirty="0">
                          <a:effectLst/>
                        </a:rPr>
                        <a:t>3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深度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定义一棵树的根节点所在的层次为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，其他节点所在的层次等于它的父节点所在的层次加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。树的最大层次称为树的深度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根节点</a:t>
                      </a:r>
                      <a:r>
                        <a:rPr lang="en-US" sz="1400" kern="100" dirty="0">
                          <a:effectLst/>
                        </a:rPr>
                        <a:t>A</a:t>
                      </a:r>
                      <a:r>
                        <a:rPr lang="zh-CN" sz="1400" kern="100" dirty="0">
                          <a:effectLst/>
                        </a:rPr>
                        <a:t>在第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层，节点</a:t>
                      </a:r>
                      <a:r>
                        <a:rPr lang="en-US" sz="1400" kern="100" dirty="0">
                          <a:effectLst/>
                        </a:rPr>
                        <a:t>B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>
                          <a:effectLst/>
                        </a:rPr>
                        <a:t>C</a:t>
                      </a:r>
                      <a:r>
                        <a:rPr lang="zh-CN" sz="1400" kern="100" dirty="0">
                          <a:effectLst/>
                        </a:rPr>
                        <a:t>在第</a:t>
                      </a:r>
                      <a:r>
                        <a:rPr lang="en-US" sz="1400" kern="100" dirty="0">
                          <a:effectLst/>
                        </a:rPr>
                        <a:t>2</a:t>
                      </a:r>
                      <a:r>
                        <a:rPr lang="zh-CN" sz="1400" kern="100" dirty="0">
                          <a:effectLst/>
                        </a:rPr>
                        <a:t>层，节点</a:t>
                      </a:r>
                      <a:r>
                        <a:rPr lang="en-US" sz="1400" kern="100" dirty="0">
                          <a:effectLst/>
                        </a:rPr>
                        <a:t>D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>
                          <a:effectLst/>
                        </a:rPr>
                        <a:t>E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>
                          <a:effectLst/>
                        </a:rPr>
                        <a:t>F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>
                          <a:effectLst/>
                        </a:rPr>
                        <a:t>G</a:t>
                      </a:r>
                      <a:r>
                        <a:rPr lang="zh-CN" sz="1400" kern="100" dirty="0">
                          <a:effectLst/>
                        </a:rPr>
                        <a:t>在第</a:t>
                      </a: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zh-CN" sz="1400" kern="100" dirty="0">
                          <a:effectLst/>
                        </a:rPr>
                        <a:t>层，节点</a:t>
                      </a:r>
                      <a:r>
                        <a:rPr lang="en-US" sz="1400" kern="100" dirty="0">
                          <a:effectLst/>
                        </a:rPr>
                        <a:t>H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>
                          <a:effectLst/>
                        </a:rPr>
                        <a:t>I</a:t>
                      </a:r>
                      <a:r>
                        <a:rPr lang="zh-CN" sz="1400" kern="100" dirty="0">
                          <a:effectLst/>
                        </a:rPr>
                        <a:t>在第</a:t>
                      </a:r>
                      <a:r>
                        <a:rPr lang="en-US" sz="1400" kern="100" dirty="0">
                          <a:effectLst/>
                        </a:rPr>
                        <a:t>4</a:t>
                      </a:r>
                      <a:r>
                        <a:rPr lang="zh-CN" sz="1400" kern="100" dirty="0">
                          <a:effectLst/>
                        </a:rPr>
                        <a:t>层。该树的深度为</a:t>
                      </a:r>
                      <a:r>
                        <a:rPr lang="en-US" sz="1400" kern="100" dirty="0">
                          <a:effectLst/>
                        </a:rPr>
                        <a:t>4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4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子树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在树中，以某节点的一个子节点为根构成的树称为该节点的一棵子树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节点</a:t>
                      </a:r>
                      <a:r>
                        <a:rPr lang="en-US" sz="1400" kern="100" dirty="0">
                          <a:effectLst/>
                        </a:rPr>
                        <a:t>A</a:t>
                      </a:r>
                      <a:r>
                        <a:rPr lang="zh-CN" sz="1400" kern="100" dirty="0">
                          <a:effectLst/>
                        </a:rPr>
                        <a:t>有</a:t>
                      </a:r>
                      <a:r>
                        <a:rPr lang="en-US" sz="1400" kern="100" dirty="0">
                          <a:effectLst/>
                        </a:rPr>
                        <a:t>2</a:t>
                      </a:r>
                      <a:r>
                        <a:rPr lang="zh-CN" sz="1400" kern="100" dirty="0">
                          <a:effectLst/>
                        </a:rPr>
                        <a:t>棵子树，它们分别以</a:t>
                      </a:r>
                      <a:r>
                        <a:rPr lang="en-US" sz="1400" kern="100" dirty="0">
                          <a:effectLst/>
                        </a:rPr>
                        <a:t>B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>
                          <a:effectLst/>
                        </a:rPr>
                        <a:t>C</a:t>
                      </a:r>
                      <a:r>
                        <a:rPr lang="zh-CN" sz="1400" kern="100" dirty="0">
                          <a:effectLst/>
                        </a:rPr>
                        <a:t>为根节点。节点</a:t>
                      </a:r>
                      <a:r>
                        <a:rPr lang="en-US" sz="1400" kern="100" dirty="0">
                          <a:effectLst/>
                        </a:rPr>
                        <a:t>B</a:t>
                      </a:r>
                      <a:r>
                        <a:rPr lang="zh-CN" sz="1400" kern="100" dirty="0">
                          <a:effectLst/>
                        </a:rPr>
                        <a:t>有</a:t>
                      </a: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zh-CN" sz="1400" kern="100" dirty="0">
                          <a:effectLst/>
                        </a:rPr>
                        <a:t>棵子树，它们分别以</a:t>
                      </a:r>
                      <a:r>
                        <a:rPr lang="en-US" sz="1400" kern="100" dirty="0">
                          <a:effectLst/>
                        </a:rPr>
                        <a:t>D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>
                          <a:effectLst/>
                        </a:rPr>
                        <a:t>E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>
                          <a:effectLst/>
                        </a:rPr>
                        <a:t>F</a:t>
                      </a:r>
                      <a:r>
                        <a:rPr lang="zh-CN" sz="1400" kern="100" dirty="0">
                          <a:effectLst/>
                        </a:rPr>
                        <a:t>为根节点，其中，以</a:t>
                      </a:r>
                      <a:r>
                        <a:rPr lang="en-US" sz="1400" kern="100" dirty="0">
                          <a:effectLst/>
                        </a:rPr>
                        <a:t>D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>
                          <a:effectLst/>
                        </a:rPr>
                        <a:t>F</a:t>
                      </a:r>
                      <a:r>
                        <a:rPr lang="zh-CN" sz="1400" kern="100" dirty="0">
                          <a:effectLst/>
                        </a:rPr>
                        <a:t>为根节点的子树实际上只有根节点一个节点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1EEF70A6-5FA9-4C23-8A99-910FED8C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754" y="2571100"/>
            <a:ext cx="2478120" cy="203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2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BC1805D5-E400-461F-9B19-BEA6D1FA2136}"/>
              </a:ext>
            </a:extLst>
          </p:cNvPr>
          <p:cNvSpPr txBox="1">
            <a:spLocks/>
          </p:cNvSpPr>
          <p:nvPr/>
        </p:nvSpPr>
        <p:spPr>
          <a:xfrm>
            <a:off x="770735" y="1416032"/>
            <a:ext cx="2124865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树的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重要性质：</a:t>
            </a:r>
            <a:endParaRPr lang="zh-CN" altLang="zh-C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zh-CN" altLang="zh-CN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F0C610-90C6-444B-8D50-BD85D33A9B43}"/>
              </a:ext>
            </a:extLst>
          </p:cNvPr>
          <p:cNvSpPr/>
          <p:nvPr/>
        </p:nvSpPr>
        <p:spPr>
          <a:xfrm>
            <a:off x="770735" y="2103280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000" dirty="0"/>
              <a:t>树中的节点数等于树中所有节点的度之和再加</a:t>
            </a:r>
            <a:r>
              <a:rPr lang="en-US" altLang="zh-CN" sz="2000" dirty="0"/>
              <a:t>1</a:t>
            </a:r>
            <a:endParaRPr lang="zh-CN" altLang="zh-CN" sz="2000" dirty="0"/>
          </a:p>
          <a:p>
            <a:endParaRPr lang="zh-CN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8B28DC-5491-4CE0-8C15-31B5FD9D1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1" y="2749611"/>
            <a:ext cx="3267824" cy="267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1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545522" y="1174606"/>
            <a:ext cx="8928100" cy="5118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600" dirty="0">
                <a:solidFill>
                  <a:srgbClr val="FF0000"/>
                </a:solidFill>
              </a:rPr>
              <a:t>1.</a:t>
            </a:r>
            <a:r>
              <a:rPr lang="zh-CN" altLang="en-US" sz="2600" dirty="0">
                <a:solidFill>
                  <a:srgbClr val="FF0000"/>
                </a:solidFill>
              </a:rPr>
              <a:t>栈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zh-CN" sz="2000" dirty="0"/>
              <a:t>栈所有的插入与删除都限定在表的同一端进行。在栈中，允许插入与删除的一端称为栈顶，不允许插入与删除的另一端称为栈底。当栈中没有元素时，称为空栈。</a:t>
            </a:r>
            <a:endParaRPr lang="en-US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栈顶元素总是最后被插入的元素，也是最早被删除的元素；栈底元素总是最早被插入的元素，也是最晚才能被删除的元素。即栈的修改原则是“后进先出”或“先进后出”</a:t>
            </a:r>
            <a:r>
              <a:rPr lang="zh-CN" altLang="en-US" sz="2000" dirty="0"/>
              <a:t> </a:t>
            </a:r>
            <a:r>
              <a:rPr lang="zh-CN" altLang="zh-CN" sz="2000" dirty="0"/>
              <a:t>，因此，栈也称为“后进先出”表或“先进后出”表。</a:t>
            </a:r>
            <a:endParaRPr lang="en-US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通常用指针</a:t>
            </a:r>
            <a:r>
              <a:rPr lang="en-US" altLang="zh-CN" sz="2000" dirty="0"/>
              <a:t>top</a:t>
            </a:r>
            <a:r>
              <a:rPr lang="zh-CN" altLang="zh-CN" sz="2000" dirty="0"/>
              <a:t>来指示栈顶的位置，用指针</a:t>
            </a:r>
            <a:r>
              <a:rPr lang="en-US" altLang="zh-CN" sz="2000" dirty="0"/>
              <a:t>bottom</a:t>
            </a:r>
            <a:r>
              <a:rPr lang="zh-CN" altLang="zh-CN" sz="2000" dirty="0"/>
              <a:t>来指向栈底。栈顶指针</a:t>
            </a:r>
            <a:r>
              <a:rPr lang="en-US" altLang="zh-CN" sz="2000" dirty="0"/>
              <a:t>top</a:t>
            </a:r>
            <a:r>
              <a:rPr lang="zh-CN" altLang="zh-CN" sz="2000" dirty="0"/>
              <a:t>反应了栈的状态不断地变化。</a:t>
            </a:r>
            <a:endParaRPr lang="en-US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假设栈</a:t>
            </a:r>
            <a:r>
              <a:rPr lang="en-US" altLang="zh-CN" sz="2000" dirty="0"/>
              <a:t>S=</a:t>
            </a:r>
            <a:r>
              <a:rPr lang="zh-CN" altLang="zh-CN" sz="2000" dirty="0"/>
              <a:t>（</a:t>
            </a:r>
            <a:r>
              <a:rPr lang="en-US" altLang="zh-CN" sz="2000" dirty="0" err="1"/>
              <a:t>a</a:t>
            </a:r>
            <a:r>
              <a:rPr lang="en-US" altLang="zh-CN" sz="2000" baseline="-25000" dirty="0" err="1"/>
              <a:t>1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a</a:t>
            </a:r>
            <a:r>
              <a:rPr lang="en-US" altLang="zh-CN" sz="2000" baseline="-25000" dirty="0" err="1"/>
              <a:t>2</a:t>
            </a:r>
            <a:r>
              <a:rPr lang="zh-CN" altLang="zh-CN" sz="2000" dirty="0"/>
              <a:t>，…，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n</a:t>
            </a:r>
            <a:r>
              <a:rPr lang="zh-CN" altLang="zh-CN" sz="2000" dirty="0"/>
              <a:t>），则称</a:t>
            </a:r>
            <a:r>
              <a:rPr lang="en-US" altLang="zh-CN" sz="2000" dirty="0" err="1"/>
              <a:t>a</a:t>
            </a:r>
            <a:r>
              <a:rPr lang="en-US" altLang="zh-CN" sz="2000" baseline="-25000" dirty="0" err="1"/>
              <a:t>1</a:t>
            </a:r>
            <a:r>
              <a:rPr lang="zh-CN" altLang="zh-CN" sz="2000" dirty="0"/>
              <a:t>为栈底元素，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n</a:t>
            </a:r>
            <a:r>
              <a:rPr lang="zh-CN" altLang="zh-CN" sz="2000" dirty="0"/>
              <a:t>为栈顶元素。栈中元素按</a:t>
            </a:r>
            <a:r>
              <a:rPr lang="en-US" altLang="zh-CN" sz="2000" dirty="0" err="1"/>
              <a:t>a</a:t>
            </a:r>
            <a:r>
              <a:rPr lang="en-US" altLang="zh-CN" sz="2000" baseline="-25000" dirty="0" err="1"/>
              <a:t>1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a</a:t>
            </a:r>
            <a:r>
              <a:rPr lang="en-US" altLang="zh-CN" sz="2000" baseline="-25000" dirty="0" err="1"/>
              <a:t>2</a:t>
            </a:r>
            <a:r>
              <a:rPr lang="zh-CN" altLang="zh-CN" sz="2000" dirty="0"/>
              <a:t>，…，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n</a:t>
            </a:r>
            <a:r>
              <a:rPr lang="zh-CN" altLang="zh-CN" sz="2000" dirty="0"/>
              <a:t>的次序进栈，退栈的第一个元素应为栈顶元素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n</a:t>
            </a:r>
            <a:r>
              <a:rPr lang="zh-CN" altLang="zh-CN" sz="2000" dirty="0"/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DDAA5D-5B5A-4CEF-8841-578E0AB7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080" y="3216413"/>
            <a:ext cx="2626273" cy="15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2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sp>
        <p:nvSpPr>
          <p:cNvPr id="7" name="内容占位符 8"/>
          <p:cNvSpPr txBox="1">
            <a:spLocks/>
          </p:cNvSpPr>
          <p:nvPr/>
        </p:nvSpPr>
        <p:spPr>
          <a:xfrm>
            <a:off x="603902" y="1389701"/>
            <a:ext cx="10502900" cy="2532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【</a:t>
            </a:r>
            <a:r>
              <a:rPr lang="zh-CN" altLang="en-US" sz="2900" dirty="0">
                <a:solidFill>
                  <a:srgbClr val="FF0000"/>
                </a:solidFill>
              </a:rPr>
              <a:t>例题</a:t>
            </a:r>
            <a:r>
              <a:rPr lang="en-US" altLang="zh-CN" sz="2900" dirty="0">
                <a:solidFill>
                  <a:srgbClr val="FF0000"/>
                </a:solidFill>
              </a:rPr>
              <a:t>1】</a:t>
            </a:r>
          </a:p>
          <a:p>
            <a:pPr marL="0" indent="0">
              <a:buNone/>
            </a:pPr>
            <a:r>
              <a:rPr lang="zh-CN" altLang="zh-CN" sz="2900" dirty="0"/>
              <a:t>某棵树的度为</a:t>
            </a:r>
            <a:r>
              <a:rPr lang="en-US" altLang="zh-CN" sz="2900" dirty="0"/>
              <a:t>4</a:t>
            </a:r>
            <a:r>
              <a:rPr lang="zh-CN" altLang="zh-CN" sz="2900" dirty="0"/>
              <a:t>，且度为</a:t>
            </a:r>
            <a:r>
              <a:rPr lang="en-US" altLang="zh-CN" sz="2900" dirty="0"/>
              <a:t>4</a:t>
            </a:r>
            <a:r>
              <a:rPr lang="zh-CN" altLang="zh-CN" sz="2900" dirty="0"/>
              <a:t>、</a:t>
            </a:r>
            <a:r>
              <a:rPr lang="en-US" altLang="zh-CN" sz="2900" dirty="0"/>
              <a:t>3</a:t>
            </a:r>
            <a:r>
              <a:rPr lang="zh-CN" altLang="zh-CN" sz="2900" dirty="0"/>
              <a:t>、</a:t>
            </a:r>
            <a:r>
              <a:rPr lang="en-US" altLang="zh-CN" sz="2900" dirty="0"/>
              <a:t>2</a:t>
            </a:r>
            <a:r>
              <a:rPr lang="zh-CN" altLang="zh-CN" sz="2900" dirty="0"/>
              <a:t>、</a:t>
            </a:r>
            <a:r>
              <a:rPr lang="en-US" altLang="zh-CN" sz="2900" dirty="0"/>
              <a:t>1</a:t>
            </a:r>
            <a:r>
              <a:rPr lang="zh-CN" altLang="zh-CN" sz="2900" dirty="0"/>
              <a:t>的结点个数分别为</a:t>
            </a:r>
            <a:r>
              <a:rPr lang="en-US" altLang="zh-CN" sz="2900" dirty="0"/>
              <a:t>1</a:t>
            </a:r>
            <a:r>
              <a:rPr lang="zh-CN" altLang="zh-CN" sz="2900" dirty="0"/>
              <a:t>、</a:t>
            </a:r>
            <a:r>
              <a:rPr lang="en-US" altLang="zh-CN" sz="2900" dirty="0"/>
              <a:t>2</a:t>
            </a:r>
            <a:r>
              <a:rPr lang="zh-CN" altLang="zh-CN" sz="2900" dirty="0"/>
              <a:t>、</a:t>
            </a:r>
            <a:r>
              <a:rPr lang="en-US" altLang="zh-CN" sz="2900" dirty="0"/>
              <a:t>3</a:t>
            </a:r>
            <a:r>
              <a:rPr lang="zh-CN" altLang="zh-CN" sz="2900" dirty="0"/>
              <a:t>、</a:t>
            </a:r>
            <a:r>
              <a:rPr lang="en-US" altLang="zh-CN" sz="2900" dirty="0"/>
              <a:t>4</a:t>
            </a:r>
            <a:r>
              <a:rPr lang="zh-CN" altLang="zh-CN" sz="2900" dirty="0"/>
              <a:t>，则该树中的叶子结点数为</a:t>
            </a:r>
            <a:endParaRPr lang="en-US" altLang="zh-CN" sz="2900" dirty="0"/>
          </a:p>
          <a:p>
            <a:pPr marL="0" indent="0">
              <a:buNone/>
            </a:pPr>
            <a:endParaRPr lang="zh-CN" altLang="zh-CN" sz="2900" dirty="0"/>
          </a:p>
          <a:p>
            <a:r>
              <a:rPr lang="en-US" altLang="zh-CN" sz="2900" dirty="0"/>
              <a:t>A)11</a:t>
            </a:r>
            <a:endParaRPr lang="zh-CN" altLang="zh-CN" sz="2900" dirty="0"/>
          </a:p>
          <a:p>
            <a:r>
              <a:rPr lang="en-US" altLang="zh-CN" sz="2900" dirty="0"/>
              <a:t>B)9</a:t>
            </a:r>
            <a:endParaRPr lang="zh-CN" altLang="zh-CN" sz="2900" dirty="0"/>
          </a:p>
          <a:p>
            <a:r>
              <a:rPr lang="en-US" altLang="zh-CN" sz="2900" dirty="0"/>
              <a:t>C)10</a:t>
            </a:r>
            <a:endParaRPr lang="zh-CN" altLang="zh-CN" sz="2900" dirty="0"/>
          </a:p>
          <a:p>
            <a:r>
              <a:rPr lang="en-US" altLang="zh-CN" sz="2900" dirty="0"/>
              <a:t>D)8</a:t>
            </a:r>
            <a:endParaRPr lang="zh-CN" altLang="zh-CN" sz="2900" dirty="0"/>
          </a:p>
          <a:p>
            <a:pPr marL="0" indent="0">
              <a:buNone/>
            </a:pPr>
            <a:endParaRPr lang="en-US" altLang="zh-CN" sz="2900" dirty="0"/>
          </a:p>
          <a:p>
            <a:pPr marL="0" indent="0">
              <a:buFont typeface="Arial" pitchFamily="34" charset="0"/>
              <a:buNone/>
            </a:pPr>
            <a:endParaRPr lang="zh-CN" altLang="zh-CN" sz="2400" dirty="0"/>
          </a:p>
          <a:p>
            <a:pPr marL="0" indent="0">
              <a:buFont typeface="Arial" pitchFamily="34" charset="0"/>
              <a:buNone/>
            </a:pPr>
            <a:endParaRPr lang="zh-CN" altLang="zh-CN" sz="2000" dirty="0"/>
          </a:p>
          <a:p>
            <a:pPr marL="0" indent="0">
              <a:buFont typeface="Arial" pitchFamily="34" charset="0"/>
              <a:buNone/>
            </a:pPr>
            <a:endParaRPr lang="zh-CN" altLang="zh-CN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CEB91C-B352-4DFC-87B6-8BE503907482}"/>
              </a:ext>
            </a:extLst>
          </p:cNvPr>
          <p:cNvSpPr/>
          <p:nvPr/>
        </p:nvSpPr>
        <p:spPr>
          <a:xfrm>
            <a:off x="654702" y="4110573"/>
            <a:ext cx="9360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A【</a:t>
            </a:r>
            <a:r>
              <a:rPr lang="zh-CN" altLang="en-US" dirty="0"/>
              <a:t>解析</a:t>
            </a:r>
            <a:r>
              <a:rPr lang="en-US" altLang="zh-CN" dirty="0"/>
              <a:t>】</a:t>
            </a:r>
            <a:r>
              <a:rPr lang="zh-CN" altLang="en-US" dirty="0"/>
              <a:t>设叶子结点数为</a:t>
            </a:r>
            <a:r>
              <a:rPr lang="en-US" altLang="zh-CN" dirty="0"/>
              <a:t>n</a:t>
            </a:r>
            <a:r>
              <a:rPr lang="zh-CN" altLang="en-US" dirty="0"/>
              <a:t>，根据树中的结点数</a:t>
            </a:r>
            <a:r>
              <a:rPr lang="en-US" altLang="zh-CN" dirty="0"/>
              <a:t>=</a:t>
            </a:r>
            <a:r>
              <a:rPr lang="zh-CN" altLang="en-US" dirty="0"/>
              <a:t>树中所有结点的度之和</a:t>
            </a:r>
            <a:r>
              <a:rPr lang="en-US" altLang="zh-CN" dirty="0"/>
              <a:t>+1</a:t>
            </a:r>
            <a:r>
              <a:rPr lang="zh-CN" altLang="en-US" dirty="0"/>
              <a:t>，得</a:t>
            </a:r>
            <a:r>
              <a:rPr lang="en-US" altLang="zh-CN" dirty="0"/>
              <a:t>1×4+2×3+3×2+4×1+n×0+1=21,</a:t>
            </a:r>
            <a:r>
              <a:rPr lang="zh-CN" altLang="en-US" dirty="0"/>
              <a:t>则</a:t>
            </a:r>
            <a:r>
              <a:rPr lang="en-US" altLang="zh-CN" dirty="0"/>
              <a:t>n=21-1-2-3-4=11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8550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9778" y="1358925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sp>
        <p:nvSpPr>
          <p:cNvPr id="7" name="内容占位符 8"/>
          <p:cNvSpPr txBox="1">
            <a:spLocks/>
          </p:cNvSpPr>
          <p:nvPr/>
        </p:nvSpPr>
        <p:spPr>
          <a:xfrm>
            <a:off x="695562" y="1468135"/>
            <a:ext cx="10502900" cy="2252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例题</a:t>
            </a:r>
            <a:r>
              <a:rPr lang="en-US" altLang="zh-CN" sz="2400" dirty="0">
                <a:solidFill>
                  <a:srgbClr val="FF0000"/>
                </a:solidFill>
              </a:rPr>
              <a:t>2】</a:t>
            </a:r>
          </a:p>
          <a:p>
            <a:pPr marL="0" indent="0">
              <a:buNone/>
            </a:pPr>
            <a:r>
              <a:rPr lang="zh-CN" altLang="zh-CN" sz="2400" dirty="0"/>
              <a:t>度为</a:t>
            </a:r>
            <a:r>
              <a:rPr lang="en-US" altLang="zh-CN" sz="2400" dirty="0"/>
              <a:t>3</a:t>
            </a:r>
            <a:r>
              <a:rPr lang="zh-CN" altLang="zh-CN" sz="2400" dirty="0"/>
              <a:t>的一棵树共有</a:t>
            </a:r>
            <a:r>
              <a:rPr lang="en-US" altLang="zh-CN" sz="2400" dirty="0"/>
              <a:t>30</a:t>
            </a:r>
            <a:r>
              <a:rPr lang="zh-CN" altLang="zh-CN" sz="2400" dirty="0"/>
              <a:t>个结点，其中度为</a:t>
            </a:r>
            <a:r>
              <a:rPr lang="en-US" altLang="zh-CN" sz="2400" dirty="0"/>
              <a:t>3,1</a:t>
            </a:r>
            <a:r>
              <a:rPr lang="zh-CN" altLang="zh-CN" sz="2400" dirty="0"/>
              <a:t>的结点个数分别为</a:t>
            </a:r>
            <a:r>
              <a:rPr lang="en-US" altLang="zh-CN" sz="2400" dirty="0"/>
              <a:t>3,4</a:t>
            </a:r>
            <a:r>
              <a:rPr lang="zh-CN" altLang="zh-CN" sz="2400" dirty="0"/>
              <a:t>。则该树中的叶子结点数为（ ）。</a:t>
            </a:r>
          </a:p>
          <a:p>
            <a:pPr marL="0" indent="0">
              <a:buNone/>
            </a:pPr>
            <a:r>
              <a:rPr lang="en-US" altLang="zh-CN" sz="2400" dirty="0"/>
              <a:t>A) 14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B) 15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C) 16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D)</a:t>
            </a:r>
            <a:r>
              <a:rPr lang="zh-CN" altLang="zh-CN" sz="2400" dirty="0"/>
              <a:t>不可能有这样的树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Font typeface="Arial" pitchFamily="34" charset="0"/>
              <a:buNone/>
            </a:pPr>
            <a:endParaRPr lang="zh-CN" altLang="zh-CN" sz="2000" dirty="0"/>
          </a:p>
          <a:p>
            <a:pPr marL="0" indent="0">
              <a:buFont typeface="Arial" pitchFamily="34" charset="0"/>
              <a:buNone/>
            </a:pPr>
            <a:endParaRPr lang="zh-CN" altLang="zh-CN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05808B-6959-473A-BECB-FA3805D0B4B4}"/>
              </a:ext>
            </a:extLst>
          </p:cNvPr>
          <p:cNvSpPr/>
          <p:nvPr/>
        </p:nvSpPr>
        <p:spPr>
          <a:xfrm>
            <a:off x="695562" y="4154180"/>
            <a:ext cx="10277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B【</a:t>
            </a:r>
            <a:r>
              <a:rPr lang="zh-CN" altLang="en-US" dirty="0"/>
              <a:t>解析</a:t>
            </a:r>
            <a:r>
              <a:rPr lang="en-US" altLang="zh-CN" dirty="0"/>
              <a:t>】</a:t>
            </a:r>
            <a:r>
              <a:rPr lang="zh-CN" altLang="en-US" dirty="0"/>
              <a:t>设叶子结点数为</a:t>
            </a:r>
            <a:r>
              <a:rPr lang="en-US" altLang="zh-CN" dirty="0"/>
              <a:t>n</a:t>
            </a:r>
            <a:r>
              <a:rPr lang="zh-CN" altLang="en-US" dirty="0"/>
              <a:t>，则度为</a:t>
            </a:r>
            <a:r>
              <a:rPr lang="en-US" altLang="zh-CN" dirty="0"/>
              <a:t>2</a:t>
            </a:r>
            <a:r>
              <a:rPr lang="zh-CN" altLang="en-US" dirty="0"/>
              <a:t>的结点数为</a:t>
            </a:r>
            <a:r>
              <a:rPr lang="en-US" altLang="zh-CN" dirty="0"/>
              <a:t>30-3-4-n=23-n</a:t>
            </a:r>
            <a:r>
              <a:rPr lang="zh-CN" altLang="en-US" dirty="0"/>
              <a:t>，根据树中的结点数</a:t>
            </a:r>
            <a:r>
              <a:rPr lang="en-US" altLang="zh-CN" dirty="0"/>
              <a:t>=</a:t>
            </a:r>
            <a:r>
              <a:rPr lang="zh-CN" altLang="en-US" dirty="0"/>
              <a:t>树中所有结点的度之和</a:t>
            </a:r>
            <a:r>
              <a:rPr lang="en-US" altLang="zh-CN" dirty="0"/>
              <a:t>+1</a:t>
            </a:r>
            <a:r>
              <a:rPr lang="zh-CN" altLang="en-US" dirty="0"/>
              <a:t>，得</a:t>
            </a:r>
            <a:r>
              <a:rPr lang="en-US" altLang="zh-CN" dirty="0"/>
              <a:t>3×3+</a:t>
            </a:r>
            <a:r>
              <a:rPr lang="zh-CN" altLang="en-US" dirty="0"/>
              <a:t>（</a:t>
            </a:r>
            <a:r>
              <a:rPr lang="en-US" altLang="zh-CN" dirty="0"/>
              <a:t>23-n</a:t>
            </a:r>
            <a:r>
              <a:rPr lang="zh-CN" altLang="en-US" dirty="0"/>
              <a:t>）</a:t>
            </a:r>
            <a:r>
              <a:rPr lang="en-US" altLang="zh-CN" dirty="0"/>
              <a:t>×2+4×1+n×0+1=30</a:t>
            </a:r>
            <a:r>
              <a:rPr lang="zh-CN" altLang="en-US" dirty="0"/>
              <a:t>，则</a:t>
            </a:r>
            <a:r>
              <a:rPr lang="en-US" altLang="zh-CN" dirty="0"/>
              <a:t>n=15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3938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558800" y="1361168"/>
            <a:ext cx="8737600" cy="488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2.</a:t>
            </a:r>
            <a:r>
              <a:rPr lang="zh-CN" altLang="en-US" sz="2400" dirty="0">
                <a:solidFill>
                  <a:srgbClr val="FF0000"/>
                </a:solidFill>
              </a:rPr>
              <a:t>二叉树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）二叉树的定义</a:t>
            </a:r>
            <a:endParaRPr lang="zh-CN" altLang="zh-C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sz="2000" dirty="0"/>
              <a:t>二叉树的特点如下：</a:t>
            </a:r>
          </a:p>
          <a:p>
            <a:pPr marL="0" indent="0">
              <a:buNone/>
            </a:pPr>
            <a:r>
              <a:rPr lang="zh-CN" altLang="zh-CN" sz="2000" dirty="0"/>
              <a:t>①非空二叉树有且只有一个根节点；</a:t>
            </a:r>
          </a:p>
          <a:p>
            <a:pPr marL="0" indent="0">
              <a:buNone/>
            </a:pPr>
            <a:r>
              <a:rPr lang="zh-CN" altLang="zh-CN" sz="2000" dirty="0"/>
              <a:t>②每个节点最多有两棵子树</a:t>
            </a:r>
            <a:r>
              <a:rPr lang="zh-CN" altLang="en-US" sz="2000" dirty="0"/>
              <a:t>（</a:t>
            </a:r>
            <a:r>
              <a:rPr lang="zh-CN" altLang="zh-CN" sz="2000" dirty="0"/>
              <a:t>分别简称为左子树和右子树</a:t>
            </a:r>
            <a:r>
              <a:rPr lang="zh-CN" altLang="en-US" sz="2000" dirty="0"/>
              <a:t>）</a:t>
            </a:r>
            <a:r>
              <a:rPr lang="zh-CN" altLang="zh-CN" sz="2000" dirty="0"/>
              <a:t>，即二叉树中不存在度大于</a:t>
            </a:r>
            <a:r>
              <a:rPr lang="en-US" altLang="zh-CN" sz="2000" dirty="0"/>
              <a:t>2</a:t>
            </a:r>
            <a:r>
              <a:rPr lang="zh-CN" altLang="zh-CN" sz="2000" dirty="0"/>
              <a:t>的节点；</a:t>
            </a:r>
          </a:p>
          <a:p>
            <a:pPr marL="0" indent="0">
              <a:buNone/>
            </a:pPr>
            <a:r>
              <a:rPr lang="zh-CN" altLang="zh-CN" sz="2000" dirty="0"/>
              <a:t>③二叉树的子树有左右之分，其次序不能任意颠倒。</a:t>
            </a:r>
            <a:endParaRPr lang="en-US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A9F94D-5D25-4E63-8A8E-E7828150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995102"/>
            <a:ext cx="2420556" cy="20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488043" y="1230313"/>
            <a:ext cx="110871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二叉树的性质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</a:t>
            </a:r>
            <a:r>
              <a:rPr lang="zh-CN" altLang="zh-CN" sz="2000" dirty="0"/>
              <a:t>性质</a:t>
            </a:r>
            <a:r>
              <a:rPr lang="en-US" altLang="zh-CN" sz="2000" dirty="0"/>
              <a:t>1</a:t>
            </a:r>
            <a:r>
              <a:rPr lang="zh-CN" altLang="zh-CN" sz="2000" dirty="0"/>
              <a:t>：在二叉树的第</a:t>
            </a:r>
            <a:r>
              <a:rPr lang="en-US" altLang="zh-CN" sz="2000" dirty="0"/>
              <a:t>K</a:t>
            </a:r>
            <a:r>
              <a:rPr lang="zh-CN" altLang="zh-CN" sz="2000" dirty="0"/>
              <a:t>层上，最多有</a:t>
            </a:r>
            <a:r>
              <a:rPr lang="en-US" altLang="zh-CN" sz="2000" dirty="0" err="1"/>
              <a:t>2</a:t>
            </a:r>
            <a:r>
              <a:rPr lang="en-US" altLang="zh-CN" sz="2000" baseline="30000" dirty="0" err="1"/>
              <a:t>K</a:t>
            </a:r>
            <a:r>
              <a:rPr lang="en-US" altLang="zh-CN" sz="2000" baseline="30000" dirty="0"/>
              <a:t>-1</a:t>
            </a:r>
            <a:r>
              <a:rPr lang="zh-CN" altLang="zh-CN" sz="2000" dirty="0"/>
              <a:t>（</a:t>
            </a:r>
            <a:r>
              <a:rPr lang="en-US" altLang="zh-CN" sz="2000" dirty="0"/>
              <a:t>K</a:t>
            </a:r>
            <a:r>
              <a:rPr lang="zh-CN" altLang="zh-CN" sz="2000" dirty="0"/>
              <a:t>≥</a:t>
            </a:r>
            <a:r>
              <a:rPr lang="en-US" altLang="zh-CN" sz="2000" dirty="0"/>
              <a:t>1</a:t>
            </a:r>
            <a:r>
              <a:rPr lang="zh-CN" altLang="zh-CN" sz="2000" dirty="0"/>
              <a:t>）个节点。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22484B-1B93-4C51-929B-0F9E3222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531" y="2639768"/>
            <a:ext cx="3585423" cy="274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678656" y="1164091"/>
            <a:ext cx="10834688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/>
              <a:t>性质</a:t>
            </a:r>
            <a:r>
              <a:rPr lang="en-US" altLang="zh-CN" sz="2000" dirty="0"/>
              <a:t>2</a:t>
            </a:r>
            <a:r>
              <a:rPr lang="zh-CN" altLang="zh-CN" sz="2000" dirty="0"/>
              <a:t>：深度为</a:t>
            </a:r>
            <a:r>
              <a:rPr lang="en-US" altLang="zh-CN" sz="2000" dirty="0"/>
              <a:t>m</a:t>
            </a:r>
            <a:r>
              <a:rPr lang="zh-CN" altLang="zh-CN" sz="2000" dirty="0"/>
              <a:t>的二叉树中，最多有</a:t>
            </a:r>
            <a:r>
              <a:rPr lang="en-US" altLang="zh-CN" sz="2000" dirty="0" err="1"/>
              <a:t>2</a:t>
            </a:r>
            <a:r>
              <a:rPr lang="en-US" altLang="zh-CN" sz="2000" baseline="30000" dirty="0" err="1"/>
              <a:t>m</a:t>
            </a:r>
            <a:r>
              <a:rPr lang="en-US" altLang="zh-CN" sz="2000" dirty="0"/>
              <a:t>-1</a:t>
            </a:r>
            <a:r>
              <a:rPr lang="zh-CN" altLang="zh-CN" sz="2000" dirty="0"/>
              <a:t>个节点。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8D9B7B-7B9A-4FB8-B4B4-4CA946511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80" y="2076210"/>
            <a:ext cx="3509523" cy="270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3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552450" y="1255940"/>
            <a:ext cx="110871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/>
              <a:t>性质</a:t>
            </a:r>
            <a:r>
              <a:rPr lang="en-US" altLang="zh-CN" sz="2000" dirty="0"/>
              <a:t>3</a:t>
            </a:r>
            <a:r>
              <a:rPr lang="zh-CN" altLang="zh-CN" sz="2000" dirty="0"/>
              <a:t>：对任何一棵二叉树，度为</a:t>
            </a:r>
            <a:r>
              <a:rPr lang="en-US" altLang="zh-CN" sz="2000" dirty="0"/>
              <a:t>0</a:t>
            </a:r>
            <a:r>
              <a:rPr lang="zh-CN" altLang="zh-CN" sz="2000" dirty="0"/>
              <a:t>的节点（即叶子节点）总是比度为</a:t>
            </a:r>
            <a:r>
              <a:rPr lang="en-US" altLang="zh-CN" sz="2000" dirty="0"/>
              <a:t>2</a:t>
            </a:r>
            <a:r>
              <a:rPr lang="zh-CN" altLang="zh-CN" sz="2000" dirty="0"/>
              <a:t>的节点多一个。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AE136F-F9BC-4AD6-B0E6-1B090454D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355" y="1995102"/>
            <a:ext cx="4326025" cy="30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552450" y="1244828"/>
            <a:ext cx="110871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/>
              <a:t>性质</a:t>
            </a:r>
            <a:r>
              <a:rPr lang="en-US" altLang="zh-CN" sz="2000" dirty="0"/>
              <a:t>4</a:t>
            </a:r>
            <a:r>
              <a:rPr lang="zh-CN" altLang="zh-CN" sz="2000" dirty="0"/>
              <a:t>：具有</a:t>
            </a:r>
            <a:r>
              <a:rPr lang="en-US" altLang="zh-CN" sz="2000" dirty="0"/>
              <a:t>n</a:t>
            </a:r>
            <a:r>
              <a:rPr lang="zh-CN" altLang="zh-CN" sz="2000" dirty="0"/>
              <a:t>个节点的二叉树，其深度至少为［</a:t>
            </a:r>
            <a:r>
              <a:rPr lang="en-US" altLang="zh-CN" sz="2000" dirty="0"/>
              <a:t>log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n</a:t>
            </a:r>
            <a:r>
              <a:rPr lang="zh-CN" altLang="zh-CN" sz="2000" dirty="0"/>
              <a:t>］</a:t>
            </a:r>
            <a:r>
              <a:rPr lang="en-US" altLang="zh-CN" sz="2000" dirty="0"/>
              <a:t>+1</a:t>
            </a:r>
            <a:r>
              <a:rPr lang="zh-CN" altLang="zh-CN" sz="2000" dirty="0"/>
              <a:t>，其中［</a:t>
            </a:r>
            <a:r>
              <a:rPr lang="en-US" altLang="zh-CN" sz="2000" dirty="0"/>
              <a:t>log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n</a:t>
            </a:r>
            <a:r>
              <a:rPr lang="zh-CN" altLang="zh-CN" sz="2000" dirty="0"/>
              <a:t>］表示取</a:t>
            </a:r>
            <a:r>
              <a:rPr lang="en-US" altLang="zh-CN" sz="2000" dirty="0"/>
              <a:t>log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n</a:t>
            </a:r>
            <a:r>
              <a:rPr lang="zh-CN" altLang="zh-CN" sz="2000" dirty="0"/>
              <a:t>的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zh-CN" altLang="zh-CN" sz="2000" dirty="0"/>
              <a:t>整数部分。</a:t>
            </a:r>
            <a:endParaRPr lang="en-US" altLang="zh-CN" sz="2000" dirty="0"/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AE136F-F9BC-4AD6-B0E6-1B090454D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759" y="2181709"/>
            <a:ext cx="4326025" cy="30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3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524255" y="1271034"/>
            <a:ext cx="11074400" cy="523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例题</a:t>
            </a:r>
            <a:r>
              <a:rPr lang="en-US" altLang="zh-CN" sz="2000" dirty="0">
                <a:solidFill>
                  <a:srgbClr val="FF0000"/>
                </a:solidFill>
              </a:rPr>
              <a:t>1】</a:t>
            </a:r>
          </a:p>
          <a:p>
            <a:pPr marL="0" indent="0">
              <a:buNone/>
            </a:pPr>
            <a:r>
              <a:rPr lang="zh-CN" altLang="zh-CN" sz="2000" dirty="0"/>
              <a:t>某二叉树共有</a:t>
            </a:r>
            <a:r>
              <a:rPr lang="en-US" altLang="zh-CN" sz="2000" dirty="0"/>
              <a:t>845</a:t>
            </a:r>
            <a:r>
              <a:rPr lang="zh-CN" altLang="zh-CN" sz="2000" dirty="0"/>
              <a:t>个结点，其中叶子结点有</a:t>
            </a:r>
            <a:r>
              <a:rPr lang="en-US" altLang="zh-CN" sz="2000" dirty="0"/>
              <a:t>45</a:t>
            </a:r>
            <a:r>
              <a:rPr lang="zh-CN" altLang="zh-CN" sz="2000" dirty="0"/>
              <a:t>个，则度为</a:t>
            </a:r>
            <a:r>
              <a:rPr lang="en-US" altLang="zh-CN" sz="2000" dirty="0"/>
              <a:t>1</a:t>
            </a:r>
            <a:r>
              <a:rPr lang="zh-CN" altLang="zh-CN" sz="2000" dirty="0"/>
              <a:t>的结点数为 </a:t>
            </a:r>
          </a:p>
          <a:p>
            <a:r>
              <a:rPr lang="en-US" altLang="zh-CN" sz="2000" dirty="0"/>
              <a:t>A)400</a:t>
            </a:r>
            <a:endParaRPr lang="zh-CN" altLang="zh-CN" sz="2000" dirty="0"/>
          </a:p>
          <a:p>
            <a:r>
              <a:rPr lang="en-US" altLang="zh-CN" sz="2000" dirty="0"/>
              <a:t>B)754</a:t>
            </a:r>
            <a:endParaRPr lang="zh-CN" altLang="zh-CN" sz="2000" dirty="0"/>
          </a:p>
          <a:p>
            <a:r>
              <a:rPr lang="en-US" altLang="zh-CN" sz="2000" dirty="0"/>
              <a:t>C)756</a:t>
            </a:r>
            <a:endParaRPr lang="zh-CN" altLang="zh-CN" sz="2000" dirty="0"/>
          </a:p>
          <a:p>
            <a:r>
              <a:rPr lang="en-US" altLang="zh-CN" sz="2000" dirty="0"/>
              <a:t>D)</a:t>
            </a:r>
            <a:r>
              <a:rPr lang="zh-CN" altLang="zh-CN" sz="2000" dirty="0"/>
              <a:t>不确定</a:t>
            </a:r>
            <a:endParaRPr lang="en-US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1BF5D3-F7B1-4E19-BAC4-BFB9215BF690}"/>
              </a:ext>
            </a:extLst>
          </p:cNvPr>
          <p:cNvSpPr/>
          <p:nvPr/>
        </p:nvSpPr>
        <p:spPr>
          <a:xfrm>
            <a:off x="586811" y="3939568"/>
            <a:ext cx="8685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C【</a:t>
            </a:r>
            <a:r>
              <a:rPr lang="zh-CN" altLang="en-US" dirty="0"/>
              <a:t>解析</a:t>
            </a:r>
            <a:r>
              <a:rPr lang="en-US" altLang="zh-CN" dirty="0"/>
              <a:t>】</a:t>
            </a:r>
            <a:r>
              <a:rPr lang="zh-CN" altLang="en-US" dirty="0"/>
              <a:t>叶子结点有</a:t>
            </a:r>
            <a:r>
              <a:rPr lang="en-US" altLang="zh-CN" dirty="0"/>
              <a:t>45</a:t>
            </a:r>
            <a:r>
              <a:rPr lang="zh-CN" altLang="en-US" dirty="0"/>
              <a:t>个，根据在二叉树中度为</a:t>
            </a:r>
            <a:r>
              <a:rPr lang="en-US" altLang="zh-CN" dirty="0"/>
              <a:t>0</a:t>
            </a:r>
            <a:r>
              <a:rPr lang="zh-CN" altLang="en-US" dirty="0"/>
              <a:t>的结点（叶子结点）总比度为</a:t>
            </a:r>
            <a:r>
              <a:rPr lang="en-US" altLang="zh-CN" dirty="0"/>
              <a:t>2</a:t>
            </a:r>
            <a:r>
              <a:rPr lang="zh-CN" altLang="en-US" dirty="0"/>
              <a:t>的结点多一个，则度为</a:t>
            </a:r>
            <a:r>
              <a:rPr lang="en-US" altLang="zh-CN" dirty="0"/>
              <a:t>2</a:t>
            </a:r>
            <a:r>
              <a:rPr lang="zh-CN" altLang="en-US" dirty="0"/>
              <a:t>的结点数为</a:t>
            </a:r>
            <a:r>
              <a:rPr lang="en-US" altLang="zh-CN" dirty="0"/>
              <a:t>44</a:t>
            </a:r>
            <a:r>
              <a:rPr lang="zh-CN" altLang="en-US" dirty="0"/>
              <a:t>个，因此度为</a:t>
            </a:r>
            <a:r>
              <a:rPr lang="en-US" altLang="zh-CN" dirty="0"/>
              <a:t>1</a:t>
            </a:r>
            <a:r>
              <a:rPr lang="zh-CN" altLang="en-US" dirty="0"/>
              <a:t>的结点数为</a:t>
            </a:r>
            <a:r>
              <a:rPr lang="en-US" altLang="zh-CN" dirty="0"/>
              <a:t>845-45-44=756</a:t>
            </a:r>
            <a:r>
              <a:rPr lang="zh-CN" altLang="en-US" dirty="0"/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17365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478972" y="1335088"/>
            <a:ext cx="11074400" cy="523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例题</a:t>
            </a:r>
            <a:r>
              <a:rPr lang="en-US" altLang="zh-CN" sz="2000" dirty="0">
                <a:solidFill>
                  <a:srgbClr val="FF0000"/>
                </a:solidFill>
              </a:rPr>
              <a:t>2】</a:t>
            </a:r>
          </a:p>
          <a:p>
            <a:pPr marL="0" indent="0">
              <a:buNone/>
            </a:pPr>
            <a:r>
              <a:rPr lang="zh-CN" altLang="zh-CN" sz="2000" dirty="0"/>
              <a:t>某二叉树中共有</a:t>
            </a:r>
            <a:r>
              <a:rPr lang="en-US" altLang="zh-CN" sz="2000" dirty="0"/>
              <a:t>350</a:t>
            </a:r>
            <a:r>
              <a:rPr lang="zh-CN" altLang="zh-CN" sz="2000" dirty="0"/>
              <a:t>个结点，其中</a:t>
            </a:r>
            <a:r>
              <a:rPr lang="en-US" altLang="zh-CN" sz="2000" dirty="0"/>
              <a:t>200</a:t>
            </a:r>
            <a:r>
              <a:rPr lang="zh-CN" altLang="zh-CN" sz="2000" dirty="0"/>
              <a:t>个为叶子结点，则该二叉树中度为</a:t>
            </a:r>
            <a:r>
              <a:rPr lang="en-US" altLang="zh-CN" sz="2000" dirty="0"/>
              <a:t>2</a:t>
            </a:r>
            <a:r>
              <a:rPr lang="zh-CN" altLang="zh-CN" sz="2000" dirty="0"/>
              <a:t>的结点数为 </a:t>
            </a:r>
          </a:p>
          <a:p>
            <a:r>
              <a:rPr lang="en-US" altLang="zh-CN" sz="2000" dirty="0"/>
              <a:t>A)</a:t>
            </a:r>
            <a:r>
              <a:rPr lang="zh-CN" altLang="zh-CN" sz="2000" dirty="0"/>
              <a:t>不可能有这样的二叉树</a:t>
            </a:r>
          </a:p>
          <a:p>
            <a:r>
              <a:rPr lang="en-US" altLang="zh-CN" sz="2000" dirty="0"/>
              <a:t>B)150</a:t>
            </a:r>
            <a:endParaRPr lang="zh-CN" altLang="zh-CN" sz="2000" dirty="0"/>
          </a:p>
          <a:p>
            <a:r>
              <a:rPr lang="en-US" altLang="zh-CN" sz="2000" dirty="0"/>
              <a:t>C)199</a:t>
            </a:r>
            <a:endParaRPr lang="zh-CN" altLang="zh-CN" sz="2000" dirty="0"/>
          </a:p>
          <a:p>
            <a:r>
              <a:rPr lang="en-US" altLang="zh-CN" sz="2000" dirty="0"/>
              <a:t>D)149</a:t>
            </a:r>
          </a:p>
          <a:p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26DD68-4DFA-43C0-A743-DE12A1D8557E}"/>
              </a:ext>
            </a:extLst>
          </p:cNvPr>
          <p:cNvSpPr/>
          <p:nvPr/>
        </p:nvSpPr>
        <p:spPr>
          <a:xfrm>
            <a:off x="558799" y="4002624"/>
            <a:ext cx="9439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A【</a:t>
            </a:r>
            <a:r>
              <a:rPr lang="zh-CN" altLang="en-US" dirty="0"/>
              <a:t>解析</a:t>
            </a:r>
            <a:r>
              <a:rPr lang="en-US" altLang="zh-CN" dirty="0"/>
              <a:t>】</a:t>
            </a:r>
            <a:r>
              <a:rPr lang="zh-CN" altLang="en-US" dirty="0"/>
              <a:t>叶子结点数为</a:t>
            </a:r>
            <a:r>
              <a:rPr lang="en-US" altLang="zh-CN" dirty="0"/>
              <a:t>200</a:t>
            </a:r>
            <a:r>
              <a:rPr lang="zh-CN" altLang="en-US" dirty="0"/>
              <a:t>，根据在二叉树中度为</a:t>
            </a:r>
            <a:r>
              <a:rPr lang="en-US" altLang="zh-CN" dirty="0"/>
              <a:t>0</a:t>
            </a:r>
            <a:r>
              <a:rPr lang="zh-CN" altLang="en-US" dirty="0"/>
              <a:t>的结点（叶子结点）总比度为</a:t>
            </a:r>
            <a:r>
              <a:rPr lang="en-US" altLang="zh-CN" dirty="0"/>
              <a:t>2</a:t>
            </a:r>
            <a:r>
              <a:rPr lang="zh-CN" altLang="en-US" dirty="0"/>
              <a:t>的结点多一个，则度为</a:t>
            </a:r>
            <a:r>
              <a:rPr lang="en-US" altLang="zh-CN" dirty="0"/>
              <a:t>2</a:t>
            </a:r>
            <a:r>
              <a:rPr lang="zh-CN" altLang="en-US" dirty="0"/>
              <a:t>的结点数为</a:t>
            </a:r>
            <a:r>
              <a:rPr lang="en-US" altLang="zh-CN" dirty="0"/>
              <a:t>199</a:t>
            </a:r>
            <a:r>
              <a:rPr lang="zh-CN" altLang="en-US" dirty="0"/>
              <a:t>，</a:t>
            </a:r>
            <a:r>
              <a:rPr lang="en-US" altLang="zh-CN" dirty="0"/>
              <a:t>199+200&gt;350</a:t>
            </a:r>
            <a:r>
              <a:rPr lang="zh-CN" altLang="en-US" dirty="0"/>
              <a:t>，故不存在这样的二叉树。</a:t>
            </a:r>
          </a:p>
        </p:txBody>
      </p:sp>
    </p:spTree>
    <p:extLst>
      <p:ext uri="{BB962C8B-B14F-4D97-AF65-F5344CB8AC3E}">
        <p14:creationId xmlns:p14="http://schemas.microsoft.com/office/powerpoint/2010/main" val="26314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442686" y="1271034"/>
            <a:ext cx="11074400" cy="523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例题</a:t>
            </a:r>
            <a:r>
              <a:rPr lang="en-US" altLang="zh-CN" sz="2000" dirty="0">
                <a:solidFill>
                  <a:srgbClr val="FF0000"/>
                </a:solidFill>
              </a:rPr>
              <a:t>3】</a:t>
            </a:r>
          </a:p>
          <a:p>
            <a:pPr marL="0" indent="0">
              <a:buNone/>
            </a:pPr>
            <a:r>
              <a:rPr lang="zh-CN" altLang="zh-CN" sz="2000" dirty="0"/>
              <a:t>某二叉树的深度为</a:t>
            </a:r>
            <a:r>
              <a:rPr lang="en-US" altLang="zh-CN" sz="2000" dirty="0"/>
              <a:t>7</a:t>
            </a:r>
            <a:r>
              <a:rPr lang="zh-CN" altLang="zh-CN" sz="2000" dirty="0"/>
              <a:t>，其中有</a:t>
            </a:r>
            <a:r>
              <a:rPr lang="en-US" altLang="zh-CN" sz="2000" dirty="0"/>
              <a:t>64</a:t>
            </a:r>
            <a:r>
              <a:rPr lang="zh-CN" altLang="zh-CN" sz="2000" dirty="0"/>
              <a:t>个叶子结点，则该二叉树中度为</a:t>
            </a:r>
            <a:r>
              <a:rPr lang="en-US" altLang="zh-CN" sz="2000" dirty="0"/>
              <a:t>1</a:t>
            </a:r>
            <a:r>
              <a:rPr lang="zh-CN" altLang="zh-CN" sz="2000" dirty="0"/>
              <a:t>的结点数为（ ）。</a:t>
            </a:r>
          </a:p>
          <a:p>
            <a:pPr marL="0" indent="0">
              <a:buNone/>
            </a:pPr>
            <a:r>
              <a:rPr lang="en-US" altLang="zh-CN" sz="2000" dirty="0"/>
              <a:t> A)0          B)1                C)2               D)63</a:t>
            </a:r>
          </a:p>
          <a:p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C6A835-593C-49A5-9D7E-0A2B10A424A0}"/>
              </a:ext>
            </a:extLst>
          </p:cNvPr>
          <p:cNvSpPr/>
          <p:nvPr/>
        </p:nvSpPr>
        <p:spPr>
          <a:xfrm>
            <a:off x="558799" y="3202037"/>
            <a:ext cx="103798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【解析】叶子结点有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个，根据在二叉树中度为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的结点（叶子结点）总比度为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的结点多一个，则度为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的结点数为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63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个；又深度为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的二叉树最多有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baseline="30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个结点，则该二叉树最多有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baseline="30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-1=127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个结点。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64+63=127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，因此该树不存在度为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的结点。</a:t>
            </a:r>
          </a:p>
        </p:txBody>
      </p:sp>
    </p:spTree>
    <p:extLst>
      <p:ext uri="{BB962C8B-B14F-4D97-AF65-F5344CB8AC3E}">
        <p14:creationId xmlns:p14="http://schemas.microsoft.com/office/powerpoint/2010/main" val="50382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535132" y="1271318"/>
            <a:ext cx="113157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>
                <a:solidFill>
                  <a:srgbClr val="FF0000"/>
                </a:solidFill>
              </a:rPr>
              <a:t>2.</a:t>
            </a:r>
            <a:r>
              <a:rPr lang="zh-CN" altLang="zh-CN" sz="2600" dirty="0">
                <a:solidFill>
                  <a:srgbClr val="FF0000"/>
                </a:solidFill>
              </a:rPr>
              <a:t>队列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sz="2800" dirty="0"/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）队列的定义</a:t>
            </a:r>
          </a:p>
          <a:p>
            <a:pPr marL="0" indent="0">
              <a:buNone/>
            </a:pPr>
            <a:r>
              <a:rPr lang="zh-CN" altLang="zh-CN" sz="2000" dirty="0"/>
              <a:t>队列是指允许在一端进行插入，而在另一端进行删除的线性表。允许进行删除运算的一端称为队头（或排头），允许进行插入运算的一端称为队尾。习惯上称往队列的队尾插入一个元素为入队运算，称从队列的队头删除一个元素为退队运算。若有队列：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           Q=</a:t>
            </a:r>
            <a:r>
              <a:rPr lang="zh-CN" altLang="zh-CN" sz="2000" dirty="0"/>
              <a:t>（</a:t>
            </a:r>
            <a:r>
              <a:rPr lang="en-US" altLang="zh-CN" sz="2000" dirty="0" err="1"/>
              <a:t>q</a:t>
            </a:r>
            <a:r>
              <a:rPr lang="en-US" altLang="zh-CN" sz="2000" baseline="-25000" dirty="0" err="1"/>
              <a:t>1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q</a:t>
            </a:r>
            <a:r>
              <a:rPr lang="en-US" altLang="zh-CN" sz="2000" baseline="-25000" dirty="0" err="1"/>
              <a:t>2</a:t>
            </a:r>
            <a:r>
              <a:rPr lang="zh-CN" altLang="zh-CN" sz="2000" dirty="0"/>
              <a:t>，…，</a:t>
            </a:r>
            <a:r>
              <a:rPr lang="en-US" altLang="zh-CN" sz="2000" dirty="0" err="1"/>
              <a:t>q</a:t>
            </a:r>
            <a:r>
              <a:rPr lang="en-US" altLang="zh-CN" sz="2000" baseline="-25000" dirty="0" err="1"/>
              <a:t>n</a:t>
            </a:r>
            <a:r>
              <a:rPr lang="zh-CN" altLang="zh-CN" sz="2000" dirty="0"/>
              <a:t>）</a:t>
            </a:r>
          </a:p>
          <a:p>
            <a:pPr marL="0" indent="0">
              <a:buNone/>
            </a:pPr>
            <a:r>
              <a:rPr lang="zh-CN" altLang="zh-CN" sz="2000" dirty="0"/>
              <a:t>那么，</a:t>
            </a:r>
            <a:r>
              <a:rPr lang="en-US" altLang="zh-CN" sz="2000" dirty="0" err="1"/>
              <a:t>q</a:t>
            </a:r>
            <a:r>
              <a:rPr lang="en-US" altLang="zh-CN" sz="2000" baseline="-25000" dirty="0" err="1"/>
              <a:t>1</a:t>
            </a:r>
            <a:r>
              <a:rPr lang="zh-CN" altLang="zh-CN" sz="2000" dirty="0"/>
              <a:t>为队头元素（排头元素），</a:t>
            </a:r>
            <a:r>
              <a:rPr lang="en-US" altLang="zh-CN" sz="2000" dirty="0" err="1"/>
              <a:t>q</a:t>
            </a:r>
            <a:r>
              <a:rPr lang="en-US" altLang="zh-CN" sz="2000" baseline="-25000" dirty="0" err="1"/>
              <a:t>n</a:t>
            </a:r>
            <a:r>
              <a:rPr lang="zh-CN" altLang="zh-CN" sz="2000" dirty="0"/>
              <a:t>为队尾元素。队列中的元素是按照</a:t>
            </a:r>
            <a:r>
              <a:rPr lang="en-US" altLang="zh-CN" sz="2000" dirty="0" err="1"/>
              <a:t>q</a:t>
            </a:r>
            <a:r>
              <a:rPr lang="en-US" altLang="zh-CN" sz="2000" baseline="-25000" dirty="0" err="1"/>
              <a:t>1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q</a:t>
            </a:r>
            <a:r>
              <a:rPr lang="en-US" altLang="zh-CN" sz="2000" baseline="-25000" dirty="0" err="1"/>
              <a:t>2</a:t>
            </a:r>
            <a:r>
              <a:rPr lang="zh-CN" altLang="zh-CN" sz="2000" dirty="0"/>
              <a:t>，…，</a:t>
            </a:r>
            <a:r>
              <a:rPr lang="en-US" altLang="zh-CN" sz="2000" dirty="0" err="1"/>
              <a:t>q</a:t>
            </a:r>
            <a:r>
              <a:rPr lang="en-US" altLang="zh-CN" sz="2000" baseline="-25000" dirty="0" err="1"/>
              <a:t>n</a:t>
            </a:r>
            <a:r>
              <a:rPr lang="zh-CN" altLang="zh-CN" sz="2000" dirty="0"/>
              <a:t>的顺序进入的，退出队列也只能按照这个次序依次退出。队头元素</a:t>
            </a:r>
            <a:r>
              <a:rPr lang="en-US" altLang="zh-CN" sz="2000" dirty="0" err="1"/>
              <a:t>q</a:t>
            </a:r>
            <a:r>
              <a:rPr lang="en-US" altLang="zh-CN" sz="2000" baseline="-25000" dirty="0" err="1"/>
              <a:t>1</a:t>
            </a:r>
            <a:r>
              <a:rPr lang="zh-CN" altLang="zh-CN" sz="2000" dirty="0"/>
              <a:t>是最先被插入的元素，也是最先被删除的元素。队尾元素</a:t>
            </a:r>
            <a:r>
              <a:rPr lang="en-US" altLang="zh-CN" sz="2000" dirty="0" err="1"/>
              <a:t>q</a:t>
            </a:r>
            <a:r>
              <a:rPr lang="en-US" altLang="zh-CN" sz="2000" baseline="-25000" dirty="0" err="1"/>
              <a:t>n</a:t>
            </a:r>
            <a:r>
              <a:rPr lang="zh-CN" altLang="zh-CN" sz="2000" dirty="0"/>
              <a:t>是最后被插入的元素，也是最后被删除的元素。因此，与栈相反，队列又称为“先进先出”</a:t>
            </a:r>
            <a:r>
              <a:rPr lang="zh-CN" altLang="en-US" sz="2000" dirty="0"/>
              <a:t> </a:t>
            </a:r>
            <a:r>
              <a:rPr lang="zh-CN" altLang="zh-CN" sz="2000" dirty="0"/>
              <a:t>或“后进后出”</a:t>
            </a:r>
            <a:r>
              <a:rPr lang="zh-CN" altLang="en-US" sz="2000" dirty="0"/>
              <a:t> </a:t>
            </a:r>
            <a:r>
              <a:rPr lang="zh-CN" altLang="zh-CN" sz="2000" dirty="0"/>
              <a:t>的线性表。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400407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512529" y="1271034"/>
            <a:ext cx="8737600" cy="5232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zh-CN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）满二叉树与完全二叉树</a:t>
            </a:r>
            <a:endParaRPr lang="zh-CN" altLang="zh-CN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sz="2000" dirty="0"/>
              <a:t>满二叉树和完全二叉树是两种特殊形态的二叉树。</a:t>
            </a:r>
          </a:p>
          <a:p>
            <a:pPr marL="0" indent="0">
              <a:buNone/>
            </a:pPr>
            <a:r>
              <a:rPr lang="zh-CN" altLang="zh-CN" sz="2000" dirty="0"/>
              <a:t>满二叉树是指除最后一层外，每一层上的所有节点都有两个子节点的二叉树。即满二叉树在其第</a:t>
            </a:r>
            <a:r>
              <a:rPr lang="en-US" altLang="zh-CN" sz="2000" dirty="0"/>
              <a:t>K</a:t>
            </a:r>
            <a:r>
              <a:rPr lang="zh-CN" altLang="zh-CN" sz="2000" dirty="0"/>
              <a:t>层上有</a:t>
            </a:r>
            <a:r>
              <a:rPr lang="en-US" altLang="zh-CN" sz="2000" dirty="0" err="1"/>
              <a:t>2</a:t>
            </a:r>
            <a:r>
              <a:rPr lang="en-US" altLang="zh-CN" sz="2000" baseline="30000" dirty="0" err="1"/>
              <a:t>K</a:t>
            </a:r>
            <a:r>
              <a:rPr lang="en-US" altLang="zh-CN" sz="2000" baseline="30000" dirty="0"/>
              <a:t>-1</a:t>
            </a:r>
            <a:r>
              <a:rPr lang="zh-CN" altLang="zh-CN" sz="2000" dirty="0"/>
              <a:t>个节点，且深度为</a:t>
            </a:r>
            <a:r>
              <a:rPr lang="en-US" altLang="zh-CN" sz="2000" dirty="0"/>
              <a:t>m</a:t>
            </a:r>
            <a:r>
              <a:rPr lang="zh-CN" altLang="zh-CN" sz="2000" dirty="0"/>
              <a:t>的满二叉树共有</a:t>
            </a:r>
            <a:r>
              <a:rPr lang="en-US" altLang="zh-CN" sz="2000" dirty="0" err="1"/>
              <a:t>2</a:t>
            </a:r>
            <a:r>
              <a:rPr lang="en-US" altLang="zh-CN" sz="2000" baseline="30000" dirty="0" err="1"/>
              <a:t>m</a:t>
            </a:r>
            <a:r>
              <a:rPr lang="en-US" altLang="zh-CN" sz="2000" dirty="0"/>
              <a:t>-1</a:t>
            </a:r>
            <a:r>
              <a:rPr lang="zh-CN" altLang="zh-CN" sz="2000" dirty="0"/>
              <a:t>个节点。图</a:t>
            </a:r>
            <a:r>
              <a:rPr lang="en-US" altLang="zh-CN" sz="2000" dirty="0"/>
              <a:t>1</a:t>
            </a:r>
            <a:r>
              <a:rPr lang="zh-CN" altLang="zh-CN" sz="2000" dirty="0"/>
              <a:t>所示是深度为</a:t>
            </a:r>
            <a:r>
              <a:rPr lang="en-US" altLang="zh-CN" sz="2000" dirty="0"/>
              <a:t>4</a:t>
            </a:r>
            <a:r>
              <a:rPr lang="zh-CN" altLang="zh-CN" sz="2000" dirty="0"/>
              <a:t>的满二叉树。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/>
              <a:t>完全二叉树是指除最后一层外，每一层上的节点数均达到最大值，在最后一层上只缺少右边的若干节点的二叉树。图</a:t>
            </a:r>
            <a:r>
              <a:rPr lang="en-US" altLang="zh-CN" sz="2000" dirty="0"/>
              <a:t>2</a:t>
            </a:r>
            <a:r>
              <a:rPr lang="zh-CN" altLang="zh-CN" sz="2000" dirty="0"/>
              <a:t>所示是深度为</a:t>
            </a:r>
            <a:r>
              <a:rPr lang="en-US" altLang="zh-CN" sz="2000" dirty="0"/>
              <a:t>4</a:t>
            </a:r>
            <a:r>
              <a:rPr lang="zh-CN" altLang="zh-CN" sz="2000" dirty="0"/>
              <a:t>的一棵完全二叉树。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/>
              <a:t>满二叉树一定是完全二叉树，完全二叉树不一定是满二叉树。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/>
              <a:t>完全二叉树具有如下特点：</a:t>
            </a:r>
          </a:p>
          <a:p>
            <a:pPr marL="0" indent="0">
              <a:buNone/>
            </a:pPr>
            <a:r>
              <a:rPr lang="zh-CN" altLang="zh-CN" sz="2000" dirty="0"/>
              <a:t>●叶子节点只可能在最后两层出现；</a:t>
            </a:r>
          </a:p>
          <a:p>
            <a:pPr marL="0" indent="0">
              <a:buNone/>
            </a:pPr>
            <a:r>
              <a:rPr lang="zh-CN" altLang="zh-CN" sz="2000" dirty="0"/>
              <a:t>●对于任一节点，若其右子树的深度为</a:t>
            </a:r>
            <a:r>
              <a:rPr lang="en-US" altLang="zh-CN" sz="2000" dirty="0"/>
              <a:t>m</a:t>
            </a:r>
            <a:r>
              <a:rPr lang="zh-CN" altLang="zh-CN" sz="2000" dirty="0"/>
              <a:t>，则该节点左子树的深度为</a:t>
            </a:r>
            <a:r>
              <a:rPr lang="en-US" altLang="zh-CN" sz="2000" dirty="0"/>
              <a:t>m</a:t>
            </a:r>
            <a:r>
              <a:rPr lang="zh-CN" altLang="zh-CN" sz="2000" dirty="0"/>
              <a:t>或为</a:t>
            </a:r>
            <a:r>
              <a:rPr lang="en-US" altLang="zh-CN" sz="2000" dirty="0"/>
              <a:t>m</a:t>
            </a:r>
            <a:r>
              <a:rPr lang="zh-CN" altLang="zh-CN" sz="2000" dirty="0"/>
              <a:t>＋</a:t>
            </a:r>
            <a:r>
              <a:rPr lang="en-US" altLang="zh-CN" sz="2000" dirty="0"/>
              <a:t>1</a:t>
            </a:r>
            <a:r>
              <a:rPr lang="zh-CN" altLang="zh-CN" sz="2000" dirty="0"/>
              <a:t>。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完全二叉树性质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：具有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个节点的完全二叉树的深度为［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log</a:t>
            </a:r>
            <a:r>
              <a:rPr lang="en-US" altLang="zh-CN" sz="20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］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+1</a:t>
            </a:r>
            <a:r>
              <a:rPr lang="zh-CN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886CB1-A368-4A8F-B51D-CD4992072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129" y="1791128"/>
            <a:ext cx="2695595" cy="15716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523229-629A-4EB8-98E1-00F5FEE9E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760" y="4032533"/>
            <a:ext cx="2519023" cy="15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558800" y="1343706"/>
            <a:ext cx="11074400" cy="523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例题</a:t>
            </a:r>
            <a:r>
              <a:rPr lang="en-US" altLang="zh-CN" sz="2000" dirty="0">
                <a:solidFill>
                  <a:srgbClr val="FF0000"/>
                </a:solidFill>
              </a:rPr>
              <a:t>1】</a:t>
            </a:r>
          </a:p>
          <a:p>
            <a:pPr marL="0" indent="0">
              <a:buNone/>
            </a:pPr>
            <a:r>
              <a:rPr lang="zh-CN" altLang="zh-CN" sz="2000" dirty="0"/>
              <a:t>深度为</a:t>
            </a:r>
            <a:r>
              <a:rPr lang="en-US" altLang="zh-CN" sz="2000" dirty="0"/>
              <a:t>7</a:t>
            </a:r>
            <a:r>
              <a:rPr lang="zh-CN" altLang="zh-CN" sz="2000" dirty="0"/>
              <a:t>的二叉树共有</a:t>
            </a:r>
            <a:r>
              <a:rPr lang="en-US" altLang="zh-CN" sz="2000" dirty="0"/>
              <a:t>127</a:t>
            </a:r>
            <a:r>
              <a:rPr lang="zh-CN" altLang="zh-CN" sz="2000" dirty="0"/>
              <a:t>个结点，则下列说法中错误的是（ ）。</a:t>
            </a:r>
          </a:p>
          <a:p>
            <a:r>
              <a:rPr lang="en-US" altLang="zh-CN" sz="2000" dirty="0"/>
              <a:t>A)</a:t>
            </a:r>
            <a:r>
              <a:rPr lang="zh-CN" altLang="zh-CN" sz="2000" dirty="0"/>
              <a:t>该二叉树是满二叉树</a:t>
            </a:r>
          </a:p>
          <a:p>
            <a:r>
              <a:rPr lang="en-US" altLang="zh-CN" sz="2000" dirty="0"/>
              <a:t>B)</a:t>
            </a:r>
            <a:r>
              <a:rPr lang="zh-CN" altLang="zh-CN" sz="2000" dirty="0"/>
              <a:t>该二叉树有一个度为</a:t>
            </a:r>
            <a:r>
              <a:rPr lang="en-US" altLang="zh-CN" sz="2000" dirty="0"/>
              <a:t>1</a:t>
            </a:r>
            <a:r>
              <a:rPr lang="zh-CN" altLang="zh-CN" sz="2000" dirty="0"/>
              <a:t>的结点</a:t>
            </a:r>
          </a:p>
          <a:p>
            <a:r>
              <a:rPr lang="en-US" altLang="zh-CN" sz="2000" dirty="0"/>
              <a:t>C)</a:t>
            </a:r>
            <a:r>
              <a:rPr lang="zh-CN" altLang="zh-CN" sz="2000" dirty="0"/>
              <a:t>该二叉树是完全二叉树</a:t>
            </a:r>
          </a:p>
          <a:p>
            <a:r>
              <a:rPr lang="en-US" altLang="zh-CN" sz="2000" dirty="0"/>
              <a:t>D)</a:t>
            </a:r>
            <a:r>
              <a:rPr lang="zh-CN" altLang="zh-CN" sz="2000" dirty="0"/>
              <a:t>该二叉树有</a:t>
            </a:r>
            <a:r>
              <a:rPr lang="en-US" altLang="zh-CN" sz="2000" dirty="0"/>
              <a:t>64</a:t>
            </a:r>
            <a:r>
              <a:rPr lang="zh-CN" altLang="zh-CN" sz="2000" dirty="0"/>
              <a:t>个叶子结点</a:t>
            </a:r>
            <a:endParaRPr lang="en-US" altLang="zh-CN" sz="2000" dirty="0"/>
          </a:p>
          <a:p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42405A-9B06-4306-B362-4742CEF477D5}"/>
              </a:ext>
            </a:extLst>
          </p:cNvPr>
          <p:cNvSpPr/>
          <p:nvPr/>
        </p:nvSpPr>
        <p:spPr>
          <a:xfrm>
            <a:off x="638086" y="41242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【解析】满二叉树满足深度为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的二叉树最多有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baseline="30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m-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个结点，本题中二叉树深度为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且有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127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个结点，满足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baseline="30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-1=127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，达到最大值，故此二叉树为满二叉树，也是完全二叉树。满二叉树第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层上有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baseline="30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k-1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结点，则该二叉树的叶子结点数为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baseline="30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7-1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=64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个。满二叉树不存在度为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的结点。</a:t>
            </a:r>
          </a:p>
        </p:txBody>
      </p:sp>
    </p:spTree>
    <p:extLst>
      <p:ext uri="{BB962C8B-B14F-4D97-AF65-F5344CB8AC3E}">
        <p14:creationId xmlns:p14="http://schemas.microsoft.com/office/powerpoint/2010/main" val="25476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657514" y="1366838"/>
            <a:ext cx="11074400" cy="523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例题</a:t>
            </a:r>
            <a:r>
              <a:rPr lang="en-US" altLang="zh-CN" sz="2000" dirty="0">
                <a:solidFill>
                  <a:srgbClr val="FF0000"/>
                </a:solidFill>
              </a:rPr>
              <a:t>2】</a:t>
            </a:r>
          </a:p>
          <a:p>
            <a:pPr marL="0" indent="0">
              <a:buNone/>
            </a:pPr>
            <a:r>
              <a:rPr lang="zh-CN" altLang="zh-CN" sz="2000" dirty="0"/>
              <a:t>某完全二叉树共有</a:t>
            </a:r>
            <a:r>
              <a:rPr lang="en-US" altLang="zh-CN" sz="2000" dirty="0"/>
              <a:t>256</a:t>
            </a:r>
            <a:r>
              <a:rPr lang="zh-CN" altLang="zh-CN" sz="2000" dirty="0"/>
              <a:t>个结点，则该完全二叉树的深度为 </a:t>
            </a:r>
          </a:p>
          <a:p>
            <a:r>
              <a:rPr lang="en-US" altLang="zh-CN" sz="2000" dirty="0"/>
              <a:t>A)7</a:t>
            </a:r>
            <a:endParaRPr lang="zh-CN" altLang="zh-CN" sz="2000" dirty="0"/>
          </a:p>
          <a:p>
            <a:r>
              <a:rPr lang="en-US" altLang="zh-CN" sz="2000" dirty="0"/>
              <a:t>B)8</a:t>
            </a:r>
            <a:endParaRPr lang="zh-CN" altLang="zh-CN" sz="2000" dirty="0"/>
          </a:p>
          <a:p>
            <a:r>
              <a:rPr lang="en-US" altLang="zh-CN" sz="2000" dirty="0"/>
              <a:t>C)9</a:t>
            </a:r>
            <a:endParaRPr lang="zh-CN" altLang="zh-CN" sz="2000" dirty="0"/>
          </a:p>
          <a:p>
            <a:r>
              <a:rPr lang="en-US" altLang="zh-CN" sz="2000" dirty="0"/>
              <a:t>D)10</a:t>
            </a:r>
          </a:p>
          <a:p>
            <a:endParaRPr lang="zh-CN" altLang="zh-CN" sz="2000" dirty="0"/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2D0302-D240-42E0-9422-04D985ECADDC}"/>
              </a:ext>
            </a:extLst>
          </p:cNvPr>
          <p:cNvSpPr/>
          <p:nvPr/>
        </p:nvSpPr>
        <p:spPr>
          <a:xfrm>
            <a:off x="657514" y="4155200"/>
            <a:ext cx="7161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【解析】根据完全二叉树的性质：具有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个结点的完全二叉树的深度为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[log</a:t>
            </a:r>
            <a:r>
              <a:rPr lang="en-US" altLang="zh-CN" kern="100" baseline="-25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n]+1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。本题中完全二叉树共有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256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个结点，则深度为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[log</a:t>
            </a:r>
            <a:r>
              <a:rPr lang="en-US" altLang="zh-CN" kern="100" baseline="-25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256]+1=8+1=9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2382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558800" y="1271034"/>
            <a:ext cx="11074400" cy="523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例题</a:t>
            </a:r>
            <a:r>
              <a:rPr lang="en-US" altLang="zh-CN" sz="2000" dirty="0">
                <a:solidFill>
                  <a:srgbClr val="FF0000"/>
                </a:solidFill>
              </a:rPr>
              <a:t>3】</a:t>
            </a:r>
          </a:p>
          <a:p>
            <a:pPr marL="0" indent="0">
              <a:buNone/>
            </a:pPr>
            <a:r>
              <a:rPr lang="zh-CN" altLang="zh-CN" sz="2000" dirty="0"/>
              <a:t>深度为７的完全二叉树中共有</a:t>
            </a:r>
            <a:r>
              <a:rPr lang="en-US" altLang="zh-CN" sz="2000" dirty="0"/>
              <a:t>125</a:t>
            </a:r>
            <a:r>
              <a:rPr lang="zh-CN" altLang="zh-CN" sz="2000" dirty="0"/>
              <a:t>个结点，则该完全二叉树中的叶子结点数为 </a:t>
            </a:r>
          </a:p>
          <a:p>
            <a:r>
              <a:rPr lang="en-US" altLang="zh-CN" sz="2000" dirty="0"/>
              <a:t>A)62</a:t>
            </a:r>
            <a:endParaRPr lang="zh-CN" altLang="zh-CN" sz="2000" dirty="0"/>
          </a:p>
          <a:p>
            <a:r>
              <a:rPr lang="en-US" altLang="zh-CN" sz="2000" dirty="0"/>
              <a:t>B)63</a:t>
            </a:r>
            <a:endParaRPr lang="zh-CN" altLang="zh-CN" sz="2000" dirty="0"/>
          </a:p>
          <a:p>
            <a:r>
              <a:rPr lang="en-US" altLang="zh-CN" sz="2000" dirty="0"/>
              <a:t>C)64</a:t>
            </a:r>
            <a:endParaRPr lang="zh-CN" altLang="zh-CN" sz="2000" dirty="0"/>
          </a:p>
          <a:p>
            <a:r>
              <a:rPr lang="en-US" altLang="zh-CN" sz="2000" dirty="0"/>
              <a:t>D)65</a:t>
            </a:r>
          </a:p>
          <a:p>
            <a:endParaRPr lang="zh-CN" altLang="zh-CN" sz="2000" dirty="0"/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F0DC807-2D9B-405B-B7CC-E0817B18CDBC}"/>
              </a:ext>
            </a:extLst>
          </p:cNvPr>
          <p:cNvSpPr/>
          <p:nvPr/>
        </p:nvSpPr>
        <p:spPr>
          <a:xfrm>
            <a:off x="657514" y="384726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【解析】在满二叉树的第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层上有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baseline="30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k-1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个结点、且深度为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的满二叉树有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baseline="30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个结点，则深度为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的满二叉树共有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baseline="30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-1=63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个结点，第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层上有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baseline="30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6-1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=32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个结点。本题是深度为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的完全二叉树，则前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层共有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63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个结点，第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层的结点数为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125-63=62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个且全为叶子结点。由于第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层上有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个结点，第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层上有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62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个结点，则第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层上有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个结点无左右子树（该结点为叶子结点）。因此，该完全二叉树中共有叶子结点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62+1=63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369315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435429" y="1372281"/>
            <a:ext cx="8737600" cy="523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）二叉树的遍历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①前序遍历</a:t>
            </a:r>
            <a:endParaRPr lang="zh-CN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sz="2000" dirty="0"/>
              <a:t>访问根节点在访问左子树和访问右子树之前。即首先访问根节点，然后遍历左子树，最后遍历右子树；并且在遍历左子树和右子树时，仍然先访问根节点，然后遍历左子树，最后遍历右子树。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/>
              <a:t>例如，对图中的二叉树进行前序遍历的结果（或称为该二叉树的前序序列）为：</a:t>
            </a:r>
            <a:r>
              <a:rPr lang="en-US" altLang="zh-CN" sz="2000" dirty="0"/>
              <a:t>A</a:t>
            </a:r>
            <a:r>
              <a:rPr lang="zh-CN" altLang="zh-CN" sz="2000" dirty="0"/>
              <a:t>，</a:t>
            </a:r>
            <a:r>
              <a:rPr lang="en-US" altLang="zh-CN" sz="2000" dirty="0"/>
              <a:t>B</a:t>
            </a:r>
            <a:r>
              <a:rPr lang="zh-CN" altLang="zh-CN" sz="2000" dirty="0"/>
              <a:t>，</a:t>
            </a:r>
            <a:r>
              <a:rPr lang="en-US" altLang="zh-CN" sz="2000" dirty="0"/>
              <a:t>D</a:t>
            </a:r>
            <a:r>
              <a:rPr lang="zh-CN" altLang="zh-CN" sz="2000" dirty="0"/>
              <a:t>，</a:t>
            </a:r>
            <a:r>
              <a:rPr lang="en-US" altLang="zh-CN" sz="2000" dirty="0"/>
              <a:t>H</a:t>
            </a:r>
            <a:r>
              <a:rPr lang="zh-CN" altLang="zh-CN" sz="2000" dirty="0"/>
              <a:t>，</a:t>
            </a:r>
            <a:r>
              <a:rPr lang="en-US" altLang="zh-CN" sz="2000" dirty="0"/>
              <a:t>E</a:t>
            </a:r>
            <a:r>
              <a:rPr lang="zh-CN" altLang="zh-CN" sz="2000" dirty="0"/>
              <a:t>，</a:t>
            </a:r>
            <a:r>
              <a:rPr lang="en-US" altLang="zh-CN" sz="2000" dirty="0"/>
              <a:t>I</a:t>
            </a:r>
            <a:r>
              <a:rPr lang="zh-CN" altLang="zh-CN" sz="2000" dirty="0"/>
              <a:t>，</a:t>
            </a:r>
            <a:r>
              <a:rPr lang="en-US" altLang="zh-CN" sz="2000" dirty="0"/>
              <a:t>C</a:t>
            </a:r>
            <a:r>
              <a:rPr lang="zh-CN" altLang="zh-CN" sz="2000" dirty="0"/>
              <a:t>，</a:t>
            </a:r>
            <a:r>
              <a:rPr lang="en-US" altLang="zh-CN" sz="2000" dirty="0"/>
              <a:t>F</a:t>
            </a:r>
            <a:r>
              <a:rPr lang="zh-CN" altLang="zh-CN" sz="2000" dirty="0"/>
              <a:t>，</a:t>
            </a:r>
            <a:r>
              <a:rPr lang="en-US" altLang="zh-CN" sz="2000" dirty="0"/>
              <a:t>G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7BC714-0E58-4922-A036-F962858D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868" y="3846224"/>
            <a:ext cx="2682011" cy="22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5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595085" y="1312183"/>
            <a:ext cx="8737600" cy="2935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②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中序遍历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sz="2000" dirty="0"/>
              <a:t>访问根节点在访问左子树和访问右子树两者之间。即首先遍历左子树，然后访问根节点，最后遍历右子树。并且在遍历左子树和右子树时，仍然首先遍历左子树，然后访问根节点，最后遍历右子树。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/>
              <a:t>例如，对图中的二叉树进行中序遍历的结果（或称为该二叉树的中序序列）为：</a:t>
            </a:r>
            <a:r>
              <a:rPr lang="en-US" altLang="zh-CN" sz="2000" dirty="0"/>
              <a:t>H</a:t>
            </a:r>
            <a:r>
              <a:rPr lang="zh-CN" altLang="zh-CN" sz="2000" dirty="0"/>
              <a:t>，</a:t>
            </a:r>
            <a:r>
              <a:rPr lang="en-US" altLang="zh-CN" sz="2000" dirty="0"/>
              <a:t>D</a:t>
            </a:r>
            <a:r>
              <a:rPr lang="zh-CN" altLang="zh-CN" sz="2000" dirty="0"/>
              <a:t>，</a:t>
            </a:r>
            <a:r>
              <a:rPr lang="en-US" altLang="zh-CN" sz="2000" dirty="0"/>
              <a:t>B</a:t>
            </a:r>
            <a:r>
              <a:rPr lang="zh-CN" altLang="zh-CN" sz="2000" dirty="0"/>
              <a:t>，</a:t>
            </a:r>
            <a:r>
              <a:rPr lang="en-US" altLang="zh-CN" sz="2000" dirty="0"/>
              <a:t>E</a:t>
            </a:r>
            <a:r>
              <a:rPr lang="zh-CN" altLang="zh-CN" sz="2000" dirty="0"/>
              <a:t>，</a:t>
            </a:r>
            <a:r>
              <a:rPr lang="en-US" altLang="zh-CN" sz="2000" dirty="0"/>
              <a:t>I</a:t>
            </a:r>
            <a:r>
              <a:rPr lang="zh-CN" altLang="zh-CN" sz="2000" dirty="0"/>
              <a:t>，</a:t>
            </a:r>
            <a:r>
              <a:rPr lang="en-US" altLang="zh-CN" sz="2000" dirty="0"/>
              <a:t>A</a:t>
            </a:r>
            <a:r>
              <a:rPr lang="zh-CN" altLang="zh-CN" sz="2000" dirty="0"/>
              <a:t>，</a:t>
            </a:r>
            <a:r>
              <a:rPr lang="en-US" altLang="zh-CN" sz="2000" dirty="0"/>
              <a:t>C</a:t>
            </a:r>
            <a:r>
              <a:rPr lang="zh-CN" altLang="zh-CN" sz="2000" dirty="0"/>
              <a:t>，</a:t>
            </a:r>
            <a:r>
              <a:rPr lang="en-US" altLang="zh-CN" sz="2000" dirty="0"/>
              <a:t>G</a:t>
            </a:r>
            <a:r>
              <a:rPr lang="zh-CN" altLang="zh-CN" sz="2000" dirty="0"/>
              <a:t>，</a:t>
            </a:r>
            <a:r>
              <a:rPr lang="en-US" altLang="zh-CN" sz="2000" dirty="0"/>
              <a:t>F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85D5DF-8E53-48F4-818E-75E6A543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239" y="3185425"/>
            <a:ext cx="2476518" cy="212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602343" y="1313543"/>
            <a:ext cx="8737600" cy="2617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③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后序遍历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 sz="2000" dirty="0"/>
              <a:t>访问根节点在访问左子树和访问右子树之后。即首先遍历左子树，然后遍历右子树，最后访问根节点；并且在遍历左子树和右子树时，仍然首先遍历左子树，然后遍历右子树，最后访问根节点。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/>
              <a:t>例如，对图中的二叉树进行后序遍历的结果（或称为该二叉树的后序序列）为：</a:t>
            </a:r>
            <a:r>
              <a:rPr lang="en-US" altLang="zh-CN" sz="2000" dirty="0"/>
              <a:t>H</a:t>
            </a:r>
            <a:r>
              <a:rPr lang="zh-CN" altLang="zh-CN" sz="2000" dirty="0"/>
              <a:t>，</a:t>
            </a:r>
            <a:r>
              <a:rPr lang="en-US" altLang="zh-CN" sz="2000" dirty="0"/>
              <a:t>D</a:t>
            </a:r>
            <a:r>
              <a:rPr lang="zh-CN" altLang="zh-CN" sz="2000" dirty="0"/>
              <a:t>，</a:t>
            </a:r>
            <a:r>
              <a:rPr lang="en-US" altLang="zh-CN" sz="2000" dirty="0"/>
              <a:t>I</a:t>
            </a:r>
            <a:r>
              <a:rPr lang="zh-CN" altLang="zh-CN" sz="2000" dirty="0"/>
              <a:t>，</a:t>
            </a:r>
            <a:r>
              <a:rPr lang="en-US" altLang="zh-CN" sz="2000" dirty="0"/>
              <a:t>E</a:t>
            </a:r>
            <a:r>
              <a:rPr lang="zh-CN" altLang="zh-CN" sz="2000" dirty="0"/>
              <a:t>，</a:t>
            </a:r>
            <a:r>
              <a:rPr lang="en-US" altLang="zh-CN" sz="2000" dirty="0"/>
              <a:t>B</a:t>
            </a:r>
            <a:r>
              <a:rPr lang="zh-CN" altLang="zh-CN" sz="2000" dirty="0"/>
              <a:t>，</a:t>
            </a:r>
            <a:r>
              <a:rPr lang="en-US" altLang="zh-CN" sz="2000" dirty="0"/>
              <a:t>G</a:t>
            </a:r>
            <a:r>
              <a:rPr lang="zh-CN" altLang="zh-CN" sz="2000" dirty="0"/>
              <a:t>，</a:t>
            </a:r>
            <a:r>
              <a:rPr lang="en-US" altLang="zh-CN" sz="2000" dirty="0"/>
              <a:t>F</a:t>
            </a:r>
            <a:r>
              <a:rPr lang="zh-CN" altLang="zh-CN" sz="2000" dirty="0"/>
              <a:t>，</a:t>
            </a:r>
            <a:r>
              <a:rPr lang="en-US" altLang="zh-CN" sz="2000" dirty="0"/>
              <a:t>C</a:t>
            </a:r>
            <a:r>
              <a:rPr lang="zh-CN" altLang="zh-CN" sz="2000" dirty="0"/>
              <a:t>，</a:t>
            </a:r>
            <a:r>
              <a:rPr lang="en-US" altLang="zh-CN" sz="2000" dirty="0"/>
              <a:t>A</a:t>
            </a:r>
            <a:r>
              <a:rPr lang="zh-CN" altLang="zh-CN" sz="2000" dirty="0"/>
              <a:t>。</a:t>
            </a:r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A45AED-1697-44BF-819A-AB28F58B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046" y="3179095"/>
            <a:ext cx="3076368" cy="264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1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590609" y="1338717"/>
            <a:ext cx="11074400" cy="523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例题</a:t>
            </a:r>
            <a:r>
              <a:rPr lang="en-US" altLang="zh-CN" sz="2000" dirty="0">
                <a:solidFill>
                  <a:srgbClr val="FF0000"/>
                </a:solidFill>
              </a:rPr>
              <a:t>1】</a:t>
            </a:r>
          </a:p>
          <a:p>
            <a:pPr marL="0" indent="0">
              <a:buNone/>
            </a:pPr>
            <a:r>
              <a:rPr lang="zh-CN" altLang="en-US" sz="2000" dirty="0"/>
              <a:t>有二叉树如下图所示，则前序序列为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A)ABDEGCFH</a:t>
            </a:r>
          </a:p>
          <a:p>
            <a:pPr marL="0" indent="0">
              <a:buNone/>
            </a:pPr>
            <a:r>
              <a:rPr lang="en-US" altLang="zh-CN" sz="2000" dirty="0"/>
              <a:t>B)DBGEAFHC</a:t>
            </a:r>
          </a:p>
          <a:p>
            <a:pPr marL="0" indent="0">
              <a:buNone/>
            </a:pPr>
            <a:r>
              <a:rPr lang="en-US" altLang="zh-CN" sz="2000" dirty="0"/>
              <a:t>C)DGEBHFCA</a:t>
            </a:r>
          </a:p>
          <a:p>
            <a:pPr marL="0" indent="0">
              <a:buNone/>
            </a:pPr>
            <a:r>
              <a:rPr lang="en-US" altLang="zh-CN" sz="2000" dirty="0"/>
              <a:t>D)ABCDEFGH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4A4B65-A5F0-464C-9F4C-E3ED6DF77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104" y="1733492"/>
            <a:ext cx="2157428" cy="194787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A81978F-EC27-4146-8281-B8947B995982}"/>
              </a:ext>
            </a:extLst>
          </p:cNvPr>
          <p:cNvSpPr/>
          <p:nvPr/>
        </p:nvSpPr>
        <p:spPr>
          <a:xfrm>
            <a:off x="526991" y="4096086"/>
            <a:ext cx="97450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【解析】前序遍历首先访问根结点，然后遍历左子树，最后遍历右子树；在遍历左、右子树时，仍然先访问根结点，然后遍历左子树，最后遍历右子树。故本题前序序列是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ABDEGCFH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中序遍历首先遍历左子树，然后访问跟结点，最后遍历右子树；在遍历左、右子树时，仍然先遍历左子树，然后访问跟结点，最后遍历右子树。故本题的中序序列是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DBGEAFHC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后序遍历首先遍历左子树，然后遍历右子树，最后访问根结点；在遍历左、右子树时，仍然先遍历左子树，然后遍历右子树，最后访问根结点。故本题的后序序列是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DGEBHFCA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9933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558800" y="1360200"/>
            <a:ext cx="11074400" cy="523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</a:rPr>
              <a:t>例题</a:t>
            </a:r>
            <a:r>
              <a:rPr lang="en-US" altLang="zh-CN" sz="2000" dirty="0">
                <a:solidFill>
                  <a:srgbClr val="FF0000"/>
                </a:solidFill>
              </a:rPr>
              <a:t>2】</a:t>
            </a:r>
          </a:p>
          <a:p>
            <a:pPr marL="0" indent="0">
              <a:buNone/>
            </a:pPr>
            <a:r>
              <a:rPr lang="zh-CN" altLang="zh-CN" sz="2000" dirty="0"/>
              <a:t>某二叉树的中序遍历序列为</a:t>
            </a:r>
            <a:r>
              <a:rPr lang="en-US" altLang="zh-CN" sz="2000" dirty="0" err="1"/>
              <a:t>CBADE</a:t>
            </a:r>
            <a:r>
              <a:rPr lang="zh-CN" altLang="zh-CN" sz="2000" dirty="0"/>
              <a:t>，后序遍历序列为</a:t>
            </a:r>
            <a:r>
              <a:rPr lang="en-US" altLang="zh-CN" sz="2000" dirty="0" err="1"/>
              <a:t>CBEDA</a:t>
            </a:r>
            <a:r>
              <a:rPr lang="zh-CN" altLang="zh-CN" sz="2000" dirty="0"/>
              <a:t>，则前序遍历序列为（ ）。</a:t>
            </a:r>
          </a:p>
          <a:p>
            <a:r>
              <a:rPr lang="en-US" altLang="zh-CN" sz="2000" dirty="0"/>
              <a:t>A)</a:t>
            </a:r>
            <a:r>
              <a:rPr lang="en-US" altLang="zh-CN" sz="2000" dirty="0" err="1"/>
              <a:t>CBADE</a:t>
            </a:r>
            <a:endParaRPr lang="zh-CN" altLang="zh-CN" sz="2000" dirty="0"/>
          </a:p>
          <a:p>
            <a:r>
              <a:rPr lang="en-US" altLang="zh-CN" sz="2000" dirty="0"/>
              <a:t>B)</a:t>
            </a:r>
            <a:r>
              <a:rPr lang="en-US" altLang="zh-CN" sz="2000" dirty="0" err="1"/>
              <a:t>CBEDA</a:t>
            </a:r>
            <a:endParaRPr lang="zh-CN" altLang="zh-CN" sz="2000" dirty="0"/>
          </a:p>
          <a:p>
            <a:r>
              <a:rPr lang="en-US" altLang="zh-CN" sz="2000" dirty="0"/>
              <a:t>C)</a:t>
            </a:r>
            <a:r>
              <a:rPr lang="en-US" altLang="zh-CN" sz="2000" dirty="0" err="1"/>
              <a:t>ABCDE</a:t>
            </a:r>
            <a:endParaRPr lang="zh-CN" altLang="zh-CN" sz="2000" dirty="0"/>
          </a:p>
          <a:p>
            <a:r>
              <a:rPr lang="en-US" altLang="zh-CN" sz="2000" dirty="0"/>
              <a:t>D)</a:t>
            </a:r>
            <a:r>
              <a:rPr lang="en-US" altLang="zh-CN" sz="2000" dirty="0" err="1"/>
              <a:t>EDCBA</a:t>
            </a:r>
            <a:endParaRPr lang="en-US" altLang="zh-CN" sz="2000" dirty="0"/>
          </a:p>
          <a:p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23712A-8CCA-407D-A43D-FC0368B9B022}"/>
              </a:ext>
            </a:extLst>
          </p:cNvPr>
          <p:cNvSpPr/>
          <p:nvPr/>
        </p:nvSpPr>
        <p:spPr>
          <a:xfrm>
            <a:off x="655205" y="3976400"/>
            <a:ext cx="98732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【解析】二叉树的后序遍历序列为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CBEDA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，由于后序遍历最后访问根结点，可以确定该二叉树的根结点是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。再由中序遍历序列为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CBADE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，可以得到子序列（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CB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）一定在左子树中，子序列（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）一定在右子树中。结点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在中序序列和后序序列中顺序未变，说明结点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是结点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的父结点；结点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在中序序列和后序序列中顺序相反，说明结点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是结点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的父结点。因此该二叉树的前序遍历序列为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ABCDE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190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493486" y="1318011"/>
            <a:ext cx="11074400" cy="2724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例题</a:t>
            </a:r>
            <a:r>
              <a:rPr lang="en-US" altLang="zh-CN" sz="2400" dirty="0">
                <a:solidFill>
                  <a:srgbClr val="FF0000"/>
                </a:solidFill>
              </a:rPr>
              <a:t>3】</a:t>
            </a:r>
          </a:p>
          <a:p>
            <a:pPr marL="0" indent="0">
              <a:buNone/>
            </a:pPr>
            <a:r>
              <a:rPr lang="zh-CN" altLang="zh-CN" sz="2400" dirty="0"/>
              <a:t>设二叉树的前序序列为</a:t>
            </a:r>
            <a:r>
              <a:rPr lang="en-US" altLang="zh-CN" sz="2400" dirty="0"/>
              <a:t>ABDEGHCFIJ</a:t>
            </a:r>
            <a:r>
              <a:rPr lang="zh-CN" altLang="zh-CN" sz="2400" dirty="0"/>
              <a:t>，中序序列为</a:t>
            </a:r>
            <a:r>
              <a:rPr lang="en-US" altLang="zh-CN" sz="2400" dirty="0"/>
              <a:t>DBGEHACIFJ</a:t>
            </a:r>
            <a:r>
              <a:rPr lang="zh-CN" altLang="zh-CN" sz="2400" dirty="0"/>
              <a:t>。则后序序列为 </a:t>
            </a:r>
          </a:p>
          <a:p>
            <a:r>
              <a:rPr lang="en-US" altLang="zh-CN" sz="2400" dirty="0"/>
              <a:t>A)JIHGFEDCBA</a:t>
            </a:r>
            <a:endParaRPr lang="zh-CN" altLang="zh-CN" sz="2400" dirty="0"/>
          </a:p>
          <a:p>
            <a:r>
              <a:rPr lang="en-US" altLang="zh-CN" sz="2400" dirty="0"/>
              <a:t>B)DGHEBIJFCA </a:t>
            </a:r>
            <a:endParaRPr lang="zh-CN" altLang="zh-CN" sz="2400" dirty="0"/>
          </a:p>
          <a:p>
            <a:r>
              <a:rPr lang="en-US" altLang="zh-CN" sz="2400" dirty="0"/>
              <a:t>C)GHIJDEFBCA</a:t>
            </a:r>
            <a:endParaRPr lang="zh-CN" altLang="zh-CN" sz="2400" dirty="0"/>
          </a:p>
          <a:p>
            <a:r>
              <a:rPr lang="en-US" altLang="zh-CN" sz="2400" dirty="0"/>
              <a:t>D)ABCDEFGHIJ</a:t>
            </a:r>
          </a:p>
          <a:p>
            <a:endParaRPr lang="zh-CN" altLang="zh-CN" sz="2400" dirty="0"/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7C1DE2-52E9-4B53-AEC8-2F078AA5EFBF}"/>
              </a:ext>
            </a:extLst>
          </p:cNvPr>
          <p:cNvSpPr/>
          <p:nvPr/>
        </p:nvSpPr>
        <p:spPr>
          <a:xfrm>
            <a:off x="558800" y="4042161"/>
            <a:ext cx="106703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【解析】二叉树的前序序列为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ABDEGHCFIJ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，由于前序遍历首先访问根结点，可以确定该二叉树的根结点是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。再由中序序列为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DBGEHACIFJ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，可以得到结点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位于根结点的左子树上，结点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位于根结点的右子树上。由于中序遍历和后序遍历都是先遍历左子树，故本题后序遍历首先访问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结点；再由后序遍历是最后访问根结点，故本题后序遍历最后访问的结点是根结点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。采用排除法可知，后续序列为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DGHEBIJFCA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1657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483177" y="1312874"/>
            <a:ext cx="11315700" cy="191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）队列的运算</a:t>
            </a:r>
          </a:p>
          <a:p>
            <a:pPr marL="0" indent="0">
              <a:buNone/>
            </a:pPr>
            <a:r>
              <a:rPr lang="zh-CN" altLang="zh-CN" sz="2000" dirty="0"/>
              <a:t>可以用顺序存储的线性表来表示队列，为了指示当前执行退队运算的队头位置，需要一个队头指针（排头指针）</a:t>
            </a:r>
            <a:r>
              <a:rPr lang="en-US" altLang="zh-CN" sz="2000" dirty="0"/>
              <a:t>front</a:t>
            </a:r>
            <a:r>
              <a:rPr lang="zh-CN" altLang="zh-CN" sz="2000" dirty="0"/>
              <a:t>，为了指示当前执行入队运算的队尾位置，需要一个队尾指针</a:t>
            </a:r>
            <a:r>
              <a:rPr lang="en-US" altLang="zh-CN" sz="2000" dirty="0"/>
              <a:t>rear</a:t>
            </a:r>
            <a:r>
              <a:rPr lang="zh-CN" altLang="zh-CN" sz="2000" dirty="0"/>
              <a:t>。排头指针</a:t>
            </a:r>
            <a:r>
              <a:rPr lang="en-US" altLang="zh-CN" sz="2000" dirty="0"/>
              <a:t>front</a:t>
            </a:r>
            <a:r>
              <a:rPr lang="zh-CN" altLang="zh-CN" sz="2000" dirty="0"/>
              <a:t>总是指向队头元素的前一个位置，而队尾指针</a:t>
            </a:r>
            <a:r>
              <a:rPr lang="en-US" altLang="zh-CN" sz="2000" dirty="0"/>
              <a:t>rear</a:t>
            </a:r>
            <a:r>
              <a:rPr lang="zh-CN" altLang="zh-CN" sz="2000" dirty="0"/>
              <a:t>总是指向队尾元素。队尾指针</a:t>
            </a:r>
            <a:r>
              <a:rPr lang="en-US" altLang="zh-CN" sz="2000" dirty="0"/>
              <a:t>rear</a:t>
            </a:r>
            <a:r>
              <a:rPr lang="zh-CN" altLang="zh-CN" sz="2000" dirty="0"/>
              <a:t>和队头指针</a:t>
            </a:r>
            <a:r>
              <a:rPr lang="en-US" altLang="zh-CN" sz="2000" dirty="0"/>
              <a:t>front</a:t>
            </a:r>
            <a:r>
              <a:rPr lang="zh-CN" altLang="zh-CN" sz="2000" dirty="0"/>
              <a:t>共同反映了队列中元素动态变化的情况。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0FAE7F-2287-4DA2-BB27-B14761BD0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463" y="3358421"/>
            <a:ext cx="4507937" cy="211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486229" y="1471882"/>
            <a:ext cx="10752138" cy="19970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例题</a:t>
            </a:r>
            <a:r>
              <a:rPr lang="en-US" altLang="zh-CN" dirty="0">
                <a:solidFill>
                  <a:srgbClr val="FF0000"/>
                </a:solidFill>
              </a:rPr>
              <a:t>4】</a:t>
            </a:r>
          </a:p>
          <a:p>
            <a:pPr marL="0" indent="0">
              <a:buNone/>
            </a:pPr>
            <a:r>
              <a:rPr lang="zh-CN" altLang="zh-CN" dirty="0"/>
              <a:t>设二叉树的前序序列与中序序列均为</a:t>
            </a:r>
            <a:r>
              <a:rPr lang="en-US" altLang="zh-CN" dirty="0"/>
              <a:t>ABCDEFGH</a:t>
            </a:r>
            <a:r>
              <a:rPr lang="zh-CN" altLang="zh-CN" dirty="0"/>
              <a:t>，则该二叉树的后序序列为 </a:t>
            </a:r>
          </a:p>
          <a:p>
            <a:r>
              <a:rPr lang="en-US" altLang="zh-CN" dirty="0"/>
              <a:t>A)ABCDHGFE</a:t>
            </a:r>
            <a:endParaRPr lang="zh-CN" altLang="zh-CN" dirty="0"/>
          </a:p>
          <a:p>
            <a:r>
              <a:rPr lang="en-US" altLang="zh-CN" dirty="0"/>
              <a:t>B)DCBAHGFE</a:t>
            </a:r>
            <a:endParaRPr lang="zh-CN" altLang="zh-CN" dirty="0"/>
          </a:p>
          <a:p>
            <a:r>
              <a:rPr lang="en-US" altLang="zh-CN" dirty="0"/>
              <a:t>C)EFGHABCD</a:t>
            </a:r>
            <a:endParaRPr lang="zh-CN" altLang="zh-CN" dirty="0"/>
          </a:p>
          <a:p>
            <a:r>
              <a:rPr lang="en-US" altLang="zh-CN" dirty="0"/>
              <a:t>D)HGFEDCBA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树与二叉树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81838F-5590-44F1-BB6B-F25DEC3C1280}"/>
              </a:ext>
            </a:extLst>
          </p:cNvPr>
          <p:cNvSpPr/>
          <p:nvPr/>
        </p:nvSpPr>
        <p:spPr>
          <a:xfrm>
            <a:off x="558799" y="3753524"/>
            <a:ext cx="9473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【解析】二叉树的前序序列与中序序列均为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ABCDEFGH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，可知二叉树根结点为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，且根结点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只有右子树，没有左子树。同理，可以推出结点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只有右子树无左子树。依此类推，该二叉树除叶子结点外，每个结点只有右子树无左子树。因此该二叉树的后序序列为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HGFEDCBA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2239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37647" y="1983923"/>
            <a:ext cx="4258391" cy="2780392"/>
            <a:chOff x="721633" y="1980294"/>
            <a:chExt cx="3233738" cy="2111375"/>
          </a:xfrm>
        </p:grpSpPr>
        <p:sp>
          <p:nvSpPr>
            <p:cNvPr id="24" name="Freeform 148"/>
            <p:cNvSpPr>
              <a:spLocks/>
            </p:cNvSpPr>
            <p:nvPr userDrawn="1"/>
          </p:nvSpPr>
          <p:spPr bwMode="auto">
            <a:xfrm>
              <a:off x="721633" y="1980294"/>
              <a:ext cx="3233738" cy="2111375"/>
            </a:xfrm>
            <a:custGeom>
              <a:avLst/>
              <a:gdLst>
                <a:gd name="T0" fmla="*/ 778 w 861"/>
                <a:gd name="T1" fmla="*/ 437 h 562"/>
                <a:gd name="T2" fmla="*/ 778 w 861"/>
                <a:gd name="T3" fmla="*/ 21 h 562"/>
                <a:gd name="T4" fmla="*/ 756 w 861"/>
                <a:gd name="T5" fmla="*/ 0 h 562"/>
                <a:gd name="T6" fmla="*/ 105 w 861"/>
                <a:gd name="T7" fmla="*/ 0 h 562"/>
                <a:gd name="T8" fmla="*/ 84 w 861"/>
                <a:gd name="T9" fmla="*/ 21 h 562"/>
                <a:gd name="T10" fmla="*/ 84 w 861"/>
                <a:gd name="T11" fmla="*/ 436 h 562"/>
                <a:gd name="T12" fmla="*/ 0 w 861"/>
                <a:gd name="T13" fmla="*/ 530 h 562"/>
                <a:gd name="T14" fmla="*/ 24 w 861"/>
                <a:gd name="T15" fmla="*/ 562 h 562"/>
                <a:gd name="T16" fmla="*/ 838 w 861"/>
                <a:gd name="T17" fmla="*/ 562 h 562"/>
                <a:gd name="T18" fmla="*/ 861 w 861"/>
                <a:gd name="T19" fmla="*/ 530 h 562"/>
                <a:gd name="T20" fmla="*/ 778 w 861"/>
                <a:gd name="T21" fmla="*/ 43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1" h="562">
                  <a:moveTo>
                    <a:pt x="778" y="437"/>
                  </a:moveTo>
                  <a:cubicBezTo>
                    <a:pt x="778" y="21"/>
                    <a:pt x="778" y="21"/>
                    <a:pt x="778" y="21"/>
                  </a:cubicBezTo>
                  <a:cubicBezTo>
                    <a:pt x="778" y="9"/>
                    <a:pt x="768" y="0"/>
                    <a:pt x="756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93" y="0"/>
                    <a:pt x="84" y="9"/>
                    <a:pt x="84" y="21"/>
                  </a:cubicBezTo>
                  <a:cubicBezTo>
                    <a:pt x="84" y="436"/>
                    <a:pt x="84" y="436"/>
                    <a:pt x="84" y="436"/>
                  </a:cubicBezTo>
                  <a:cubicBezTo>
                    <a:pt x="0" y="530"/>
                    <a:pt x="0" y="530"/>
                    <a:pt x="0" y="530"/>
                  </a:cubicBezTo>
                  <a:cubicBezTo>
                    <a:pt x="0" y="543"/>
                    <a:pt x="11" y="562"/>
                    <a:pt x="24" y="562"/>
                  </a:cubicBezTo>
                  <a:cubicBezTo>
                    <a:pt x="838" y="562"/>
                    <a:pt x="838" y="562"/>
                    <a:pt x="838" y="562"/>
                  </a:cubicBezTo>
                  <a:cubicBezTo>
                    <a:pt x="851" y="562"/>
                    <a:pt x="861" y="543"/>
                    <a:pt x="861" y="530"/>
                  </a:cubicBezTo>
                  <a:lnTo>
                    <a:pt x="778" y="437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149"/>
            <p:cNvSpPr>
              <a:spLocks noChangeArrowheads="1"/>
            </p:cNvSpPr>
            <p:nvPr userDrawn="1"/>
          </p:nvSpPr>
          <p:spPr bwMode="auto">
            <a:xfrm>
              <a:off x="1169308" y="2115231"/>
              <a:ext cx="2343150" cy="1404938"/>
            </a:xfrm>
            <a:prstGeom prst="rect">
              <a:avLst/>
            </a:prstGeom>
            <a:solidFill>
              <a:srgbClr val="F9F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50"/>
            <p:cNvSpPr>
              <a:spLocks/>
            </p:cNvSpPr>
            <p:nvPr userDrawn="1"/>
          </p:nvSpPr>
          <p:spPr bwMode="auto">
            <a:xfrm>
              <a:off x="2118633" y="3975781"/>
              <a:ext cx="439738" cy="74613"/>
            </a:xfrm>
            <a:custGeom>
              <a:avLst/>
              <a:gdLst>
                <a:gd name="T0" fmla="*/ 0 w 117"/>
                <a:gd name="T1" fmla="*/ 0 h 20"/>
                <a:gd name="T2" fmla="*/ 0 w 117"/>
                <a:gd name="T3" fmla="*/ 0 h 20"/>
                <a:gd name="T4" fmla="*/ 14 w 117"/>
                <a:gd name="T5" fmla="*/ 20 h 20"/>
                <a:gd name="T6" fmla="*/ 104 w 117"/>
                <a:gd name="T7" fmla="*/ 20 h 20"/>
                <a:gd name="T8" fmla="*/ 117 w 117"/>
                <a:gd name="T9" fmla="*/ 0 h 20"/>
                <a:gd name="T10" fmla="*/ 117 w 117"/>
                <a:gd name="T11" fmla="*/ 0 h 20"/>
                <a:gd name="T12" fmla="*/ 0 w 117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20"/>
                    <a:pt x="1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11" y="20"/>
                    <a:pt x="117" y="7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F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07" y="2411000"/>
            <a:ext cx="1216509" cy="1403326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877305" y="2688397"/>
            <a:ext cx="176716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未来教育</a:t>
            </a:r>
            <a:endParaRPr lang="zh-CN" altLang="en-US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600" y="5023370"/>
            <a:ext cx="12193200" cy="252000"/>
            <a:chOff x="0" y="4978400"/>
            <a:chExt cx="11157019" cy="406400"/>
          </a:xfrm>
        </p:grpSpPr>
        <p:sp>
          <p:nvSpPr>
            <p:cNvPr id="30" name="矩形 29"/>
            <p:cNvSpPr/>
            <p:nvPr userDrawn="1"/>
          </p:nvSpPr>
          <p:spPr>
            <a:xfrm>
              <a:off x="0" y="4978400"/>
              <a:ext cx="2788596" cy="406400"/>
            </a:xfrm>
            <a:prstGeom prst="rect">
              <a:avLst/>
            </a:prstGeom>
            <a:solidFill>
              <a:srgbClr val="9EC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8900"/>
                </a:solidFill>
              </a:endParaRPr>
            </a:p>
          </p:txBody>
        </p:sp>
        <p:sp>
          <p:nvSpPr>
            <p:cNvPr id="31" name="矩形 30"/>
            <p:cNvSpPr/>
            <p:nvPr userDrawn="1"/>
          </p:nvSpPr>
          <p:spPr>
            <a:xfrm>
              <a:off x="2788596" y="4978400"/>
              <a:ext cx="2788596" cy="406400"/>
            </a:xfrm>
            <a:prstGeom prst="rect">
              <a:avLst/>
            </a:prstGeom>
            <a:solidFill>
              <a:srgbClr val="CA0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8900"/>
                </a:solidFill>
              </a:endParaRPr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5577192" y="4978400"/>
              <a:ext cx="2788596" cy="406400"/>
            </a:xfrm>
            <a:prstGeom prst="rect">
              <a:avLst/>
            </a:prstGeom>
            <a:solidFill>
              <a:srgbClr val="FF8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8900"/>
                </a:solidFill>
              </a:endParaRPr>
            </a:p>
          </p:txBody>
        </p:sp>
        <p:sp>
          <p:nvSpPr>
            <p:cNvPr id="33" name="矩形 32"/>
            <p:cNvSpPr/>
            <p:nvPr userDrawn="1"/>
          </p:nvSpPr>
          <p:spPr>
            <a:xfrm>
              <a:off x="8368423" y="4978400"/>
              <a:ext cx="2788596" cy="406400"/>
            </a:xfrm>
            <a:prstGeom prst="rect">
              <a:avLst/>
            </a:prstGeom>
            <a:solidFill>
              <a:srgbClr val="008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8900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877304" y="3538143"/>
            <a:ext cx="1512000" cy="64800"/>
            <a:chOff x="0" y="4978400"/>
            <a:chExt cx="11157019" cy="406400"/>
          </a:xfrm>
        </p:grpSpPr>
        <p:sp>
          <p:nvSpPr>
            <p:cNvPr id="35" name="矩形 34"/>
            <p:cNvSpPr/>
            <p:nvPr userDrawn="1"/>
          </p:nvSpPr>
          <p:spPr>
            <a:xfrm>
              <a:off x="0" y="4978400"/>
              <a:ext cx="2788596" cy="406400"/>
            </a:xfrm>
            <a:prstGeom prst="rect">
              <a:avLst/>
            </a:prstGeom>
            <a:solidFill>
              <a:srgbClr val="9EC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8900"/>
                </a:solidFill>
              </a:endParaRPr>
            </a:p>
          </p:txBody>
        </p:sp>
        <p:sp>
          <p:nvSpPr>
            <p:cNvPr id="36" name="矩形 35"/>
            <p:cNvSpPr/>
            <p:nvPr userDrawn="1"/>
          </p:nvSpPr>
          <p:spPr>
            <a:xfrm>
              <a:off x="2788596" y="4978400"/>
              <a:ext cx="2788596" cy="406400"/>
            </a:xfrm>
            <a:prstGeom prst="rect">
              <a:avLst/>
            </a:prstGeom>
            <a:solidFill>
              <a:srgbClr val="CA0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8900"/>
                </a:solidFill>
              </a:endParaRPr>
            </a:p>
          </p:txBody>
        </p:sp>
        <p:sp>
          <p:nvSpPr>
            <p:cNvPr id="37" name="矩形 36"/>
            <p:cNvSpPr/>
            <p:nvPr userDrawn="1"/>
          </p:nvSpPr>
          <p:spPr>
            <a:xfrm>
              <a:off x="5577192" y="4978400"/>
              <a:ext cx="2788596" cy="406400"/>
            </a:xfrm>
            <a:prstGeom prst="rect">
              <a:avLst/>
            </a:prstGeom>
            <a:solidFill>
              <a:srgbClr val="FF8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8900"/>
                </a:solidFill>
              </a:endParaRPr>
            </a:p>
          </p:txBody>
        </p:sp>
        <p:sp>
          <p:nvSpPr>
            <p:cNvPr id="38" name="矩形 37"/>
            <p:cNvSpPr/>
            <p:nvPr userDrawn="1"/>
          </p:nvSpPr>
          <p:spPr>
            <a:xfrm>
              <a:off x="8368423" y="4978400"/>
              <a:ext cx="2788596" cy="406400"/>
            </a:xfrm>
            <a:prstGeom prst="rect">
              <a:avLst/>
            </a:prstGeom>
            <a:solidFill>
              <a:srgbClr val="008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8900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989014" y="2388323"/>
            <a:ext cx="7992500" cy="1817606"/>
            <a:chOff x="2457188" y="101855"/>
            <a:chExt cx="7992500" cy="1817606"/>
          </a:xfrm>
        </p:grpSpPr>
        <p:grpSp>
          <p:nvGrpSpPr>
            <p:cNvPr id="40" name="Group 47"/>
            <p:cNvGrpSpPr>
              <a:grpSpLocks/>
            </p:cNvGrpSpPr>
            <p:nvPr/>
          </p:nvGrpSpPr>
          <p:grpSpPr bwMode="auto">
            <a:xfrm>
              <a:off x="7519914" y="101855"/>
              <a:ext cx="1499911" cy="1626733"/>
              <a:chOff x="552527" y="1600200"/>
              <a:chExt cx="2241082" cy="2431464"/>
            </a:xfrm>
          </p:grpSpPr>
          <p:sp>
            <p:nvSpPr>
              <p:cNvPr id="66" name="Rectangle 48"/>
              <p:cNvSpPr>
                <a:spLocks noChangeArrowheads="1"/>
              </p:cNvSpPr>
              <p:nvPr/>
            </p:nvSpPr>
            <p:spPr bwMode="auto">
              <a:xfrm>
                <a:off x="552527" y="1600200"/>
                <a:ext cx="2241082" cy="2370512"/>
              </a:xfrm>
              <a:prstGeom prst="rect">
                <a:avLst/>
              </a:prstGeom>
              <a:gradFill rotWithShape="1">
                <a:gsLst>
                  <a:gs pos="0">
                    <a:srgbClr val="F2F2F2"/>
                  </a:gs>
                  <a:gs pos="100000">
                    <a:srgbClr val="D9D9D9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ＭＳ Ｐゴシック" charset="-128"/>
                </a:endParaRPr>
              </a:p>
            </p:txBody>
          </p:sp>
          <p:sp>
            <p:nvSpPr>
              <p:cNvPr id="67" name="TextBox 49"/>
              <p:cNvSpPr txBox="1">
                <a:spLocks noChangeArrowheads="1"/>
              </p:cNvSpPr>
              <p:nvPr/>
            </p:nvSpPr>
            <p:spPr bwMode="auto">
              <a:xfrm>
                <a:off x="1153126" y="1869519"/>
                <a:ext cx="980473" cy="2162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8800" b="1" dirty="0">
                    <a:solidFill>
                      <a:srgbClr val="00B0F0"/>
                    </a:solidFill>
                    <a:latin typeface="微软雅黑" pitchFamily="34" charset="-122"/>
                    <a:ea typeface="微软雅黑" pitchFamily="34" charset="-122"/>
                  </a:rPr>
                  <a:t>通</a:t>
                </a:r>
                <a:endParaRPr kumimoji="0" lang="nb-NO" altLang="zh-CN" sz="8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Oval 50"/>
              <p:cNvSpPr/>
              <p:nvPr/>
            </p:nvSpPr>
            <p:spPr>
              <a:xfrm>
                <a:off x="708770" y="1752600"/>
                <a:ext cx="209473" cy="209473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txBody>
              <a:bodyPr anchor="ctr"/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69" name="Oval 51"/>
              <p:cNvSpPr/>
              <p:nvPr/>
            </p:nvSpPr>
            <p:spPr>
              <a:xfrm>
                <a:off x="2457527" y="1752600"/>
                <a:ext cx="209473" cy="209473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txBody>
              <a:bodyPr anchor="ctr"/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</p:grpSp>
        <p:grpSp>
          <p:nvGrpSpPr>
            <p:cNvPr id="41" name="Group 47"/>
            <p:cNvGrpSpPr>
              <a:grpSpLocks/>
            </p:cNvGrpSpPr>
            <p:nvPr/>
          </p:nvGrpSpPr>
          <p:grpSpPr bwMode="auto">
            <a:xfrm>
              <a:off x="4972620" y="101855"/>
              <a:ext cx="1499911" cy="1626734"/>
              <a:chOff x="552527" y="1600200"/>
              <a:chExt cx="2241082" cy="2431465"/>
            </a:xfrm>
          </p:grpSpPr>
          <p:sp>
            <p:nvSpPr>
              <p:cNvPr id="62" name="Rectangle 48"/>
              <p:cNvSpPr>
                <a:spLocks noChangeArrowheads="1"/>
              </p:cNvSpPr>
              <p:nvPr/>
            </p:nvSpPr>
            <p:spPr bwMode="auto">
              <a:xfrm>
                <a:off x="552527" y="1600200"/>
                <a:ext cx="2241082" cy="2370512"/>
              </a:xfrm>
              <a:prstGeom prst="rect">
                <a:avLst/>
              </a:prstGeom>
              <a:gradFill rotWithShape="1">
                <a:gsLst>
                  <a:gs pos="0">
                    <a:srgbClr val="F2F2F2"/>
                  </a:gs>
                  <a:gs pos="100000">
                    <a:srgbClr val="D9D9D9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ＭＳ Ｐゴシック" charset="-128"/>
                </a:endParaRPr>
              </a:p>
            </p:txBody>
          </p:sp>
          <p:sp>
            <p:nvSpPr>
              <p:cNvPr id="63" name="TextBox 49"/>
              <p:cNvSpPr txBox="1">
                <a:spLocks noChangeArrowheads="1"/>
              </p:cNvSpPr>
              <p:nvPr/>
            </p:nvSpPr>
            <p:spPr bwMode="auto">
              <a:xfrm>
                <a:off x="1153126" y="1869519"/>
                <a:ext cx="980473" cy="2162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顺</a:t>
                </a:r>
                <a:endParaRPr kumimoji="0" lang="nb-NO" altLang="zh-CN" sz="8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4" name="Oval 50"/>
              <p:cNvSpPr/>
              <p:nvPr/>
            </p:nvSpPr>
            <p:spPr>
              <a:xfrm>
                <a:off x="708770" y="1752600"/>
                <a:ext cx="209473" cy="209473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txBody>
              <a:bodyPr anchor="ctr"/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65" name="Oval 51"/>
              <p:cNvSpPr/>
              <p:nvPr/>
            </p:nvSpPr>
            <p:spPr>
              <a:xfrm>
                <a:off x="2457527" y="1752600"/>
                <a:ext cx="209473" cy="209473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txBody>
              <a:bodyPr anchor="ctr"/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</p:grpSp>
        <p:grpSp>
          <p:nvGrpSpPr>
            <p:cNvPr id="42" name="Group 56"/>
            <p:cNvGrpSpPr>
              <a:grpSpLocks/>
            </p:cNvGrpSpPr>
            <p:nvPr/>
          </p:nvGrpSpPr>
          <p:grpSpPr bwMode="auto">
            <a:xfrm>
              <a:off x="2457188" y="107166"/>
              <a:ext cx="1499911" cy="1626854"/>
              <a:chOff x="552527" y="1600200"/>
              <a:chExt cx="2241082" cy="2430016"/>
            </a:xfrm>
          </p:grpSpPr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552527" y="1600200"/>
                <a:ext cx="2241082" cy="2370512"/>
              </a:xfrm>
              <a:prstGeom prst="rect">
                <a:avLst/>
              </a:prstGeom>
              <a:gradFill rotWithShape="1">
                <a:gsLst>
                  <a:gs pos="0">
                    <a:srgbClr val="F2F2F2"/>
                  </a:gs>
                  <a:gs pos="100000">
                    <a:srgbClr val="D9D9D9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ＭＳ Ｐゴシック" charset="-128"/>
                </a:endParaRPr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1153126" y="1869518"/>
                <a:ext cx="980473" cy="2160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祝</a:t>
                </a:r>
                <a:endParaRPr kumimoji="0" lang="nb-NO" altLang="zh-CN" sz="8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08770" y="1752600"/>
                <a:ext cx="209473" cy="209473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txBody>
              <a:bodyPr anchor="ctr"/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457527" y="1752600"/>
                <a:ext cx="209473" cy="209473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txBody>
              <a:bodyPr anchor="ctr"/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</p:grpSp>
        <p:grpSp>
          <p:nvGrpSpPr>
            <p:cNvPr id="43" name="Group 68"/>
            <p:cNvGrpSpPr>
              <a:grpSpLocks/>
            </p:cNvGrpSpPr>
            <p:nvPr/>
          </p:nvGrpSpPr>
          <p:grpSpPr bwMode="auto">
            <a:xfrm rot="21168072">
              <a:off x="6159205" y="116658"/>
              <a:ext cx="1499911" cy="1603562"/>
              <a:chOff x="552527" y="1600199"/>
              <a:chExt cx="2241082" cy="2396832"/>
            </a:xfrm>
          </p:grpSpPr>
          <p:sp>
            <p:nvSpPr>
              <p:cNvPr id="54" name="Rectangle 69"/>
              <p:cNvSpPr>
                <a:spLocks noChangeArrowheads="1"/>
              </p:cNvSpPr>
              <p:nvPr/>
            </p:nvSpPr>
            <p:spPr bwMode="auto">
              <a:xfrm>
                <a:off x="552527" y="1600199"/>
                <a:ext cx="2241082" cy="2370512"/>
              </a:xfrm>
              <a:prstGeom prst="rect">
                <a:avLst/>
              </a:prstGeom>
              <a:gradFill rotWithShape="1">
                <a:gsLst>
                  <a:gs pos="0">
                    <a:srgbClr val="F2F2F2"/>
                  </a:gs>
                  <a:gs pos="100000">
                    <a:srgbClr val="D9D9D9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ＭＳ Ｐゴシック" charset="-128"/>
                </a:endParaRPr>
              </a:p>
            </p:txBody>
          </p:sp>
          <p:sp>
            <p:nvSpPr>
              <p:cNvPr id="55" name="TextBox 70"/>
              <p:cNvSpPr txBox="1">
                <a:spLocks noChangeArrowheads="1"/>
              </p:cNvSpPr>
              <p:nvPr/>
            </p:nvSpPr>
            <p:spPr bwMode="auto">
              <a:xfrm>
                <a:off x="1153127" y="1834884"/>
                <a:ext cx="980473" cy="2162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8800" b="1" noProof="0" dirty="0">
                    <a:solidFill>
                      <a:srgbClr val="00B0F0"/>
                    </a:solidFill>
                    <a:latin typeface="微软雅黑" pitchFamily="34" charset="-122"/>
                    <a:ea typeface="微软雅黑" pitchFamily="34" charset="-122"/>
                  </a:rPr>
                  <a:t>利</a:t>
                </a:r>
                <a:endParaRPr kumimoji="0" lang="nb-NO" altLang="zh-CN" sz="8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" name="Oval 71"/>
              <p:cNvSpPr/>
              <p:nvPr/>
            </p:nvSpPr>
            <p:spPr>
              <a:xfrm>
                <a:off x="708770" y="1752600"/>
                <a:ext cx="209473" cy="209473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noFill/>
                <a:prstDash val="solid"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txBody>
              <a:bodyPr anchor="ctr"/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57" name="Oval 72"/>
              <p:cNvSpPr/>
              <p:nvPr/>
            </p:nvSpPr>
            <p:spPr>
              <a:xfrm>
                <a:off x="2457527" y="1752600"/>
                <a:ext cx="209473" cy="209473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txBody>
              <a:bodyPr anchor="ctr"/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</p:grpSp>
        <p:grpSp>
          <p:nvGrpSpPr>
            <p:cNvPr id="44" name="Group 68"/>
            <p:cNvGrpSpPr>
              <a:grpSpLocks/>
            </p:cNvGrpSpPr>
            <p:nvPr/>
          </p:nvGrpSpPr>
          <p:grpSpPr bwMode="auto">
            <a:xfrm rot="705032">
              <a:off x="8949777" y="117505"/>
              <a:ext cx="1499911" cy="1603562"/>
              <a:chOff x="552527" y="1600199"/>
              <a:chExt cx="2241082" cy="2396831"/>
            </a:xfrm>
          </p:grpSpPr>
          <p:sp>
            <p:nvSpPr>
              <p:cNvPr id="50" name="Rectangle 69"/>
              <p:cNvSpPr>
                <a:spLocks noChangeArrowheads="1"/>
              </p:cNvSpPr>
              <p:nvPr/>
            </p:nvSpPr>
            <p:spPr bwMode="auto">
              <a:xfrm>
                <a:off x="552527" y="1600199"/>
                <a:ext cx="2241082" cy="2370512"/>
              </a:xfrm>
              <a:prstGeom prst="rect">
                <a:avLst/>
              </a:prstGeom>
              <a:gradFill rotWithShape="1">
                <a:gsLst>
                  <a:gs pos="0">
                    <a:srgbClr val="F2F2F2"/>
                  </a:gs>
                  <a:gs pos="100000">
                    <a:srgbClr val="D9D9D9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ＭＳ Ｐゴシック" charset="-128"/>
                </a:endParaRPr>
              </a:p>
            </p:txBody>
          </p:sp>
          <p:sp>
            <p:nvSpPr>
              <p:cNvPr id="51" name="TextBox 70"/>
              <p:cNvSpPr txBox="1">
                <a:spLocks noChangeArrowheads="1"/>
              </p:cNvSpPr>
              <p:nvPr/>
            </p:nvSpPr>
            <p:spPr bwMode="auto">
              <a:xfrm>
                <a:off x="1153127" y="1834884"/>
                <a:ext cx="980473" cy="2162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8800" b="1" dirty="0">
                    <a:solidFill>
                      <a:srgbClr val="00B0F0"/>
                    </a:solidFill>
                    <a:latin typeface="微软雅黑" pitchFamily="34" charset="-122"/>
                    <a:ea typeface="微软雅黑" pitchFamily="34" charset="-122"/>
                  </a:rPr>
                  <a:t>过</a:t>
                </a:r>
                <a:endParaRPr kumimoji="0" lang="nb-NO" altLang="zh-CN" sz="8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Oval 71"/>
              <p:cNvSpPr/>
              <p:nvPr/>
            </p:nvSpPr>
            <p:spPr>
              <a:xfrm>
                <a:off x="708770" y="1752600"/>
                <a:ext cx="209473" cy="209473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noFill/>
                <a:prstDash val="solid"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txBody>
              <a:bodyPr anchor="ctr"/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53" name="Oval 72"/>
              <p:cNvSpPr/>
              <p:nvPr/>
            </p:nvSpPr>
            <p:spPr>
              <a:xfrm>
                <a:off x="2457527" y="1752600"/>
                <a:ext cx="209473" cy="209473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txBody>
              <a:bodyPr anchor="ctr"/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</p:grpSp>
        <p:grpSp>
          <p:nvGrpSpPr>
            <p:cNvPr id="45" name="Group 62"/>
            <p:cNvGrpSpPr>
              <a:grpSpLocks/>
            </p:cNvGrpSpPr>
            <p:nvPr/>
          </p:nvGrpSpPr>
          <p:grpSpPr bwMode="auto">
            <a:xfrm rot="1202350">
              <a:off x="3757565" y="315899"/>
              <a:ext cx="1499912" cy="1603562"/>
              <a:chOff x="552527" y="1600200"/>
              <a:chExt cx="2241082" cy="2396830"/>
            </a:xfrm>
          </p:grpSpPr>
          <p:sp>
            <p:nvSpPr>
              <p:cNvPr id="46" name="Rectangle 63"/>
              <p:cNvSpPr>
                <a:spLocks noChangeArrowheads="1"/>
              </p:cNvSpPr>
              <p:nvPr/>
            </p:nvSpPr>
            <p:spPr bwMode="auto">
              <a:xfrm>
                <a:off x="552527" y="1600200"/>
                <a:ext cx="2241082" cy="2370512"/>
              </a:xfrm>
              <a:prstGeom prst="rect">
                <a:avLst/>
              </a:prstGeom>
              <a:gradFill rotWithShape="1">
                <a:gsLst>
                  <a:gs pos="0">
                    <a:srgbClr val="F2F2F2"/>
                  </a:gs>
                  <a:gs pos="100000">
                    <a:srgbClr val="D9D9D9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ＭＳ Ｐゴシック" charset="-128"/>
                </a:endParaRPr>
              </a:p>
            </p:txBody>
          </p:sp>
          <p:sp>
            <p:nvSpPr>
              <p:cNvPr id="47" name="TextBox 64"/>
              <p:cNvSpPr txBox="1">
                <a:spLocks noChangeArrowheads="1"/>
              </p:cNvSpPr>
              <p:nvPr/>
            </p:nvSpPr>
            <p:spPr bwMode="auto">
              <a:xfrm>
                <a:off x="1153127" y="1834884"/>
                <a:ext cx="980473" cy="2162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8800" b="1" dirty="0">
                    <a:solidFill>
                      <a:srgbClr val="00B0F0"/>
                    </a:solidFill>
                    <a:latin typeface="微软雅黑" pitchFamily="34" charset="-122"/>
                    <a:ea typeface="微软雅黑" pitchFamily="34" charset="-122"/>
                  </a:rPr>
                  <a:t>您</a:t>
                </a:r>
                <a:endParaRPr kumimoji="0" lang="nb-NO" altLang="zh-CN" sz="8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Oval 65"/>
              <p:cNvSpPr/>
              <p:nvPr/>
            </p:nvSpPr>
            <p:spPr>
              <a:xfrm>
                <a:off x="708770" y="1752600"/>
                <a:ext cx="209473" cy="209473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txBody>
              <a:bodyPr anchor="ctr"/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49" name="Oval 66"/>
              <p:cNvSpPr/>
              <p:nvPr/>
            </p:nvSpPr>
            <p:spPr>
              <a:xfrm>
                <a:off x="2457527" y="1752600"/>
                <a:ext cx="209473" cy="209473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noFill/>
                <a:prstDash val="solid"/>
              </a:ln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p:spPr>
            <p:txBody>
              <a:bodyPr anchor="ctr"/>
              <a:lstStyle>
                <a:defPPr>
                  <a:defRPr lang="nb-NO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007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570893" y="1358900"/>
            <a:ext cx="11315700" cy="414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zh-CN" altLang="zh-CN" sz="2000" dirty="0"/>
              <a:t>循环队列及其运算</a:t>
            </a:r>
          </a:p>
          <a:p>
            <a:pPr marL="0" indent="0">
              <a:buNone/>
            </a:pPr>
            <a:r>
              <a:rPr lang="zh-CN" altLang="zh-CN" sz="2000" dirty="0"/>
              <a:t>所谓循环队列，就是将队列存储空间的最后一个位置绕到第一个位置，形成逻辑上的环状空间，共队列循环使用，如图所示。</a:t>
            </a:r>
            <a:endParaRPr lang="en-US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在循环队列中，用队尾指针</a:t>
            </a:r>
            <a:r>
              <a:rPr lang="en-US" altLang="zh-CN" sz="2000" dirty="0"/>
              <a:t>rear</a:t>
            </a:r>
            <a:r>
              <a:rPr lang="zh-CN" altLang="zh-CN" sz="2000" dirty="0"/>
              <a:t>指向队列中的队尾元素，用排头指针指向排头元素的前一个位置。因此，从排头指针</a:t>
            </a:r>
            <a:r>
              <a:rPr lang="en-US" altLang="zh-CN" sz="2000" dirty="0"/>
              <a:t>front</a:t>
            </a:r>
            <a:r>
              <a:rPr lang="zh-CN" altLang="zh-CN" sz="2000" dirty="0"/>
              <a:t>指向的后一个位置直到队尾指针</a:t>
            </a:r>
            <a:r>
              <a:rPr lang="en-US" altLang="zh-CN" sz="2000" dirty="0"/>
              <a:t>rear</a:t>
            </a:r>
            <a:r>
              <a:rPr lang="zh-CN" altLang="zh-CN" sz="2000" dirty="0"/>
              <a:t>指向的位置之间所有的元素均为队列中的元素。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/>
              <a:t>循环队列的初始状态为空，即</a:t>
            </a:r>
            <a:r>
              <a:rPr lang="en-US" altLang="zh-CN" sz="2000" dirty="0"/>
              <a:t>front=rear=m</a:t>
            </a:r>
            <a:r>
              <a:rPr lang="zh-CN" altLang="zh-CN" sz="2000" dirty="0"/>
              <a:t>。</a:t>
            </a:r>
          </a:p>
          <a:p>
            <a:pPr marL="0" indent="0">
              <a:buNone/>
            </a:pPr>
            <a:r>
              <a:rPr lang="zh-CN" altLang="zh-CN" sz="2000" dirty="0"/>
              <a:t>在循环队列中，当</a:t>
            </a:r>
            <a:r>
              <a:rPr lang="en-US" altLang="zh-CN" sz="2000" dirty="0"/>
              <a:t>front=rear</a:t>
            </a:r>
            <a:r>
              <a:rPr lang="zh-CN" altLang="zh-CN" sz="2000" dirty="0"/>
              <a:t>时，不能确定是队列满还是队列空。</a:t>
            </a:r>
          </a:p>
          <a:p>
            <a:pPr marL="0" indent="0">
              <a:buNone/>
            </a:pPr>
            <a:endParaRPr lang="zh-CN" altLang="zh-CN" sz="2000" dirty="0"/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90CFCF-6CE1-4528-B745-693BCD04E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44" y="3802852"/>
            <a:ext cx="3547838" cy="13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4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616528" y="1260331"/>
            <a:ext cx="11312236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>
                <a:solidFill>
                  <a:srgbClr val="FF0000"/>
                </a:solidFill>
              </a:rPr>
              <a:t>3.</a:t>
            </a:r>
            <a:r>
              <a:rPr lang="zh-CN" altLang="en-US" sz="2600" dirty="0">
                <a:solidFill>
                  <a:srgbClr val="FF0000"/>
                </a:solidFill>
              </a:rPr>
              <a:t>带链的栈和带链的队列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/>
              <a:t>线性链表的存储单元是任意的，即各数据节点的存储序号可以是连续的，也可以是不连续的，各节点在存储空间中的位置关系与逻辑关系不一致，前后件关系由存储节点的指针来表示。指向第一个数据元素的头指针</a:t>
            </a:r>
            <a:r>
              <a:rPr lang="en-US" altLang="zh-CN" sz="2000" dirty="0"/>
              <a:t>HEAD</a:t>
            </a:r>
            <a:r>
              <a:rPr lang="zh-CN" altLang="zh-CN" sz="2000" dirty="0"/>
              <a:t>等于</a:t>
            </a:r>
            <a:r>
              <a:rPr lang="en-US" altLang="zh-CN" sz="2000" dirty="0"/>
              <a:t>NULL</a:t>
            </a:r>
            <a:r>
              <a:rPr lang="zh-CN" altLang="zh-CN" sz="2000" dirty="0"/>
              <a:t>或者</a:t>
            </a:r>
            <a:r>
              <a:rPr lang="en-US" altLang="zh-CN" sz="2000" dirty="0"/>
              <a:t>0</a:t>
            </a:r>
            <a:r>
              <a:rPr lang="zh-CN" altLang="zh-CN" sz="2000" dirty="0"/>
              <a:t>时，称为空表。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栈和队列均可以采用链式存储结构。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/>
              <a:t>带链的栈就是用一个单链表来表示的栈，栈中的每一个元素对应链表中的一个结点。栈为空时，</a:t>
            </a:r>
            <a:r>
              <a:rPr lang="zh-CN" altLang="en-US" sz="2000" dirty="0"/>
              <a:t>栈顶</a:t>
            </a:r>
            <a:r>
              <a:rPr lang="zh-CN" altLang="zh-CN" sz="2000" dirty="0"/>
              <a:t>指针和</a:t>
            </a:r>
            <a:r>
              <a:rPr lang="zh-CN" altLang="en-US" sz="2000" dirty="0"/>
              <a:t>栈底</a:t>
            </a:r>
            <a:r>
              <a:rPr lang="zh-CN" altLang="zh-CN" sz="2000" dirty="0"/>
              <a:t>指针都为</a:t>
            </a:r>
            <a:r>
              <a:rPr lang="en-US" altLang="zh-CN" sz="2000" dirty="0"/>
              <a:t>NULL</a:t>
            </a:r>
            <a:r>
              <a:rPr lang="zh-CN" altLang="zh-CN" sz="2000" dirty="0"/>
              <a:t>；栈中只有一个元素时，</a:t>
            </a:r>
            <a:r>
              <a:rPr lang="zh-CN" altLang="en-US" sz="2000" dirty="0"/>
              <a:t>栈顶</a:t>
            </a:r>
            <a:r>
              <a:rPr lang="zh-CN" altLang="zh-CN" sz="2000" dirty="0"/>
              <a:t>指针和</a:t>
            </a:r>
            <a:r>
              <a:rPr lang="zh-CN" altLang="en-US" sz="2000" dirty="0"/>
              <a:t>栈底</a:t>
            </a:r>
            <a:r>
              <a:rPr lang="zh-CN" altLang="zh-CN" sz="2000" dirty="0"/>
              <a:t>指针都指向这个元素。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/>
              <a:t>带链的队列就是用一个单链表来表示的队列，队列中的每一个元素对应链表中的一个结点。队列空时，头指针和尾指针都为</a:t>
            </a:r>
            <a:r>
              <a:rPr lang="en-US" altLang="zh-CN" sz="2000" dirty="0"/>
              <a:t>NULL</a:t>
            </a:r>
            <a:r>
              <a:rPr lang="zh-CN" altLang="en-US" sz="2000" dirty="0"/>
              <a:t>；队列</a:t>
            </a:r>
            <a:r>
              <a:rPr lang="zh-CN" altLang="zh-CN" sz="2000" dirty="0"/>
              <a:t>中只有一个元素时，头指针和尾指针都指向这个元素。</a:t>
            </a:r>
            <a:endParaRPr lang="en-US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14209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397565" y="1295400"/>
            <a:ext cx="11049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例题</a:t>
            </a:r>
            <a:r>
              <a:rPr lang="en-US" altLang="zh-CN" sz="2400" dirty="0">
                <a:solidFill>
                  <a:srgbClr val="FF0000"/>
                </a:solidFill>
              </a:rPr>
              <a:t>1】</a:t>
            </a:r>
            <a:r>
              <a:rPr lang="zh-CN" altLang="zh-CN" sz="2000" dirty="0"/>
              <a:t>设有栈</a:t>
            </a:r>
            <a:r>
              <a:rPr lang="en-US" altLang="zh-CN" sz="2000" dirty="0"/>
              <a:t>S</a:t>
            </a:r>
            <a:r>
              <a:rPr lang="zh-CN" altLang="zh-CN" sz="2000" dirty="0"/>
              <a:t>和队列</a:t>
            </a:r>
            <a:r>
              <a:rPr lang="en-US" altLang="zh-CN" sz="2000" dirty="0"/>
              <a:t>Q</a:t>
            </a:r>
            <a:r>
              <a:rPr lang="zh-CN" altLang="zh-CN" sz="2000" dirty="0"/>
              <a:t>，初始状态均为空。首先依次将</a:t>
            </a:r>
            <a:r>
              <a:rPr lang="en-US" altLang="zh-CN" sz="2000" dirty="0" err="1"/>
              <a:t>A,B,C,D,E,F</a:t>
            </a:r>
            <a:r>
              <a:rPr lang="zh-CN" altLang="zh-CN" sz="2000" dirty="0"/>
              <a:t>入栈，然后从栈中退出三个元素依次入队，再将</a:t>
            </a:r>
            <a:r>
              <a:rPr lang="en-US" altLang="zh-CN" sz="2000" dirty="0" err="1"/>
              <a:t>X,Y,Z</a:t>
            </a:r>
            <a:r>
              <a:rPr lang="zh-CN" altLang="zh-CN" sz="2000" dirty="0"/>
              <a:t>入栈后，将栈中所有元素退出并依次入队，最后将队列中所有元素退出，则退队元素的顺序为（ ）。</a:t>
            </a:r>
          </a:p>
          <a:p>
            <a:r>
              <a:rPr lang="en-US" altLang="zh-CN" sz="2000" dirty="0"/>
              <a:t>A)</a:t>
            </a:r>
            <a:r>
              <a:rPr lang="en-US" altLang="zh-CN" sz="2000" dirty="0" err="1"/>
              <a:t>DEFXYZABC</a:t>
            </a:r>
            <a:endParaRPr lang="zh-CN" altLang="zh-CN" sz="2000" dirty="0"/>
          </a:p>
          <a:p>
            <a:r>
              <a:rPr lang="en-US" altLang="zh-CN" sz="2000" dirty="0"/>
              <a:t>B)</a:t>
            </a:r>
            <a:r>
              <a:rPr lang="en-US" altLang="zh-CN" sz="2000" dirty="0" err="1"/>
              <a:t>FEDZYXCBA</a:t>
            </a:r>
            <a:endParaRPr lang="zh-CN" altLang="zh-CN" sz="2000" dirty="0"/>
          </a:p>
          <a:p>
            <a:r>
              <a:rPr lang="en-US" altLang="zh-CN" sz="2000" dirty="0"/>
              <a:t>C)</a:t>
            </a:r>
            <a:r>
              <a:rPr lang="en-US" altLang="zh-CN" sz="2000" dirty="0" err="1"/>
              <a:t>FEDXYZCBA</a:t>
            </a:r>
            <a:endParaRPr lang="zh-CN" altLang="zh-CN" sz="2000" dirty="0"/>
          </a:p>
          <a:p>
            <a:r>
              <a:rPr lang="en-US" altLang="zh-CN" sz="2000" dirty="0"/>
              <a:t>D)</a:t>
            </a:r>
            <a:r>
              <a:rPr lang="en-US" altLang="zh-CN" sz="2000" dirty="0" err="1"/>
              <a:t>DEFZYXABC</a:t>
            </a:r>
            <a:endParaRPr lang="en-US" altLang="zh-CN" sz="2000" dirty="0"/>
          </a:p>
          <a:p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B</a:t>
            </a:r>
            <a:r>
              <a:rPr lang="zh-CN" altLang="zh-CN" sz="2000" dirty="0"/>
              <a:t>【解析】栈是一种特殊的线性表，它所有的插入与删除都限定在表的同一端进行。队列是指允许在一端进行插入，而在另一端进行删除的线性表。将</a:t>
            </a:r>
            <a:r>
              <a:rPr lang="en-US" altLang="zh-CN" sz="2000" dirty="0" err="1"/>
              <a:t>A,B,C,D,E,F</a:t>
            </a:r>
            <a:r>
              <a:rPr lang="zh-CN" altLang="zh-CN" sz="2000" dirty="0"/>
              <a:t>入栈后，栈中元素为</a:t>
            </a:r>
            <a:r>
              <a:rPr lang="en-US" altLang="zh-CN" sz="2000" dirty="0" err="1"/>
              <a:t>ABCDEF</a:t>
            </a:r>
            <a:r>
              <a:rPr lang="zh-CN" altLang="zh-CN" sz="2000" dirty="0"/>
              <a:t>，退出三个元素入队，队列元素为</a:t>
            </a:r>
            <a:r>
              <a:rPr lang="en-US" altLang="zh-CN" sz="2000" dirty="0"/>
              <a:t>FED</a:t>
            </a:r>
            <a:r>
              <a:rPr lang="zh-CN" altLang="zh-CN" sz="2000" dirty="0"/>
              <a:t>，将</a:t>
            </a:r>
            <a:r>
              <a:rPr lang="en-US" altLang="zh-CN" sz="2000" dirty="0" err="1"/>
              <a:t>X,Y,Z</a:t>
            </a:r>
            <a:r>
              <a:rPr lang="zh-CN" altLang="zh-CN" sz="2000" dirty="0"/>
              <a:t>入栈后栈中元素为</a:t>
            </a:r>
            <a:r>
              <a:rPr lang="en-US" altLang="zh-CN" sz="2000" dirty="0" err="1"/>
              <a:t>ABCXYZ</a:t>
            </a:r>
            <a:r>
              <a:rPr lang="zh-CN" altLang="zh-CN" sz="2000" dirty="0"/>
              <a:t>，退栈全部入队后，队列元素为</a:t>
            </a:r>
            <a:r>
              <a:rPr lang="en-US" altLang="zh-CN" sz="2000" dirty="0" err="1"/>
              <a:t>FEDZYXCBA</a:t>
            </a:r>
            <a:r>
              <a:rPr lang="zh-CN" altLang="zh-CN" sz="2000" dirty="0"/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83998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02521" y="14718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4294967295"/>
          </p:nvPr>
        </p:nvSpPr>
        <p:spPr>
          <a:xfrm>
            <a:off x="571500" y="1236636"/>
            <a:ext cx="11049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例题</a:t>
            </a:r>
            <a:r>
              <a:rPr lang="en-US" altLang="zh-CN" sz="2400" dirty="0">
                <a:solidFill>
                  <a:srgbClr val="FF0000"/>
                </a:solidFill>
              </a:rPr>
              <a:t>2】</a:t>
            </a:r>
            <a:r>
              <a:rPr lang="zh-CN" altLang="zh-CN" sz="2200" dirty="0"/>
              <a:t>设栈的顺序存储空间为</a:t>
            </a:r>
            <a:r>
              <a:rPr lang="en-US" altLang="zh-CN" sz="2200" dirty="0"/>
              <a:t>S(1:m)</a:t>
            </a:r>
            <a:r>
              <a:rPr lang="zh-CN" altLang="zh-CN" sz="2200" dirty="0"/>
              <a:t>，初始状态为</a:t>
            </a:r>
            <a:r>
              <a:rPr lang="en-US" altLang="zh-CN" sz="2200" dirty="0"/>
              <a:t>top=0</a:t>
            </a:r>
            <a:r>
              <a:rPr lang="zh-CN" altLang="zh-CN" sz="2200" dirty="0"/>
              <a:t>。现经过一系列正常的入栈与退栈操作后，</a:t>
            </a:r>
            <a:r>
              <a:rPr lang="en-US" altLang="zh-CN" sz="2200" dirty="0"/>
              <a:t>top=m+1</a:t>
            </a:r>
            <a:r>
              <a:rPr lang="zh-CN" altLang="zh-CN" sz="2200" dirty="0"/>
              <a:t>，则栈中的元素个数为</a:t>
            </a:r>
          </a:p>
          <a:p>
            <a:r>
              <a:rPr lang="en-US" altLang="zh-CN" sz="2200" dirty="0"/>
              <a:t>A) 0 </a:t>
            </a:r>
            <a:endParaRPr lang="zh-CN" altLang="zh-CN" sz="2200" dirty="0"/>
          </a:p>
          <a:p>
            <a:r>
              <a:rPr lang="en-US" altLang="zh-CN" sz="2200" dirty="0"/>
              <a:t>B)m </a:t>
            </a:r>
            <a:endParaRPr lang="zh-CN" altLang="zh-CN" sz="2200" dirty="0"/>
          </a:p>
          <a:p>
            <a:r>
              <a:rPr lang="en-US" altLang="zh-CN" sz="2200" dirty="0"/>
              <a:t>C)</a:t>
            </a:r>
            <a:r>
              <a:rPr lang="zh-CN" altLang="zh-CN" sz="2200" dirty="0"/>
              <a:t>不可能</a:t>
            </a:r>
          </a:p>
          <a:p>
            <a:r>
              <a:rPr lang="en-US" altLang="zh-CN" sz="2200" dirty="0"/>
              <a:t>D)m+1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/>
              <a:t>C</a:t>
            </a:r>
            <a:r>
              <a:rPr lang="zh-CN" altLang="zh-CN" sz="2200" dirty="0"/>
              <a:t>【解析】栈为空时，栈顶指针</a:t>
            </a:r>
            <a:r>
              <a:rPr lang="en-US" altLang="zh-CN" sz="2200" dirty="0"/>
              <a:t>top=0</a:t>
            </a:r>
            <a:r>
              <a:rPr lang="zh-CN" altLang="zh-CN" sz="2200" dirty="0"/>
              <a:t>，经过入栈和退栈运算，指针始终指向栈顶元素。初始状态为</a:t>
            </a:r>
            <a:r>
              <a:rPr lang="en-US" altLang="zh-CN" sz="2200" dirty="0"/>
              <a:t>top=0</a:t>
            </a:r>
            <a:r>
              <a:rPr lang="zh-CN" altLang="zh-CN" sz="2200" dirty="0"/>
              <a:t>，当栈满时</a:t>
            </a:r>
            <a:r>
              <a:rPr lang="en-US" altLang="zh-CN" sz="2200" dirty="0"/>
              <a:t>top=m</a:t>
            </a:r>
            <a:r>
              <a:rPr lang="zh-CN" altLang="zh-CN" sz="2200" dirty="0"/>
              <a:t>，无法继续入栈，</a:t>
            </a:r>
            <a:r>
              <a:rPr lang="en-US" altLang="zh-CN" sz="2200" dirty="0"/>
              <a:t>top</a:t>
            </a:r>
            <a:r>
              <a:rPr lang="zh-CN" altLang="zh-CN" sz="2200" dirty="0"/>
              <a:t>值不可能为</a:t>
            </a:r>
            <a:r>
              <a:rPr lang="en-US" altLang="zh-CN" sz="2200" dirty="0"/>
              <a:t>m+1</a:t>
            </a:r>
            <a:r>
              <a:rPr lang="zh-CN" altLang="zh-CN" sz="2200" dirty="0"/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682923" y="3545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357580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6029</Words>
  <Application>Microsoft Office PowerPoint</Application>
  <PresentationFormat>宽屏</PresentationFormat>
  <Paragraphs>447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9" baseType="lpstr">
      <vt:lpstr>Arial Unicode MS</vt:lpstr>
      <vt:lpstr>等线</vt:lpstr>
      <vt:lpstr>宋体</vt:lpstr>
      <vt:lpstr>微软雅黑</vt:lpstr>
      <vt:lpstr>Agency FB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liaoying zhang</dc:creator>
  <cp:lastModifiedBy>275200941@qq.com</cp:lastModifiedBy>
  <cp:revision>166</cp:revision>
  <dcterms:created xsi:type="dcterms:W3CDTF">2014-08-07T06:03:15Z</dcterms:created>
  <dcterms:modified xsi:type="dcterms:W3CDTF">2019-03-13T14:13:41Z</dcterms:modified>
</cp:coreProperties>
</file>