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4"/>
  </p:notesMasterIdLst>
  <p:sldIdLst>
    <p:sldId id="436" r:id="rId2"/>
    <p:sldId id="440" r:id="rId3"/>
    <p:sldId id="504" r:id="rId4"/>
    <p:sldId id="505" r:id="rId5"/>
    <p:sldId id="506" r:id="rId6"/>
    <p:sldId id="531" r:id="rId7"/>
    <p:sldId id="507" r:id="rId8"/>
    <p:sldId id="508" r:id="rId9"/>
    <p:sldId id="509" r:id="rId10"/>
    <p:sldId id="510" r:id="rId11"/>
    <p:sldId id="511" r:id="rId12"/>
    <p:sldId id="512" r:id="rId13"/>
    <p:sldId id="513" r:id="rId14"/>
    <p:sldId id="514" r:id="rId15"/>
    <p:sldId id="515" r:id="rId16"/>
    <p:sldId id="516" r:id="rId17"/>
    <p:sldId id="459" r:id="rId18"/>
    <p:sldId id="461" r:id="rId19"/>
    <p:sldId id="454" r:id="rId20"/>
    <p:sldId id="455" r:id="rId21"/>
    <p:sldId id="533" r:id="rId22"/>
    <p:sldId id="534" r:id="rId23"/>
    <p:sldId id="535" r:id="rId24"/>
    <p:sldId id="536" r:id="rId25"/>
    <p:sldId id="520" r:id="rId26"/>
    <p:sldId id="521" r:id="rId27"/>
    <p:sldId id="465" r:id="rId28"/>
    <p:sldId id="466" r:id="rId29"/>
    <p:sldId id="467" r:id="rId30"/>
    <p:sldId id="472" r:id="rId31"/>
    <p:sldId id="532" r:id="rId32"/>
    <p:sldId id="38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1" autoAdjust="0"/>
    <p:restoredTop sz="94660"/>
  </p:normalViewPr>
  <p:slideViewPr>
    <p:cSldViewPr snapToGrid="0" showGuides="1">
      <p:cViewPr varScale="1">
        <p:scale>
          <a:sx n="92" d="100"/>
          <a:sy n="92" d="100"/>
        </p:scale>
        <p:origin x="63" y="279"/>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6F7A2-ACE5-4EAA-A4A9-5418C39361FF}"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CA6FF-A7CB-4F1C-9F9A-DB043AB425A9}" type="slidenum">
              <a:rPr lang="zh-CN" altLang="en-US" smtClean="0"/>
              <a:t>‹#›</a:t>
            </a:fld>
            <a:endParaRPr lang="zh-CN" altLang="en-US"/>
          </a:p>
        </p:txBody>
      </p:sp>
    </p:spTree>
    <p:extLst>
      <p:ext uri="{BB962C8B-B14F-4D97-AF65-F5344CB8AC3E}">
        <p14:creationId xmlns:p14="http://schemas.microsoft.com/office/powerpoint/2010/main" val="24047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7" name="椭圆 7"/>
          <p:cNvSpPr/>
          <p:nvPr userDrawn="1"/>
        </p:nvSpPr>
        <p:spPr>
          <a:xfrm>
            <a:off x="2658758" y="0"/>
            <a:ext cx="6880834" cy="1628800"/>
          </a:xfrm>
          <a:custGeom>
            <a:avLst/>
            <a:gdLst/>
            <a:ahLst/>
            <a:cxnLst/>
            <a:rect l="l" t="t" r="r" b="b"/>
            <a:pathLst>
              <a:path w="6880834" h="1628800">
                <a:moveTo>
                  <a:pt x="0" y="0"/>
                </a:moveTo>
                <a:lnTo>
                  <a:pt x="6880834" y="0"/>
                </a:lnTo>
                <a:cubicBezTo>
                  <a:pt x="6065253" y="994467"/>
                  <a:pt x="4826913" y="1628800"/>
                  <a:pt x="3440417" y="1628800"/>
                </a:cubicBezTo>
                <a:cubicBezTo>
                  <a:pt x="2053921" y="1628800"/>
                  <a:pt x="815581" y="994467"/>
                  <a:pt x="0" y="0"/>
                </a:cubicBez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latin typeface="微软雅黑" pitchFamily="34" charset="-122"/>
              <a:ea typeface="微软雅黑" pitchFamily="34" charset="-122"/>
            </a:endParaRPr>
          </a:p>
        </p:txBody>
      </p:sp>
      <p:sp>
        <p:nvSpPr>
          <p:cNvPr id="28" name="圆角矩形 27"/>
          <p:cNvSpPr/>
          <p:nvPr userDrawn="1"/>
        </p:nvSpPr>
        <p:spPr>
          <a:xfrm>
            <a:off x="8648640" y="1600557"/>
            <a:ext cx="2952328"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a:solidFill>
                  <a:schemeClr val="lt1"/>
                </a:solidFill>
                <a:latin typeface="微软雅黑" pitchFamily="34" charset="-122"/>
                <a:ea typeface="微软雅黑" pitchFamily="34" charset="-122"/>
                <a:cs typeface="+mn-cs"/>
              </a:rPr>
              <a:t>7.</a:t>
            </a:r>
            <a:r>
              <a:rPr lang="zh-CN" altLang="en-US" sz="2000" b="1" kern="1200" dirty="0">
                <a:solidFill>
                  <a:schemeClr val="lt1"/>
                </a:solidFill>
                <a:latin typeface="微软雅黑" pitchFamily="34" charset="-122"/>
                <a:ea typeface="微软雅黑" pitchFamily="34" charset="-122"/>
                <a:cs typeface="+mn-cs"/>
              </a:rPr>
              <a:t>查找和排序</a:t>
            </a:r>
          </a:p>
        </p:txBody>
      </p:sp>
      <p:sp>
        <p:nvSpPr>
          <p:cNvPr id="29" name="圆角矩形 28"/>
          <p:cNvSpPr/>
          <p:nvPr userDrawn="1"/>
        </p:nvSpPr>
        <p:spPr>
          <a:xfrm>
            <a:off x="1131938" y="3163665"/>
            <a:ext cx="2952328"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2.</a:t>
            </a:r>
            <a:r>
              <a:rPr lang="en-US" altLang="zh-CN" sz="2000" b="1" kern="1200" dirty="0">
                <a:solidFill>
                  <a:schemeClr val="lt1"/>
                </a:solidFill>
                <a:latin typeface="微软雅黑" pitchFamily="34" charset="-122"/>
                <a:ea typeface="微软雅黑" pitchFamily="34" charset="-122"/>
                <a:cs typeface="+mn-cs"/>
              </a:rPr>
              <a:t> </a:t>
            </a:r>
            <a:r>
              <a:rPr lang="zh-CN" altLang="en-US" sz="2000" b="1" kern="1200" dirty="0">
                <a:solidFill>
                  <a:schemeClr val="lt1"/>
                </a:solidFill>
                <a:latin typeface="微软雅黑" pitchFamily="34" charset="-122"/>
                <a:ea typeface="微软雅黑" pitchFamily="34" charset="-122"/>
                <a:cs typeface="+mn-cs"/>
              </a:rPr>
              <a:t>数据结构的基本概念</a:t>
            </a:r>
          </a:p>
        </p:txBody>
      </p:sp>
      <p:sp>
        <p:nvSpPr>
          <p:cNvPr id="30" name="圆角矩形 29"/>
          <p:cNvSpPr/>
          <p:nvPr userDrawn="1"/>
        </p:nvSpPr>
        <p:spPr>
          <a:xfrm>
            <a:off x="1997962" y="4546600"/>
            <a:ext cx="3501442"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3.</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线性表及其顺序存储结构</a:t>
            </a:r>
            <a:endParaRPr lang="zh-CN" altLang="en-US" sz="2000" b="1" kern="1200" dirty="0">
              <a:solidFill>
                <a:schemeClr val="lt1"/>
              </a:solidFill>
              <a:latin typeface="微软雅黑" pitchFamily="34" charset="-122"/>
              <a:ea typeface="微软雅黑" pitchFamily="34" charset="-122"/>
              <a:cs typeface="+mn-cs"/>
            </a:endParaRPr>
          </a:p>
        </p:txBody>
      </p:sp>
      <p:sp>
        <p:nvSpPr>
          <p:cNvPr id="32" name="TextBox 15"/>
          <p:cNvSpPr txBox="1"/>
          <p:nvPr userDrawn="1"/>
        </p:nvSpPr>
        <p:spPr>
          <a:xfrm>
            <a:off x="5271083" y="953247"/>
            <a:ext cx="1656184" cy="338554"/>
          </a:xfrm>
          <a:prstGeom prst="rect">
            <a:avLst/>
          </a:prstGeom>
          <a:noFill/>
        </p:spPr>
        <p:txBody>
          <a:bodyPr wrap="square" rtlCol="0">
            <a:spAutoFit/>
          </a:bodyPr>
          <a:lstStyle/>
          <a:p>
            <a:pPr algn="ctr"/>
            <a:r>
              <a:rPr lang="en-US" altLang="zh-CN" sz="1600" dirty="0">
                <a:solidFill>
                  <a:schemeClr val="bg1"/>
                </a:solidFill>
                <a:latin typeface="微软雅黑" pitchFamily="34" charset="-122"/>
                <a:ea typeface="微软雅黑" pitchFamily="34" charset="-122"/>
              </a:rPr>
              <a:t>Contents Page</a:t>
            </a:r>
            <a:endParaRPr lang="zh-CN" altLang="en-US" sz="1600" dirty="0">
              <a:solidFill>
                <a:schemeClr val="bg1"/>
              </a:solidFill>
              <a:latin typeface="微软雅黑" pitchFamily="34" charset="-122"/>
              <a:ea typeface="微软雅黑" pitchFamily="34" charset="-122"/>
            </a:endParaRPr>
          </a:p>
        </p:txBody>
      </p:sp>
      <p:sp>
        <p:nvSpPr>
          <p:cNvPr id="33" name="文本框 13"/>
          <p:cNvSpPr txBox="1"/>
          <p:nvPr userDrawn="1"/>
        </p:nvSpPr>
        <p:spPr>
          <a:xfrm>
            <a:off x="5271083" y="512714"/>
            <a:ext cx="1656184" cy="461665"/>
          </a:xfrm>
          <a:prstGeom prst="rect">
            <a:avLst/>
          </a:prstGeom>
          <a:noFill/>
        </p:spPr>
        <p:txBody>
          <a:bodyPr wrap="square" rtlCol="0">
            <a:spAutoFit/>
          </a:bodyPr>
          <a:lstStyle/>
          <a:p>
            <a:pPr algn="ctr"/>
            <a:r>
              <a:rPr lang="zh-CN" altLang="en-US" sz="2400" b="1" dirty="0">
                <a:solidFill>
                  <a:schemeClr val="bg1"/>
                </a:solidFill>
                <a:latin typeface="微软雅黑" pitchFamily="34" charset="-122"/>
                <a:ea typeface="微软雅黑" pitchFamily="34" charset="-122"/>
              </a:rPr>
              <a:t>目录页</a:t>
            </a:r>
          </a:p>
        </p:txBody>
      </p:sp>
      <p:sp>
        <p:nvSpPr>
          <p:cNvPr id="34" name="椭圆 33"/>
          <p:cNvSpPr/>
          <p:nvPr userDrawn="1"/>
        </p:nvSpPr>
        <p:spPr>
          <a:xfrm>
            <a:off x="3748683" y="1014657"/>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sp>
        <p:nvSpPr>
          <p:cNvPr id="36" name="椭圆 35"/>
          <p:cNvSpPr/>
          <p:nvPr userDrawn="1"/>
        </p:nvSpPr>
        <p:spPr>
          <a:xfrm>
            <a:off x="4983051" y="1482863"/>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sp>
        <p:nvSpPr>
          <p:cNvPr id="37" name="椭圆 36"/>
          <p:cNvSpPr/>
          <p:nvPr userDrawn="1"/>
        </p:nvSpPr>
        <p:spPr>
          <a:xfrm>
            <a:off x="9044812" y="299231"/>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cxnSp>
        <p:nvCxnSpPr>
          <p:cNvPr id="38" name="直接箭头连接符 37"/>
          <p:cNvCxnSpPr/>
          <p:nvPr userDrawn="1"/>
        </p:nvCxnSpPr>
        <p:spPr>
          <a:xfrm flipH="1">
            <a:off x="3280631" y="1122524"/>
            <a:ext cx="612068" cy="2108194"/>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userDrawn="1"/>
        </p:nvCxnSpPr>
        <p:spPr>
          <a:xfrm flipH="1">
            <a:off x="4343400" y="1770895"/>
            <a:ext cx="783667" cy="2775705"/>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userDrawn="1"/>
        </p:nvCxnSpPr>
        <p:spPr>
          <a:xfrm>
            <a:off x="9275302" y="587263"/>
            <a:ext cx="1120911" cy="946960"/>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椭圆 1"/>
          <p:cNvSpPr/>
          <p:nvPr userDrawn="1"/>
        </p:nvSpPr>
        <p:spPr>
          <a:xfrm>
            <a:off x="5703131" y="6453336"/>
            <a:ext cx="792088" cy="404664"/>
          </a:xfrm>
          <a:custGeom>
            <a:avLst/>
            <a:gdLst/>
            <a:ahLst/>
            <a:cxnLst/>
            <a:rect l="l" t="t" r="r" b="b"/>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latin typeface="微软雅黑" pitchFamily="34" charset="-122"/>
              <a:ea typeface="微软雅黑" pitchFamily="34" charset="-122"/>
            </a:endParaRPr>
          </a:p>
        </p:txBody>
      </p:sp>
      <p:sp>
        <p:nvSpPr>
          <p:cNvPr id="43" name="TextBox 15"/>
          <p:cNvSpPr txBox="1"/>
          <p:nvPr userDrawn="1"/>
        </p:nvSpPr>
        <p:spPr>
          <a:xfrm>
            <a:off x="5773960" y="6519446"/>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微软雅黑" pitchFamily="34" charset="-122"/>
                <a:ea typeface="微软雅黑" pitchFamily="34" charset="-122"/>
                <a:cs typeface="Arial Unicode MS" panose="020B0604020202020204" pitchFamily="34" charset="-122"/>
              </a:rPr>
              <a:pPr algn="ctr"/>
              <a:t>‹#›</a:t>
            </a:fld>
            <a:r>
              <a:rPr lang="zh-CN" altLang="en-US" sz="1600" dirty="0">
                <a:solidFill>
                  <a:schemeClr val="bg1"/>
                </a:solidFill>
                <a:latin typeface="微软雅黑" pitchFamily="34" charset="-122"/>
                <a:ea typeface="微软雅黑" pitchFamily="34" charset="-122"/>
                <a:cs typeface="Arial Unicode MS" panose="020B0604020202020204" pitchFamily="34" charset="-122"/>
              </a:rPr>
              <a:t> </a:t>
            </a:r>
            <a:endParaRPr lang="zh-CN" altLang="en-US" sz="1600" b="0" dirty="0">
              <a:solidFill>
                <a:schemeClr val="bg1"/>
              </a:solidFill>
              <a:latin typeface="微软雅黑" pitchFamily="34" charset="-122"/>
              <a:ea typeface="微软雅黑" pitchFamily="34" charset="-122"/>
              <a:cs typeface="Arial Unicode MS" panose="020B0604020202020204" pitchFamily="34" charset="-122"/>
            </a:endParaRPr>
          </a:p>
        </p:txBody>
      </p:sp>
      <p:sp>
        <p:nvSpPr>
          <p:cNvPr id="44" name="圆角矩形 43"/>
          <p:cNvSpPr/>
          <p:nvPr userDrawn="1"/>
        </p:nvSpPr>
        <p:spPr>
          <a:xfrm>
            <a:off x="503883" y="1704026"/>
            <a:ext cx="2952328"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dirty="0">
                <a:latin typeface="微软雅黑" pitchFamily="34" charset="-122"/>
                <a:ea typeface="微软雅黑" pitchFamily="34" charset="-122"/>
              </a:rPr>
              <a:t>1.</a:t>
            </a:r>
            <a:r>
              <a:rPr lang="en-US" altLang="zh-CN" sz="2000" b="1" kern="1200" dirty="0">
                <a:solidFill>
                  <a:schemeClr val="bg1"/>
                </a:solidFill>
                <a:latin typeface="微软雅黑" pitchFamily="34" charset="-122"/>
                <a:ea typeface="微软雅黑" pitchFamily="34" charset="-122"/>
                <a:cs typeface="+mn-cs"/>
              </a:rPr>
              <a:t> </a:t>
            </a:r>
            <a:r>
              <a:rPr lang="zh-CN" altLang="en-US" sz="2000" b="1" kern="1200" dirty="0">
                <a:solidFill>
                  <a:schemeClr val="bg1"/>
                </a:solidFill>
                <a:latin typeface="微软雅黑" pitchFamily="34" charset="-122"/>
                <a:ea typeface="微软雅黑" pitchFamily="34" charset="-122"/>
                <a:cs typeface="+mn-cs"/>
              </a:rPr>
              <a:t>什么是算法？</a:t>
            </a:r>
            <a:endParaRPr lang="zh-CN" altLang="en-US" sz="2000" b="1" dirty="0">
              <a:latin typeface="微软雅黑" pitchFamily="34" charset="-122"/>
              <a:ea typeface="微软雅黑" pitchFamily="34" charset="-122"/>
            </a:endParaRPr>
          </a:p>
        </p:txBody>
      </p:sp>
      <p:sp>
        <p:nvSpPr>
          <p:cNvPr id="45" name="椭圆 44"/>
          <p:cNvSpPr/>
          <p:nvPr userDrawn="1"/>
        </p:nvSpPr>
        <p:spPr>
          <a:xfrm>
            <a:off x="2828851" y="224682"/>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cxnSp>
        <p:nvCxnSpPr>
          <p:cNvPr id="46" name="直接箭头连接符 45"/>
          <p:cNvCxnSpPr>
            <a:stCxn id="45" idx="3"/>
            <a:endCxn id="44" idx="0"/>
          </p:cNvCxnSpPr>
          <p:nvPr userDrawn="1"/>
        </p:nvCxnSpPr>
        <p:spPr>
          <a:xfrm flipH="1">
            <a:off x="1980047" y="470533"/>
            <a:ext cx="890985" cy="1233493"/>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userDrawn="1"/>
        </p:nvCxnSpPr>
        <p:spPr>
          <a:xfrm>
            <a:off x="8105766" y="1402695"/>
            <a:ext cx="443665" cy="1760970"/>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userDrawn="1"/>
        </p:nvSpPr>
        <p:spPr>
          <a:xfrm>
            <a:off x="7916943" y="1158673"/>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sp>
        <p:nvSpPr>
          <p:cNvPr id="31" name="圆角矩形 30"/>
          <p:cNvSpPr/>
          <p:nvPr userDrawn="1"/>
        </p:nvSpPr>
        <p:spPr>
          <a:xfrm>
            <a:off x="7916943" y="3158747"/>
            <a:ext cx="2952328"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6.</a:t>
            </a:r>
            <a:r>
              <a:rPr lang="en-US" altLang="zh-CN" sz="2000" b="1" kern="1200" dirty="0">
                <a:solidFill>
                  <a:schemeClr val="lt1"/>
                </a:solidFill>
                <a:latin typeface="微软雅黑" pitchFamily="34" charset="-122"/>
                <a:ea typeface="微软雅黑" pitchFamily="34" charset="-122"/>
                <a:cs typeface="+mn-cs"/>
              </a:rPr>
              <a:t> </a:t>
            </a:r>
            <a:r>
              <a:rPr lang="zh-CN" altLang="en-US" sz="2000" b="1" kern="1200" dirty="0">
                <a:solidFill>
                  <a:schemeClr val="lt1"/>
                </a:solidFill>
                <a:latin typeface="微软雅黑" pitchFamily="34" charset="-122"/>
                <a:ea typeface="微软雅黑" pitchFamily="34" charset="-122"/>
                <a:cs typeface="+mn-cs"/>
              </a:rPr>
              <a:t>树与二叉树</a:t>
            </a:r>
          </a:p>
        </p:txBody>
      </p:sp>
      <p:cxnSp>
        <p:nvCxnSpPr>
          <p:cNvPr id="35" name="直接箭头连接符 34"/>
          <p:cNvCxnSpPr/>
          <p:nvPr userDrawn="1"/>
        </p:nvCxnSpPr>
        <p:spPr>
          <a:xfrm>
            <a:off x="7003803" y="1772816"/>
            <a:ext cx="705097" cy="2773784"/>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圆角矩形 38"/>
          <p:cNvSpPr/>
          <p:nvPr userDrawn="1"/>
        </p:nvSpPr>
        <p:spPr>
          <a:xfrm>
            <a:off x="6798710" y="4546600"/>
            <a:ext cx="3501442"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5.</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线性链表</a:t>
            </a:r>
            <a:endParaRPr lang="zh-CN" altLang="en-US" sz="2000" b="1" kern="1200" dirty="0">
              <a:solidFill>
                <a:schemeClr val="lt1"/>
              </a:solidFill>
              <a:latin typeface="微软雅黑" pitchFamily="34" charset="-122"/>
              <a:ea typeface="微软雅黑" pitchFamily="34" charset="-122"/>
              <a:cs typeface="+mn-cs"/>
            </a:endParaRPr>
          </a:p>
        </p:txBody>
      </p:sp>
      <p:sp>
        <p:nvSpPr>
          <p:cNvPr id="47" name="椭圆 46"/>
          <p:cNvSpPr/>
          <p:nvPr userDrawn="1"/>
        </p:nvSpPr>
        <p:spPr>
          <a:xfrm>
            <a:off x="6859787" y="1484784"/>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cxnSp>
        <p:nvCxnSpPr>
          <p:cNvPr id="48" name="直接箭头连接符 47"/>
          <p:cNvCxnSpPr/>
          <p:nvPr userDrawn="1"/>
        </p:nvCxnSpPr>
        <p:spPr>
          <a:xfrm flipH="1">
            <a:off x="6132484" y="1888589"/>
            <a:ext cx="1" cy="3724811"/>
          </a:xfrm>
          <a:prstGeom prst="straightConnector1">
            <a:avLst/>
          </a:prstGeom>
          <a:ln w="22225">
            <a:solidFill>
              <a:srgbClr val="92CE0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9" name="椭圆 48"/>
          <p:cNvSpPr/>
          <p:nvPr userDrawn="1"/>
        </p:nvSpPr>
        <p:spPr>
          <a:xfrm>
            <a:off x="5988468" y="1600557"/>
            <a:ext cx="288032" cy="288032"/>
          </a:xfrm>
          <a:prstGeom prst="ellipse">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b="1">
              <a:latin typeface="微软雅黑" pitchFamily="34" charset="-122"/>
              <a:ea typeface="微软雅黑" pitchFamily="34" charset="-122"/>
            </a:endParaRPr>
          </a:p>
        </p:txBody>
      </p:sp>
      <p:sp>
        <p:nvSpPr>
          <p:cNvPr id="50" name="圆角矩形 49"/>
          <p:cNvSpPr/>
          <p:nvPr userDrawn="1"/>
        </p:nvSpPr>
        <p:spPr>
          <a:xfrm>
            <a:off x="4604324" y="5613400"/>
            <a:ext cx="3501442" cy="576064"/>
          </a:xfrm>
          <a:prstGeom prst="roundRect">
            <a:avLst/>
          </a:prstGeom>
          <a:solidFill>
            <a:srgbClr val="92CE0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itchFamily="34" charset="-122"/>
                <a:ea typeface="微软雅黑" pitchFamily="34" charset="-122"/>
              </a:rPr>
              <a:t>4.</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栈和队列</a:t>
            </a:r>
            <a:endParaRPr lang="zh-CN" altLang="en-US" sz="2000" b="1" kern="1200" dirty="0">
              <a:solidFill>
                <a:schemeClr val="lt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50835686"/>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08</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78238622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09</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148166566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00</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314869015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4"/>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69CD565-D131-44D1-9885-986ED8B53057}" type="datetimeFigureOut">
              <a:rPr lang="zh-CN" altLang="en-US" smtClean="0"/>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0161" y="5924511"/>
            <a:ext cx="688921" cy="663697"/>
          </a:xfrm>
          <a:prstGeom prst="rect">
            <a:avLst/>
          </a:prstGeom>
        </p:spPr>
      </p:pic>
    </p:spTree>
    <p:extLst>
      <p:ext uri="{BB962C8B-B14F-4D97-AF65-F5344CB8AC3E}">
        <p14:creationId xmlns:p14="http://schemas.microsoft.com/office/powerpoint/2010/main" val="3212875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CD565-D131-44D1-9885-986ED8B53057}" type="datetimeFigureOut">
              <a:rPr lang="zh-CN" altLang="en-US" smtClean="0"/>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t>‹#›</a:t>
            </a:fld>
            <a:endParaRPr lang="zh-CN" altLang="en-US"/>
          </a:p>
        </p:txBody>
      </p:sp>
    </p:spTree>
    <p:extLst>
      <p:ext uri="{BB962C8B-B14F-4D97-AF65-F5344CB8AC3E}">
        <p14:creationId xmlns:p14="http://schemas.microsoft.com/office/powerpoint/2010/main" val="300394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9CD565-D131-44D1-9885-986ED8B53057}" type="datetimeFigureOut">
              <a:rPr lang="zh-CN" altLang="en-US" smtClean="0"/>
              <a:t>2019/3/5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t>‹#›</a:t>
            </a:fld>
            <a:endParaRPr lang="zh-CN" altLang="en-US"/>
          </a:p>
        </p:txBody>
      </p:sp>
    </p:spTree>
    <p:extLst>
      <p:ext uri="{BB962C8B-B14F-4D97-AF65-F5344CB8AC3E}">
        <p14:creationId xmlns:p14="http://schemas.microsoft.com/office/powerpoint/2010/main" val="370169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30812"/>
      </p:ext>
    </p:extLst>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17" name="矩形 16"/>
          <p:cNvSpPr/>
          <p:nvPr userDrawn="1"/>
        </p:nvSpPr>
        <p:spPr>
          <a:xfrm>
            <a:off x="0" y="8700"/>
            <a:ext cx="121983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7"/>
          <p:cNvSpPr/>
          <p:nvPr userDrawn="1"/>
        </p:nvSpPr>
        <p:spPr>
          <a:xfrm>
            <a:off x="2658758" y="0"/>
            <a:ext cx="6880834" cy="1628800"/>
          </a:xfrm>
          <a:custGeom>
            <a:avLst/>
            <a:gdLst/>
            <a:ahLst/>
            <a:cxnLst/>
            <a:rect l="l" t="t" r="r" b="b"/>
            <a:pathLst>
              <a:path w="6880834" h="1628800">
                <a:moveTo>
                  <a:pt x="0" y="0"/>
                </a:moveTo>
                <a:lnTo>
                  <a:pt x="6880834" y="0"/>
                </a:lnTo>
                <a:cubicBezTo>
                  <a:pt x="6065253" y="994467"/>
                  <a:pt x="4826913" y="1628800"/>
                  <a:pt x="3440417" y="1628800"/>
                </a:cubicBezTo>
                <a:cubicBezTo>
                  <a:pt x="2053921" y="1628800"/>
                  <a:pt x="815581" y="994467"/>
                  <a:pt x="0" y="0"/>
                </a:cubicBez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文本框 13"/>
          <p:cNvSpPr txBox="1"/>
          <p:nvPr userDrawn="1"/>
        </p:nvSpPr>
        <p:spPr>
          <a:xfrm>
            <a:off x="5271083" y="512714"/>
            <a:ext cx="1656184" cy="461665"/>
          </a:xfrm>
          <a:prstGeom prst="rect">
            <a:avLst/>
          </a:prstGeom>
          <a:noFill/>
        </p:spPr>
        <p:txBody>
          <a:bodyPr wrap="square" rtlCol="0">
            <a:spAutoFit/>
          </a:bodyPr>
          <a:lstStyle/>
          <a:p>
            <a:pPr algn="ctr"/>
            <a:r>
              <a:rPr lang="zh-CN" altLang="en-US" sz="2400" b="1" dirty="0">
                <a:solidFill>
                  <a:schemeClr val="bg1"/>
                </a:solidFill>
                <a:ea typeface="微软雅黑"/>
              </a:rPr>
              <a:t>目录页</a:t>
            </a:r>
          </a:p>
        </p:txBody>
      </p:sp>
      <p:sp>
        <p:nvSpPr>
          <p:cNvPr id="21" name="椭圆 1"/>
          <p:cNvSpPr/>
          <p:nvPr userDrawn="1"/>
        </p:nvSpPr>
        <p:spPr>
          <a:xfrm>
            <a:off x="5703131" y="6453336"/>
            <a:ext cx="792088" cy="404664"/>
          </a:xfrm>
          <a:custGeom>
            <a:avLst/>
            <a:gdLst/>
            <a:ahLst/>
            <a:cxnLst/>
            <a:rect l="l" t="t" r="r" b="b"/>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TextBox 15"/>
          <p:cNvSpPr txBox="1"/>
          <p:nvPr userDrawn="1"/>
        </p:nvSpPr>
        <p:spPr>
          <a:xfrm>
            <a:off x="5773960" y="6519446"/>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TextBox 15"/>
          <p:cNvSpPr txBox="1"/>
          <p:nvPr userDrawn="1"/>
        </p:nvSpPr>
        <p:spPr>
          <a:xfrm>
            <a:off x="5271083" y="953247"/>
            <a:ext cx="1656184" cy="338554"/>
          </a:xfrm>
          <a:prstGeom prst="rect">
            <a:avLst/>
          </a:prstGeom>
          <a:noFill/>
        </p:spPr>
        <p:txBody>
          <a:bodyPr wrap="square" rtlCol="0">
            <a:spAutoFit/>
          </a:bodyPr>
          <a:lstStyle/>
          <a:p>
            <a:pPr algn="ctr"/>
            <a:r>
              <a:rPr lang="en-US" altLang="zh-CN" sz="1600" dirty="0">
                <a:solidFill>
                  <a:schemeClr val="bg1"/>
                </a:solidFill>
                <a:latin typeface="Agency FB" panose="020B0503020202020204" pitchFamily="34" charset="0"/>
                <a:ea typeface="Adobe 宋体 Std L" pitchFamily="18" charset="-122"/>
              </a:rPr>
              <a:t>Contents Page</a:t>
            </a:r>
            <a:endParaRPr lang="zh-CN" altLang="en-US" sz="1600" dirty="0">
              <a:solidFill>
                <a:schemeClr val="bg1"/>
              </a:solidFill>
              <a:latin typeface="Agency FB" panose="020B0503020202020204" pitchFamily="34" charset="0"/>
              <a:ea typeface="Adobe 宋体 Std L" pitchFamily="18" charset="-122"/>
            </a:endParaRPr>
          </a:p>
        </p:txBody>
      </p:sp>
    </p:spTree>
    <p:extLst>
      <p:ext uri="{BB962C8B-B14F-4D97-AF65-F5344CB8AC3E}">
        <p14:creationId xmlns:p14="http://schemas.microsoft.com/office/powerpoint/2010/main" val="344222516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18" name="矩形 17"/>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0"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8"/>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0" name="图片 9"/>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
        <p:nvSpPr>
          <p:cNvPr id="11" name="六边形 10"/>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01</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Tree>
    <p:extLst>
      <p:ext uri="{BB962C8B-B14F-4D97-AF65-F5344CB8AC3E}">
        <p14:creationId xmlns:p14="http://schemas.microsoft.com/office/powerpoint/2010/main" val="294461754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31" name="矩形 30"/>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3"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4" name="六边形 33"/>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02</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85693553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50" name="矩形 49"/>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52"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3" name="六边形 52"/>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03</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169851631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04</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245886214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05</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244142589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06</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113326537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矩形 25"/>
          <p:cNvSpPr/>
          <p:nvPr userDrawn="1"/>
        </p:nvSpPr>
        <p:spPr>
          <a:xfrm>
            <a:off x="0" y="372788"/>
            <a:ext cx="12192000" cy="540000"/>
          </a:xfrm>
          <a:prstGeom prst="rect">
            <a:avLst/>
          </a:prstGeom>
          <a:solidFill>
            <a:srgbClr val="393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11356958" y="462788"/>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35" name="TextBox 15"/>
          <p:cNvSpPr txBox="1"/>
          <p:nvPr userDrawn="1"/>
        </p:nvSpPr>
        <p:spPr>
          <a:xfrm>
            <a:off x="11211743" y="473511"/>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六边形 35"/>
          <p:cNvSpPr/>
          <p:nvPr userDrawn="1"/>
        </p:nvSpPr>
        <p:spPr>
          <a:xfrm>
            <a:off x="495581" y="218211"/>
            <a:ext cx="997043" cy="859520"/>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altLang="zh-CN" sz="3600" b="1" i="0" u="none" strike="noStrike" kern="0" cap="none" spc="0" normalizeH="0" baseline="0" dirty="0">
                <a:ln>
                  <a:noFill/>
                </a:ln>
                <a:solidFill>
                  <a:prstClr val="white"/>
                </a:solidFill>
                <a:effectLst/>
                <a:uLnTx/>
                <a:uFillTx/>
                <a:latin typeface="Calibri"/>
                <a:ea typeface="宋体"/>
              </a:rPr>
              <a:t>07</a:t>
            </a:r>
            <a:endParaRPr kumimoji="0" lang="zh-CN" altLang="en-US" sz="3600" b="1" i="0" u="none" strike="noStrike" kern="0" cap="none" spc="0" normalizeH="0" baseline="0" dirty="0">
              <a:ln>
                <a:noFill/>
              </a:ln>
              <a:solidFill>
                <a:prstClr val="white"/>
              </a:solidFill>
              <a:effectLst/>
              <a:uLnTx/>
              <a:uFillTx/>
              <a:latin typeface="Calibri"/>
              <a:ea typeface="宋体"/>
            </a:endParaRPr>
          </a:p>
        </p:txBody>
      </p:sp>
      <p:sp>
        <p:nvSpPr>
          <p:cNvPr id="14" name="矩形 13"/>
          <p:cNvSpPr/>
          <p:nvPr userDrawn="1"/>
        </p:nvSpPr>
        <p:spPr>
          <a:xfrm>
            <a:off x="10933426" y="6273705"/>
            <a:ext cx="1005403" cy="380810"/>
          </a:xfrm>
          <a:prstGeom prst="rect">
            <a:avLst/>
          </a:prstGeom>
          <a:noFill/>
        </p:spPr>
        <p:txBody>
          <a:bodyPr wrap="none">
            <a:spAutoFit/>
          </a:bodyPr>
          <a:lstStyle/>
          <a:p>
            <a:pPr>
              <a:lnSpc>
                <a:spcPct val="130000"/>
              </a:lnSpc>
            </a:pPr>
            <a:r>
              <a:rPr lang="zh-CN" altLang="en-US" sz="1600" kern="1200" dirty="0">
                <a:solidFill>
                  <a:schemeClr val="tx1">
                    <a:lumMod val="65000"/>
                    <a:lumOff val="35000"/>
                  </a:schemeClr>
                </a:solidFill>
                <a:latin typeface="+mn-lt"/>
                <a:ea typeface="+mn-ea"/>
                <a:cs typeface="+mn-cs"/>
              </a:rPr>
              <a:t>未来教育</a:t>
            </a:r>
            <a:endParaRPr lang="en-US" altLang="zh-CN" sz="1600" kern="1200" dirty="0">
              <a:solidFill>
                <a:schemeClr val="tx1">
                  <a:lumMod val="65000"/>
                  <a:lumOff val="35000"/>
                </a:schemeClr>
              </a:solidFill>
              <a:latin typeface="+mn-lt"/>
              <a:ea typeface="+mn-ea"/>
              <a:cs typeface="+mn-cs"/>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08853" y="5998076"/>
            <a:ext cx="753869" cy="910723"/>
          </a:xfrm>
          <a:prstGeom prst="rect">
            <a:avLst/>
          </a:prstGeom>
        </p:spPr>
      </p:pic>
    </p:spTree>
    <p:extLst>
      <p:ext uri="{BB962C8B-B14F-4D97-AF65-F5344CB8AC3E}">
        <p14:creationId xmlns:p14="http://schemas.microsoft.com/office/powerpoint/2010/main" val="174772620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CD565-D131-44D1-9885-986ED8B53057}" type="datetimeFigureOut">
              <a:rPr lang="zh-CN" altLang="en-US" smtClean="0"/>
              <a:t>2019/3/5</a:t>
            </a:fld>
            <a:endParaRPr lang="zh-CN" altLang="en-US"/>
          </a:p>
        </p:txBody>
      </p:sp>
      <p:sp>
        <p:nvSpPr>
          <p:cNvPr id="5" name="页脚占位符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A5648-3203-49D0-811F-CF5B5A0B539E}" type="slidenum">
              <a:rPr lang="zh-CN" altLang="en-US" smtClean="0"/>
              <a:t>‹#›</a:t>
            </a:fld>
            <a:endParaRPr lang="zh-CN" altLang="en-US"/>
          </a:p>
        </p:txBody>
      </p:sp>
    </p:spTree>
    <p:extLst>
      <p:ext uri="{BB962C8B-B14F-4D97-AF65-F5344CB8AC3E}">
        <p14:creationId xmlns:p14="http://schemas.microsoft.com/office/powerpoint/2010/main" val="33235752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4" r:id="rId13"/>
    <p:sldLayoutId id="2147483675" r:id="rId14"/>
    <p:sldLayoutId id="2147483677" r:id="rId15"/>
    <p:sldLayoutId id="2147483685"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6862" y="4955800"/>
            <a:ext cx="687977" cy="662788"/>
          </a:xfrm>
          <a:prstGeom prst="rect">
            <a:avLst/>
          </a:prstGeom>
        </p:spPr>
      </p:pic>
      <p:sp>
        <p:nvSpPr>
          <p:cNvPr id="65" name="矩形 64"/>
          <p:cNvSpPr/>
          <p:nvPr/>
        </p:nvSpPr>
        <p:spPr>
          <a:xfrm>
            <a:off x="-6105" y="1335246"/>
            <a:ext cx="12192000" cy="297329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rgbClr val="00B0F0"/>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3369234" y="3739355"/>
            <a:ext cx="6172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632817" y="38092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632817" y="36695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5507198" y="4843798"/>
            <a:ext cx="1660682" cy="86668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60"/>
          <p:cNvSpPr>
            <a:spLocks/>
          </p:cNvSpPr>
          <p:nvPr userDrawn="1"/>
        </p:nvSpPr>
        <p:spPr bwMode="auto">
          <a:xfrm flipH="1">
            <a:off x="6332817" y="4838505"/>
            <a:ext cx="872836" cy="871978"/>
          </a:xfrm>
          <a:custGeom>
            <a:avLst/>
            <a:gdLst>
              <a:gd name="T0" fmla="*/ 64 w 128"/>
              <a:gd name="T1" fmla="*/ 0 h 128"/>
              <a:gd name="T2" fmla="*/ 0 w 128"/>
              <a:gd name="T3" fmla="*/ 64 h 128"/>
              <a:gd name="T4" fmla="*/ 64 w 128"/>
              <a:gd name="T5" fmla="*/ 128 h 128"/>
              <a:gd name="T6" fmla="*/ 128 w 128"/>
              <a:gd name="T7" fmla="*/ 128 h 128"/>
              <a:gd name="T8" fmla="*/ 128 w 128"/>
              <a:gd name="T9" fmla="*/ 64 h 128"/>
              <a:gd name="T10" fmla="*/ 64 w 128"/>
              <a:gd name="T11" fmla="*/ 0 h 128"/>
            </a:gdLst>
            <a:ahLst/>
            <a:cxnLst>
              <a:cxn ang="0">
                <a:pos x="T0" y="T1"/>
              </a:cxn>
              <a:cxn ang="0">
                <a:pos x="T2" y="T3"/>
              </a:cxn>
              <a:cxn ang="0">
                <a:pos x="T4" y="T5"/>
              </a:cxn>
              <a:cxn ang="0">
                <a:pos x="T6" y="T7"/>
              </a:cxn>
              <a:cxn ang="0">
                <a:pos x="T8" y="T9"/>
              </a:cxn>
              <a:cxn ang="0">
                <a:pos x="T10" y="T11"/>
              </a:cxn>
            </a:cxnLst>
            <a:rect l="0" t="0" r="r" b="b"/>
            <a:pathLst>
              <a:path w="128" h="128">
                <a:moveTo>
                  <a:pt x="64" y="0"/>
                </a:moveTo>
                <a:cubicBezTo>
                  <a:pt x="29" y="0"/>
                  <a:pt x="0" y="29"/>
                  <a:pt x="0" y="64"/>
                </a:cubicBezTo>
                <a:cubicBezTo>
                  <a:pt x="0" y="99"/>
                  <a:pt x="29" y="128"/>
                  <a:pt x="64" y="128"/>
                </a:cubicBezTo>
                <a:cubicBezTo>
                  <a:pt x="128" y="128"/>
                  <a:pt x="128" y="128"/>
                  <a:pt x="128" y="128"/>
                </a:cubicBezTo>
                <a:cubicBezTo>
                  <a:pt x="128" y="64"/>
                  <a:pt x="128" y="64"/>
                  <a:pt x="128" y="64"/>
                </a:cubicBezTo>
                <a:cubicBezTo>
                  <a:pt x="128" y="29"/>
                  <a:pt x="100" y="0"/>
                  <a:pt x="64" y="0"/>
                </a:cubicBezTo>
                <a:close/>
              </a:path>
            </a:pathLst>
          </a:custGeom>
          <a:solidFill>
            <a:srgbClr val="92D050"/>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74" name="矩形 73"/>
          <p:cNvSpPr/>
          <p:nvPr userDrawn="1"/>
        </p:nvSpPr>
        <p:spPr>
          <a:xfrm>
            <a:off x="6245659" y="4987302"/>
            <a:ext cx="973235" cy="584775"/>
          </a:xfrm>
          <a:prstGeom prst="rect">
            <a:avLst/>
          </a:prstGeom>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主讲：朱爱彬</a:t>
            </a:r>
          </a:p>
        </p:txBody>
      </p:sp>
      <p:sp>
        <p:nvSpPr>
          <p:cNvPr id="124" name="矩形 123"/>
          <p:cNvSpPr/>
          <p:nvPr/>
        </p:nvSpPr>
        <p:spPr>
          <a:xfrm>
            <a:off x="2031528" y="1384866"/>
            <a:ext cx="8602579" cy="2308324"/>
          </a:xfrm>
          <a:prstGeom prst="rect">
            <a:avLst/>
          </a:prstGeom>
        </p:spPr>
        <p:txBody>
          <a:bodyPr wrap="square" anchor="ctr">
            <a:spAutoFit/>
          </a:bodyPr>
          <a:lstStyle/>
          <a:p>
            <a:pPr algn="ctr"/>
            <a:r>
              <a:rPr lang="zh-CN" altLang="en-US" sz="7200" b="1" dirty="0">
                <a:solidFill>
                  <a:schemeClr val="bg1"/>
                </a:solidFill>
                <a:latin typeface="Arial" pitchFamily="34" charset="0"/>
                <a:cs typeface="Arial" pitchFamily="34" charset="0"/>
              </a:rPr>
              <a:t>二级公共基础知识</a:t>
            </a:r>
            <a:endParaRPr lang="en-US" altLang="zh-CN" sz="7200" b="1" dirty="0">
              <a:solidFill>
                <a:schemeClr val="bg1"/>
              </a:solidFill>
              <a:latin typeface="Arial" pitchFamily="34" charset="0"/>
              <a:cs typeface="Arial" pitchFamily="34" charset="0"/>
            </a:endParaRPr>
          </a:p>
          <a:p>
            <a:pPr algn="ctr"/>
            <a:r>
              <a:rPr lang="zh-CN" altLang="en-US" sz="7200" b="1" dirty="0">
                <a:solidFill>
                  <a:schemeClr val="bg1"/>
                </a:solidFill>
                <a:latin typeface="Arial" pitchFamily="34" charset="0"/>
                <a:cs typeface="Arial" pitchFamily="34" charset="0"/>
              </a:rPr>
              <a:t>考前冲刺</a:t>
            </a:r>
            <a:endParaRPr lang="en-US" altLang="zh-CN" sz="7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236962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02672" y="1370590"/>
            <a:ext cx="8686801" cy="1336242"/>
          </a:xfrm>
        </p:spPr>
        <p:txBody>
          <a:bodyPr>
            <a:normAutofit fontScale="55000" lnSpcReduction="20000"/>
          </a:bodyPr>
          <a:lstStyle/>
          <a:p>
            <a:pPr marL="0" indent="0">
              <a:buNone/>
            </a:pPr>
            <a:r>
              <a:rPr lang="en-US" altLang="zh-CN" sz="4400" dirty="0">
                <a:solidFill>
                  <a:srgbClr val="FF0000"/>
                </a:solidFill>
              </a:rPr>
              <a:t>4.</a:t>
            </a:r>
            <a:r>
              <a:rPr lang="zh-CN" altLang="en-US" sz="4400" dirty="0">
                <a:solidFill>
                  <a:srgbClr val="FF0000"/>
                </a:solidFill>
              </a:rPr>
              <a:t>笛卡尔积</a:t>
            </a:r>
            <a:endParaRPr lang="en-US" altLang="zh-CN" sz="4400" dirty="0">
              <a:solidFill>
                <a:srgbClr val="FF0000"/>
              </a:solidFill>
            </a:endParaRPr>
          </a:p>
          <a:p>
            <a:pPr marL="0" indent="0">
              <a:buNone/>
            </a:pPr>
            <a:endParaRPr lang="en-US" altLang="zh-CN" sz="3800" dirty="0"/>
          </a:p>
          <a:p>
            <a:pPr marL="0" indent="0">
              <a:buNone/>
            </a:pPr>
            <a:r>
              <a:rPr lang="zh-CN" altLang="zh-CN" dirty="0"/>
              <a:t>设有</a:t>
            </a:r>
            <a:r>
              <a:rPr lang="en-US" altLang="zh-CN" dirty="0"/>
              <a:t>n</a:t>
            </a:r>
            <a:r>
              <a:rPr lang="zh-CN" altLang="zh-CN" dirty="0"/>
              <a:t>元关系</a:t>
            </a:r>
            <a:r>
              <a:rPr lang="en-US" altLang="zh-CN" dirty="0"/>
              <a:t>R</a:t>
            </a:r>
            <a:r>
              <a:rPr lang="zh-CN" altLang="zh-CN" dirty="0"/>
              <a:t>和</a:t>
            </a:r>
            <a:r>
              <a:rPr lang="en-US" altLang="zh-CN" dirty="0"/>
              <a:t>m</a:t>
            </a:r>
            <a:r>
              <a:rPr lang="zh-CN" altLang="zh-CN" dirty="0"/>
              <a:t>元关系</a:t>
            </a:r>
            <a:r>
              <a:rPr lang="en-US" altLang="zh-CN" dirty="0"/>
              <a:t>S</a:t>
            </a:r>
            <a:r>
              <a:rPr lang="zh-CN" altLang="zh-CN" dirty="0"/>
              <a:t>，它们分别有</a:t>
            </a:r>
            <a:r>
              <a:rPr lang="en-US" altLang="zh-CN" dirty="0"/>
              <a:t>p</a:t>
            </a:r>
            <a:r>
              <a:rPr lang="zh-CN" altLang="zh-CN" dirty="0"/>
              <a:t>和</a:t>
            </a:r>
            <a:r>
              <a:rPr lang="en-US" altLang="zh-CN" dirty="0"/>
              <a:t>q</a:t>
            </a:r>
            <a:r>
              <a:rPr lang="zh-CN" altLang="zh-CN" dirty="0"/>
              <a:t>个元组，则</a:t>
            </a:r>
            <a:r>
              <a:rPr lang="en-US" altLang="zh-CN" dirty="0"/>
              <a:t>R</a:t>
            </a:r>
            <a:r>
              <a:rPr lang="zh-CN" altLang="zh-CN" dirty="0"/>
              <a:t>与</a:t>
            </a:r>
            <a:r>
              <a:rPr lang="en-US" altLang="zh-CN" dirty="0"/>
              <a:t>S</a:t>
            </a:r>
            <a:r>
              <a:rPr lang="zh-CN" altLang="zh-CN" dirty="0"/>
              <a:t>的笛卡儿积记为</a:t>
            </a:r>
            <a:r>
              <a:rPr lang="en-US" altLang="zh-CN" dirty="0"/>
              <a:t>R</a:t>
            </a:r>
            <a:r>
              <a:rPr lang="zh-CN" altLang="zh-CN" dirty="0"/>
              <a:t>×</a:t>
            </a:r>
            <a:r>
              <a:rPr lang="en-US" altLang="zh-CN" dirty="0"/>
              <a:t>S</a:t>
            </a:r>
            <a:r>
              <a:rPr lang="zh-CN" altLang="zh-CN" dirty="0"/>
              <a:t>。它是一个</a:t>
            </a:r>
            <a:r>
              <a:rPr lang="en-US" altLang="zh-CN" dirty="0" err="1"/>
              <a:t>m+n</a:t>
            </a:r>
            <a:r>
              <a:rPr lang="zh-CN" altLang="zh-CN" dirty="0"/>
              <a:t>元关系，元组个数是</a:t>
            </a:r>
            <a:r>
              <a:rPr lang="en-US" altLang="zh-CN" dirty="0"/>
              <a:t>p</a:t>
            </a:r>
            <a:r>
              <a:rPr lang="zh-CN" altLang="zh-CN" dirty="0"/>
              <a:t>×</a:t>
            </a:r>
            <a:r>
              <a:rPr lang="en-US" altLang="zh-CN" dirty="0"/>
              <a:t>q</a:t>
            </a:r>
            <a:r>
              <a:rPr lang="zh-CN" altLang="zh-CN" dirty="0"/>
              <a:t>。</a:t>
            </a:r>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3" name="图片 2">
            <a:extLst>
              <a:ext uri="{FF2B5EF4-FFF2-40B4-BE49-F238E27FC236}">
                <a16:creationId xmlns:a16="http://schemas.microsoft.com/office/drawing/2014/main" id="{58098EAB-F37B-42FE-B75E-54794D09B0E6}"/>
              </a:ext>
            </a:extLst>
          </p:cNvPr>
          <p:cNvPicPr>
            <a:picLocks noChangeAspect="1"/>
          </p:cNvPicPr>
          <p:nvPr/>
        </p:nvPicPr>
        <p:blipFill>
          <a:blip r:embed="rId2"/>
          <a:stretch>
            <a:fillRect/>
          </a:stretch>
        </p:blipFill>
        <p:spPr>
          <a:xfrm>
            <a:off x="1971664" y="3000587"/>
            <a:ext cx="2876571" cy="1547824"/>
          </a:xfrm>
          <a:prstGeom prst="rect">
            <a:avLst/>
          </a:prstGeom>
        </p:spPr>
      </p:pic>
      <p:pic>
        <p:nvPicPr>
          <p:cNvPr id="4" name="图片 3">
            <a:extLst>
              <a:ext uri="{FF2B5EF4-FFF2-40B4-BE49-F238E27FC236}">
                <a16:creationId xmlns:a16="http://schemas.microsoft.com/office/drawing/2014/main" id="{B8D524B2-2955-4AB2-B554-E1D03856CC5F}"/>
              </a:ext>
            </a:extLst>
          </p:cNvPr>
          <p:cNvPicPr>
            <a:picLocks noChangeAspect="1"/>
          </p:cNvPicPr>
          <p:nvPr/>
        </p:nvPicPr>
        <p:blipFill>
          <a:blip r:embed="rId3"/>
          <a:stretch>
            <a:fillRect/>
          </a:stretch>
        </p:blipFill>
        <p:spPr>
          <a:xfrm>
            <a:off x="4952182" y="3000587"/>
            <a:ext cx="3586189" cy="3329012"/>
          </a:xfrm>
          <a:prstGeom prst="rect">
            <a:avLst/>
          </a:prstGeom>
        </p:spPr>
      </p:pic>
    </p:spTree>
    <p:extLst>
      <p:ext uri="{BB962C8B-B14F-4D97-AF65-F5344CB8AC3E}">
        <p14:creationId xmlns:p14="http://schemas.microsoft.com/office/powerpoint/2010/main" val="78215935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46245" y="1287463"/>
            <a:ext cx="11323637" cy="2141537"/>
          </a:xfrm>
        </p:spPr>
        <p:txBody>
          <a:bodyPr>
            <a:normAutofit fontScale="55000" lnSpcReduction="20000"/>
          </a:bodyPr>
          <a:lstStyle/>
          <a:p>
            <a:pPr marL="0" indent="0">
              <a:buNone/>
            </a:pPr>
            <a:r>
              <a:rPr lang="en-US" altLang="zh-CN" sz="4400" dirty="0">
                <a:solidFill>
                  <a:srgbClr val="FF0000"/>
                </a:solidFill>
              </a:rPr>
              <a:t>5.</a:t>
            </a:r>
            <a:r>
              <a:rPr lang="zh-CN" altLang="en-US" sz="4400" dirty="0">
                <a:solidFill>
                  <a:srgbClr val="FF0000"/>
                </a:solidFill>
              </a:rPr>
              <a:t>投影运算</a:t>
            </a:r>
            <a:endParaRPr lang="en-US" altLang="zh-CN" sz="4400" dirty="0">
              <a:solidFill>
                <a:srgbClr val="FF0000"/>
              </a:solidFill>
            </a:endParaRPr>
          </a:p>
          <a:p>
            <a:pPr marL="0" indent="0">
              <a:buNone/>
            </a:pPr>
            <a:endParaRPr lang="en-US" altLang="zh-CN" sz="3800" dirty="0"/>
          </a:p>
          <a:p>
            <a:pPr marL="0" indent="0">
              <a:buNone/>
            </a:pPr>
            <a:r>
              <a:rPr lang="zh-CN" altLang="zh-CN" dirty="0"/>
              <a:t>从关系模式中指定若干个属性组成新的关系称为投影。</a:t>
            </a:r>
          </a:p>
          <a:p>
            <a:pPr marL="0" indent="0">
              <a:buNone/>
            </a:pPr>
            <a:r>
              <a:rPr lang="zh-CN" altLang="zh-CN" dirty="0"/>
              <a:t>对</a:t>
            </a:r>
            <a:r>
              <a:rPr lang="en-US" altLang="zh-CN" dirty="0"/>
              <a:t>R</a:t>
            </a:r>
            <a:r>
              <a:rPr lang="zh-CN" altLang="zh-CN" dirty="0"/>
              <a:t>关系进行投影运算的结果记为π</a:t>
            </a:r>
            <a:r>
              <a:rPr lang="en-US" altLang="zh-CN" baseline="-25000" dirty="0"/>
              <a:t>A</a:t>
            </a:r>
            <a:r>
              <a:rPr lang="zh-CN" altLang="zh-CN" dirty="0"/>
              <a:t>（</a:t>
            </a:r>
            <a:r>
              <a:rPr lang="en-US" altLang="zh-CN" dirty="0"/>
              <a:t>R</a:t>
            </a:r>
            <a:r>
              <a:rPr lang="zh-CN" altLang="zh-CN" dirty="0"/>
              <a:t>），其形式定义如下：</a:t>
            </a:r>
          </a:p>
          <a:p>
            <a:pPr marL="0" indent="0">
              <a:buNone/>
            </a:pPr>
            <a:r>
              <a:rPr lang="en-US" altLang="zh-CN" dirty="0"/>
              <a:t>                                                         </a:t>
            </a:r>
            <a:r>
              <a:rPr lang="zh-CN" altLang="zh-CN" dirty="0"/>
              <a:t>π</a:t>
            </a:r>
            <a:r>
              <a:rPr lang="en-US" altLang="zh-CN" baseline="-25000" dirty="0"/>
              <a:t>A</a:t>
            </a:r>
            <a:r>
              <a:rPr lang="zh-CN" altLang="zh-CN" dirty="0"/>
              <a:t>（</a:t>
            </a:r>
            <a:r>
              <a:rPr lang="en-US" altLang="zh-CN" dirty="0"/>
              <a:t>R</a:t>
            </a:r>
            <a:r>
              <a:rPr lang="zh-CN" altLang="zh-CN" dirty="0"/>
              <a:t>）</a:t>
            </a:r>
            <a:r>
              <a:rPr lang="en-US" altLang="zh-CN" dirty="0"/>
              <a:t>={t</a:t>
            </a:r>
            <a:r>
              <a:rPr lang="zh-CN" altLang="zh-CN" dirty="0"/>
              <a:t>［</a:t>
            </a:r>
            <a:r>
              <a:rPr lang="en-US" altLang="zh-CN" dirty="0"/>
              <a:t>A</a:t>
            </a:r>
            <a:r>
              <a:rPr lang="zh-CN" altLang="zh-CN" dirty="0"/>
              <a:t>］</a:t>
            </a:r>
            <a:r>
              <a:rPr lang="en-US" altLang="zh-CN" dirty="0"/>
              <a:t>|t</a:t>
            </a:r>
            <a:r>
              <a:rPr lang="zh-CN" altLang="zh-CN" dirty="0"/>
              <a:t>∈</a:t>
            </a:r>
            <a:r>
              <a:rPr lang="en-US" altLang="zh-CN" dirty="0"/>
              <a:t>R}</a:t>
            </a:r>
            <a:endParaRPr lang="zh-CN" altLang="zh-CN" dirty="0"/>
          </a:p>
          <a:p>
            <a:pPr marL="0" indent="0">
              <a:buNone/>
            </a:pPr>
            <a:r>
              <a:rPr lang="zh-CN" altLang="zh-CN" dirty="0"/>
              <a:t>其中，</a:t>
            </a:r>
            <a:r>
              <a:rPr lang="en-US" altLang="zh-CN" dirty="0"/>
              <a:t>A</a:t>
            </a:r>
            <a:r>
              <a:rPr lang="zh-CN" altLang="zh-CN" dirty="0"/>
              <a:t>为</a:t>
            </a:r>
            <a:r>
              <a:rPr lang="en-US" altLang="zh-CN" dirty="0"/>
              <a:t>R</a:t>
            </a:r>
            <a:r>
              <a:rPr lang="zh-CN" altLang="zh-CN" dirty="0"/>
              <a:t>中的属性列。</a:t>
            </a:r>
          </a:p>
          <a:p>
            <a:pPr marL="0" indent="0">
              <a:buNone/>
            </a:pPr>
            <a:r>
              <a:rPr lang="zh-CN" altLang="zh-CN" dirty="0"/>
              <a:t>例如，对关系</a:t>
            </a:r>
            <a:r>
              <a:rPr lang="en-US" altLang="zh-CN" dirty="0"/>
              <a:t>R</a:t>
            </a:r>
            <a:r>
              <a:rPr lang="zh-CN" altLang="zh-CN" dirty="0"/>
              <a:t>中的“系”属性进行投影运算，记为π</a:t>
            </a:r>
            <a:r>
              <a:rPr lang="zh-CN" altLang="zh-CN" baseline="-25000" dirty="0"/>
              <a:t>系</a:t>
            </a:r>
            <a:r>
              <a:rPr lang="zh-CN" altLang="zh-CN" dirty="0"/>
              <a:t>（</a:t>
            </a:r>
            <a:r>
              <a:rPr lang="en-US" altLang="zh-CN" dirty="0"/>
              <a:t>R</a:t>
            </a:r>
            <a:r>
              <a:rPr lang="zh-CN" altLang="zh-CN" dirty="0"/>
              <a:t>），得到无重复元组的新关系</a:t>
            </a:r>
            <a:r>
              <a:rPr lang="en-US" altLang="zh-CN" dirty="0"/>
              <a:t>S</a:t>
            </a:r>
            <a:r>
              <a:rPr lang="zh-CN" altLang="en-US" dirty="0"/>
              <a:t>。</a:t>
            </a:r>
            <a:endParaRPr lang="zh-CN" altLang="zh-CN" dirty="0"/>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2" name="图片 1">
            <a:extLst>
              <a:ext uri="{FF2B5EF4-FFF2-40B4-BE49-F238E27FC236}">
                <a16:creationId xmlns:a16="http://schemas.microsoft.com/office/drawing/2014/main" id="{379A8F45-8598-439E-BFDE-00E8F4F8078B}"/>
              </a:ext>
            </a:extLst>
          </p:cNvPr>
          <p:cNvPicPr>
            <a:picLocks noChangeAspect="1"/>
          </p:cNvPicPr>
          <p:nvPr/>
        </p:nvPicPr>
        <p:blipFill>
          <a:blip r:embed="rId2"/>
          <a:stretch>
            <a:fillRect/>
          </a:stretch>
        </p:blipFill>
        <p:spPr>
          <a:xfrm>
            <a:off x="3849329" y="3486150"/>
            <a:ext cx="3905190" cy="2760433"/>
          </a:xfrm>
          <a:prstGeom prst="rect">
            <a:avLst/>
          </a:prstGeom>
        </p:spPr>
      </p:pic>
    </p:spTree>
    <p:extLst>
      <p:ext uri="{BB962C8B-B14F-4D97-AF65-F5344CB8AC3E}">
        <p14:creationId xmlns:p14="http://schemas.microsoft.com/office/powerpoint/2010/main" val="403683056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3005" y="1225117"/>
            <a:ext cx="11323637" cy="3595687"/>
          </a:xfrm>
        </p:spPr>
        <p:txBody>
          <a:bodyPr>
            <a:normAutofit fontScale="47500" lnSpcReduction="20000"/>
          </a:bodyPr>
          <a:lstStyle/>
          <a:p>
            <a:pPr marL="0" indent="0">
              <a:buNone/>
            </a:pPr>
            <a:r>
              <a:rPr lang="en-US" altLang="zh-CN" sz="5100" dirty="0">
                <a:solidFill>
                  <a:srgbClr val="FF0000"/>
                </a:solidFill>
              </a:rPr>
              <a:t>6.</a:t>
            </a:r>
            <a:r>
              <a:rPr lang="zh-CN" altLang="en-US" sz="5100" dirty="0">
                <a:solidFill>
                  <a:srgbClr val="FF0000"/>
                </a:solidFill>
              </a:rPr>
              <a:t>选择运算</a:t>
            </a:r>
            <a:endParaRPr lang="en-US" altLang="zh-CN" sz="5100" dirty="0">
              <a:solidFill>
                <a:srgbClr val="FF0000"/>
              </a:solidFill>
            </a:endParaRPr>
          </a:p>
          <a:p>
            <a:pPr marL="0" indent="0">
              <a:buNone/>
            </a:pPr>
            <a:endParaRPr lang="en-US" altLang="zh-CN" sz="3800" dirty="0"/>
          </a:p>
          <a:p>
            <a:pPr marL="0" indent="0">
              <a:buNone/>
            </a:pPr>
            <a:r>
              <a:rPr lang="zh-CN" altLang="zh-CN" sz="3800" dirty="0"/>
              <a:t>从关系中找出满足给定条件的元组的操作称为选择。选择的条件以逻辑表达式给出，使得逻辑表达式为真的元组将被选取。</a:t>
            </a:r>
          </a:p>
          <a:p>
            <a:pPr marL="0" indent="0">
              <a:buNone/>
            </a:pPr>
            <a:r>
              <a:rPr lang="zh-CN" altLang="zh-CN" sz="3800" dirty="0"/>
              <a:t>选择是在二维表中选出符合条件的行，形成新的关系的过程。选择运算用公式表示为：</a:t>
            </a:r>
          </a:p>
          <a:p>
            <a:pPr marL="0" indent="0">
              <a:buNone/>
            </a:pPr>
            <a:r>
              <a:rPr lang="en-US" altLang="zh-CN" sz="3800" dirty="0"/>
              <a:t>                                        </a:t>
            </a:r>
            <a:r>
              <a:rPr lang="zh-CN" altLang="zh-CN" sz="3800" dirty="0"/>
              <a:t>σ</a:t>
            </a:r>
            <a:r>
              <a:rPr lang="en-US" altLang="zh-CN" sz="3800" baseline="-25000" dirty="0"/>
              <a:t>F</a:t>
            </a:r>
            <a:r>
              <a:rPr lang="zh-CN" altLang="zh-CN" sz="3800" dirty="0"/>
              <a:t>（</a:t>
            </a:r>
            <a:r>
              <a:rPr lang="en-US" altLang="zh-CN" sz="3800" dirty="0"/>
              <a:t>R</a:t>
            </a:r>
            <a:r>
              <a:rPr lang="zh-CN" altLang="zh-CN" sz="3800" dirty="0"/>
              <a:t>）</a:t>
            </a:r>
            <a:r>
              <a:rPr lang="en-US" altLang="zh-CN" sz="3800" dirty="0"/>
              <a:t>={</a:t>
            </a:r>
            <a:r>
              <a:rPr lang="en-US" altLang="zh-CN" sz="3800" dirty="0" err="1"/>
              <a:t>t|t</a:t>
            </a:r>
            <a:r>
              <a:rPr lang="zh-CN" altLang="zh-CN" sz="3800" dirty="0"/>
              <a:t>∈</a:t>
            </a:r>
            <a:r>
              <a:rPr lang="en-US" altLang="zh-CN" sz="3800" dirty="0"/>
              <a:t>R</a:t>
            </a:r>
            <a:r>
              <a:rPr lang="zh-CN" altLang="zh-CN" sz="3800" dirty="0"/>
              <a:t>且</a:t>
            </a:r>
            <a:r>
              <a:rPr lang="en-US" altLang="zh-CN" sz="3800" dirty="0"/>
              <a:t>F</a:t>
            </a:r>
            <a:r>
              <a:rPr lang="zh-CN" altLang="zh-CN" sz="3800" dirty="0"/>
              <a:t>（</a:t>
            </a:r>
            <a:r>
              <a:rPr lang="en-US" altLang="zh-CN" sz="3800" dirty="0"/>
              <a:t>t</a:t>
            </a:r>
            <a:r>
              <a:rPr lang="zh-CN" altLang="zh-CN" sz="3800" dirty="0"/>
              <a:t>）为真</a:t>
            </a:r>
            <a:r>
              <a:rPr lang="en-US" altLang="zh-CN" sz="3800" dirty="0"/>
              <a:t>}</a:t>
            </a:r>
            <a:endParaRPr lang="zh-CN" altLang="zh-CN" sz="3800" dirty="0"/>
          </a:p>
          <a:p>
            <a:pPr marL="0" indent="0">
              <a:buNone/>
            </a:pPr>
            <a:r>
              <a:rPr lang="zh-CN" altLang="zh-CN" sz="3800" dirty="0"/>
              <a:t>其中，</a:t>
            </a:r>
            <a:r>
              <a:rPr lang="en-US" altLang="zh-CN" sz="3800" dirty="0"/>
              <a:t>F</a:t>
            </a:r>
            <a:r>
              <a:rPr lang="zh-CN" altLang="zh-CN" sz="3800" dirty="0"/>
              <a:t>表示选择条件，它是一个逻辑表达式，取逻辑值“真”或“假”。逻辑表达式</a:t>
            </a:r>
            <a:r>
              <a:rPr lang="en-US" altLang="zh-CN" sz="3800" dirty="0"/>
              <a:t>F</a:t>
            </a:r>
            <a:r>
              <a:rPr lang="zh-CN" altLang="zh-CN" sz="3800" dirty="0"/>
              <a:t>由逻辑运算符┐、∧、∨连接各算术表达式组成。算术表达式的基本形式为：</a:t>
            </a:r>
            <a:r>
              <a:rPr lang="en-US" altLang="zh-CN" sz="3800" dirty="0"/>
              <a:t>X</a:t>
            </a:r>
            <a:r>
              <a:rPr lang="zh-CN" altLang="zh-CN" sz="3800" dirty="0"/>
              <a:t>θ</a:t>
            </a:r>
            <a:r>
              <a:rPr lang="en-US" altLang="zh-CN" sz="3800" dirty="0"/>
              <a:t>Y</a:t>
            </a:r>
            <a:endParaRPr lang="zh-CN" altLang="zh-CN" sz="3800" dirty="0"/>
          </a:p>
          <a:p>
            <a:pPr marL="0" indent="0">
              <a:buNone/>
            </a:pPr>
            <a:r>
              <a:rPr lang="zh-CN" altLang="zh-CN" sz="3800" dirty="0"/>
              <a:t>其中，θ表示比较运算符</a:t>
            </a:r>
            <a:r>
              <a:rPr lang="en-US" altLang="zh-CN" sz="3800" dirty="0"/>
              <a:t>&gt;</a:t>
            </a:r>
            <a:r>
              <a:rPr lang="zh-CN" altLang="zh-CN" sz="3800" dirty="0"/>
              <a:t>、</a:t>
            </a:r>
            <a:r>
              <a:rPr lang="en-US" altLang="zh-CN" sz="3800" dirty="0"/>
              <a:t>&lt;</a:t>
            </a:r>
            <a:r>
              <a:rPr lang="zh-CN" altLang="zh-CN" sz="3800" dirty="0"/>
              <a:t>、≤、≥、</a:t>
            </a:r>
            <a:r>
              <a:rPr lang="en-US" altLang="zh-CN" sz="3800" dirty="0"/>
              <a:t>=</a:t>
            </a:r>
            <a:r>
              <a:rPr lang="zh-CN" altLang="zh-CN" sz="3800" dirty="0"/>
              <a:t>或≠。</a:t>
            </a:r>
            <a:r>
              <a:rPr lang="en-US" altLang="zh-CN" sz="3800" dirty="0"/>
              <a:t>X</a:t>
            </a:r>
            <a:r>
              <a:rPr lang="zh-CN" altLang="zh-CN" sz="3800" dirty="0"/>
              <a:t>、</a:t>
            </a:r>
            <a:r>
              <a:rPr lang="en-US" altLang="zh-CN" sz="3800" dirty="0"/>
              <a:t>Y</a:t>
            </a:r>
            <a:r>
              <a:rPr lang="zh-CN" altLang="zh-CN" sz="3800" dirty="0"/>
              <a:t>等是属性名，或为常量，或为简单函数；属性名也可以用它的序号来代替。</a:t>
            </a:r>
            <a:endParaRPr lang="en-US" altLang="zh-CN" sz="3800" dirty="0"/>
          </a:p>
          <a:p>
            <a:pPr marL="0" indent="0">
              <a:buNone/>
            </a:pPr>
            <a:endParaRPr lang="zh-CN" altLang="zh-CN" sz="3800" dirty="0"/>
          </a:p>
          <a:p>
            <a:pPr marL="0" indent="0">
              <a:buNone/>
            </a:pPr>
            <a:r>
              <a:rPr lang="zh-CN" altLang="zh-CN" sz="3800" dirty="0"/>
              <a:t>例如，在关系</a:t>
            </a:r>
            <a:r>
              <a:rPr lang="en-US" altLang="zh-CN" sz="3800" dirty="0"/>
              <a:t>R</a:t>
            </a:r>
            <a:r>
              <a:rPr lang="zh-CN" altLang="zh-CN" sz="3800" dirty="0"/>
              <a:t>中选择出“系”为“建筑”的学生，</a:t>
            </a:r>
            <a:endParaRPr lang="en-US" altLang="zh-CN" sz="3800" dirty="0"/>
          </a:p>
          <a:p>
            <a:pPr marL="0" indent="0">
              <a:buNone/>
            </a:pPr>
            <a:r>
              <a:rPr lang="zh-CN" altLang="zh-CN" sz="3800" dirty="0"/>
              <a:t>表示为σ</a:t>
            </a:r>
            <a:r>
              <a:rPr lang="zh-CN" altLang="zh-CN" sz="3800" baseline="-25000" dirty="0"/>
              <a:t>系</a:t>
            </a:r>
            <a:r>
              <a:rPr lang="en-US" altLang="zh-CN" sz="3800" baseline="-25000" dirty="0"/>
              <a:t>=</a:t>
            </a:r>
            <a:r>
              <a:rPr lang="zh-CN" altLang="zh-CN" sz="3800" baseline="-25000" dirty="0"/>
              <a:t>建筑</a:t>
            </a:r>
            <a:r>
              <a:rPr lang="zh-CN" altLang="zh-CN" sz="3800" dirty="0"/>
              <a:t>（</a:t>
            </a:r>
            <a:r>
              <a:rPr lang="en-US" altLang="zh-CN" sz="3800" dirty="0"/>
              <a:t>R</a:t>
            </a:r>
            <a:r>
              <a:rPr lang="zh-CN" altLang="zh-CN" sz="3800" dirty="0"/>
              <a:t>），得到新的关系</a:t>
            </a:r>
            <a:r>
              <a:rPr lang="en-US" altLang="zh-CN" sz="3800" dirty="0"/>
              <a:t>S</a:t>
            </a:r>
            <a:r>
              <a:rPr lang="zh-CN" altLang="en-US" sz="3800" dirty="0"/>
              <a:t>。</a:t>
            </a:r>
            <a:endParaRPr lang="zh-CN" altLang="zh-CN" sz="3800" dirty="0"/>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2" name="图片 1">
            <a:extLst>
              <a:ext uri="{FF2B5EF4-FFF2-40B4-BE49-F238E27FC236}">
                <a16:creationId xmlns:a16="http://schemas.microsoft.com/office/drawing/2014/main" id="{A0D4EC62-0C71-43C3-8EF3-0E97169C3A6C}"/>
              </a:ext>
            </a:extLst>
          </p:cNvPr>
          <p:cNvPicPr>
            <a:picLocks noChangeAspect="1"/>
          </p:cNvPicPr>
          <p:nvPr/>
        </p:nvPicPr>
        <p:blipFill>
          <a:blip r:embed="rId2"/>
          <a:stretch>
            <a:fillRect/>
          </a:stretch>
        </p:blipFill>
        <p:spPr>
          <a:xfrm>
            <a:off x="6555564" y="3964763"/>
            <a:ext cx="4724435" cy="2571769"/>
          </a:xfrm>
          <a:prstGeom prst="rect">
            <a:avLst/>
          </a:prstGeom>
        </p:spPr>
      </p:pic>
    </p:spTree>
    <p:extLst>
      <p:ext uri="{BB962C8B-B14F-4D97-AF65-F5344CB8AC3E}">
        <p14:creationId xmlns:p14="http://schemas.microsoft.com/office/powerpoint/2010/main" val="166365314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51441" y="1287463"/>
            <a:ext cx="11323637" cy="1670050"/>
          </a:xfrm>
        </p:spPr>
        <p:txBody>
          <a:bodyPr>
            <a:normAutofit fontScale="55000" lnSpcReduction="20000"/>
          </a:bodyPr>
          <a:lstStyle/>
          <a:p>
            <a:pPr marL="0" indent="0">
              <a:buNone/>
            </a:pPr>
            <a:r>
              <a:rPr lang="en-US" altLang="zh-CN" sz="4400" dirty="0">
                <a:solidFill>
                  <a:srgbClr val="FF0000"/>
                </a:solidFill>
              </a:rPr>
              <a:t>7.</a:t>
            </a:r>
            <a:r>
              <a:rPr lang="zh-CN" altLang="en-US" sz="4400" dirty="0">
                <a:solidFill>
                  <a:srgbClr val="FF0000"/>
                </a:solidFill>
              </a:rPr>
              <a:t>除运算</a:t>
            </a:r>
            <a:endParaRPr lang="en-US" altLang="zh-CN" sz="4400" dirty="0">
              <a:solidFill>
                <a:srgbClr val="FF0000"/>
              </a:solidFill>
            </a:endParaRPr>
          </a:p>
          <a:p>
            <a:pPr marL="0" indent="0">
              <a:buNone/>
            </a:pPr>
            <a:endParaRPr lang="en-US" altLang="zh-CN" sz="3800" dirty="0"/>
          </a:p>
          <a:p>
            <a:pPr marL="0" indent="0">
              <a:buNone/>
            </a:pPr>
            <a:r>
              <a:rPr lang="zh-CN" altLang="zh-CN" dirty="0"/>
              <a:t>除运算可以近似地看作笛卡儿积的逆运算。当</a:t>
            </a:r>
            <a:r>
              <a:rPr lang="en-US" altLang="zh-CN" dirty="0"/>
              <a:t>S</a:t>
            </a:r>
            <a:r>
              <a:rPr lang="zh-CN" altLang="zh-CN" dirty="0"/>
              <a:t>×</a:t>
            </a:r>
            <a:r>
              <a:rPr lang="en-US" altLang="zh-CN" dirty="0"/>
              <a:t>T</a:t>
            </a:r>
            <a:r>
              <a:rPr lang="zh-CN" altLang="zh-CN" dirty="0"/>
              <a:t>＝</a:t>
            </a:r>
            <a:r>
              <a:rPr lang="en-US" altLang="zh-CN" dirty="0"/>
              <a:t>R</a:t>
            </a:r>
            <a:r>
              <a:rPr lang="zh-CN" altLang="zh-CN" dirty="0"/>
              <a:t>时，则必有</a:t>
            </a:r>
            <a:r>
              <a:rPr lang="en-US" altLang="zh-CN" dirty="0"/>
              <a:t>R</a:t>
            </a:r>
            <a:r>
              <a:rPr lang="zh-CN" altLang="zh-CN" dirty="0"/>
              <a:t>÷</a:t>
            </a:r>
            <a:r>
              <a:rPr lang="en-US" altLang="zh-CN" dirty="0"/>
              <a:t>S=T</a:t>
            </a:r>
            <a:r>
              <a:rPr lang="zh-CN" altLang="zh-CN" dirty="0"/>
              <a:t>，</a:t>
            </a:r>
            <a:r>
              <a:rPr lang="en-US" altLang="zh-CN" dirty="0"/>
              <a:t>T</a:t>
            </a:r>
            <a:r>
              <a:rPr lang="zh-CN" altLang="zh-CN" dirty="0"/>
              <a:t>称为</a:t>
            </a:r>
            <a:r>
              <a:rPr lang="en-US" altLang="zh-CN" dirty="0"/>
              <a:t>R</a:t>
            </a:r>
            <a:r>
              <a:rPr lang="zh-CN" altLang="zh-CN" dirty="0"/>
              <a:t>除以</a:t>
            </a:r>
            <a:r>
              <a:rPr lang="en-US" altLang="zh-CN" dirty="0"/>
              <a:t>S</a:t>
            </a:r>
            <a:r>
              <a:rPr lang="zh-CN" altLang="zh-CN" dirty="0"/>
              <a:t>的商。</a:t>
            </a:r>
          </a:p>
          <a:p>
            <a:pPr marL="0" indent="0">
              <a:buNone/>
            </a:pPr>
            <a:r>
              <a:rPr lang="zh-CN" altLang="zh-CN" dirty="0"/>
              <a:t>设关系</a:t>
            </a:r>
            <a:r>
              <a:rPr lang="en-US" altLang="zh-CN" dirty="0"/>
              <a:t>R</a:t>
            </a:r>
            <a:r>
              <a:rPr lang="zh-CN" altLang="zh-CN" dirty="0"/>
              <a:t>有属性</a:t>
            </a:r>
            <a:r>
              <a:rPr lang="en-US" altLang="zh-CN" dirty="0"/>
              <a:t>M</a:t>
            </a:r>
            <a:r>
              <a:rPr lang="en-US" altLang="zh-CN" baseline="-25000" dirty="0"/>
              <a:t>1</a:t>
            </a:r>
            <a:r>
              <a:rPr lang="zh-CN" altLang="zh-CN" dirty="0"/>
              <a:t>，</a:t>
            </a:r>
            <a:r>
              <a:rPr lang="en-US" altLang="zh-CN" dirty="0"/>
              <a:t>M</a:t>
            </a:r>
            <a:r>
              <a:rPr lang="en-US" altLang="zh-CN" baseline="-25000" dirty="0"/>
              <a:t>2</a:t>
            </a:r>
            <a:r>
              <a:rPr lang="zh-CN" altLang="zh-CN" dirty="0"/>
              <a:t>，…，</a:t>
            </a:r>
            <a:r>
              <a:rPr lang="en-US" altLang="zh-CN" dirty="0"/>
              <a:t>M</a:t>
            </a:r>
            <a:r>
              <a:rPr lang="en-US" altLang="zh-CN" baseline="-25000" dirty="0"/>
              <a:t>n</a:t>
            </a:r>
            <a:r>
              <a:rPr lang="zh-CN" altLang="zh-CN" dirty="0"/>
              <a:t>，关系</a:t>
            </a:r>
            <a:r>
              <a:rPr lang="en-US" altLang="zh-CN" dirty="0"/>
              <a:t>S</a:t>
            </a:r>
            <a:r>
              <a:rPr lang="zh-CN" altLang="zh-CN" dirty="0"/>
              <a:t>有属性</a:t>
            </a:r>
            <a:r>
              <a:rPr lang="en-US" altLang="zh-CN" dirty="0"/>
              <a:t>M</a:t>
            </a:r>
            <a:r>
              <a:rPr lang="en-US" altLang="zh-CN" baseline="-25000" dirty="0"/>
              <a:t>n-s+1</a:t>
            </a:r>
            <a:r>
              <a:rPr lang="zh-CN" altLang="zh-CN" dirty="0"/>
              <a:t>，</a:t>
            </a:r>
            <a:r>
              <a:rPr lang="en-US" altLang="zh-CN" dirty="0"/>
              <a:t>M</a:t>
            </a:r>
            <a:r>
              <a:rPr lang="en-US" altLang="zh-CN" baseline="-25000" dirty="0"/>
              <a:t>n</a:t>
            </a:r>
            <a:r>
              <a:rPr lang="zh-CN" altLang="zh-CN" baseline="-25000" dirty="0"/>
              <a:t>－</a:t>
            </a:r>
            <a:r>
              <a:rPr lang="en-US" altLang="zh-CN" baseline="-25000" dirty="0"/>
              <a:t>s+2</a:t>
            </a:r>
            <a:r>
              <a:rPr lang="zh-CN" altLang="zh-CN" dirty="0"/>
              <a:t>，…，</a:t>
            </a:r>
            <a:r>
              <a:rPr lang="en-US" altLang="zh-CN" dirty="0"/>
              <a:t>M</a:t>
            </a:r>
            <a:r>
              <a:rPr lang="en-US" altLang="zh-CN" baseline="-25000" dirty="0"/>
              <a:t>n</a:t>
            </a:r>
            <a:r>
              <a:rPr lang="zh-CN" altLang="zh-CN" dirty="0"/>
              <a:t>，此时有：</a:t>
            </a:r>
          </a:p>
          <a:p>
            <a:pPr marL="0" indent="0">
              <a:buNone/>
            </a:pPr>
            <a:r>
              <a:rPr lang="en-US" altLang="zh-CN" dirty="0"/>
              <a:t>                           R</a:t>
            </a:r>
            <a:r>
              <a:rPr lang="zh-CN" altLang="zh-CN" dirty="0"/>
              <a:t>÷</a:t>
            </a:r>
            <a:r>
              <a:rPr lang="en-US" altLang="zh-CN" dirty="0"/>
              <a:t>S=</a:t>
            </a:r>
            <a:r>
              <a:rPr lang="zh-CN" altLang="zh-CN" dirty="0"/>
              <a:t>π</a:t>
            </a:r>
            <a:r>
              <a:rPr lang="en-US" altLang="zh-CN" baseline="-25000" dirty="0"/>
              <a:t>M1</a:t>
            </a:r>
            <a:r>
              <a:rPr lang="zh-CN" altLang="zh-CN" baseline="-25000" dirty="0"/>
              <a:t>，</a:t>
            </a:r>
            <a:r>
              <a:rPr lang="en-US" altLang="zh-CN" baseline="-25000" dirty="0"/>
              <a:t>M2</a:t>
            </a:r>
            <a:r>
              <a:rPr lang="zh-CN" altLang="zh-CN" baseline="-25000" dirty="0"/>
              <a:t>，…，</a:t>
            </a:r>
            <a:r>
              <a:rPr lang="en-US" altLang="zh-CN" baseline="-25000" dirty="0"/>
              <a:t>Mn-s</a:t>
            </a:r>
            <a:r>
              <a:rPr lang="en-US" altLang="zh-CN" dirty="0"/>
              <a:t>(R)-</a:t>
            </a:r>
            <a:r>
              <a:rPr lang="zh-CN" altLang="zh-CN" dirty="0"/>
              <a:t>π</a:t>
            </a:r>
            <a:r>
              <a:rPr lang="en-US" altLang="zh-CN" baseline="-25000" dirty="0"/>
              <a:t>M1</a:t>
            </a:r>
            <a:r>
              <a:rPr lang="zh-CN" altLang="zh-CN" baseline="-25000" dirty="0"/>
              <a:t>，</a:t>
            </a:r>
            <a:r>
              <a:rPr lang="en-US" altLang="zh-CN" baseline="-25000" dirty="0"/>
              <a:t>M2</a:t>
            </a:r>
            <a:r>
              <a:rPr lang="zh-CN" altLang="zh-CN" baseline="-25000" dirty="0"/>
              <a:t>，…，</a:t>
            </a:r>
            <a:r>
              <a:rPr lang="en-US" altLang="zh-CN" baseline="-25000" dirty="0"/>
              <a:t>Mn-s</a:t>
            </a:r>
            <a:r>
              <a:rPr lang="en-US" altLang="zh-CN" dirty="0"/>
              <a:t>((</a:t>
            </a:r>
            <a:r>
              <a:rPr lang="zh-CN" altLang="zh-CN" dirty="0"/>
              <a:t>π</a:t>
            </a:r>
            <a:r>
              <a:rPr lang="en-US" altLang="zh-CN" baseline="-25000" dirty="0"/>
              <a:t>M1</a:t>
            </a:r>
            <a:r>
              <a:rPr lang="zh-CN" altLang="zh-CN" baseline="-25000" dirty="0"/>
              <a:t>，</a:t>
            </a:r>
            <a:r>
              <a:rPr lang="en-US" altLang="zh-CN" baseline="-25000" dirty="0"/>
              <a:t>M2</a:t>
            </a:r>
            <a:r>
              <a:rPr lang="zh-CN" altLang="zh-CN" baseline="-25000" dirty="0"/>
              <a:t>，…，</a:t>
            </a:r>
            <a:r>
              <a:rPr lang="en-US" altLang="zh-CN" baseline="-25000" dirty="0"/>
              <a:t>Mn-s</a:t>
            </a:r>
            <a:r>
              <a:rPr lang="en-US" altLang="zh-CN" dirty="0"/>
              <a:t>(R)</a:t>
            </a:r>
            <a:r>
              <a:rPr lang="zh-CN" altLang="zh-CN" dirty="0"/>
              <a:t>×</a:t>
            </a:r>
            <a:r>
              <a:rPr lang="en-US" altLang="zh-CN" dirty="0"/>
              <a:t>S)-R)</a:t>
            </a:r>
            <a:endParaRPr lang="zh-CN" altLang="zh-CN" dirty="0"/>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2" name="图片 1">
            <a:extLst>
              <a:ext uri="{FF2B5EF4-FFF2-40B4-BE49-F238E27FC236}">
                <a16:creationId xmlns:a16="http://schemas.microsoft.com/office/drawing/2014/main" id="{40F9CCCD-C4B2-4384-8DB9-0320E1CBE2E5}"/>
              </a:ext>
            </a:extLst>
          </p:cNvPr>
          <p:cNvPicPr>
            <a:picLocks noChangeAspect="1"/>
          </p:cNvPicPr>
          <p:nvPr/>
        </p:nvPicPr>
        <p:blipFill>
          <a:blip r:embed="rId2"/>
          <a:stretch>
            <a:fillRect/>
          </a:stretch>
        </p:blipFill>
        <p:spPr>
          <a:xfrm>
            <a:off x="3049640" y="2828714"/>
            <a:ext cx="3744847" cy="1885517"/>
          </a:xfrm>
          <a:prstGeom prst="rect">
            <a:avLst/>
          </a:prstGeom>
        </p:spPr>
      </p:pic>
      <p:pic>
        <p:nvPicPr>
          <p:cNvPr id="5" name="图片 4">
            <a:extLst>
              <a:ext uri="{FF2B5EF4-FFF2-40B4-BE49-F238E27FC236}">
                <a16:creationId xmlns:a16="http://schemas.microsoft.com/office/drawing/2014/main" id="{C69E40A9-3449-4BFF-A41D-C72387F297CA}"/>
              </a:ext>
            </a:extLst>
          </p:cNvPr>
          <p:cNvPicPr>
            <a:picLocks noChangeAspect="1"/>
          </p:cNvPicPr>
          <p:nvPr/>
        </p:nvPicPr>
        <p:blipFill>
          <a:blip r:embed="rId3"/>
          <a:stretch>
            <a:fillRect/>
          </a:stretch>
        </p:blipFill>
        <p:spPr>
          <a:xfrm>
            <a:off x="3126274" y="4714231"/>
            <a:ext cx="876306" cy="766768"/>
          </a:xfrm>
          <a:prstGeom prst="rect">
            <a:avLst/>
          </a:prstGeom>
        </p:spPr>
      </p:pic>
      <p:pic>
        <p:nvPicPr>
          <p:cNvPr id="6" name="图片 5">
            <a:extLst>
              <a:ext uri="{FF2B5EF4-FFF2-40B4-BE49-F238E27FC236}">
                <a16:creationId xmlns:a16="http://schemas.microsoft.com/office/drawing/2014/main" id="{C9FCA188-71E7-42B5-A5A8-E7549F3F8608}"/>
              </a:ext>
            </a:extLst>
          </p:cNvPr>
          <p:cNvPicPr>
            <a:picLocks noChangeAspect="1"/>
          </p:cNvPicPr>
          <p:nvPr/>
        </p:nvPicPr>
        <p:blipFill>
          <a:blip r:embed="rId4"/>
          <a:stretch>
            <a:fillRect/>
          </a:stretch>
        </p:blipFill>
        <p:spPr>
          <a:xfrm>
            <a:off x="4519846" y="4714231"/>
            <a:ext cx="881069" cy="557217"/>
          </a:xfrm>
          <a:prstGeom prst="rect">
            <a:avLst/>
          </a:prstGeom>
        </p:spPr>
      </p:pic>
      <p:pic>
        <p:nvPicPr>
          <p:cNvPr id="7" name="图片 6">
            <a:extLst>
              <a:ext uri="{FF2B5EF4-FFF2-40B4-BE49-F238E27FC236}">
                <a16:creationId xmlns:a16="http://schemas.microsoft.com/office/drawing/2014/main" id="{B815CA83-04BA-44F5-8438-682E8843EF1B}"/>
              </a:ext>
            </a:extLst>
          </p:cNvPr>
          <p:cNvPicPr>
            <a:picLocks noChangeAspect="1"/>
          </p:cNvPicPr>
          <p:nvPr/>
        </p:nvPicPr>
        <p:blipFill>
          <a:blip r:embed="rId5"/>
          <a:stretch>
            <a:fillRect/>
          </a:stretch>
        </p:blipFill>
        <p:spPr>
          <a:xfrm>
            <a:off x="5810066" y="4734317"/>
            <a:ext cx="904882" cy="933457"/>
          </a:xfrm>
          <a:prstGeom prst="rect">
            <a:avLst/>
          </a:prstGeom>
        </p:spPr>
      </p:pic>
      <p:pic>
        <p:nvPicPr>
          <p:cNvPr id="8" name="图片 7">
            <a:extLst>
              <a:ext uri="{FF2B5EF4-FFF2-40B4-BE49-F238E27FC236}">
                <a16:creationId xmlns:a16="http://schemas.microsoft.com/office/drawing/2014/main" id="{35B2A8A4-7584-4555-BF11-A096D2B56A68}"/>
              </a:ext>
            </a:extLst>
          </p:cNvPr>
          <p:cNvPicPr>
            <a:picLocks noChangeAspect="1"/>
          </p:cNvPicPr>
          <p:nvPr/>
        </p:nvPicPr>
        <p:blipFill>
          <a:blip r:embed="rId6"/>
          <a:stretch>
            <a:fillRect/>
          </a:stretch>
        </p:blipFill>
        <p:spPr>
          <a:xfrm>
            <a:off x="3096725" y="5730740"/>
            <a:ext cx="885831" cy="728668"/>
          </a:xfrm>
          <a:prstGeom prst="rect">
            <a:avLst/>
          </a:prstGeom>
        </p:spPr>
      </p:pic>
      <p:pic>
        <p:nvPicPr>
          <p:cNvPr id="12" name="图片 11">
            <a:extLst>
              <a:ext uri="{FF2B5EF4-FFF2-40B4-BE49-F238E27FC236}">
                <a16:creationId xmlns:a16="http://schemas.microsoft.com/office/drawing/2014/main" id="{21A1D9EF-B11D-43D0-A1F2-863A17537D5A}"/>
              </a:ext>
            </a:extLst>
          </p:cNvPr>
          <p:cNvPicPr>
            <a:picLocks noChangeAspect="1"/>
          </p:cNvPicPr>
          <p:nvPr/>
        </p:nvPicPr>
        <p:blipFill>
          <a:blip r:embed="rId6"/>
          <a:stretch>
            <a:fillRect/>
          </a:stretch>
        </p:blipFill>
        <p:spPr>
          <a:xfrm>
            <a:off x="4591726" y="5730740"/>
            <a:ext cx="885831" cy="728668"/>
          </a:xfrm>
          <a:prstGeom prst="rect">
            <a:avLst/>
          </a:prstGeom>
        </p:spPr>
      </p:pic>
      <p:pic>
        <p:nvPicPr>
          <p:cNvPr id="10" name="图片 9">
            <a:extLst>
              <a:ext uri="{FF2B5EF4-FFF2-40B4-BE49-F238E27FC236}">
                <a16:creationId xmlns:a16="http://schemas.microsoft.com/office/drawing/2014/main" id="{DF8AF492-0B6F-4C43-AEC1-0BA204663765}"/>
              </a:ext>
            </a:extLst>
          </p:cNvPr>
          <p:cNvPicPr>
            <a:picLocks noChangeAspect="1"/>
          </p:cNvPicPr>
          <p:nvPr/>
        </p:nvPicPr>
        <p:blipFill>
          <a:blip r:embed="rId7"/>
          <a:stretch>
            <a:fillRect/>
          </a:stretch>
        </p:blipFill>
        <p:spPr>
          <a:xfrm>
            <a:off x="5810066" y="5728083"/>
            <a:ext cx="866781" cy="538166"/>
          </a:xfrm>
          <a:prstGeom prst="rect">
            <a:avLst/>
          </a:prstGeom>
        </p:spPr>
      </p:pic>
    </p:spTree>
    <p:extLst>
      <p:ext uri="{BB962C8B-B14F-4D97-AF65-F5344CB8AC3E}">
        <p14:creationId xmlns:p14="http://schemas.microsoft.com/office/powerpoint/2010/main" val="158318415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08021" y="1308245"/>
            <a:ext cx="11323637" cy="4748212"/>
          </a:xfrm>
        </p:spPr>
        <p:txBody>
          <a:bodyPr>
            <a:normAutofit fontScale="70000" lnSpcReduction="20000"/>
          </a:bodyPr>
          <a:lstStyle/>
          <a:p>
            <a:pPr marL="0" indent="0">
              <a:buNone/>
            </a:pPr>
            <a:r>
              <a:rPr lang="en-US" altLang="zh-CN" sz="3400" dirty="0">
                <a:solidFill>
                  <a:srgbClr val="FF0000"/>
                </a:solidFill>
              </a:rPr>
              <a:t>8.</a:t>
            </a:r>
            <a:r>
              <a:rPr lang="zh-CN" altLang="en-US" sz="3400" dirty="0">
                <a:solidFill>
                  <a:srgbClr val="FF0000"/>
                </a:solidFill>
              </a:rPr>
              <a:t>连接运算</a:t>
            </a:r>
            <a:endParaRPr lang="en-US" altLang="zh-CN" sz="3400" dirty="0">
              <a:solidFill>
                <a:srgbClr val="FF0000"/>
              </a:solidFill>
            </a:endParaRPr>
          </a:p>
          <a:p>
            <a:pPr marL="0" indent="0">
              <a:buNone/>
            </a:pPr>
            <a:endParaRPr lang="en-US" altLang="zh-CN" sz="4400" dirty="0">
              <a:solidFill>
                <a:srgbClr val="FF0000"/>
              </a:solidFill>
            </a:endParaRPr>
          </a:p>
          <a:p>
            <a:pPr marL="0" indent="0">
              <a:buNone/>
            </a:pPr>
            <a:r>
              <a:rPr lang="zh-CN" altLang="zh-CN" dirty="0"/>
              <a:t>连接运算也称θ连接，是对两个关系进行的运算，其意义是从两个关系的笛卡儿积中选择满足给定属性间一定条件的那些元组。</a:t>
            </a:r>
          </a:p>
          <a:p>
            <a:pPr marL="0" indent="0">
              <a:buNone/>
            </a:pPr>
            <a:r>
              <a:rPr lang="zh-CN" altLang="zh-CN" dirty="0"/>
              <a:t>设</a:t>
            </a:r>
            <a:r>
              <a:rPr lang="en-US" altLang="zh-CN" dirty="0"/>
              <a:t>m</a:t>
            </a:r>
            <a:r>
              <a:rPr lang="zh-CN" altLang="zh-CN" dirty="0"/>
              <a:t>元关系</a:t>
            </a:r>
            <a:r>
              <a:rPr lang="en-US" altLang="zh-CN" dirty="0"/>
              <a:t>R</a:t>
            </a:r>
            <a:r>
              <a:rPr lang="zh-CN" altLang="zh-CN" dirty="0"/>
              <a:t>和</a:t>
            </a:r>
            <a:r>
              <a:rPr lang="en-US" altLang="zh-CN" dirty="0"/>
              <a:t>n</a:t>
            </a:r>
            <a:r>
              <a:rPr lang="zh-CN" altLang="zh-CN" dirty="0"/>
              <a:t>元关系</a:t>
            </a:r>
            <a:r>
              <a:rPr lang="en-US" altLang="zh-CN" dirty="0"/>
              <a:t>S</a:t>
            </a:r>
            <a:r>
              <a:rPr lang="zh-CN" altLang="zh-CN" dirty="0"/>
              <a:t>，则</a:t>
            </a:r>
            <a:r>
              <a:rPr lang="en-US" altLang="zh-CN" dirty="0"/>
              <a:t>R</a:t>
            </a:r>
            <a:r>
              <a:rPr lang="zh-CN" altLang="zh-CN" dirty="0"/>
              <a:t>和</a:t>
            </a:r>
            <a:r>
              <a:rPr lang="en-US" altLang="zh-CN" dirty="0"/>
              <a:t>S</a:t>
            </a:r>
            <a:r>
              <a:rPr lang="zh-CN" altLang="zh-CN" dirty="0"/>
              <a:t>两个关系的连接运算用公式表示为：</a:t>
            </a:r>
            <a:endParaRPr lang="en-US" altLang="zh-CN" dirty="0"/>
          </a:p>
          <a:p>
            <a:pPr marL="0" indent="0">
              <a:buNone/>
            </a:pPr>
            <a:endParaRPr lang="zh-CN" altLang="zh-CN" dirty="0"/>
          </a:p>
          <a:p>
            <a:pPr marL="0" indent="0">
              <a:buNone/>
            </a:pPr>
            <a:r>
              <a:rPr lang="zh-CN" altLang="zh-CN" dirty="0"/>
              <a:t>它的含义可用下式定义：</a:t>
            </a:r>
            <a:endParaRPr lang="en-US" altLang="zh-CN" dirty="0"/>
          </a:p>
          <a:p>
            <a:pPr marL="0" indent="0">
              <a:buNone/>
            </a:pPr>
            <a:endParaRPr lang="zh-CN" altLang="zh-CN" dirty="0"/>
          </a:p>
          <a:p>
            <a:pPr marL="0" indent="0">
              <a:buNone/>
            </a:pPr>
            <a:r>
              <a:rPr lang="zh-CN" altLang="zh-CN" dirty="0"/>
              <a:t>其中，</a:t>
            </a:r>
            <a:r>
              <a:rPr lang="en-US" altLang="zh-CN" dirty="0"/>
              <a:t>A</a:t>
            </a:r>
            <a:r>
              <a:rPr lang="zh-CN" altLang="zh-CN" dirty="0"/>
              <a:t>和</a:t>
            </a:r>
            <a:r>
              <a:rPr lang="en-US" altLang="zh-CN" dirty="0"/>
              <a:t>B</a:t>
            </a:r>
            <a:r>
              <a:rPr lang="zh-CN" altLang="zh-CN" dirty="0"/>
              <a:t>分别为</a:t>
            </a:r>
            <a:r>
              <a:rPr lang="en-US" altLang="zh-CN" dirty="0"/>
              <a:t>R</a:t>
            </a:r>
            <a:r>
              <a:rPr lang="zh-CN" altLang="zh-CN" dirty="0"/>
              <a:t>和</a:t>
            </a:r>
            <a:r>
              <a:rPr lang="en-US" altLang="zh-CN" dirty="0"/>
              <a:t>S</a:t>
            </a:r>
            <a:r>
              <a:rPr lang="zh-CN" altLang="zh-CN" dirty="0"/>
              <a:t>上度数相等且可比的属性组。连接运算从关系</a:t>
            </a:r>
            <a:r>
              <a:rPr lang="en-US" altLang="zh-CN" dirty="0"/>
              <a:t>R</a:t>
            </a:r>
            <a:r>
              <a:rPr lang="zh-CN" altLang="zh-CN" dirty="0"/>
              <a:t>和关系</a:t>
            </a:r>
            <a:r>
              <a:rPr lang="en-US" altLang="zh-CN" dirty="0"/>
              <a:t>S</a:t>
            </a:r>
            <a:r>
              <a:rPr lang="zh-CN" altLang="zh-CN" dirty="0"/>
              <a:t>的笛卡儿积</a:t>
            </a:r>
            <a:r>
              <a:rPr lang="en-US" altLang="zh-CN" dirty="0"/>
              <a:t>R</a:t>
            </a:r>
            <a:r>
              <a:rPr lang="zh-CN" altLang="zh-CN" dirty="0"/>
              <a:t>×</a:t>
            </a:r>
            <a:r>
              <a:rPr lang="en-US" altLang="zh-CN" dirty="0"/>
              <a:t>S</a:t>
            </a:r>
            <a:r>
              <a:rPr lang="zh-CN" altLang="zh-CN" dirty="0"/>
              <a:t>中，找出关系</a:t>
            </a:r>
            <a:r>
              <a:rPr lang="en-US" altLang="zh-CN" dirty="0"/>
              <a:t>R</a:t>
            </a:r>
            <a:r>
              <a:rPr lang="zh-CN" altLang="zh-CN" dirty="0"/>
              <a:t>在属性组</a:t>
            </a:r>
            <a:r>
              <a:rPr lang="en-US" altLang="zh-CN" dirty="0"/>
              <a:t>A</a:t>
            </a:r>
            <a:r>
              <a:rPr lang="zh-CN" altLang="zh-CN" dirty="0"/>
              <a:t>上的值与关系</a:t>
            </a:r>
            <a:r>
              <a:rPr lang="en-US" altLang="zh-CN" dirty="0"/>
              <a:t>S</a:t>
            </a:r>
            <a:r>
              <a:rPr lang="zh-CN" altLang="zh-CN" dirty="0"/>
              <a:t>在属性组</a:t>
            </a:r>
            <a:r>
              <a:rPr lang="en-US" altLang="zh-CN" dirty="0"/>
              <a:t>B</a:t>
            </a:r>
            <a:r>
              <a:rPr lang="zh-CN" altLang="zh-CN" dirty="0"/>
              <a:t>上值满足θ关系的所有元组。</a:t>
            </a:r>
          </a:p>
          <a:p>
            <a:pPr marL="0" indent="0">
              <a:buNone/>
            </a:pPr>
            <a:r>
              <a:rPr lang="zh-CN" altLang="zh-CN" dirty="0"/>
              <a:t>当θ为“＝”时，称为等值连接；当θ为“</a:t>
            </a:r>
            <a:r>
              <a:rPr lang="en-US" altLang="zh-CN" dirty="0"/>
              <a:t>&lt;</a:t>
            </a:r>
            <a:r>
              <a:rPr lang="zh-CN" altLang="zh-CN" dirty="0"/>
              <a:t>”时，称为小于连接；当θ为“</a:t>
            </a:r>
            <a:r>
              <a:rPr lang="en-US" altLang="zh-CN" dirty="0"/>
              <a:t>&gt;</a:t>
            </a:r>
            <a:r>
              <a:rPr lang="zh-CN" altLang="zh-CN" dirty="0"/>
              <a:t>”时，称为大于连接。</a:t>
            </a:r>
          </a:p>
          <a:p>
            <a:pPr marL="0" indent="0">
              <a:buNone/>
            </a:pPr>
            <a:endParaRPr lang="en-US" altLang="zh-CN" sz="3800" dirty="0"/>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8" name="图片 7">
            <a:extLst>
              <a:ext uri="{FF2B5EF4-FFF2-40B4-BE49-F238E27FC236}">
                <a16:creationId xmlns:a16="http://schemas.microsoft.com/office/drawing/2014/main" id="{295F323C-0062-4411-818D-744AFB7A9CDA}"/>
              </a:ext>
            </a:extLst>
          </p:cNvPr>
          <p:cNvPicPr>
            <a:picLocks noChangeAspect="1"/>
          </p:cNvPicPr>
          <p:nvPr/>
        </p:nvPicPr>
        <p:blipFill>
          <a:blip r:embed="rId2"/>
          <a:stretch>
            <a:fillRect/>
          </a:stretch>
        </p:blipFill>
        <p:spPr>
          <a:xfrm>
            <a:off x="9453559" y="2640804"/>
            <a:ext cx="900119" cy="490541"/>
          </a:xfrm>
          <a:prstGeom prst="rect">
            <a:avLst/>
          </a:prstGeom>
        </p:spPr>
      </p:pic>
      <p:pic>
        <p:nvPicPr>
          <p:cNvPr id="10" name="图片 9">
            <a:extLst>
              <a:ext uri="{FF2B5EF4-FFF2-40B4-BE49-F238E27FC236}">
                <a16:creationId xmlns:a16="http://schemas.microsoft.com/office/drawing/2014/main" id="{C27C5993-B78F-49AC-B2F8-C2B1EA79D8B0}"/>
              </a:ext>
            </a:extLst>
          </p:cNvPr>
          <p:cNvPicPr>
            <a:picLocks noChangeAspect="1"/>
          </p:cNvPicPr>
          <p:nvPr/>
        </p:nvPicPr>
        <p:blipFill>
          <a:blip r:embed="rId3"/>
          <a:stretch>
            <a:fillRect/>
          </a:stretch>
        </p:blipFill>
        <p:spPr>
          <a:xfrm>
            <a:off x="3893335" y="3331368"/>
            <a:ext cx="2376505" cy="466728"/>
          </a:xfrm>
          <a:prstGeom prst="rect">
            <a:avLst/>
          </a:prstGeom>
        </p:spPr>
      </p:pic>
    </p:spTree>
    <p:extLst>
      <p:ext uri="{BB962C8B-B14F-4D97-AF65-F5344CB8AC3E}">
        <p14:creationId xmlns:p14="http://schemas.microsoft.com/office/powerpoint/2010/main" val="368135611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18981" y="1330208"/>
            <a:ext cx="11323637" cy="792162"/>
          </a:xfrm>
        </p:spPr>
        <p:txBody>
          <a:bodyPr>
            <a:normAutofit/>
          </a:bodyPr>
          <a:lstStyle/>
          <a:p>
            <a:pPr marL="0" indent="0">
              <a:buNone/>
            </a:pPr>
            <a:r>
              <a:rPr lang="en-US" altLang="zh-CN" sz="2400" dirty="0">
                <a:solidFill>
                  <a:srgbClr val="FF0000"/>
                </a:solidFill>
              </a:rPr>
              <a:t>8.</a:t>
            </a:r>
            <a:r>
              <a:rPr lang="zh-CN" altLang="en-US" sz="2400" dirty="0">
                <a:solidFill>
                  <a:srgbClr val="FF0000"/>
                </a:solidFill>
              </a:rPr>
              <a:t>连接运算</a:t>
            </a:r>
            <a:endParaRPr lang="en-US" altLang="zh-CN" sz="2400" dirty="0">
              <a:solidFill>
                <a:srgbClr val="FF0000"/>
              </a:solidFill>
            </a:endParaRPr>
          </a:p>
          <a:p>
            <a:pPr marL="0" indent="0">
              <a:buNone/>
            </a:pPr>
            <a:endParaRPr lang="en-US" altLang="zh-CN" sz="4400" dirty="0">
              <a:solidFill>
                <a:srgbClr val="FF0000"/>
              </a:solidFill>
            </a:endParaRPr>
          </a:p>
          <a:p>
            <a:pPr marL="0" indent="0">
              <a:buNone/>
            </a:pPr>
            <a:endParaRPr lang="en-US" altLang="zh-CN" sz="3800" dirty="0"/>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3" name="图片 2">
            <a:extLst>
              <a:ext uri="{FF2B5EF4-FFF2-40B4-BE49-F238E27FC236}">
                <a16:creationId xmlns:a16="http://schemas.microsoft.com/office/drawing/2014/main" id="{F54953B2-B953-4874-B3BC-AAE160D9B8ED}"/>
              </a:ext>
            </a:extLst>
          </p:cNvPr>
          <p:cNvPicPr>
            <a:picLocks noChangeAspect="1"/>
          </p:cNvPicPr>
          <p:nvPr/>
        </p:nvPicPr>
        <p:blipFill>
          <a:blip r:embed="rId2"/>
          <a:stretch>
            <a:fillRect/>
          </a:stretch>
        </p:blipFill>
        <p:spPr>
          <a:xfrm>
            <a:off x="1236618" y="2122370"/>
            <a:ext cx="5343564" cy="4052917"/>
          </a:xfrm>
          <a:prstGeom prst="rect">
            <a:avLst/>
          </a:prstGeom>
        </p:spPr>
      </p:pic>
      <p:pic>
        <p:nvPicPr>
          <p:cNvPr id="4" name="图片 3">
            <a:extLst>
              <a:ext uri="{FF2B5EF4-FFF2-40B4-BE49-F238E27FC236}">
                <a16:creationId xmlns:a16="http://schemas.microsoft.com/office/drawing/2014/main" id="{4510FF97-B6CF-4118-BD5E-322CF1302887}"/>
              </a:ext>
            </a:extLst>
          </p:cNvPr>
          <p:cNvPicPr>
            <a:picLocks noChangeAspect="1"/>
          </p:cNvPicPr>
          <p:nvPr/>
        </p:nvPicPr>
        <p:blipFill>
          <a:blip r:embed="rId3"/>
          <a:stretch>
            <a:fillRect/>
          </a:stretch>
        </p:blipFill>
        <p:spPr>
          <a:xfrm>
            <a:off x="6755879" y="3005817"/>
            <a:ext cx="4638709" cy="2767033"/>
          </a:xfrm>
          <a:prstGeom prst="rect">
            <a:avLst/>
          </a:prstGeom>
        </p:spPr>
      </p:pic>
    </p:spTree>
    <p:extLst>
      <p:ext uri="{BB962C8B-B14F-4D97-AF65-F5344CB8AC3E}">
        <p14:creationId xmlns:p14="http://schemas.microsoft.com/office/powerpoint/2010/main" val="64736903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half" idx="4294967295"/>
          </p:nvPr>
        </p:nvSpPr>
        <p:spPr>
          <a:xfrm>
            <a:off x="649432" y="1308245"/>
            <a:ext cx="5802313" cy="1927225"/>
          </a:xfrm>
        </p:spPr>
        <p:txBody>
          <a:bodyPr>
            <a:normAutofit fontScale="92500" lnSpcReduction="10000"/>
          </a:bodyPr>
          <a:lstStyle/>
          <a:p>
            <a:pPr marL="0" indent="0">
              <a:buNone/>
            </a:pPr>
            <a:r>
              <a:rPr lang="en-US" altLang="zh-CN" sz="2800" dirty="0">
                <a:solidFill>
                  <a:srgbClr val="FF0000"/>
                </a:solidFill>
              </a:rPr>
              <a:t>8.</a:t>
            </a:r>
            <a:r>
              <a:rPr lang="zh-CN" altLang="en-US" sz="2800" dirty="0">
                <a:solidFill>
                  <a:srgbClr val="FF0000"/>
                </a:solidFill>
              </a:rPr>
              <a:t>连接运算</a:t>
            </a:r>
            <a:endParaRPr lang="en-US" altLang="zh-CN" sz="2800" dirty="0">
              <a:solidFill>
                <a:srgbClr val="FF0000"/>
              </a:solidFill>
            </a:endParaRPr>
          </a:p>
          <a:p>
            <a:pPr marL="0" indent="0">
              <a:buNone/>
            </a:pPr>
            <a:endParaRPr lang="en-US" altLang="zh-CN" sz="2400" dirty="0">
              <a:solidFill>
                <a:srgbClr val="FF0000"/>
              </a:solidFill>
            </a:endParaRPr>
          </a:p>
          <a:p>
            <a:pPr marL="0" indent="0">
              <a:buNone/>
            </a:pPr>
            <a:r>
              <a:rPr lang="zh-CN" altLang="zh-CN" sz="2100" dirty="0"/>
              <a:t>在实际应用中，最常用的连接是一个叫自然连接的特例。自然连接要求两个关系中进行比较的是相同的属性，并且进行等值连接，相当于θ恒为“＝”，在结果中还要把重复的属性列去掉。自然连接可记为：</a:t>
            </a:r>
            <a:endParaRPr lang="en-US" altLang="zh-CN" sz="2100" dirty="0">
              <a:solidFill>
                <a:srgbClr val="FF0000"/>
              </a:solidFill>
            </a:endParaRPr>
          </a:p>
          <a:p>
            <a:pPr marL="0" indent="0">
              <a:buNone/>
            </a:pPr>
            <a:endParaRPr lang="en-US" altLang="zh-CN" sz="4400" dirty="0">
              <a:solidFill>
                <a:srgbClr val="FF0000"/>
              </a:solidFill>
            </a:endParaRPr>
          </a:p>
          <a:p>
            <a:pPr marL="0" indent="0">
              <a:buNone/>
            </a:pPr>
            <a:endParaRPr lang="en-US" altLang="zh-CN" sz="3800" dirty="0"/>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2" name="图片 1">
            <a:extLst>
              <a:ext uri="{FF2B5EF4-FFF2-40B4-BE49-F238E27FC236}">
                <a16:creationId xmlns:a16="http://schemas.microsoft.com/office/drawing/2014/main" id="{8E568303-8A1A-443A-890A-F9032FDBDB52}"/>
              </a:ext>
            </a:extLst>
          </p:cNvPr>
          <p:cNvPicPr>
            <a:picLocks noChangeAspect="1"/>
          </p:cNvPicPr>
          <p:nvPr/>
        </p:nvPicPr>
        <p:blipFill>
          <a:blip r:embed="rId2"/>
          <a:stretch>
            <a:fillRect/>
          </a:stretch>
        </p:blipFill>
        <p:spPr>
          <a:xfrm>
            <a:off x="6780332" y="1646904"/>
            <a:ext cx="4973866" cy="4247495"/>
          </a:xfrm>
          <a:prstGeom prst="rect">
            <a:avLst/>
          </a:prstGeom>
        </p:spPr>
      </p:pic>
      <p:pic>
        <p:nvPicPr>
          <p:cNvPr id="3" name="图片 2">
            <a:extLst>
              <a:ext uri="{FF2B5EF4-FFF2-40B4-BE49-F238E27FC236}">
                <a16:creationId xmlns:a16="http://schemas.microsoft.com/office/drawing/2014/main" id="{8ECCEB1E-CB3E-49D9-9029-B76DFED75A9A}"/>
              </a:ext>
            </a:extLst>
          </p:cNvPr>
          <p:cNvPicPr>
            <a:picLocks noChangeAspect="1"/>
          </p:cNvPicPr>
          <p:nvPr/>
        </p:nvPicPr>
        <p:blipFill>
          <a:blip r:embed="rId3"/>
          <a:stretch>
            <a:fillRect/>
          </a:stretch>
        </p:blipFill>
        <p:spPr>
          <a:xfrm>
            <a:off x="2384283" y="3400578"/>
            <a:ext cx="1839194" cy="676174"/>
          </a:xfrm>
          <a:prstGeom prst="rect">
            <a:avLst/>
          </a:prstGeom>
        </p:spPr>
      </p:pic>
    </p:spTree>
    <p:extLst>
      <p:ext uri="{BB962C8B-B14F-4D97-AF65-F5344CB8AC3E}">
        <p14:creationId xmlns:p14="http://schemas.microsoft.com/office/powerpoint/2010/main" val="24843388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22570" y="1442017"/>
            <a:ext cx="5562600" cy="2311400"/>
          </a:xfrm>
        </p:spPr>
        <p:txBody>
          <a:bodyPr>
            <a:normAutofit/>
          </a:bodyPr>
          <a:lstStyle/>
          <a:p>
            <a:pPr marL="0" indent="0">
              <a:buNone/>
            </a:pPr>
            <a:r>
              <a:rPr lang="en-US" altLang="zh-CN" sz="2000" dirty="0">
                <a:solidFill>
                  <a:srgbClr val="FF0000"/>
                </a:solidFill>
              </a:rPr>
              <a:t>【</a:t>
            </a:r>
            <a:r>
              <a:rPr lang="zh-CN" altLang="en-US" sz="2000" dirty="0">
                <a:solidFill>
                  <a:srgbClr val="FF0000"/>
                </a:solidFill>
              </a:rPr>
              <a:t>例题</a:t>
            </a:r>
            <a:r>
              <a:rPr lang="en-US" altLang="zh-CN" sz="2000" dirty="0">
                <a:solidFill>
                  <a:srgbClr val="FF0000"/>
                </a:solidFill>
              </a:rPr>
              <a:t>1】</a:t>
            </a:r>
            <a:r>
              <a:rPr lang="zh-CN" altLang="zh-CN" sz="2000" dirty="0"/>
              <a:t>有三个关系</a:t>
            </a:r>
            <a:r>
              <a:rPr lang="en-US" altLang="zh-CN" sz="2000" dirty="0"/>
              <a:t>R</a:t>
            </a:r>
            <a:r>
              <a:rPr lang="zh-CN" altLang="zh-CN" sz="2000" dirty="0"/>
              <a:t>，</a:t>
            </a:r>
            <a:r>
              <a:rPr lang="en-US" altLang="zh-CN" sz="2000" dirty="0"/>
              <a:t>S</a:t>
            </a:r>
            <a:r>
              <a:rPr lang="zh-CN" altLang="zh-CN" sz="2000" dirty="0"/>
              <a:t>和</a:t>
            </a:r>
            <a:r>
              <a:rPr lang="en-US" altLang="zh-CN" sz="2000" dirty="0"/>
              <a:t>T</a:t>
            </a:r>
            <a:r>
              <a:rPr lang="zh-CN" altLang="zh-CN" sz="2000" dirty="0"/>
              <a:t>如下图所示：</a:t>
            </a:r>
          </a:p>
          <a:p>
            <a:pPr marL="0" indent="0">
              <a:buNone/>
            </a:pPr>
            <a:r>
              <a:rPr lang="en-US" altLang="zh-CN" sz="2000" dirty="0"/>
              <a:t>   </a:t>
            </a:r>
            <a:r>
              <a:rPr lang="zh-CN" altLang="zh-CN" sz="2000" dirty="0"/>
              <a:t>则由关系</a:t>
            </a:r>
            <a:r>
              <a:rPr lang="en-US" altLang="zh-CN" sz="2000" dirty="0"/>
              <a:t>R</a:t>
            </a:r>
            <a:r>
              <a:rPr lang="zh-CN" altLang="zh-CN" sz="2000" dirty="0"/>
              <a:t>和</a:t>
            </a:r>
            <a:r>
              <a:rPr lang="en-US" altLang="zh-CN" sz="2000" dirty="0"/>
              <a:t>S</a:t>
            </a:r>
            <a:r>
              <a:rPr lang="zh-CN" altLang="zh-CN" sz="2000" dirty="0"/>
              <a:t>得到关系</a:t>
            </a:r>
            <a:r>
              <a:rPr lang="en-US" altLang="zh-CN" sz="2000" dirty="0"/>
              <a:t>T</a:t>
            </a:r>
            <a:r>
              <a:rPr lang="zh-CN" altLang="zh-CN" sz="2000" dirty="0"/>
              <a:t>的运算是</a:t>
            </a:r>
          </a:p>
          <a:p>
            <a:r>
              <a:rPr lang="en-US" altLang="zh-CN" sz="2000" dirty="0"/>
              <a:t>A)</a:t>
            </a:r>
            <a:r>
              <a:rPr lang="zh-CN" altLang="zh-CN" sz="2000" dirty="0"/>
              <a:t>交</a:t>
            </a:r>
          </a:p>
          <a:p>
            <a:r>
              <a:rPr lang="en-US" altLang="zh-CN" sz="2000" dirty="0"/>
              <a:t>B)</a:t>
            </a:r>
            <a:r>
              <a:rPr lang="zh-CN" altLang="zh-CN" sz="2000" dirty="0"/>
              <a:t>并</a:t>
            </a:r>
          </a:p>
          <a:p>
            <a:r>
              <a:rPr lang="en-US" altLang="zh-CN" sz="2000" dirty="0"/>
              <a:t>C)</a:t>
            </a:r>
            <a:r>
              <a:rPr lang="zh-CN" altLang="zh-CN" sz="2000" dirty="0"/>
              <a:t>投影</a:t>
            </a:r>
          </a:p>
          <a:p>
            <a:r>
              <a:rPr lang="en-US" altLang="zh-CN" sz="2000" dirty="0"/>
              <a:t>D)</a:t>
            </a:r>
            <a:r>
              <a:rPr lang="zh-CN" altLang="zh-CN" sz="2000" dirty="0"/>
              <a:t>自然连接</a:t>
            </a:r>
          </a:p>
          <a:p>
            <a:pPr marL="0" indent="0">
              <a:buNone/>
            </a:pPr>
            <a:endParaRPr lang="en-US" altLang="zh-CN" dirty="0"/>
          </a:p>
        </p:txBody>
      </p:sp>
      <p:sp>
        <p:nvSpPr>
          <p:cNvPr id="10" name="内容占位符 9"/>
          <p:cNvSpPr>
            <a:spLocks noGrp="1"/>
          </p:cNvSpPr>
          <p:nvPr>
            <p:ph sz="half" idx="4294967295"/>
          </p:nvPr>
        </p:nvSpPr>
        <p:spPr>
          <a:xfrm>
            <a:off x="654947" y="4127003"/>
            <a:ext cx="10502900" cy="2349500"/>
          </a:xfrm>
        </p:spPr>
        <p:txBody>
          <a:bodyPr>
            <a:normAutofit/>
          </a:bodyPr>
          <a:lstStyle/>
          <a:p>
            <a:pPr marL="0" indent="0">
              <a:buNone/>
            </a:pPr>
            <a:r>
              <a:rPr lang="en-US" altLang="zh-CN" sz="2000" dirty="0"/>
              <a:t>D</a:t>
            </a:r>
            <a:r>
              <a:rPr lang="zh-CN" altLang="zh-CN" sz="2000" dirty="0"/>
              <a:t>【解析】自然连接要求两个关系中进行比较的是相同的属性，并且进行等值连接，在结果中还要把重复的属性列去掉。本题属于自然连接，隐含条件是</a:t>
            </a:r>
            <a:r>
              <a:rPr lang="en-US" altLang="zh-CN" sz="2000" dirty="0"/>
              <a:t>R.A=S.A</a:t>
            </a:r>
            <a:r>
              <a:rPr lang="zh-CN" altLang="zh-CN" sz="2000" dirty="0"/>
              <a:t>。</a:t>
            </a:r>
          </a:p>
          <a:p>
            <a:endParaRPr lang="zh-CN" altLang="zh-CN" dirty="0"/>
          </a:p>
        </p:txBody>
      </p:sp>
      <p:pic>
        <p:nvPicPr>
          <p:cNvPr id="11" name="图片 10"/>
          <p:cNvPicPr/>
          <p:nvPr/>
        </p:nvPicPr>
        <p:blipFill>
          <a:blip r:embed="rId2"/>
          <a:stretch>
            <a:fillRect/>
          </a:stretch>
        </p:blipFill>
        <p:spPr>
          <a:xfrm>
            <a:off x="6096000" y="1386083"/>
            <a:ext cx="4826000" cy="2411217"/>
          </a:xfrm>
          <a:prstGeom prst="rect">
            <a:avLst/>
          </a:prstGeom>
        </p:spPr>
      </p:pic>
      <p:sp>
        <p:nvSpPr>
          <p:cNvPr id="12" name="矩形 11"/>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spTree>
    <p:extLst>
      <p:ext uri="{BB962C8B-B14F-4D97-AF65-F5344CB8AC3E}">
        <p14:creationId xmlns:p14="http://schemas.microsoft.com/office/powerpoint/2010/main" val="103522240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05839" y="1449337"/>
            <a:ext cx="9359900" cy="2311400"/>
          </a:xfrm>
        </p:spPr>
        <p:txBody>
          <a:bodyPr>
            <a:normAutofit/>
          </a:bodyPr>
          <a:lstStyle/>
          <a:p>
            <a:pPr marL="0" indent="0">
              <a:buNone/>
            </a:pPr>
            <a:r>
              <a:rPr lang="en-US" altLang="zh-CN" sz="2000" dirty="0">
                <a:solidFill>
                  <a:srgbClr val="FF0000"/>
                </a:solidFill>
              </a:rPr>
              <a:t>【</a:t>
            </a:r>
            <a:r>
              <a:rPr lang="zh-CN" altLang="en-US" sz="2000" dirty="0">
                <a:solidFill>
                  <a:srgbClr val="FF0000"/>
                </a:solidFill>
              </a:rPr>
              <a:t>例题</a:t>
            </a:r>
            <a:r>
              <a:rPr lang="en-US" altLang="zh-CN" sz="2000" dirty="0">
                <a:solidFill>
                  <a:srgbClr val="FF0000"/>
                </a:solidFill>
              </a:rPr>
              <a:t>2】</a:t>
            </a:r>
            <a:r>
              <a:rPr lang="zh-CN" altLang="zh-CN" sz="2000" dirty="0"/>
              <a:t>学生选课成绩表的关系模式是</a:t>
            </a:r>
            <a:r>
              <a:rPr lang="en-US" altLang="zh-CN" sz="2000" dirty="0"/>
              <a:t>SC(S#,C#,G)</a:t>
            </a:r>
            <a:r>
              <a:rPr lang="zh-CN" altLang="zh-CN" sz="2000" dirty="0"/>
              <a:t>，其中</a:t>
            </a:r>
            <a:r>
              <a:rPr lang="en-US" altLang="zh-CN" sz="2000" dirty="0"/>
              <a:t>S#</a:t>
            </a:r>
            <a:r>
              <a:rPr lang="zh-CN" altLang="zh-CN" sz="2000" dirty="0"/>
              <a:t>为学号，</a:t>
            </a:r>
            <a:r>
              <a:rPr lang="en-US" altLang="zh-CN" sz="2000" dirty="0"/>
              <a:t>C#</a:t>
            </a:r>
            <a:r>
              <a:rPr lang="zh-CN" altLang="zh-CN" sz="2000" dirty="0"/>
              <a:t>为课程号，</a:t>
            </a:r>
            <a:r>
              <a:rPr lang="en-US" altLang="zh-CN" sz="2000" dirty="0"/>
              <a:t>G</a:t>
            </a:r>
            <a:r>
              <a:rPr lang="zh-CN" altLang="zh-CN" sz="2000" dirty="0"/>
              <a:t>为成绩，关系</a:t>
            </a:r>
            <a:r>
              <a:rPr lang="en-US" altLang="zh-CN" sz="2000" dirty="0"/>
              <a:t>T=</a:t>
            </a:r>
            <a:r>
              <a:rPr lang="zh-CN" altLang="zh-CN" sz="2000" dirty="0"/>
              <a:t>π</a:t>
            </a:r>
            <a:r>
              <a:rPr lang="en-US" altLang="zh-CN" sz="2000" baseline="-25000" dirty="0"/>
              <a:t>S#,C#</a:t>
            </a:r>
            <a:r>
              <a:rPr lang="en-US" altLang="zh-CN" sz="2000" dirty="0"/>
              <a:t>(SC)/C</a:t>
            </a:r>
            <a:r>
              <a:rPr lang="zh-CN" altLang="zh-CN" sz="2000" dirty="0"/>
              <a:t>表示</a:t>
            </a:r>
          </a:p>
          <a:p>
            <a:r>
              <a:rPr lang="en-US" altLang="zh-CN" sz="2000" dirty="0"/>
              <a:t>A)</a:t>
            </a:r>
            <a:r>
              <a:rPr lang="zh-CN" altLang="zh-CN" sz="2000" dirty="0"/>
              <a:t>全部学生的学号</a:t>
            </a:r>
          </a:p>
          <a:p>
            <a:r>
              <a:rPr lang="en-US" altLang="zh-CN" sz="2000" dirty="0"/>
              <a:t>B)</a:t>
            </a:r>
            <a:r>
              <a:rPr lang="zh-CN" altLang="zh-CN" sz="2000" dirty="0"/>
              <a:t>选修了表</a:t>
            </a:r>
            <a:r>
              <a:rPr lang="en-US" altLang="zh-CN" sz="2000" dirty="0"/>
              <a:t>C</a:t>
            </a:r>
            <a:r>
              <a:rPr lang="zh-CN" altLang="zh-CN" sz="2000" dirty="0"/>
              <a:t>中全部课程的学生学号</a:t>
            </a:r>
          </a:p>
          <a:p>
            <a:r>
              <a:rPr lang="en-US" altLang="zh-CN" sz="2000" dirty="0"/>
              <a:t>C)</a:t>
            </a:r>
            <a:r>
              <a:rPr lang="zh-CN" altLang="zh-CN" sz="2000" dirty="0"/>
              <a:t>选修了课程</a:t>
            </a:r>
            <a:r>
              <a:rPr lang="en-US" altLang="zh-CN" sz="2000" dirty="0"/>
              <a:t>C1</a:t>
            </a:r>
            <a:r>
              <a:rPr lang="zh-CN" altLang="zh-CN" sz="2000" dirty="0"/>
              <a:t>或</a:t>
            </a:r>
            <a:r>
              <a:rPr lang="en-US" altLang="zh-CN" sz="2000" dirty="0"/>
              <a:t>C2</a:t>
            </a:r>
            <a:r>
              <a:rPr lang="zh-CN" altLang="zh-CN" sz="2000" dirty="0"/>
              <a:t>的学生学号</a:t>
            </a:r>
          </a:p>
          <a:p>
            <a:r>
              <a:rPr lang="en-US" altLang="zh-CN" sz="2000" dirty="0"/>
              <a:t>D)</a:t>
            </a:r>
            <a:r>
              <a:rPr lang="zh-CN" altLang="zh-CN" sz="2000" dirty="0"/>
              <a:t>所选课程成绩及格的学生学号</a:t>
            </a:r>
          </a:p>
          <a:p>
            <a:pPr marL="0" indent="0">
              <a:buNone/>
            </a:pPr>
            <a:endParaRPr lang="en-US" altLang="zh-CN" sz="2000" dirty="0"/>
          </a:p>
        </p:txBody>
      </p:sp>
      <p:sp>
        <p:nvSpPr>
          <p:cNvPr id="10" name="内容占位符 9"/>
          <p:cNvSpPr>
            <a:spLocks noGrp="1"/>
          </p:cNvSpPr>
          <p:nvPr>
            <p:ph sz="half" idx="4294967295"/>
          </p:nvPr>
        </p:nvSpPr>
        <p:spPr>
          <a:xfrm>
            <a:off x="612843" y="4243211"/>
            <a:ext cx="9512300" cy="1879600"/>
          </a:xfrm>
        </p:spPr>
        <p:txBody>
          <a:bodyPr>
            <a:normAutofit/>
          </a:bodyPr>
          <a:lstStyle/>
          <a:p>
            <a:pPr marL="0" indent="0">
              <a:buNone/>
            </a:pPr>
            <a:r>
              <a:rPr lang="en-US" altLang="zh-CN" sz="2000" dirty="0"/>
              <a:t>B</a:t>
            </a:r>
            <a:r>
              <a:rPr lang="zh-CN" altLang="zh-CN" sz="2000" dirty="0"/>
              <a:t>【解析】π</a:t>
            </a:r>
            <a:r>
              <a:rPr lang="en-US" altLang="zh-CN" sz="2000" baseline="-25000" dirty="0"/>
              <a:t>S#,C#</a:t>
            </a:r>
            <a:r>
              <a:rPr lang="en-US" altLang="zh-CN" sz="2000" dirty="0"/>
              <a:t>(SC)</a:t>
            </a:r>
            <a:r>
              <a:rPr lang="zh-CN" altLang="zh-CN" sz="2000" dirty="0"/>
              <a:t>表示从关系</a:t>
            </a:r>
            <a:r>
              <a:rPr lang="en-US" altLang="zh-CN" sz="2000" dirty="0"/>
              <a:t>SC</a:t>
            </a:r>
            <a:r>
              <a:rPr lang="zh-CN" altLang="zh-CN" sz="2000" dirty="0"/>
              <a:t>中取出</a:t>
            </a:r>
            <a:r>
              <a:rPr lang="en-US" altLang="zh-CN" sz="2000" dirty="0"/>
              <a:t>S#</a:t>
            </a:r>
            <a:r>
              <a:rPr lang="zh-CN" altLang="zh-CN" sz="2000" dirty="0"/>
              <a:t>、</a:t>
            </a:r>
            <a:r>
              <a:rPr lang="en-US" altLang="zh-CN" sz="2000" dirty="0"/>
              <a:t>C#</a:t>
            </a:r>
            <a:r>
              <a:rPr lang="zh-CN" altLang="zh-CN" sz="2000" dirty="0"/>
              <a:t>两列，得到的结果与关系</a:t>
            </a:r>
            <a:r>
              <a:rPr lang="en-US" altLang="zh-CN" sz="2000" dirty="0"/>
              <a:t>C</a:t>
            </a:r>
            <a:r>
              <a:rPr lang="zh-CN" altLang="zh-CN" sz="2000" dirty="0"/>
              <a:t>进行除运算，表示选修了表</a:t>
            </a:r>
            <a:r>
              <a:rPr lang="en-US" altLang="zh-CN" sz="2000" dirty="0"/>
              <a:t>C</a:t>
            </a:r>
            <a:r>
              <a:rPr lang="zh-CN" altLang="zh-CN" sz="2000" dirty="0"/>
              <a:t>中全部课程的学生学号。</a:t>
            </a:r>
          </a:p>
          <a:p>
            <a:endParaRPr lang="zh-CN" altLang="zh-CN" dirty="0"/>
          </a:p>
        </p:txBody>
      </p:sp>
      <p:pic>
        <p:nvPicPr>
          <p:cNvPr id="11" name="图片 10"/>
          <p:cNvPicPr/>
          <p:nvPr/>
        </p:nvPicPr>
        <p:blipFill>
          <a:blip r:embed="rId2"/>
          <a:stretch>
            <a:fillRect/>
          </a:stretch>
        </p:blipFill>
        <p:spPr>
          <a:xfrm>
            <a:off x="7902892" y="2033202"/>
            <a:ext cx="3146108" cy="2068898"/>
          </a:xfrm>
          <a:prstGeom prst="rect">
            <a:avLst/>
          </a:prstGeom>
        </p:spPr>
      </p:pic>
      <p:sp>
        <p:nvSpPr>
          <p:cNvPr id="12" name="矩形 11"/>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spTree>
    <p:extLst>
      <p:ext uri="{BB962C8B-B14F-4D97-AF65-F5344CB8AC3E}">
        <p14:creationId xmlns:p14="http://schemas.microsoft.com/office/powerpoint/2010/main" val="191056982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96164" y="1379003"/>
            <a:ext cx="5981700" cy="2311400"/>
          </a:xfrm>
        </p:spPr>
        <p:txBody>
          <a:bodyPr>
            <a:normAutofit/>
          </a:bodyPr>
          <a:lstStyle/>
          <a:p>
            <a:pPr marL="0" indent="0">
              <a:buNone/>
            </a:pPr>
            <a:r>
              <a:rPr lang="en-US" altLang="zh-CN" sz="2000" dirty="0">
                <a:solidFill>
                  <a:srgbClr val="FF0000"/>
                </a:solidFill>
              </a:rPr>
              <a:t>【</a:t>
            </a:r>
            <a:r>
              <a:rPr lang="zh-CN" altLang="en-US" sz="2000" dirty="0">
                <a:solidFill>
                  <a:srgbClr val="FF0000"/>
                </a:solidFill>
              </a:rPr>
              <a:t>例题</a:t>
            </a:r>
            <a:r>
              <a:rPr lang="en-US" altLang="zh-CN" sz="2000" dirty="0">
                <a:solidFill>
                  <a:srgbClr val="FF0000"/>
                </a:solidFill>
              </a:rPr>
              <a:t>3】</a:t>
            </a:r>
            <a:r>
              <a:rPr lang="zh-CN" altLang="zh-CN" sz="2000" dirty="0"/>
              <a:t>关系</a:t>
            </a:r>
            <a:r>
              <a:rPr lang="en-US" altLang="zh-CN" sz="2000" dirty="0"/>
              <a:t>R</a:t>
            </a:r>
            <a:r>
              <a:rPr lang="zh-CN" altLang="zh-CN" sz="2000" dirty="0"/>
              <a:t>经过运算σ</a:t>
            </a:r>
            <a:r>
              <a:rPr lang="en-US" altLang="zh-CN" sz="2000" baseline="-25000" dirty="0"/>
              <a:t>A=B</a:t>
            </a:r>
            <a:r>
              <a:rPr lang="zh-CN" altLang="zh-CN" sz="2000" baseline="-25000" dirty="0"/>
              <a:t>∧</a:t>
            </a:r>
            <a:r>
              <a:rPr lang="en-US" altLang="zh-CN" sz="2000" baseline="-25000" dirty="0"/>
              <a:t>C&gt;4</a:t>
            </a:r>
            <a:r>
              <a:rPr lang="zh-CN" altLang="zh-CN" sz="2000" baseline="-25000" dirty="0"/>
              <a:t>∧</a:t>
            </a:r>
            <a:r>
              <a:rPr lang="en-US" altLang="zh-CN" sz="2000" baseline="-25000" dirty="0"/>
              <a:t>D&gt;3</a:t>
            </a:r>
            <a:r>
              <a:rPr lang="en-US" altLang="zh-CN" sz="2000" dirty="0"/>
              <a:t>(R)</a:t>
            </a:r>
            <a:r>
              <a:rPr lang="zh-CN" altLang="zh-CN" sz="2000" dirty="0"/>
              <a:t>的结果为</a:t>
            </a:r>
          </a:p>
          <a:p>
            <a:r>
              <a:rPr lang="en-US" altLang="zh-CN" sz="2000" dirty="0"/>
              <a:t>A) (a,a,2,4)</a:t>
            </a:r>
            <a:endParaRPr lang="zh-CN" altLang="zh-CN" sz="2000" dirty="0"/>
          </a:p>
          <a:p>
            <a:r>
              <a:rPr lang="en-US" altLang="zh-CN" sz="2000" dirty="0"/>
              <a:t>B)(e,e,6,1)</a:t>
            </a:r>
            <a:endParaRPr lang="zh-CN" altLang="zh-CN" sz="2000" dirty="0"/>
          </a:p>
          <a:p>
            <a:r>
              <a:rPr lang="en-US" altLang="zh-CN" sz="2000" dirty="0"/>
              <a:t>C) (c,c,11,4)</a:t>
            </a:r>
            <a:endParaRPr lang="zh-CN" altLang="zh-CN" sz="2000" dirty="0"/>
          </a:p>
          <a:p>
            <a:r>
              <a:rPr lang="en-US" altLang="zh-CN" sz="2000" dirty="0"/>
              <a:t>D)(a,a,2,4)</a:t>
            </a:r>
            <a:r>
              <a:rPr lang="zh-CN" altLang="zh-CN" sz="2000" dirty="0"/>
              <a:t>和</a:t>
            </a:r>
            <a:r>
              <a:rPr lang="en-US" altLang="zh-CN" sz="2000" dirty="0"/>
              <a:t>(e,e,6,1)</a:t>
            </a:r>
            <a:endParaRPr lang="zh-CN" altLang="zh-CN" sz="2000" dirty="0"/>
          </a:p>
          <a:p>
            <a:pPr marL="0" indent="0">
              <a:buNone/>
            </a:pPr>
            <a:endParaRPr lang="en-US" altLang="zh-CN" dirty="0"/>
          </a:p>
        </p:txBody>
      </p:sp>
      <p:sp>
        <p:nvSpPr>
          <p:cNvPr id="10" name="内容占位符 9"/>
          <p:cNvSpPr>
            <a:spLocks noGrp="1"/>
          </p:cNvSpPr>
          <p:nvPr>
            <p:ph sz="half" idx="4294967295"/>
          </p:nvPr>
        </p:nvSpPr>
        <p:spPr>
          <a:xfrm>
            <a:off x="478154" y="3683226"/>
            <a:ext cx="6731000" cy="2349500"/>
          </a:xfrm>
        </p:spPr>
        <p:txBody>
          <a:bodyPr>
            <a:normAutofit/>
          </a:bodyPr>
          <a:lstStyle/>
          <a:p>
            <a:pPr marL="0" indent="0">
              <a:buNone/>
            </a:pPr>
            <a:r>
              <a:rPr lang="en-US" altLang="zh-CN" sz="2000" dirty="0"/>
              <a:t>C</a:t>
            </a:r>
            <a:r>
              <a:rPr lang="zh-CN" altLang="zh-CN" sz="2000" dirty="0"/>
              <a:t>【解析】选择运算是在二维表中选出符合条件的行，形成新的关系的过程。设关系的逻辑条件为</a:t>
            </a:r>
            <a:r>
              <a:rPr lang="en-US" altLang="zh-CN" sz="2000" dirty="0"/>
              <a:t>F</a:t>
            </a:r>
            <a:r>
              <a:rPr lang="zh-CN" altLang="zh-CN" sz="2000" dirty="0"/>
              <a:t>，则关系</a:t>
            </a:r>
            <a:r>
              <a:rPr lang="en-US" altLang="zh-CN" sz="2000" dirty="0"/>
              <a:t>R</a:t>
            </a:r>
            <a:r>
              <a:rPr lang="zh-CN" altLang="zh-CN" sz="2000" dirty="0"/>
              <a:t>满足</a:t>
            </a:r>
            <a:r>
              <a:rPr lang="en-US" altLang="zh-CN" sz="2000" dirty="0"/>
              <a:t>F</a:t>
            </a:r>
            <a:r>
              <a:rPr lang="zh-CN" altLang="zh-CN" sz="2000" dirty="0"/>
              <a:t>的选择运算可写成σ</a:t>
            </a:r>
            <a:r>
              <a:rPr lang="en-US" altLang="zh-CN" sz="2000" baseline="-25000" dirty="0"/>
              <a:t>F</a:t>
            </a:r>
            <a:r>
              <a:rPr lang="en-US" altLang="zh-CN" sz="2000" dirty="0"/>
              <a:t>(R)</a:t>
            </a:r>
            <a:r>
              <a:rPr lang="zh-CN" altLang="zh-CN" sz="2000" dirty="0"/>
              <a:t>。</a:t>
            </a:r>
            <a:endParaRPr lang="en-US" altLang="zh-CN" sz="2000" dirty="0"/>
          </a:p>
          <a:p>
            <a:pPr marL="0" indent="0">
              <a:buNone/>
            </a:pPr>
            <a:r>
              <a:rPr lang="zh-CN" altLang="zh-CN" sz="2000" dirty="0"/>
              <a:t>本题中条件为 “</a:t>
            </a:r>
            <a:r>
              <a:rPr lang="en-US" altLang="zh-CN" sz="2000" dirty="0"/>
              <a:t>A=B</a:t>
            </a:r>
            <a:r>
              <a:rPr lang="zh-CN" altLang="zh-CN" sz="2000" dirty="0"/>
              <a:t>∧</a:t>
            </a:r>
            <a:r>
              <a:rPr lang="en-US" altLang="zh-CN" sz="2000" dirty="0"/>
              <a:t>C&gt;4</a:t>
            </a:r>
            <a:r>
              <a:rPr lang="zh-CN" altLang="zh-CN" sz="2000" dirty="0"/>
              <a:t>∧</a:t>
            </a:r>
            <a:r>
              <a:rPr lang="en-US" altLang="zh-CN" sz="2000" dirty="0"/>
              <a:t>D&gt;3</a:t>
            </a:r>
            <a:r>
              <a:rPr lang="zh-CN" altLang="zh-CN" sz="2000" dirty="0"/>
              <a:t>”（∧为并且的意思），只有</a:t>
            </a:r>
            <a:r>
              <a:rPr lang="en-US" altLang="zh-CN" sz="2000" dirty="0"/>
              <a:t>(c,c,11,4)</a:t>
            </a:r>
            <a:r>
              <a:rPr lang="zh-CN" altLang="zh-CN" sz="2000" dirty="0"/>
              <a:t>满足。</a:t>
            </a:r>
          </a:p>
          <a:p>
            <a:endParaRPr lang="zh-CN" altLang="zh-CN" dirty="0"/>
          </a:p>
        </p:txBody>
      </p:sp>
      <p:pic>
        <p:nvPicPr>
          <p:cNvPr id="11" name="图片 10"/>
          <p:cNvPicPr/>
          <p:nvPr/>
        </p:nvPicPr>
        <p:blipFill>
          <a:blip r:embed="rId2"/>
          <a:stretch>
            <a:fillRect/>
          </a:stretch>
        </p:blipFill>
        <p:spPr>
          <a:xfrm>
            <a:off x="7209154" y="1509982"/>
            <a:ext cx="2938145" cy="2180421"/>
          </a:xfrm>
          <a:prstGeom prst="rect">
            <a:avLst/>
          </a:prstGeom>
        </p:spPr>
      </p:pic>
      <p:sp>
        <p:nvSpPr>
          <p:cNvPr id="12" name="矩形 11"/>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spTree>
    <p:extLst>
      <p:ext uri="{BB962C8B-B14F-4D97-AF65-F5344CB8AC3E}">
        <p14:creationId xmlns:p14="http://schemas.microsoft.com/office/powerpoint/2010/main" val="259280416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50350" y="1347913"/>
            <a:ext cx="12192000" cy="297329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rgbClr val="00B0F0"/>
                </a:solidFill>
                <a:latin typeface="微软雅黑" panose="020B0503020204020204" pitchFamily="34" charset="-122"/>
                <a:ea typeface="微软雅黑" panose="020B0503020204020204" pitchFamily="34" charset="-122"/>
              </a:rPr>
              <a:t> </a:t>
            </a:r>
            <a:endParaRPr lang="zh-CN" altLang="en-US" dirty="0">
              <a:solidFill>
                <a:srgbClr val="00B0F0"/>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3369234" y="3739355"/>
            <a:ext cx="6172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632817" y="38092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632817" y="3669505"/>
            <a:ext cx="540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6862" y="4955800"/>
            <a:ext cx="687977" cy="662788"/>
          </a:xfrm>
          <a:prstGeom prst="rect">
            <a:avLst/>
          </a:prstGeom>
        </p:spPr>
      </p:pic>
      <p:sp>
        <p:nvSpPr>
          <p:cNvPr id="13" name="圆角矩形 12"/>
          <p:cNvSpPr/>
          <p:nvPr/>
        </p:nvSpPr>
        <p:spPr>
          <a:xfrm>
            <a:off x="5507198" y="4843798"/>
            <a:ext cx="1660682" cy="86668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60"/>
          <p:cNvSpPr>
            <a:spLocks/>
          </p:cNvSpPr>
          <p:nvPr/>
        </p:nvSpPr>
        <p:spPr bwMode="auto">
          <a:xfrm flipH="1">
            <a:off x="6332817" y="4838505"/>
            <a:ext cx="872836" cy="871978"/>
          </a:xfrm>
          <a:custGeom>
            <a:avLst/>
            <a:gdLst>
              <a:gd name="T0" fmla="*/ 64 w 128"/>
              <a:gd name="T1" fmla="*/ 0 h 128"/>
              <a:gd name="T2" fmla="*/ 0 w 128"/>
              <a:gd name="T3" fmla="*/ 64 h 128"/>
              <a:gd name="T4" fmla="*/ 64 w 128"/>
              <a:gd name="T5" fmla="*/ 128 h 128"/>
              <a:gd name="T6" fmla="*/ 128 w 128"/>
              <a:gd name="T7" fmla="*/ 128 h 128"/>
              <a:gd name="T8" fmla="*/ 128 w 128"/>
              <a:gd name="T9" fmla="*/ 64 h 128"/>
              <a:gd name="T10" fmla="*/ 64 w 128"/>
              <a:gd name="T11" fmla="*/ 0 h 128"/>
            </a:gdLst>
            <a:ahLst/>
            <a:cxnLst>
              <a:cxn ang="0">
                <a:pos x="T0" y="T1"/>
              </a:cxn>
              <a:cxn ang="0">
                <a:pos x="T2" y="T3"/>
              </a:cxn>
              <a:cxn ang="0">
                <a:pos x="T4" y="T5"/>
              </a:cxn>
              <a:cxn ang="0">
                <a:pos x="T6" y="T7"/>
              </a:cxn>
              <a:cxn ang="0">
                <a:pos x="T8" y="T9"/>
              </a:cxn>
              <a:cxn ang="0">
                <a:pos x="T10" y="T11"/>
              </a:cxn>
            </a:cxnLst>
            <a:rect l="0" t="0" r="r" b="b"/>
            <a:pathLst>
              <a:path w="128" h="128">
                <a:moveTo>
                  <a:pt x="64" y="0"/>
                </a:moveTo>
                <a:cubicBezTo>
                  <a:pt x="29" y="0"/>
                  <a:pt x="0" y="29"/>
                  <a:pt x="0" y="64"/>
                </a:cubicBezTo>
                <a:cubicBezTo>
                  <a:pt x="0" y="99"/>
                  <a:pt x="29" y="128"/>
                  <a:pt x="64" y="128"/>
                </a:cubicBezTo>
                <a:cubicBezTo>
                  <a:pt x="128" y="128"/>
                  <a:pt x="128" y="128"/>
                  <a:pt x="128" y="128"/>
                </a:cubicBezTo>
                <a:cubicBezTo>
                  <a:pt x="128" y="64"/>
                  <a:pt x="128" y="64"/>
                  <a:pt x="128" y="64"/>
                </a:cubicBezTo>
                <a:cubicBezTo>
                  <a:pt x="128" y="29"/>
                  <a:pt x="100" y="0"/>
                  <a:pt x="64" y="0"/>
                </a:cubicBezTo>
                <a:close/>
              </a:path>
            </a:pathLst>
          </a:custGeom>
          <a:solidFill>
            <a:srgbClr val="92D050"/>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11" name="矩形 10"/>
          <p:cNvSpPr/>
          <p:nvPr/>
        </p:nvSpPr>
        <p:spPr>
          <a:xfrm>
            <a:off x="6245659" y="4987302"/>
            <a:ext cx="973235" cy="584775"/>
          </a:xfrm>
          <a:prstGeom prst="rect">
            <a:avLst/>
          </a:prstGeom>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主讲：朱爱彬</a:t>
            </a:r>
          </a:p>
        </p:txBody>
      </p:sp>
      <p:sp>
        <p:nvSpPr>
          <p:cNvPr id="15" name="矩形 14">
            <a:extLst>
              <a:ext uri="{FF2B5EF4-FFF2-40B4-BE49-F238E27FC236}">
                <a16:creationId xmlns:a16="http://schemas.microsoft.com/office/drawing/2014/main" id="{030F96A1-D2F5-4267-90ED-6B16EE8F01D4}"/>
              </a:ext>
            </a:extLst>
          </p:cNvPr>
          <p:cNvSpPr/>
          <p:nvPr/>
        </p:nvSpPr>
        <p:spPr>
          <a:xfrm>
            <a:off x="2154044" y="2389286"/>
            <a:ext cx="8602579" cy="923330"/>
          </a:xfrm>
          <a:prstGeom prst="rect">
            <a:avLst/>
          </a:prstGeom>
        </p:spPr>
        <p:txBody>
          <a:bodyPr wrap="square" anchor="ctr">
            <a:spAutoFit/>
          </a:bodyPr>
          <a:lstStyle/>
          <a:p>
            <a:pPr algn="ctr"/>
            <a:r>
              <a:rPr lang="zh-CN" altLang="en-US" sz="5400" b="1" dirty="0">
                <a:solidFill>
                  <a:schemeClr val="bg1"/>
                </a:solidFill>
                <a:latin typeface="Arial" pitchFamily="34" charset="0"/>
                <a:cs typeface="Arial" pitchFamily="34" charset="0"/>
              </a:rPr>
              <a:t>第</a:t>
            </a:r>
            <a:r>
              <a:rPr lang="en-US" altLang="zh-CN" sz="5400" b="1" dirty="0">
                <a:solidFill>
                  <a:schemeClr val="bg1"/>
                </a:solidFill>
                <a:latin typeface="Arial" pitchFamily="34" charset="0"/>
                <a:cs typeface="Arial" pitchFamily="34" charset="0"/>
              </a:rPr>
              <a:t>3</a:t>
            </a:r>
            <a:r>
              <a:rPr lang="zh-CN" altLang="en-US" sz="5400" b="1" dirty="0">
                <a:solidFill>
                  <a:schemeClr val="bg1"/>
                </a:solidFill>
                <a:latin typeface="Arial" pitchFamily="34" charset="0"/>
                <a:cs typeface="Arial" pitchFamily="34" charset="0"/>
              </a:rPr>
              <a:t>课 关系代数和范式</a:t>
            </a:r>
            <a:endParaRPr lang="en-US" altLang="zh-CN" sz="54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7277599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448469" y="1509982"/>
            <a:ext cx="5892800" cy="2260600"/>
          </a:xfrm>
        </p:spPr>
        <p:txBody>
          <a:bodyPr>
            <a:normAutofit/>
          </a:bodyPr>
          <a:lstStyle/>
          <a:p>
            <a:pPr marL="0" indent="0">
              <a:buNone/>
            </a:pPr>
            <a:r>
              <a:rPr lang="en-US" altLang="zh-CN" sz="2000" dirty="0">
                <a:solidFill>
                  <a:srgbClr val="FF0000"/>
                </a:solidFill>
              </a:rPr>
              <a:t>【</a:t>
            </a:r>
            <a:r>
              <a:rPr lang="zh-CN" altLang="en-US" sz="2000" dirty="0">
                <a:solidFill>
                  <a:srgbClr val="FF0000"/>
                </a:solidFill>
              </a:rPr>
              <a:t>例题</a:t>
            </a:r>
            <a:r>
              <a:rPr lang="en-US" altLang="zh-CN" sz="2000" dirty="0">
                <a:solidFill>
                  <a:srgbClr val="FF0000"/>
                </a:solidFill>
              </a:rPr>
              <a:t>4】</a:t>
            </a:r>
            <a:r>
              <a:rPr lang="zh-CN" altLang="en-US" sz="2000" dirty="0"/>
              <a:t>大学生学籍管理系统中有关系模式 </a:t>
            </a:r>
            <a:r>
              <a:rPr lang="en-US" altLang="zh-CN" sz="2000" dirty="0"/>
              <a:t>S(S#,</a:t>
            </a:r>
            <a:r>
              <a:rPr lang="en-US" altLang="zh-CN" sz="2000" dirty="0" err="1"/>
              <a:t>Sn,Sg,Sd,Sa</a:t>
            </a:r>
            <a:r>
              <a:rPr lang="en-US" altLang="zh-CN" sz="2000" dirty="0"/>
              <a:t>)</a:t>
            </a:r>
            <a:r>
              <a:rPr lang="zh-CN" altLang="en-US" sz="2000" dirty="0"/>
              <a:t>，其中属性</a:t>
            </a:r>
            <a:r>
              <a:rPr lang="en-US" altLang="zh-CN" sz="2000" dirty="0"/>
              <a:t>S#</a:t>
            </a:r>
            <a:r>
              <a:rPr lang="zh-CN" altLang="en-US" sz="2000" dirty="0"/>
              <a:t>、</a:t>
            </a:r>
            <a:r>
              <a:rPr lang="en-US" altLang="zh-CN" sz="2000" dirty="0"/>
              <a:t>Sn</a:t>
            </a:r>
            <a:r>
              <a:rPr lang="zh-CN" altLang="en-US" sz="2000" dirty="0"/>
              <a:t>、</a:t>
            </a:r>
            <a:r>
              <a:rPr lang="en-US" altLang="zh-CN" sz="2000" dirty="0"/>
              <a:t>Sg</a:t>
            </a:r>
            <a:r>
              <a:rPr lang="zh-CN" altLang="en-US" sz="2000" dirty="0"/>
              <a:t>、</a:t>
            </a:r>
            <a:r>
              <a:rPr lang="en-US" altLang="zh-CN" sz="2000" dirty="0"/>
              <a:t>Sd</a:t>
            </a:r>
            <a:r>
              <a:rPr lang="zh-CN" altLang="en-US" sz="2000" dirty="0"/>
              <a:t>、</a:t>
            </a:r>
            <a:r>
              <a:rPr lang="en-US" altLang="zh-CN" sz="2000" dirty="0"/>
              <a:t>Sa</a:t>
            </a:r>
            <a:r>
              <a:rPr lang="zh-CN" altLang="en-US" sz="2000" dirty="0"/>
              <a:t>分别是学生学号、姓名、性别、系别和年龄，关键字是</a:t>
            </a:r>
            <a:r>
              <a:rPr lang="en-US" altLang="zh-CN" sz="2000" dirty="0"/>
              <a:t>S#</a:t>
            </a:r>
            <a:r>
              <a:rPr lang="zh-CN" altLang="en-US" sz="2000" dirty="0"/>
              <a:t>。检索全部男生姓名的表达式为</a:t>
            </a:r>
            <a:endParaRPr lang="en-US" altLang="zh-CN" dirty="0"/>
          </a:p>
        </p:txBody>
      </p:sp>
      <p:sp>
        <p:nvSpPr>
          <p:cNvPr id="10" name="内容占位符 9"/>
          <p:cNvSpPr>
            <a:spLocks noGrp="1"/>
          </p:cNvSpPr>
          <p:nvPr>
            <p:ph sz="half" idx="4294967295"/>
          </p:nvPr>
        </p:nvSpPr>
        <p:spPr>
          <a:xfrm>
            <a:off x="448469" y="3426687"/>
            <a:ext cx="6383338" cy="2349500"/>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cs typeface="宋体" panose="02010600030101010101" pitchFamily="2" charset="-122"/>
              </a:rPr>
              <a:t>B</a:t>
            </a:r>
            <a:r>
              <a:rPr lang="zh-CN" altLang="zh-CN" sz="2000" dirty="0">
                <a:latin typeface="宋体" panose="02010600030101010101" pitchFamily="2" charset="-122"/>
                <a:ea typeface="宋体" panose="02010600030101010101" pitchFamily="2" charset="-122"/>
                <a:cs typeface="宋体" panose="02010600030101010101" pitchFamily="2" charset="-122"/>
              </a:rPr>
              <a:t>【解析】检索全部男生是选择行，用σ操作；检索姓名是选列（投影）用π操作。先从表</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中检索出性别是“男的”行σ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Sg=</a:t>
            </a:r>
            <a:r>
              <a:rPr lang="zh-CN" altLang="zh-CN" sz="2000" baseline="-25000" dirty="0">
                <a:latin typeface="宋体" panose="02010600030101010101" pitchFamily="2" charset="-122"/>
                <a:ea typeface="宋体" panose="02010600030101010101" pitchFamily="2" charset="-122"/>
                <a:cs typeface="宋体" panose="02010600030101010101" pitchFamily="2" charset="-122"/>
              </a:rPr>
              <a:t>‘男’</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，然后对结果进行投影，只取“姓名”列π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Sn</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zh-CN" sz="2000" dirty="0">
                <a:latin typeface="宋体" panose="02010600030101010101" pitchFamily="2" charset="-122"/>
                <a:ea typeface="宋体" panose="02010600030101010101" pitchFamily="2" charset="-122"/>
                <a:cs typeface="宋体" panose="02010600030101010101" pitchFamily="2" charset="-122"/>
              </a:rPr>
              <a:t>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Sg=</a:t>
            </a:r>
            <a:r>
              <a:rPr lang="zh-CN" altLang="zh-CN" sz="2000" baseline="-25000" dirty="0">
                <a:latin typeface="宋体" panose="02010600030101010101" pitchFamily="2" charset="-122"/>
                <a:ea typeface="宋体" panose="02010600030101010101" pitchFamily="2" charset="-122"/>
                <a:cs typeface="宋体" panose="02010600030101010101" pitchFamily="2" charset="-122"/>
              </a:rPr>
              <a:t>‘男’</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a:t>
            </a:r>
          </a:p>
          <a:p>
            <a:endParaRPr lang="zh-CN" altLang="zh-CN" dirty="0"/>
          </a:p>
        </p:txBody>
      </p:sp>
      <p:sp>
        <p:nvSpPr>
          <p:cNvPr id="12" name="矩形 11"/>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2" name="图片 1">
            <a:extLst>
              <a:ext uri="{FF2B5EF4-FFF2-40B4-BE49-F238E27FC236}">
                <a16:creationId xmlns:a16="http://schemas.microsoft.com/office/drawing/2014/main" id="{0602E1BA-F01B-4E3C-9FF4-699C1D453B06}"/>
              </a:ext>
            </a:extLst>
          </p:cNvPr>
          <p:cNvPicPr>
            <a:picLocks noChangeAspect="1"/>
          </p:cNvPicPr>
          <p:nvPr/>
        </p:nvPicPr>
        <p:blipFill>
          <a:blip r:embed="rId2"/>
          <a:stretch>
            <a:fillRect/>
          </a:stretch>
        </p:blipFill>
        <p:spPr>
          <a:xfrm>
            <a:off x="7280276" y="1502805"/>
            <a:ext cx="3506254" cy="3055048"/>
          </a:xfrm>
          <a:prstGeom prst="rect">
            <a:avLst/>
          </a:prstGeom>
        </p:spPr>
      </p:pic>
    </p:spTree>
    <p:extLst>
      <p:ext uri="{BB962C8B-B14F-4D97-AF65-F5344CB8AC3E}">
        <p14:creationId xmlns:p14="http://schemas.microsoft.com/office/powerpoint/2010/main" val="17163798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32298" y="1512177"/>
            <a:ext cx="5892800" cy="2260600"/>
          </a:xfrm>
        </p:spPr>
        <p:txBody>
          <a:bodyPr>
            <a:normAutofit/>
          </a:bodyPr>
          <a:lstStyle/>
          <a:p>
            <a:pPr marL="0" indent="0">
              <a:buNone/>
            </a:pPr>
            <a:r>
              <a:rPr lang="en-US" altLang="zh-CN" sz="2000" dirty="0">
                <a:solidFill>
                  <a:srgbClr val="FF0000"/>
                </a:solidFill>
              </a:rPr>
              <a:t>【</a:t>
            </a:r>
            <a:r>
              <a:rPr lang="zh-CN" altLang="en-US" sz="2000" dirty="0">
                <a:solidFill>
                  <a:srgbClr val="FF0000"/>
                </a:solidFill>
              </a:rPr>
              <a:t>例题</a:t>
            </a:r>
            <a:r>
              <a:rPr lang="en-US" altLang="zh-CN" sz="2000" dirty="0">
                <a:solidFill>
                  <a:srgbClr val="FF0000"/>
                </a:solidFill>
              </a:rPr>
              <a:t>5】</a:t>
            </a:r>
            <a:r>
              <a:rPr lang="zh-CN" altLang="zh-CN" sz="2000" dirty="0"/>
              <a:t>表示学生选修课程的关系模式是</a:t>
            </a:r>
            <a:r>
              <a:rPr lang="en-US" altLang="zh-CN" sz="2000" dirty="0"/>
              <a:t>SC(S#,C#,G)</a:t>
            </a:r>
            <a:r>
              <a:rPr lang="zh-CN" altLang="zh-CN" sz="2000" dirty="0"/>
              <a:t>，其中</a:t>
            </a:r>
            <a:r>
              <a:rPr lang="en-US" altLang="zh-CN" sz="2000" dirty="0"/>
              <a:t>S#</a:t>
            </a:r>
            <a:r>
              <a:rPr lang="zh-CN" altLang="zh-CN" sz="2000" dirty="0"/>
              <a:t>为学号，</a:t>
            </a:r>
            <a:r>
              <a:rPr lang="en-US" altLang="zh-CN" sz="2000" dirty="0"/>
              <a:t>C#</a:t>
            </a:r>
            <a:r>
              <a:rPr lang="zh-CN" altLang="zh-CN" sz="2000" dirty="0"/>
              <a:t>为课程号，</a:t>
            </a:r>
            <a:r>
              <a:rPr lang="en-US" altLang="zh-CN" sz="2000" dirty="0"/>
              <a:t>G</a:t>
            </a:r>
            <a:r>
              <a:rPr lang="zh-CN" altLang="zh-CN" sz="2000" dirty="0"/>
              <a:t>为成绩，检索选修了课程号为</a:t>
            </a:r>
            <a:r>
              <a:rPr lang="en-US" altLang="zh-CN" sz="2000" dirty="0"/>
              <a:t>2</a:t>
            </a:r>
            <a:r>
              <a:rPr lang="zh-CN" altLang="zh-CN" sz="2000" dirty="0"/>
              <a:t>的课且成绩不及格的学生学号的表达式是</a:t>
            </a:r>
          </a:p>
          <a:p>
            <a:pPr marL="0" indent="0">
              <a:buNone/>
            </a:pPr>
            <a:endParaRPr lang="en-US" altLang="zh-CN" dirty="0"/>
          </a:p>
        </p:txBody>
      </p:sp>
      <p:sp>
        <p:nvSpPr>
          <p:cNvPr id="10" name="内容占位符 9"/>
          <p:cNvSpPr>
            <a:spLocks noGrp="1"/>
          </p:cNvSpPr>
          <p:nvPr>
            <p:ph sz="half" idx="4294967295"/>
          </p:nvPr>
        </p:nvSpPr>
        <p:spPr>
          <a:xfrm>
            <a:off x="525461" y="3549110"/>
            <a:ext cx="6383338" cy="2349500"/>
          </a:xfrm>
        </p:spPr>
        <p:txBody>
          <a:bodyPr>
            <a:normAutofit/>
          </a:bodyPr>
          <a:lstStyle/>
          <a:p>
            <a:pPr marL="0" indent="0">
              <a:buNone/>
            </a:pPr>
            <a:r>
              <a:rPr lang="en-US" altLang="zh-CN" sz="2000" dirty="0"/>
              <a:t>C</a:t>
            </a:r>
            <a:r>
              <a:rPr lang="zh-CN" altLang="zh-CN" sz="2000" dirty="0"/>
              <a:t>【解析】按“课程号为</a:t>
            </a:r>
            <a:r>
              <a:rPr lang="en-US" altLang="zh-CN" sz="2000" dirty="0"/>
              <a:t>2</a:t>
            </a:r>
            <a:r>
              <a:rPr lang="zh-CN" altLang="zh-CN" sz="2000" dirty="0"/>
              <a:t>”（</a:t>
            </a:r>
            <a:r>
              <a:rPr lang="en-US" altLang="zh-CN" sz="2000" dirty="0"/>
              <a:t>C#=2</a:t>
            </a:r>
            <a:r>
              <a:rPr lang="zh-CN" altLang="zh-CN" sz="2000" dirty="0"/>
              <a:t>）和“成绩不及格”（</a:t>
            </a:r>
            <a:r>
              <a:rPr lang="en-US" altLang="zh-CN" sz="2000" dirty="0"/>
              <a:t>G&lt;60</a:t>
            </a:r>
            <a:r>
              <a:rPr lang="zh-CN" altLang="zh-CN" sz="2000" dirty="0"/>
              <a:t>）的条件在</a:t>
            </a:r>
            <a:r>
              <a:rPr lang="en-US" altLang="zh-CN" sz="2000" dirty="0"/>
              <a:t>SC</a:t>
            </a:r>
            <a:r>
              <a:rPr lang="zh-CN" altLang="zh-CN" sz="2000" dirty="0"/>
              <a:t>表中做检索（σ操作，σ</a:t>
            </a:r>
            <a:r>
              <a:rPr lang="en-US" altLang="zh-CN" sz="2000" baseline="-25000" dirty="0"/>
              <a:t>C#=2</a:t>
            </a:r>
            <a:r>
              <a:rPr lang="zh-CN" altLang="zh-CN" sz="2000" baseline="-25000" dirty="0"/>
              <a:t>∧</a:t>
            </a:r>
            <a:r>
              <a:rPr lang="en-US" altLang="zh-CN" sz="2000" baseline="-25000" dirty="0"/>
              <a:t>G&lt;60</a:t>
            </a:r>
            <a:r>
              <a:rPr lang="en-US" altLang="zh-CN" sz="2000" dirty="0"/>
              <a:t>(SC)</a:t>
            </a:r>
            <a:r>
              <a:rPr lang="zh-CN" altLang="zh-CN" sz="2000" dirty="0"/>
              <a:t>），两个条件是“且”的关系（∧）。因为最后结果只需要“学号”，所以在筛选后再做投影操作只取“学号”列π</a:t>
            </a:r>
            <a:r>
              <a:rPr lang="en-US" altLang="zh-CN" sz="2000" baseline="-25000" dirty="0"/>
              <a:t>S#</a:t>
            </a:r>
            <a:r>
              <a:rPr lang="en-US" altLang="zh-CN" sz="2000" dirty="0"/>
              <a:t> (</a:t>
            </a:r>
            <a:r>
              <a:rPr lang="zh-CN" altLang="zh-CN" sz="2000" dirty="0"/>
              <a:t>σ</a:t>
            </a:r>
            <a:r>
              <a:rPr lang="en-US" altLang="zh-CN" sz="2000" baseline="-25000" dirty="0"/>
              <a:t>C#=2</a:t>
            </a:r>
            <a:r>
              <a:rPr lang="zh-CN" altLang="zh-CN" sz="2000" baseline="-25000" dirty="0"/>
              <a:t>∧</a:t>
            </a:r>
            <a:r>
              <a:rPr lang="en-US" altLang="zh-CN" sz="2000" baseline="-25000" dirty="0"/>
              <a:t>G&lt;60</a:t>
            </a:r>
            <a:r>
              <a:rPr lang="en-US" altLang="zh-CN" sz="2000" dirty="0"/>
              <a:t>(SC))</a:t>
            </a:r>
            <a:r>
              <a:rPr lang="zh-CN" altLang="zh-CN" sz="2000" dirty="0"/>
              <a:t>。</a:t>
            </a:r>
          </a:p>
          <a:p>
            <a:endParaRPr lang="zh-CN"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908" y="1618382"/>
            <a:ext cx="3676371" cy="222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spTree>
    <p:extLst>
      <p:ext uri="{BB962C8B-B14F-4D97-AF65-F5344CB8AC3E}">
        <p14:creationId xmlns:p14="http://schemas.microsoft.com/office/powerpoint/2010/main" val="173158106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32298" y="1512177"/>
            <a:ext cx="5892800" cy="2260600"/>
          </a:xfrm>
        </p:spPr>
        <p:txBody>
          <a:bodyPr>
            <a:normAutofit lnSpcReduction="10000"/>
          </a:bodyPr>
          <a:lstStyle/>
          <a:p>
            <a:pPr marL="0" indent="0">
              <a:buNone/>
            </a:pPr>
            <a:r>
              <a:rPr lang="en-US" altLang="zh-CN" sz="2000" dirty="0">
                <a:solidFill>
                  <a:srgbClr val="FF0000"/>
                </a:solidFill>
              </a:rPr>
              <a:t>【</a:t>
            </a:r>
            <a:r>
              <a:rPr lang="zh-CN" altLang="en-US" sz="2000" dirty="0">
                <a:solidFill>
                  <a:srgbClr val="FF0000"/>
                </a:solidFill>
              </a:rPr>
              <a:t>例题</a:t>
            </a:r>
            <a:r>
              <a:rPr lang="en-US" altLang="zh-CN" sz="2000" dirty="0">
                <a:solidFill>
                  <a:srgbClr val="FF0000"/>
                </a:solidFill>
              </a:rPr>
              <a:t>6】</a:t>
            </a:r>
            <a:r>
              <a:rPr lang="zh-CN" altLang="en-US" sz="2000" dirty="0"/>
              <a:t>设有表示学生选课的关系学生</a:t>
            </a:r>
            <a:r>
              <a:rPr lang="en-US" altLang="zh-CN" sz="2000" dirty="0"/>
              <a:t>S</a:t>
            </a:r>
            <a:r>
              <a:rPr lang="zh-CN" altLang="en-US" sz="2000" dirty="0"/>
              <a:t>、课程</a:t>
            </a:r>
            <a:r>
              <a:rPr lang="en-US" altLang="zh-CN" sz="2000" dirty="0"/>
              <a:t>C</a:t>
            </a:r>
            <a:r>
              <a:rPr lang="zh-CN" altLang="en-US" sz="2000" dirty="0"/>
              <a:t>和选课</a:t>
            </a:r>
            <a:r>
              <a:rPr lang="en-US" altLang="zh-CN" sz="2000" dirty="0"/>
              <a:t>SC</a:t>
            </a:r>
            <a:r>
              <a:rPr lang="zh-CN" altLang="en-US" sz="2000" dirty="0"/>
              <a:t>：</a:t>
            </a:r>
          </a:p>
          <a:p>
            <a:pPr marL="0" indent="0">
              <a:buNone/>
            </a:pPr>
            <a:r>
              <a:rPr lang="en-US" altLang="zh-CN" sz="2000" dirty="0"/>
              <a:t>S</a:t>
            </a:r>
            <a:r>
              <a:rPr lang="zh-CN" altLang="en-US" sz="2000" dirty="0"/>
              <a:t>（学号，姓名，年龄，性别，籍贯），</a:t>
            </a:r>
          </a:p>
          <a:p>
            <a:pPr marL="0" indent="0">
              <a:buNone/>
            </a:pPr>
            <a:r>
              <a:rPr lang="en-US" altLang="zh-CN" sz="2000" dirty="0"/>
              <a:t>C</a:t>
            </a:r>
            <a:r>
              <a:rPr lang="zh-CN" altLang="en-US" sz="2000" dirty="0"/>
              <a:t>（课程号，课程名，教师，办公室），</a:t>
            </a:r>
          </a:p>
          <a:p>
            <a:pPr marL="0" indent="0">
              <a:buNone/>
            </a:pPr>
            <a:r>
              <a:rPr lang="en-US" altLang="zh-CN" sz="2000" dirty="0"/>
              <a:t>SC</a:t>
            </a:r>
            <a:r>
              <a:rPr lang="zh-CN" altLang="en-US" sz="2000" dirty="0"/>
              <a:t>（学号，课程号，成绩）。</a:t>
            </a:r>
          </a:p>
          <a:p>
            <a:pPr marL="0" indent="0">
              <a:buNone/>
            </a:pPr>
            <a:r>
              <a:rPr lang="zh-CN" altLang="en-US" sz="2000" dirty="0"/>
              <a:t>则检索籍贯为上海的学生姓名、学号和选修的课程号的表达式是</a:t>
            </a:r>
          </a:p>
          <a:p>
            <a:pPr marL="0" indent="0">
              <a:buNone/>
            </a:pPr>
            <a:endParaRPr lang="en-US" altLang="zh-CN" dirty="0"/>
          </a:p>
        </p:txBody>
      </p:sp>
      <p:sp>
        <p:nvSpPr>
          <p:cNvPr id="10" name="内容占位符 9"/>
          <p:cNvSpPr>
            <a:spLocks noGrp="1"/>
          </p:cNvSpPr>
          <p:nvPr>
            <p:ph sz="half" idx="4294967295"/>
          </p:nvPr>
        </p:nvSpPr>
        <p:spPr>
          <a:xfrm>
            <a:off x="632298" y="4014091"/>
            <a:ext cx="6383338" cy="2349500"/>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cs typeface="宋体" panose="02010600030101010101" pitchFamily="2" charset="-122"/>
              </a:rPr>
              <a:t>C</a:t>
            </a:r>
            <a:r>
              <a:rPr lang="zh-CN" altLang="zh-CN" sz="2000" dirty="0">
                <a:latin typeface="宋体" panose="02010600030101010101" pitchFamily="2" charset="-122"/>
                <a:ea typeface="宋体" panose="02010600030101010101" pitchFamily="2" charset="-122"/>
                <a:cs typeface="宋体" panose="02010600030101010101" pitchFamily="2" charset="-122"/>
              </a:rPr>
              <a:t>【解析】检索籍贯为“上海”是选择行，用σ操作；检索姓名、学号和选修的课程号是选列（投影），用π操作。因此，表达式中必须同时既有σ也有π，且π的操纵要包含“姓名”“学号”“课程号”三列。另外，做上述σ操作和π操作的表应是</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和</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进行自然连接的结果表，而不能仅对表</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做上述操作，因为</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表中没有“课程号”列。</a:t>
            </a:r>
          </a:p>
          <a:p>
            <a:endParaRPr lang="zh-CN" altLang="zh-CN" dirty="0"/>
          </a:p>
        </p:txBody>
      </p:sp>
      <p:sp>
        <p:nvSpPr>
          <p:cNvPr id="12" name="矩形 11"/>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2" name="图片 1">
            <a:extLst>
              <a:ext uri="{FF2B5EF4-FFF2-40B4-BE49-F238E27FC236}">
                <a16:creationId xmlns:a16="http://schemas.microsoft.com/office/drawing/2014/main" id="{9FDC334C-79BB-462F-85F2-C4C72BDE0323}"/>
              </a:ext>
            </a:extLst>
          </p:cNvPr>
          <p:cNvPicPr>
            <a:picLocks noChangeAspect="1"/>
          </p:cNvPicPr>
          <p:nvPr/>
        </p:nvPicPr>
        <p:blipFill>
          <a:blip r:embed="rId2"/>
          <a:stretch>
            <a:fillRect/>
          </a:stretch>
        </p:blipFill>
        <p:spPr>
          <a:xfrm>
            <a:off x="7008068" y="1475653"/>
            <a:ext cx="4934059" cy="2297124"/>
          </a:xfrm>
          <a:prstGeom prst="rect">
            <a:avLst/>
          </a:prstGeom>
        </p:spPr>
      </p:pic>
    </p:spTree>
    <p:extLst>
      <p:ext uri="{BB962C8B-B14F-4D97-AF65-F5344CB8AC3E}">
        <p14:creationId xmlns:p14="http://schemas.microsoft.com/office/powerpoint/2010/main" val="190774559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32298" y="1512177"/>
            <a:ext cx="5892800" cy="2260600"/>
          </a:xfrm>
        </p:spPr>
        <p:txBody>
          <a:bodyPr>
            <a:normAutofit fontScale="92500" lnSpcReduction="20000"/>
          </a:bodyPr>
          <a:lstStyle/>
          <a:p>
            <a:pPr marL="0" indent="0">
              <a:buNone/>
            </a:pPr>
            <a:r>
              <a:rPr lang="en-US" altLang="zh-CN" sz="2000" dirty="0">
                <a:solidFill>
                  <a:srgbClr val="FF0000"/>
                </a:solidFill>
              </a:rPr>
              <a:t>【</a:t>
            </a:r>
            <a:r>
              <a:rPr lang="zh-CN" altLang="en-US" sz="2000" dirty="0">
                <a:solidFill>
                  <a:srgbClr val="FF0000"/>
                </a:solidFill>
              </a:rPr>
              <a:t>例题</a:t>
            </a:r>
            <a:r>
              <a:rPr lang="en-US" altLang="zh-CN" sz="2000" dirty="0">
                <a:solidFill>
                  <a:srgbClr val="FF0000"/>
                </a:solidFill>
              </a:rPr>
              <a:t>7】</a:t>
            </a:r>
            <a:r>
              <a:rPr lang="zh-CN" altLang="en-US" sz="2000" dirty="0"/>
              <a:t>定义学生选修课程的关系模式如下：</a:t>
            </a:r>
          </a:p>
          <a:p>
            <a:pPr marL="0" indent="0">
              <a:buNone/>
            </a:pPr>
            <a:r>
              <a:rPr lang="en-US" altLang="zh-CN" sz="2000" dirty="0"/>
              <a:t>S (S#,</a:t>
            </a:r>
            <a:r>
              <a:rPr lang="en-US" altLang="zh-CN" sz="2000" dirty="0" err="1"/>
              <a:t>Sn,Sd,Sa</a:t>
            </a:r>
            <a:r>
              <a:rPr lang="en-US" altLang="zh-CN" sz="2000" dirty="0"/>
              <a:t>)</a:t>
            </a:r>
            <a:r>
              <a:rPr lang="zh-CN" altLang="en-US" sz="2000" dirty="0"/>
              <a:t>（其属性分别为学号、姓名、所在系、年龄）；</a:t>
            </a:r>
          </a:p>
          <a:p>
            <a:pPr marL="0" indent="0">
              <a:buNone/>
            </a:pPr>
            <a:r>
              <a:rPr lang="en-US" altLang="zh-CN" sz="2000" dirty="0"/>
              <a:t>C</a:t>
            </a:r>
            <a:r>
              <a:rPr lang="zh-CN" altLang="en-US" sz="2000" dirty="0"/>
              <a:t>（</a:t>
            </a:r>
            <a:r>
              <a:rPr lang="en-US" altLang="zh-CN" sz="2000" dirty="0"/>
              <a:t>C#,</a:t>
            </a:r>
            <a:r>
              <a:rPr lang="en-US" altLang="zh-CN" sz="2000" dirty="0" err="1"/>
              <a:t>Cn,P</a:t>
            </a:r>
            <a:r>
              <a:rPr lang="en-US" altLang="zh-CN" sz="2000" dirty="0"/>
              <a:t>#</a:t>
            </a:r>
            <a:r>
              <a:rPr lang="zh-CN" altLang="en-US" sz="2000" dirty="0"/>
              <a:t>）（其属性分别为课程号、课程名、先选课）； </a:t>
            </a:r>
          </a:p>
          <a:p>
            <a:pPr marL="0" indent="0">
              <a:buNone/>
            </a:pPr>
            <a:r>
              <a:rPr lang="en-US" altLang="zh-CN" sz="2000" dirty="0"/>
              <a:t>SC</a:t>
            </a:r>
            <a:r>
              <a:rPr lang="zh-CN" altLang="en-US" sz="2000" dirty="0"/>
              <a:t>（</a:t>
            </a:r>
            <a:r>
              <a:rPr lang="en-US" altLang="zh-CN" sz="2000" dirty="0"/>
              <a:t>S#,C#,G)</a:t>
            </a:r>
            <a:r>
              <a:rPr lang="zh-CN" altLang="en-US" sz="2000" dirty="0"/>
              <a:t>（其属性分别学号、课程号和成绩）。</a:t>
            </a:r>
          </a:p>
          <a:p>
            <a:pPr marL="0" indent="0">
              <a:buNone/>
            </a:pPr>
            <a:r>
              <a:rPr lang="zh-CN" altLang="en-US" sz="2000" dirty="0"/>
              <a:t>检索选修了课程号为</a:t>
            </a:r>
            <a:r>
              <a:rPr lang="en-US" altLang="zh-CN" sz="2000" dirty="0"/>
              <a:t>2</a:t>
            </a:r>
            <a:r>
              <a:rPr lang="zh-CN" altLang="en-US" sz="2000" dirty="0"/>
              <a:t>且成绩不及格的学生的姓名的表达式是</a:t>
            </a:r>
          </a:p>
          <a:p>
            <a:pPr marL="0" indent="0">
              <a:buNone/>
            </a:pPr>
            <a:endParaRPr lang="en-US" altLang="zh-CN" dirty="0"/>
          </a:p>
        </p:txBody>
      </p:sp>
      <p:sp>
        <p:nvSpPr>
          <p:cNvPr id="10" name="内容占位符 9"/>
          <p:cNvSpPr>
            <a:spLocks noGrp="1"/>
          </p:cNvSpPr>
          <p:nvPr>
            <p:ph sz="half" idx="4294967295"/>
          </p:nvPr>
        </p:nvSpPr>
        <p:spPr>
          <a:xfrm>
            <a:off x="632298" y="4014091"/>
            <a:ext cx="6383338" cy="2349500"/>
          </a:xfrm>
        </p:spPr>
        <p:txBody>
          <a:bodyPr>
            <a:normAutofit lnSpcReduction="10000"/>
          </a:bodyPr>
          <a:lstStyle/>
          <a:p>
            <a:pPr marL="0" indent="0">
              <a:buNone/>
            </a:pPr>
            <a:r>
              <a:rPr lang="en-US" altLang="zh-CN" sz="2000" dirty="0">
                <a:latin typeface="宋体" panose="02010600030101010101" pitchFamily="2" charset="-122"/>
                <a:ea typeface="宋体" panose="02010600030101010101" pitchFamily="2" charset="-122"/>
                <a:cs typeface="宋体" panose="02010600030101010101" pitchFamily="2" charset="-122"/>
              </a:rPr>
              <a:t>C</a:t>
            </a:r>
            <a:r>
              <a:rPr lang="zh-CN" altLang="zh-CN" sz="2000" dirty="0">
                <a:latin typeface="宋体" panose="02010600030101010101" pitchFamily="2" charset="-122"/>
                <a:ea typeface="宋体" panose="02010600030101010101" pitchFamily="2" charset="-122"/>
                <a:cs typeface="宋体" panose="02010600030101010101" pitchFamily="2" charset="-122"/>
              </a:rPr>
              <a:t>【解析】学生的“姓名”要在表</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中进行查找，按成绩查找课程号应在表</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中进行，因为“课程号”和“成绩”列同时存在于表</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中，故应对以上两个表进行连接操作。首先在表</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中选出“课程号为</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zh-CN" sz="2000" dirty="0">
                <a:latin typeface="宋体" panose="02010600030101010101" pitchFamily="2" charset="-122"/>
                <a:ea typeface="宋体" panose="02010600030101010101" pitchFamily="2" charset="-122"/>
                <a:cs typeface="宋体" panose="02010600030101010101" pitchFamily="2" charset="-122"/>
              </a:rPr>
              <a:t>且成绩不及格”的行σ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C#=2</a:t>
            </a:r>
            <a:r>
              <a:rPr lang="zh-CN" altLang="zh-CN" sz="2000" baseline="-25000" dirty="0">
                <a:latin typeface="宋体" panose="02010600030101010101" pitchFamily="2" charset="-122"/>
                <a:ea typeface="宋体" panose="02010600030101010101" pitchFamily="2" charset="-122"/>
                <a:cs typeface="宋体" panose="02010600030101010101" pitchFamily="2" charset="-122"/>
              </a:rPr>
              <a:t>∧</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G&lt;60</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但只要“学号”列π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S#</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zh-CN" sz="2000" dirty="0">
                <a:latin typeface="宋体" panose="02010600030101010101" pitchFamily="2" charset="-122"/>
                <a:ea typeface="宋体" panose="02010600030101010101" pitchFamily="2" charset="-122"/>
                <a:cs typeface="宋体" panose="02010600030101010101" pitchFamily="2" charset="-122"/>
              </a:rPr>
              <a:t>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C#=2</a:t>
            </a:r>
            <a:r>
              <a:rPr lang="zh-CN" altLang="zh-CN" sz="2000" baseline="-25000" dirty="0">
                <a:latin typeface="宋体" panose="02010600030101010101" pitchFamily="2" charset="-122"/>
                <a:ea typeface="宋体" panose="02010600030101010101" pitchFamily="2" charset="-122"/>
                <a:cs typeface="宋体" panose="02010600030101010101" pitchFamily="2" charset="-122"/>
              </a:rPr>
              <a:t>∧</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G&lt;60</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，得到查询结果的一个小表。将这个小表与表</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进行连接再从结果中只取“姓名”列π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Sn</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zh-CN" sz="2000" dirty="0">
                <a:latin typeface="宋体" panose="02010600030101010101" pitchFamily="2" charset="-122"/>
                <a:ea typeface="宋体" panose="02010600030101010101" pitchFamily="2" charset="-122"/>
                <a:cs typeface="宋体" panose="02010600030101010101" pitchFamily="2" charset="-122"/>
              </a:rPr>
              <a:t>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S#</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zh-CN" sz="2000" dirty="0">
                <a:latin typeface="宋体" panose="02010600030101010101" pitchFamily="2" charset="-122"/>
                <a:ea typeface="宋体" panose="02010600030101010101" pitchFamily="2" charset="-122"/>
                <a:cs typeface="宋体" panose="02010600030101010101" pitchFamily="2" charset="-122"/>
              </a:rPr>
              <a:t>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C#=2</a:t>
            </a:r>
            <a:r>
              <a:rPr lang="zh-CN" altLang="zh-CN" sz="2000" baseline="-25000" dirty="0">
                <a:latin typeface="宋体" panose="02010600030101010101" pitchFamily="2" charset="-122"/>
                <a:ea typeface="宋体" panose="02010600030101010101" pitchFamily="2" charset="-122"/>
                <a:cs typeface="宋体" panose="02010600030101010101" pitchFamily="2" charset="-122"/>
              </a:rPr>
              <a:t>∧</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G&lt;60</a:t>
            </a:r>
            <a:r>
              <a:rPr lang="en-US" altLang="zh-CN" sz="2000" dirty="0">
                <a:latin typeface="宋体" panose="02010600030101010101" pitchFamily="2" charset="-122"/>
                <a:ea typeface="宋体" panose="02010600030101010101" pitchFamily="2" charset="-122"/>
                <a:cs typeface="宋体" panose="02010600030101010101" pitchFamily="2" charset="-122"/>
              </a:rPr>
              <a:t>(SC)) ∞S)</a:t>
            </a:r>
            <a:r>
              <a:rPr lang="zh-CN" altLang="zh-CN" sz="2000" dirty="0">
                <a:latin typeface="宋体" panose="02010600030101010101" pitchFamily="2" charset="-122"/>
                <a:ea typeface="宋体" panose="02010600030101010101" pitchFamily="2" charset="-122"/>
                <a:cs typeface="宋体" panose="02010600030101010101" pitchFamily="2" charset="-122"/>
              </a:rPr>
              <a:t>。</a:t>
            </a:r>
          </a:p>
          <a:p>
            <a:endParaRPr lang="zh-CN" altLang="zh-CN" dirty="0"/>
          </a:p>
        </p:txBody>
      </p:sp>
      <p:sp>
        <p:nvSpPr>
          <p:cNvPr id="12" name="矩形 11"/>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3" name="图片 2">
            <a:extLst>
              <a:ext uri="{FF2B5EF4-FFF2-40B4-BE49-F238E27FC236}">
                <a16:creationId xmlns:a16="http://schemas.microsoft.com/office/drawing/2014/main" id="{60755C15-BDEB-4D84-BCE9-68B77F132A6C}"/>
              </a:ext>
            </a:extLst>
          </p:cNvPr>
          <p:cNvPicPr>
            <a:picLocks noChangeAspect="1"/>
          </p:cNvPicPr>
          <p:nvPr/>
        </p:nvPicPr>
        <p:blipFill>
          <a:blip r:embed="rId2"/>
          <a:stretch>
            <a:fillRect/>
          </a:stretch>
        </p:blipFill>
        <p:spPr>
          <a:xfrm>
            <a:off x="6784422" y="1423277"/>
            <a:ext cx="4894793" cy="2129640"/>
          </a:xfrm>
          <a:prstGeom prst="rect">
            <a:avLst/>
          </a:prstGeom>
        </p:spPr>
      </p:pic>
    </p:spTree>
    <p:extLst>
      <p:ext uri="{BB962C8B-B14F-4D97-AF65-F5344CB8AC3E}">
        <p14:creationId xmlns:p14="http://schemas.microsoft.com/office/powerpoint/2010/main" val="168386576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32298" y="1512177"/>
            <a:ext cx="5892800" cy="2260600"/>
          </a:xfrm>
        </p:spPr>
        <p:txBody>
          <a:bodyPr>
            <a:normAutofit fontScale="92500" lnSpcReduction="20000"/>
          </a:bodyPr>
          <a:lstStyle/>
          <a:p>
            <a:pPr marL="0" indent="0">
              <a:buNone/>
            </a:pPr>
            <a:r>
              <a:rPr lang="en-US" altLang="zh-CN" sz="2000" dirty="0">
                <a:solidFill>
                  <a:srgbClr val="FF0000"/>
                </a:solidFill>
              </a:rPr>
              <a:t>【</a:t>
            </a:r>
            <a:r>
              <a:rPr lang="zh-CN" altLang="en-US" sz="2000" dirty="0">
                <a:solidFill>
                  <a:srgbClr val="FF0000"/>
                </a:solidFill>
              </a:rPr>
              <a:t>例题</a:t>
            </a:r>
            <a:r>
              <a:rPr lang="en-US" altLang="zh-CN" sz="2000" dirty="0">
                <a:solidFill>
                  <a:srgbClr val="FF0000"/>
                </a:solidFill>
              </a:rPr>
              <a:t>8】</a:t>
            </a:r>
            <a:r>
              <a:rPr lang="zh-CN" altLang="en-US" sz="2000" dirty="0"/>
              <a:t>定义学生选修课程的关系模式如下： </a:t>
            </a:r>
          </a:p>
          <a:p>
            <a:pPr marL="0" indent="0">
              <a:buNone/>
            </a:pPr>
            <a:r>
              <a:rPr lang="en-US" altLang="zh-CN" sz="2000" dirty="0"/>
              <a:t>S (S#,</a:t>
            </a:r>
            <a:r>
              <a:rPr lang="en-US" altLang="zh-CN" sz="2000" dirty="0" err="1"/>
              <a:t>Sn,Sd</a:t>
            </a:r>
            <a:r>
              <a:rPr lang="en-US" altLang="zh-CN" sz="2000" dirty="0"/>
              <a:t>, Sa)</a:t>
            </a:r>
            <a:r>
              <a:rPr lang="zh-CN" altLang="en-US" sz="2000" dirty="0"/>
              <a:t>（其属性分别为学号、姓名、所在系、年龄）； </a:t>
            </a:r>
          </a:p>
          <a:p>
            <a:pPr marL="0" indent="0">
              <a:buNone/>
            </a:pPr>
            <a:r>
              <a:rPr lang="en-US" altLang="zh-CN" sz="2000" dirty="0"/>
              <a:t>C</a:t>
            </a:r>
            <a:r>
              <a:rPr lang="zh-CN" altLang="en-US" sz="2000" dirty="0"/>
              <a:t>（</a:t>
            </a:r>
            <a:r>
              <a:rPr lang="en-US" altLang="zh-CN" sz="2000" dirty="0"/>
              <a:t>C#,</a:t>
            </a:r>
            <a:r>
              <a:rPr lang="en-US" altLang="zh-CN" sz="2000" dirty="0" err="1"/>
              <a:t>Cn,P</a:t>
            </a:r>
            <a:r>
              <a:rPr lang="en-US" altLang="zh-CN" sz="2000" dirty="0"/>
              <a:t>#</a:t>
            </a:r>
            <a:r>
              <a:rPr lang="zh-CN" altLang="en-US" sz="2000" dirty="0"/>
              <a:t>）（其属性分别为课程号、课程名、先选课）； </a:t>
            </a:r>
          </a:p>
          <a:p>
            <a:pPr marL="0" indent="0">
              <a:buNone/>
            </a:pPr>
            <a:r>
              <a:rPr lang="en-US" altLang="zh-CN" sz="2000" dirty="0"/>
              <a:t>SC</a:t>
            </a:r>
            <a:r>
              <a:rPr lang="zh-CN" altLang="en-US" sz="2000" dirty="0"/>
              <a:t>（</a:t>
            </a:r>
            <a:r>
              <a:rPr lang="en-US" altLang="zh-CN" sz="2000" dirty="0"/>
              <a:t>S#,C#,G)</a:t>
            </a:r>
            <a:r>
              <a:rPr lang="zh-CN" altLang="en-US" sz="2000" dirty="0"/>
              <a:t>（其属性分别学号、课号和成绩）。</a:t>
            </a:r>
          </a:p>
          <a:p>
            <a:pPr marL="0" indent="0">
              <a:buNone/>
            </a:pPr>
            <a:r>
              <a:rPr lang="zh-CN" altLang="en-US" sz="2000" dirty="0"/>
              <a:t>检索选修课程名为“操作系统”的成绩在</a:t>
            </a:r>
            <a:r>
              <a:rPr lang="en-US" altLang="zh-CN" sz="2000" dirty="0"/>
              <a:t>90</a:t>
            </a:r>
            <a:r>
              <a:rPr lang="zh-CN" altLang="en-US" sz="2000" dirty="0"/>
              <a:t>分以上（含</a:t>
            </a:r>
            <a:r>
              <a:rPr lang="en-US" altLang="zh-CN" sz="2000" dirty="0"/>
              <a:t>90</a:t>
            </a:r>
            <a:r>
              <a:rPr lang="zh-CN" altLang="en-US" sz="2000" dirty="0"/>
              <a:t>分）的学生姓名的表达式是</a:t>
            </a:r>
          </a:p>
          <a:p>
            <a:pPr marL="0" indent="0">
              <a:buNone/>
            </a:pPr>
            <a:endParaRPr lang="en-US" altLang="zh-CN" dirty="0"/>
          </a:p>
        </p:txBody>
      </p:sp>
      <p:sp>
        <p:nvSpPr>
          <p:cNvPr id="10" name="内容占位符 9"/>
          <p:cNvSpPr>
            <a:spLocks noGrp="1"/>
          </p:cNvSpPr>
          <p:nvPr>
            <p:ph sz="half" idx="4294967295"/>
          </p:nvPr>
        </p:nvSpPr>
        <p:spPr>
          <a:xfrm>
            <a:off x="632298" y="4014091"/>
            <a:ext cx="6383338" cy="2349500"/>
          </a:xfrm>
        </p:spPr>
        <p:txBody>
          <a:bodyPr>
            <a:normAutofit fontScale="85000" lnSpcReduction="20000"/>
          </a:bodyPr>
          <a:lstStyle/>
          <a:p>
            <a:pPr marL="0" indent="0">
              <a:buNone/>
            </a:pPr>
            <a:r>
              <a:rPr lang="en-US" altLang="zh-CN" sz="2000" dirty="0">
                <a:latin typeface="宋体" panose="02010600030101010101" pitchFamily="2" charset="-122"/>
                <a:ea typeface="宋体" panose="02010600030101010101" pitchFamily="2" charset="-122"/>
                <a:cs typeface="宋体" panose="02010600030101010101" pitchFamily="2" charset="-122"/>
              </a:rPr>
              <a:t>A</a:t>
            </a:r>
            <a:r>
              <a:rPr lang="zh-CN" altLang="zh-CN" sz="2000" dirty="0">
                <a:latin typeface="宋体" panose="02010600030101010101" pitchFamily="2" charset="-122"/>
                <a:ea typeface="宋体" panose="02010600030101010101" pitchFamily="2" charset="-122"/>
                <a:cs typeface="宋体" panose="02010600030101010101" pitchFamily="2" charset="-122"/>
              </a:rPr>
              <a:t>【解析】课程名“操作系统”需要在</a:t>
            </a:r>
            <a:r>
              <a:rPr lang="en-US" altLang="zh-CN" sz="2000" dirty="0">
                <a:latin typeface="宋体" panose="02010600030101010101" pitchFamily="2" charset="-122"/>
                <a:ea typeface="宋体" panose="02010600030101010101" pitchFamily="2" charset="-122"/>
                <a:cs typeface="宋体" panose="02010600030101010101" pitchFamily="2" charset="-122"/>
              </a:rPr>
              <a:t>C</a:t>
            </a:r>
            <a:r>
              <a:rPr lang="zh-CN" altLang="zh-CN" sz="2000" dirty="0">
                <a:latin typeface="宋体" panose="02010600030101010101" pitchFamily="2" charset="-122"/>
                <a:ea typeface="宋体" panose="02010600030101010101" pitchFamily="2" charset="-122"/>
                <a:cs typeface="宋体" panose="02010600030101010101" pitchFamily="2" charset="-122"/>
              </a:rPr>
              <a:t>表中进行查找，成绩在“</a:t>
            </a:r>
            <a:r>
              <a:rPr lang="en-US" altLang="zh-CN" sz="2000" dirty="0">
                <a:latin typeface="宋体" panose="02010600030101010101" pitchFamily="2" charset="-122"/>
                <a:ea typeface="宋体" panose="02010600030101010101" pitchFamily="2" charset="-122"/>
                <a:cs typeface="宋体" panose="02010600030101010101" pitchFamily="2" charset="-122"/>
              </a:rPr>
              <a:t>90</a:t>
            </a:r>
            <a:r>
              <a:rPr lang="zh-CN" altLang="zh-CN" sz="2000" dirty="0">
                <a:latin typeface="宋体" panose="02010600030101010101" pitchFamily="2" charset="-122"/>
                <a:ea typeface="宋体" panose="02010600030101010101" pitchFamily="2" charset="-122"/>
                <a:cs typeface="宋体" panose="02010600030101010101" pitchFamily="2" charset="-122"/>
              </a:rPr>
              <a:t>分以上（含</a:t>
            </a:r>
            <a:r>
              <a:rPr lang="en-US" altLang="zh-CN" sz="2000" dirty="0">
                <a:latin typeface="宋体" panose="02010600030101010101" pitchFamily="2" charset="-122"/>
                <a:ea typeface="宋体" panose="02010600030101010101" pitchFamily="2" charset="-122"/>
                <a:cs typeface="宋体" panose="02010600030101010101" pitchFamily="2" charset="-122"/>
              </a:rPr>
              <a:t>90</a:t>
            </a:r>
            <a:r>
              <a:rPr lang="zh-CN" altLang="zh-CN" sz="2000" dirty="0">
                <a:latin typeface="宋体" panose="02010600030101010101" pitchFamily="2" charset="-122"/>
                <a:ea typeface="宋体" panose="02010600030101010101" pitchFamily="2" charset="-122"/>
                <a:cs typeface="宋体" panose="02010600030101010101" pitchFamily="2" charset="-122"/>
              </a:rPr>
              <a:t>分）”需要在</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表中查找，“学生姓名”需要在</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表中查找，所以必须对上述三个表进行连接后再进行操作。具体操作是：先从</a:t>
            </a:r>
            <a:r>
              <a:rPr lang="en-US" altLang="zh-CN" sz="2000" dirty="0">
                <a:latin typeface="宋体" panose="02010600030101010101" pitchFamily="2" charset="-122"/>
                <a:ea typeface="宋体" panose="02010600030101010101" pitchFamily="2" charset="-122"/>
                <a:cs typeface="宋体" panose="02010600030101010101" pitchFamily="2" charset="-122"/>
              </a:rPr>
              <a:t>C</a:t>
            </a:r>
            <a:r>
              <a:rPr lang="zh-CN" altLang="zh-CN" sz="2000" dirty="0">
                <a:latin typeface="宋体" panose="02010600030101010101" pitchFamily="2" charset="-122"/>
                <a:ea typeface="宋体" panose="02010600030101010101" pitchFamily="2" charset="-122"/>
                <a:cs typeface="宋体" panose="02010600030101010101" pitchFamily="2" charset="-122"/>
              </a:rPr>
              <a:t>表中选出课程名是“操作系统”的行σ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Cn=”</a:t>
            </a:r>
            <a:r>
              <a:rPr lang="zh-CN" altLang="zh-CN" sz="2000" baseline="-25000" dirty="0">
                <a:latin typeface="宋体" panose="02010600030101010101" pitchFamily="2" charset="-122"/>
                <a:ea typeface="宋体" panose="02010600030101010101" pitchFamily="2" charset="-122"/>
                <a:cs typeface="宋体" panose="02010600030101010101" pitchFamily="2" charset="-122"/>
              </a:rPr>
              <a:t>操作系统</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(C)</a:t>
            </a:r>
            <a:r>
              <a:rPr lang="zh-CN" altLang="zh-CN" sz="2000" dirty="0">
                <a:latin typeface="宋体" panose="02010600030101010101" pitchFamily="2" charset="-122"/>
                <a:ea typeface="宋体" panose="02010600030101010101" pitchFamily="2" charset="-122"/>
                <a:cs typeface="宋体" panose="02010600030101010101" pitchFamily="2" charset="-122"/>
              </a:rPr>
              <a:t>，但是只要“课程</a:t>
            </a:r>
            <a:r>
              <a:rPr lang="zh-CN" altLang="en-US" sz="2000" dirty="0">
                <a:latin typeface="宋体" panose="02010600030101010101" pitchFamily="2" charset="-122"/>
                <a:ea typeface="宋体" panose="02010600030101010101" pitchFamily="2" charset="-122"/>
                <a:cs typeface="宋体" panose="02010600030101010101" pitchFamily="2" charset="-122"/>
              </a:rPr>
              <a:t>号</a:t>
            </a:r>
            <a:r>
              <a:rPr lang="zh-CN" altLang="zh-CN" sz="2000" dirty="0">
                <a:latin typeface="宋体" panose="02010600030101010101" pitchFamily="2" charset="-122"/>
                <a:ea typeface="宋体" panose="02010600030101010101" pitchFamily="2" charset="-122"/>
                <a:cs typeface="宋体" panose="02010600030101010101" pitchFamily="2" charset="-122"/>
              </a:rPr>
              <a:t>”列π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zh-CN" sz="2000" dirty="0">
                <a:latin typeface="宋体" panose="02010600030101010101" pitchFamily="2" charset="-122"/>
                <a:ea typeface="宋体" panose="02010600030101010101" pitchFamily="2" charset="-122"/>
                <a:cs typeface="宋体" panose="02010600030101010101" pitchFamily="2" charset="-122"/>
              </a:rPr>
              <a:t>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Cn=”</a:t>
            </a:r>
            <a:r>
              <a:rPr lang="zh-CN" altLang="zh-CN" sz="2000" baseline="-25000" dirty="0">
                <a:latin typeface="宋体" panose="02010600030101010101" pitchFamily="2" charset="-122"/>
                <a:ea typeface="宋体" panose="02010600030101010101" pitchFamily="2" charset="-122"/>
                <a:cs typeface="宋体" panose="02010600030101010101" pitchFamily="2" charset="-122"/>
              </a:rPr>
              <a:t>操作系统</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(C))</a:t>
            </a:r>
            <a:r>
              <a:rPr lang="zh-CN" altLang="zh-CN" sz="2000" dirty="0">
                <a:latin typeface="宋体" panose="02010600030101010101" pitchFamily="2" charset="-122"/>
                <a:ea typeface="宋体" panose="02010600030101010101" pitchFamily="2" charset="-122"/>
                <a:cs typeface="宋体" panose="02010600030101010101" pitchFamily="2" charset="-122"/>
              </a:rPr>
              <a:t>，得到筛选结果的一个小表；在</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表中找出“</a:t>
            </a:r>
            <a:r>
              <a:rPr lang="en-US" altLang="zh-CN" sz="2000" dirty="0">
                <a:latin typeface="宋体" panose="02010600030101010101" pitchFamily="2" charset="-122"/>
                <a:ea typeface="宋体" panose="02010600030101010101" pitchFamily="2" charset="-122"/>
                <a:cs typeface="宋体" panose="02010600030101010101" pitchFamily="2" charset="-122"/>
              </a:rPr>
              <a:t>90</a:t>
            </a:r>
            <a:r>
              <a:rPr lang="zh-CN" altLang="zh-CN" sz="2000" dirty="0">
                <a:latin typeface="宋体" panose="02010600030101010101" pitchFamily="2" charset="-122"/>
                <a:ea typeface="宋体" panose="02010600030101010101" pitchFamily="2" charset="-122"/>
                <a:cs typeface="宋体" panose="02010600030101010101" pitchFamily="2" charset="-122"/>
              </a:rPr>
              <a:t>分以上（含</a:t>
            </a:r>
            <a:r>
              <a:rPr lang="en-US" altLang="zh-CN" sz="2000" dirty="0">
                <a:latin typeface="宋体" panose="02010600030101010101" pitchFamily="2" charset="-122"/>
                <a:ea typeface="宋体" panose="02010600030101010101" pitchFamily="2" charset="-122"/>
                <a:cs typeface="宋体" panose="02010600030101010101" pitchFamily="2" charset="-122"/>
              </a:rPr>
              <a:t>90</a:t>
            </a:r>
            <a:r>
              <a:rPr lang="zh-CN" altLang="zh-CN" sz="2000" dirty="0">
                <a:latin typeface="宋体" panose="02010600030101010101" pitchFamily="2" charset="-122"/>
                <a:ea typeface="宋体" panose="02010600030101010101" pitchFamily="2" charset="-122"/>
                <a:cs typeface="宋体" panose="02010600030101010101" pitchFamily="2" charset="-122"/>
              </a:rPr>
              <a:t>分）”的行σ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G&gt;=90</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，得到第二个小表；两个小表进行连接操作并从结果中取“学号”列π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S#</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zh-CN" sz="2000" dirty="0">
                <a:latin typeface="宋体" panose="02010600030101010101" pitchFamily="2" charset="-122"/>
                <a:ea typeface="宋体" panose="02010600030101010101" pitchFamily="2" charset="-122"/>
                <a:cs typeface="宋体" panose="02010600030101010101" pitchFamily="2" charset="-122"/>
              </a:rPr>
              <a:t>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zh-CN" sz="2000" dirty="0">
                <a:latin typeface="宋体" panose="02010600030101010101" pitchFamily="2" charset="-122"/>
                <a:ea typeface="宋体" panose="02010600030101010101" pitchFamily="2" charset="-122"/>
                <a:cs typeface="宋体" panose="02010600030101010101" pitchFamily="2" charset="-122"/>
              </a:rPr>
              <a:t>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Cn=”</a:t>
            </a:r>
            <a:r>
              <a:rPr lang="zh-CN" altLang="zh-CN" sz="2000" baseline="-25000" dirty="0">
                <a:latin typeface="宋体" panose="02010600030101010101" pitchFamily="2" charset="-122"/>
                <a:ea typeface="宋体" panose="02010600030101010101" pitchFamily="2" charset="-122"/>
                <a:cs typeface="宋体" panose="02010600030101010101" pitchFamily="2" charset="-122"/>
              </a:rPr>
              <a:t>操作系统</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(C)) ∞</a:t>
            </a:r>
            <a:r>
              <a:rPr lang="zh-CN" altLang="zh-CN" sz="2000" dirty="0">
                <a:latin typeface="宋体" panose="02010600030101010101" pitchFamily="2" charset="-122"/>
                <a:ea typeface="宋体" panose="02010600030101010101" pitchFamily="2" charset="-122"/>
                <a:cs typeface="宋体" panose="02010600030101010101" pitchFamily="2" charset="-122"/>
              </a:rPr>
              <a:t>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G&gt;=90</a:t>
            </a:r>
            <a:r>
              <a:rPr lang="en-US" altLang="zh-CN" sz="2000" dirty="0">
                <a:latin typeface="宋体" panose="02010600030101010101" pitchFamily="2" charset="-122"/>
                <a:ea typeface="宋体" panose="02010600030101010101" pitchFamily="2" charset="-122"/>
                <a:cs typeface="宋体" panose="02010600030101010101" pitchFamily="2" charset="-122"/>
              </a:rPr>
              <a:t>(SC))</a:t>
            </a:r>
            <a:r>
              <a:rPr lang="zh-CN" altLang="zh-CN" sz="2000" dirty="0">
                <a:latin typeface="宋体" panose="02010600030101010101" pitchFamily="2" charset="-122"/>
                <a:ea typeface="宋体" panose="02010600030101010101" pitchFamily="2" charset="-122"/>
                <a:cs typeface="宋体" panose="02010600030101010101" pitchFamily="2" charset="-122"/>
              </a:rPr>
              <a:t>；这样得到的结果再与</a:t>
            </a:r>
            <a:r>
              <a:rPr lang="en-US" altLang="zh-CN" sz="2000" dirty="0">
                <a:latin typeface="宋体" panose="02010600030101010101" pitchFamily="2" charset="-122"/>
                <a:ea typeface="宋体" panose="02010600030101010101" pitchFamily="2" charset="-122"/>
                <a:cs typeface="宋体" panose="02010600030101010101" pitchFamily="2" charset="-122"/>
              </a:rPr>
              <a:t>S</a:t>
            </a:r>
            <a:r>
              <a:rPr lang="zh-CN" altLang="zh-CN" sz="2000" dirty="0">
                <a:latin typeface="宋体" panose="02010600030101010101" pitchFamily="2" charset="-122"/>
                <a:ea typeface="宋体" panose="02010600030101010101" pitchFamily="2" charset="-122"/>
                <a:cs typeface="宋体" panose="02010600030101010101" pitchFamily="2" charset="-122"/>
              </a:rPr>
              <a:t>表连接并从结果中只取“姓名”列π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Sn</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zh-CN" sz="2000" dirty="0">
                <a:latin typeface="宋体" panose="02010600030101010101" pitchFamily="2" charset="-122"/>
                <a:ea typeface="宋体" panose="02010600030101010101" pitchFamily="2" charset="-122"/>
                <a:cs typeface="宋体" panose="02010600030101010101" pitchFamily="2" charset="-122"/>
              </a:rPr>
              <a:t>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S#</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zh-CN" sz="2000" dirty="0">
                <a:latin typeface="宋体" panose="02010600030101010101" pitchFamily="2" charset="-122"/>
                <a:ea typeface="宋体" panose="02010600030101010101" pitchFamily="2" charset="-122"/>
                <a:cs typeface="宋体" panose="02010600030101010101" pitchFamily="2" charset="-122"/>
              </a:rPr>
              <a:t>π</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zh-CN" sz="2000" dirty="0">
                <a:latin typeface="宋体" panose="02010600030101010101" pitchFamily="2" charset="-122"/>
                <a:ea typeface="宋体" panose="02010600030101010101" pitchFamily="2" charset="-122"/>
                <a:cs typeface="宋体" panose="02010600030101010101" pitchFamily="2" charset="-122"/>
              </a:rPr>
              <a:t>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Cn=”</a:t>
            </a:r>
            <a:r>
              <a:rPr lang="zh-CN" altLang="zh-CN" sz="2000" baseline="-25000" dirty="0">
                <a:latin typeface="宋体" panose="02010600030101010101" pitchFamily="2" charset="-122"/>
                <a:ea typeface="宋体" panose="02010600030101010101" pitchFamily="2" charset="-122"/>
                <a:cs typeface="宋体" panose="02010600030101010101" pitchFamily="2" charset="-122"/>
              </a:rPr>
              <a:t>操作系统</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(C)) ∞</a:t>
            </a:r>
            <a:r>
              <a:rPr lang="zh-CN" altLang="zh-CN" sz="2000" dirty="0">
                <a:latin typeface="宋体" panose="02010600030101010101" pitchFamily="2" charset="-122"/>
                <a:ea typeface="宋体" panose="02010600030101010101" pitchFamily="2" charset="-122"/>
                <a:cs typeface="宋体" panose="02010600030101010101" pitchFamily="2" charset="-122"/>
              </a:rPr>
              <a:t>σ</a:t>
            </a:r>
            <a:r>
              <a:rPr lang="en-US" altLang="zh-CN" sz="2000" baseline="-25000" dirty="0">
                <a:latin typeface="宋体" panose="02010600030101010101" pitchFamily="2" charset="-122"/>
                <a:ea typeface="宋体" panose="02010600030101010101" pitchFamily="2" charset="-122"/>
                <a:cs typeface="宋体" panose="02010600030101010101" pitchFamily="2" charset="-122"/>
              </a:rPr>
              <a:t>G&gt;=90</a:t>
            </a:r>
            <a:r>
              <a:rPr lang="en-US" altLang="zh-CN" sz="2000" dirty="0">
                <a:latin typeface="宋体" panose="02010600030101010101" pitchFamily="2" charset="-122"/>
                <a:ea typeface="宋体" panose="02010600030101010101" pitchFamily="2" charset="-122"/>
                <a:cs typeface="宋体" panose="02010600030101010101" pitchFamily="2" charset="-122"/>
              </a:rPr>
              <a:t>(SC)) ∞S)</a:t>
            </a:r>
            <a:r>
              <a:rPr lang="zh-CN" altLang="zh-CN" sz="2000" dirty="0">
                <a:latin typeface="宋体" panose="02010600030101010101" pitchFamily="2" charset="-122"/>
                <a:ea typeface="宋体" panose="02010600030101010101" pitchFamily="2" charset="-122"/>
                <a:cs typeface="宋体" panose="02010600030101010101" pitchFamily="2" charset="-122"/>
              </a:rPr>
              <a:t>。</a:t>
            </a:r>
          </a:p>
          <a:p>
            <a:endParaRPr lang="zh-CN" altLang="zh-CN" dirty="0"/>
          </a:p>
        </p:txBody>
      </p:sp>
      <p:sp>
        <p:nvSpPr>
          <p:cNvPr id="12" name="矩形 11"/>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2" name="图片 1">
            <a:extLst>
              <a:ext uri="{FF2B5EF4-FFF2-40B4-BE49-F238E27FC236}">
                <a16:creationId xmlns:a16="http://schemas.microsoft.com/office/drawing/2014/main" id="{E532560C-96B9-4D53-8F8C-D4039903967D}"/>
              </a:ext>
            </a:extLst>
          </p:cNvPr>
          <p:cNvPicPr>
            <a:picLocks noChangeAspect="1"/>
          </p:cNvPicPr>
          <p:nvPr/>
        </p:nvPicPr>
        <p:blipFill>
          <a:blip r:embed="rId2"/>
          <a:stretch>
            <a:fillRect/>
          </a:stretch>
        </p:blipFill>
        <p:spPr>
          <a:xfrm>
            <a:off x="6535730" y="1450254"/>
            <a:ext cx="5132010" cy="1978746"/>
          </a:xfrm>
          <a:prstGeom prst="rect">
            <a:avLst/>
          </a:prstGeom>
        </p:spPr>
      </p:pic>
    </p:spTree>
    <p:extLst>
      <p:ext uri="{BB962C8B-B14F-4D97-AF65-F5344CB8AC3E}">
        <p14:creationId xmlns:p14="http://schemas.microsoft.com/office/powerpoint/2010/main" val="239841233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half" idx="4294967295"/>
          </p:nvPr>
        </p:nvSpPr>
        <p:spPr>
          <a:xfrm>
            <a:off x="644958" y="1316038"/>
            <a:ext cx="11323637" cy="4706937"/>
          </a:xfrm>
        </p:spPr>
        <p:txBody>
          <a:bodyPr>
            <a:normAutofit fontScale="55000" lnSpcReduction="20000"/>
          </a:bodyPr>
          <a:lstStyle/>
          <a:p>
            <a:pPr marL="0" indent="0">
              <a:buNone/>
            </a:pPr>
            <a:endParaRPr lang="en-US" altLang="zh-CN" dirty="0"/>
          </a:p>
          <a:p>
            <a:pPr marL="0" indent="0">
              <a:buNone/>
            </a:pPr>
            <a:r>
              <a:rPr lang="zh-CN" altLang="zh-CN" dirty="0"/>
              <a:t>关系数据库中的关系需要满足一定要求，满足不同程度要求的为不同的范式。满足最低要求的叫第一范式，简称</a:t>
            </a:r>
            <a:r>
              <a:rPr lang="en-US" altLang="zh-CN" dirty="0"/>
              <a:t>1NF</a:t>
            </a:r>
            <a:r>
              <a:rPr lang="zh-CN" altLang="zh-CN" dirty="0"/>
              <a:t>。在满足第一范式的基础上，进一步满足更多要求规范则是第二范式。然后在满足第二范式的基础上，还可以再满足第三范式，以此类推。</a:t>
            </a:r>
            <a:endParaRPr lang="en-US" altLang="zh-CN" dirty="0"/>
          </a:p>
          <a:p>
            <a:pPr marL="0" indent="0">
              <a:buNone/>
            </a:pPr>
            <a:endParaRPr lang="zh-CN" altLang="zh-CN" dirty="0"/>
          </a:p>
          <a:p>
            <a:pPr marL="0" indent="0">
              <a:buNone/>
            </a:pPr>
            <a:r>
              <a:rPr lang="zh-CN" altLang="zh-CN" dirty="0"/>
              <a:t>对于关系模式，若其中的每个属性都已不能再分为简单项，则它属于第一范式。</a:t>
            </a:r>
          </a:p>
          <a:p>
            <a:pPr marL="0" indent="0">
              <a:buNone/>
            </a:pPr>
            <a:r>
              <a:rPr lang="zh-CN" altLang="zh-CN" dirty="0"/>
              <a:t>例如，关系</a:t>
            </a:r>
            <a:r>
              <a:rPr lang="en-US" altLang="zh-CN" dirty="0"/>
              <a:t>SC</a:t>
            </a:r>
            <a:r>
              <a:rPr lang="zh-CN" altLang="zh-CN" dirty="0"/>
              <a:t>（学号，姓名，所在系，系主任，年龄，课程号，课程名，成绩），每个属性不能再分，属于第一范式。</a:t>
            </a:r>
            <a:endParaRPr lang="en-US" altLang="zh-CN" dirty="0"/>
          </a:p>
          <a:p>
            <a:pPr marL="0" indent="0">
              <a:buNone/>
            </a:pPr>
            <a:endParaRPr lang="en-US" altLang="zh-CN" dirty="0"/>
          </a:p>
          <a:p>
            <a:pPr marL="0" indent="0">
              <a:buNone/>
            </a:pPr>
            <a:endParaRPr lang="zh-CN" altLang="zh-CN" dirty="0"/>
          </a:p>
          <a:p>
            <a:pPr marL="0" indent="0">
              <a:buNone/>
            </a:pPr>
            <a:r>
              <a:rPr lang="zh-CN" altLang="zh-CN" dirty="0"/>
              <a:t>若某个关系</a:t>
            </a:r>
            <a:r>
              <a:rPr lang="en-US" altLang="zh-CN" dirty="0"/>
              <a:t>R</a:t>
            </a:r>
            <a:r>
              <a:rPr lang="zh-CN" altLang="zh-CN" dirty="0"/>
              <a:t>为第一范式，并且</a:t>
            </a:r>
            <a:r>
              <a:rPr lang="en-US" altLang="zh-CN" dirty="0"/>
              <a:t>R</a:t>
            </a:r>
            <a:r>
              <a:rPr lang="zh-CN" altLang="zh-CN" dirty="0"/>
              <a:t>中每一个非主属性完全依赖于</a:t>
            </a:r>
            <a:r>
              <a:rPr lang="en-US" altLang="zh-CN" dirty="0"/>
              <a:t>R</a:t>
            </a:r>
            <a:r>
              <a:rPr lang="zh-CN" altLang="zh-CN" dirty="0"/>
              <a:t>的某个候选键，则称其为第二范式。第二范式消除了非主属性对主键的部分依赖。</a:t>
            </a:r>
            <a:endParaRPr lang="en-US" altLang="zh-CN" dirty="0"/>
          </a:p>
          <a:p>
            <a:pPr marL="0" indent="0">
              <a:buNone/>
            </a:pPr>
            <a:r>
              <a:rPr lang="zh-CN" altLang="zh-CN" dirty="0"/>
              <a:t>例如，关系</a:t>
            </a:r>
            <a:r>
              <a:rPr lang="en-US" altLang="zh-CN" dirty="0"/>
              <a:t>SC</a:t>
            </a:r>
            <a:r>
              <a:rPr lang="zh-CN" altLang="zh-CN" dirty="0"/>
              <a:t>的主键为复合键（学号，课程号），但明显有学号→姓名，课程号→课程名等，存在非主属性对主属性的部分依赖。对关系</a:t>
            </a:r>
            <a:r>
              <a:rPr lang="en-US" altLang="zh-CN" dirty="0"/>
              <a:t>SC</a:t>
            </a:r>
            <a:r>
              <a:rPr lang="zh-CN" altLang="zh-CN" dirty="0"/>
              <a:t>进行如下的分解，就可以消除对非主属性的部分依赖，满足第二范式：</a:t>
            </a:r>
          </a:p>
          <a:p>
            <a:pPr marL="0" indent="0">
              <a:buNone/>
            </a:pPr>
            <a:r>
              <a:rPr lang="en-US" altLang="zh-CN" dirty="0"/>
              <a:t>S1</a:t>
            </a:r>
            <a:r>
              <a:rPr lang="zh-CN" altLang="zh-CN" dirty="0"/>
              <a:t>（学号，姓名，所在系，系主任，年龄</a:t>
            </a:r>
            <a:r>
              <a:rPr lang="en-US" altLang="zh-CN" dirty="0"/>
              <a:t>)</a:t>
            </a:r>
            <a:endParaRPr lang="zh-CN" altLang="zh-CN" dirty="0"/>
          </a:p>
          <a:p>
            <a:pPr marL="0" indent="0">
              <a:buNone/>
            </a:pPr>
            <a:r>
              <a:rPr lang="en-US" altLang="zh-CN" dirty="0"/>
              <a:t>C</a:t>
            </a:r>
            <a:r>
              <a:rPr lang="zh-CN" altLang="zh-CN" dirty="0"/>
              <a:t>（课程号，课程名）</a:t>
            </a:r>
          </a:p>
          <a:p>
            <a:pPr marL="0" indent="0">
              <a:buNone/>
            </a:pPr>
            <a:r>
              <a:rPr lang="en-US" altLang="zh-CN" dirty="0"/>
              <a:t>SC1</a:t>
            </a:r>
            <a:r>
              <a:rPr lang="zh-CN" altLang="zh-CN" dirty="0"/>
              <a:t>（学号，课程号，成绩）</a:t>
            </a:r>
          </a:p>
          <a:p>
            <a:pPr marL="0" indent="0">
              <a:buNone/>
            </a:pPr>
            <a:endParaRPr lang="en-US" altLang="zh-CN" sz="3800" dirty="0"/>
          </a:p>
        </p:txBody>
      </p:sp>
      <p:sp>
        <p:nvSpPr>
          <p:cNvPr id="11" name="矩形 10"/>
          <p:cNvSpPr/>
          <p:nvPr/>
        </p:nvSpPr>
        <p:spPr>
          <a:xfrm>
            <a:off x="1682923" y="354566"/>
            <a:ext cx="902811" cy="523220"/>
          </a:xfrm>
          <a:prstGeom prst="rect">
            <a:avLst/>
          </a:prstGeom>
        </p:spPr>
        <p:txBody>
          <a:bodyPr wrap="none">
            <a:spAutoFit/>
          </a:bodyPr>
          <a:lstStyle/>
          <a:p>
            <a:r>
              <a:rPr lang="zh-CN" altLang="en-US" sz="2800" dirty="0">
                <a:solidFill>
                  <a:schemeClr val="bg1"/>
                </a:solidFill>
              </a:rPr>
              <a:t>范式</a:t>
            </a:r>
          </a:p>
        </p:txBody>
      </p:sp>
    </p:spTree>
    <p:extLst>
      <p:ext uri="{BB962C8B-B14F-4D97-AF65-F5344CB8AC3E}">
        <p14:creationId xmlns:p14="http://schemas.microsoft.com/office/powerpoint/2010/main" val="251670519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half" idx="4294967295"/>
          </p:nvPr>
        </p:nvSpPr>
        <p:spPr>
          <a:xfrm>
            <a:off x="587809" y="1280391"/>
            <a:ext cx="11323637" cy="3353954"/>
          </a:xfrm>
        </p:spPr>
        <p:txBody>
          <a:bodyPr>
            <a:normAutofit fontScale="70000" lnSpcReduction="20000"/>
          </a:bodyPr>
          <a:lstStyle/>
          <a:p>
            <a:pPr marL="0" indent="0">
              <a:buNone/>
            </a:pPr>
            <a:endParaRPr lang="en-US" altLang="zh-CN" dirty="0"/>
          </a:p>
          <a:p>
            <a:pPr marL="0" indent="0">
              <a:buNone/>
            </a:pPr>
            <a:r>
              <a:rPr lang="zh-CN" altLang="zh-CN" sz="2900" dirty="0"/>
              <a:t>如果关系</a:t>
            </a:r>
            <a:r>
              <a:rPr lang="en-US" altLang="zh-CN" sz="2900" dirty="0"/>
              <a:t>R</a:t>
            </a:r>
            <a:r>
              <a:rPr lang="zh-CN" altLang="zh-CN" sz="2900" dirty="0"/>
              <a:t>是第二范式，并且每个非主属性都不传递依赖于</a:t>
            </a:r>
            <a:r>
              <a:rPr lang="en-US" altLang="zh-CN" sz="2900" dirty="0"/>
              <a:t>R</a:t>
            </a:r>
            <a:r>
              <a:rPr lang="zh-CN" altLang="zh-CN" sz="2900" dirty="0"/>
              <a:t>的候选键，则称</a:t>
            </a:r>
            <a:r>
              <a:rPr lang="en-US" altLang="zh-CN" sz="2900" dirty="0"/>
              <a:t>R</a:t>
            </a:r>
            <a:r>
              <a:rPr lang="zh-CN" altLang="zh-CN" sz="2900" dirty="0"/>
              <a:t>为第三范式。（传递依赖：在关系模式中，如果</a:t>
            </a:r>
            <a:r>
              <a:rPr lang="en-US" altLang="zh-CN" sz="2900" dirty="0"/>
              <a:t>Y</a:t>
            </a:r>
            <a:r>
              <a:rPr lang="zh-CN" altLang="zh-CN" sz="2900" dirty="0"/>
              <a:t>→</a:t>
            </a:r>
            <a:r>
              <a:rPr lang="en-US" altLang="zh-CN" sz="2900" dirty="0"/>
              <a:t>X</a:t>
            </a:r>
            <a:r>
              <a:rPr lang="zh-CN" altLang="zh-CN" sz="2900" dirty="0"/>
              <a:t>，</a:t>
            </a:r>
            <a:r>
              <a:rPr lang="en-US" altLang="zh-CN" sz="2900" dirty="0"/>
              <a:t>X</a:t>
            </a:r>
            <a:r>
              <a:rPr lang="zh-CN" altLang="zh-CN" sz="2900" dirty="0"/>
              <a:t>→</a:t>
            </a:r>
            <a:r>
              <a:rPr lang="en-US" altLang="zh-CN" sz="2900" dirty="0"/>
              <a:t>A</a:t>
            </a:r>
            <a:r>
              <a:rPr lang="zh-CN" altLang="zh-CN" sz="2900" dirty="0"/>
              <a:t>，且</a:t>
            </a:r>
            <a:r>
              <a:rPr lang="en-US" altLang="zh-CN" sz="2900" dirty="0"/>
              <a:t>X</a:t>
            </a:r>
            <a:r>
              <a:rPr lang="zh-CN" altLang="zh-CN" sz="2900" dirty="0"/>
              <a:t>不决定</a:t>
            </a:r>
            <a:r>
              <a:rPr lang="en-US" altLang="zh-CN" sz="2900" dirty="0"/>
              <a:t>Y</a:t>
            </a:r>
            <a:r>
              <a:rPr lang="zh-CN" altLang="zh-CN" sz="2900" dirty="0"/>
              <a:t>和</a:t>
            </a:r>
            <a:r>
              <a:rPr lang="en-US" altLang="zh-CN" sz="2900" dirty="0"/>
              <a:t>A</a:t>
            </a:r>
            <a:r>
              <a:rPr lang="zh-CN" altLang="zh-CN" sz="2900" dirty="0"/>
              <a:t>不属于</a:t>
            </a:r>
            <a:r>
              <a:rPr lang="en-US" altLang="zh-CN" sz="2900" dirty="0"/>
              <a:t>X</a:t>
            </a:r>
            <a:r>
              <a:rPr lang="zh-CN" altLang="zh-CN" sz="2900" dirty="0"/>
              <a:t>，那么</a:t>
            </a:r>
            <a:r>
              <a:rPr lang="en-US" altLang="zh-CN" sz="2900" dirty="0"/>
              <a:t>Y</a:t>
            </a:r>
            <a:r>
              <a:rPr lang="zh-CN" altLang="zh-CN" sz="2900" dirty="0"/>
              <a:t>→</a:t>
            </a:r>
            <a:r>
              <a:rPr lang="en-US" altLang="zh-CN" sz="2900" dirty="0"/>
              <a:t>A</a:t>
            </a:r>
            <a:r>
              <a:rPr lang="zh-CN" altLang="zh-CN" sz="2900" dirty="0"/>
              <a:t>是传递依赖。）</a:t>
            </a:r>
          </a:p>
          <a:p>
            <a:pPr marL="0" indent="0">
              <a:buNone/>
            </a:pPr>
            <a:endParaRPr lang="en-US" altLang="zh-CN" sz="2900" dirty="0"/>
          </a:p>
          <a:p>
            <a:pPr marL="0" indent="0">
              <a:buNone/>
            </a:pPr>
            <a:r>
              <a:rPr lang="zh-CN" altLang="zh-CN" sz="2900" dirty="0"/>
              <a:t>例如，在关系</a:t>
            </a:r>
            <a:r>
              <a:rPr lang="en-US" altLang="zh-CN" sz="2900" dirty="0"/>
              <a:t>S1</a:t>
            </a:r>
            <a:r>
              <a:rPr lang="zh-CN" altLang="zh-CN" sz="2900" dirty="0"/>
              <a:t>中，学号→所在系，所在系→系主任，所以“系主任”传递依赖于主属性“学号”。对关系</a:t>
            </a:r>
            <a:r>
              <a:rPr lang="en-US" altLang="zh-CN" sz="2900" dirty="0"/>
              <a:t>S1</a:t>
            </a:r>
            <a:r>
              <a:rPr lang="zh-CN" altLang="zh-CN" sz="2900" dirty="0"/>
              <a:t>进行如下分解，即可消除传递依赖，满足第三范式。</a:t>
            </a:r>
          </a:p>
          <a:p>
            <a:pPr marL="0" indent="0">
              <a:buNone/>
            </a:pPr>
            <a:r>
              <a:rPr lang="en-US" altLang="zh-CN" sz="2900" dirty="0"/>
              <a:t>S2</a:t>
            </a:r>
            <a:r>
              <a:rPr lang="zh-CN" altLang="zh-CN" sz="2900" dirty="0"/>
              <a:t>（学号，姓名，所在系，年龄</a:t>
            </a:r>
            <a:r>
              <a:rPr lang="en-US" altLang="zh-CN" sz="2900" dirty="0"/>
              <a:t>)</a:t>
            </a:r>
            <a:endParaRPr lang="zh-CN" altLang="zh-CN" sz="2900" dirty="0"/>
          </a:p>
          <a:p>
            <a:pPr marL="0" indent="0">
              <a:buNone/>
            </a:pPr>
            <a:r>
              <a:rPr lang="en-US" altLang="zh-CN" sz="2900" dirty="0"/>
              <a:t>D</a:t>
            </a:r>
            <a:r>
              <a:rPr lang="zh-CN" altLang="zh-CN" sz="2900" dirty="0"/>
              <a:t>（所在系，系主任）</a:t>
            </a:r>
          </a:p>
          <a:p>
            <a:pPr marL="0" indent="0">
              <a:buNone/>
            </a:pPr>
            <a:r>
              <a:rPr lang="en-US" altLang="zh-CN" sz="2900" dirty="0"/>
              <a:t>C</a:t>
            </a:r>
            <a:r>
              <a:rPr lang="zh-CN" altLang="zh-CN" sz="2900" dirty="0"/>
              <a:t>（课程号，课程名）</a:t>
            </a:r>
          </a:p>
          <a:p>
            <a:pPr marL="0" indent="0">
              <a:buNone/>
            </a:pPr>
            <a:r>
              <a:rPr lang="en-US" altLang="zh-CN" sz="2900" dirty="0"/>
              <a:t>SC1</a:t>
            </a:r>
            <a:r>
              <a:rPr lang="zh-CN" altLang="zh-CN" sz="2900" dirty="0"/>
              <a:t>（学号，课程号，成绩）</a:t>
            </a:r>
            <a:endParaRPr lang="en-US" altLang="zh-CN" sz="2900" dirty="0"/>
          </a:p>
          <a:p>
            <a:pPr marL="0" indent="0">
              <a:buNone/>
            </a:pPr>
            <a:endParaRPr lang="zh-CN" altLang="zh-CN" sz="2900" dirty="0"/>
          </a:p>
          <a:p>
            <a:pPr marL="0" indent="0">
              <a:buNone/>
            </a:pPr>
            <a:endParaRPr lang="en-US" altLang="zh-CN" sz="3800" dirty="0"/>
          </a:p>
        </p:txBody>
      </p:sp>
      <p:sp>
        <p:nvSpPr>
          <p:cNvPr id="11" name="矩形 10"/>
          <p:cNvSpPr/>
          <p:nvPr/>
        </p:nvSpPr>
        <p:spPr>
          <a:xfrm>
            <a:off x="1682923" y="354566"/>
            <a:ext cx="902811" cy="523220"/>
          </a:xfrm>
          <a:prstGeom prst="rect">
            <a:avLst/>
          </a:prstGeom>
        </p:spPr>
        <p:txBody>
          <a:bodyPr wrap="none">
            <a:spAutoFit/>
          </a:bodyPr>
          <a:lstStyle/>
          <a:p>
            <a:r>
              <a:rPr lang="zh-CN" altLang="en-US" sz="2800" dirty="0">
                <a:solidFill>
                  <a:schemeClr val="bg1"/>
                </a:solidFill>
              </a:rPr>
              <a:t>范式</a:t>
            </a:r>
          </a:p>
        </p:txBody>
      </p:sp>
    </p:spTree>
    <p:extLst>
      <p:ext uri="{BB962C8B-B14F-4D97-AF65-F5344CB8AC3E}">
        <p14:creationId xmlns:p14="http://schemas.microsoft.com/office/powerpoint/2010/main" val="196831249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35132" y="1319213"/>
            <a:ext cx="9359900" cy="2068512"/>
          </a:xfrm>
        </p:spPr>
        <p:txBody>
          <a:bodyPr>
            <a:normAutofit fontScale="85000" lnSpcReduction="20000"/>
          </a:bodyPr>
          <a:lstStyle/>
          <a:p>
            <a:pPr marL="0" indent="0">
              <a:buNone/>
            </a:pPr>
            <a:r>
              <a:rPr lang="en-US" altLang="zh-CN" sz="2400" dirty="0">
                <a:solidFill>
                  <a:srgbClr val="FF0000"/>
                </a:solidFill>
              </a:rPr>
              <a:t>【</a:t>
            </a:r>
            <a:r>
              <a:rPr lang="zh-CN" altLang="en-US" sz="2400" dirty="0">
                <a:solidFill>
                  <a:srgbClr val="FF0000"/>
                </a:solidFill>
              </a:rPr>
              <a:t>例题</a:t>
            </a:r>
            <a:r>
              <a:rPr lang="en-US" altLang="zh-CN" sz="2400" dirty="0">
                <a:solidFill>
                  <a:srgbClr val="FF0000"/>
                </a:solidFill>
              </a:rPr>
              <a:t>1】</a:t>
            </a:r>
            <a:r>
              <a:rPr lang="zh-CN" altLang="zh-CN" sz="2400" dirty="0"/>
              <a:t>定义部门关系模式如下</a:t>
            </a:r>
            <a:r>
              <a:rPr lang="en-US" altLang="zh-CN" sz="2400" dirty="0"/>
              <a:t>: </a:t>
            </a:r>
            <a:br>
              <a:rPr lang="en-US" altLang="zh-CN" sz="2400" dirty="0"/>
            </a:br>
            <a:r>
              <a:rPr lang="zh-CN" altLang="zh-CN" sz="2400" dirty="0"/>
              <a:t>部门</a:t>
            </a:r>
            <a:r>
              <a:rPr lang="en-US" altLang="zh-CN" sz="2400" dirty="0"/>
              <a:t>(</a:t>
            </a:r>
            <a:r>
              <a:rPr lang="zh-CN" altLang="zh-CN" sz="2400" dirty="0"/>
              <a:t>部门号，部门名，部门成员，部门总经理</a:t>
            </a:r>
            <a:r>
              <a:rPr lang="en-US" altLang="zh-CN" sz="2400" dirty="0"/>
              <a:t>)</a:t>
            </a:r>
            <a:r>
              <a:rPr lang="zh-CN" altLang="zh-CN" sz="2400" dirty="0"/>
              <a:t>，</a:t>
            </a:r>
            <a:r>
              <a:rPr lang="en-US" altLang="zh-CN" sz="2400" dirty="0"/>
              <a:t> </a:t>
            </a:r>
            <a:br>
              <a:rPr lang="en-US" altLang="zh-CN" sz="2400" dirty="0"/>
            </a:br>
            <a:r>
              <a:rPr lang="zh-CN" altLang="zh-CN" sz="2400" dirty="0"/>
              <a:t>使它不满足第一范式的属性是 </a:t>
            </a:r>
          </a:p>
          <a:p>
            <a:r>
              <a:rPr lang="en-US" altLang="zh-CN" sz="2400" dirty="0"/>
              <a:t>A)</a:t>
            </a:r>
            <a:r>
              <a:rPr lang="zh-CN" altLang="zh-CN" sz="2400" dirty="0"/>
              <a:t>部门名</a:t>
            </a:r>
          </a:p>
          <a:p>
            <a:r>
              <a:rPr lang="en-US" altLang="zh-CN" sz="2400" dirty="0"/>
              <a:t>B)</a:t>
            </a:r>
            <a:r>
              <a:rPr lang="zh-CN" altLang="zh-CN" sz="2400" dirty="0"/>
              <a:t>部门成员</a:t>
            </a:r>
          </a:p>
          <a:p>
            <a:r>
              <a:rPr lang="en-US" altLang="zh-CN" sz="2400" dirty="0"/>
              <a:t>C)</a:t>
            </a:r>
            <a:r>
              <a:rPr lang="zh-CN" altLang="zh-CN" sz="2400" dirty="0"/>
              <a:t>部门总经理</a:t>
            </a:r>
          </a:p>
          <a:p>
            <a:r>
              <a:rPr lang="en-US" altLang="zh-CN" sz="2400" dirty="0"/>
              <a:t>D)</a:t>
            </a:r>
            <a:r>
              <a:rPr lang="zh-CN" altLang="zh-CN" sz="2400" dirty="0"/>
              <a:t>部门号</a:t>
            </a:r>
          </a:p>
          <a:p>
            <a:pPr marL="0" indent="0">
              <a:buNone/>
            </a:pPr>
            <a:endParaRPr lang="en-US" altLang="zh-CN" dirty="0"/>
          </a:p>
        </p:txBody>
      </p:sp>
      <p:sp>
        <p:nvSpPr>
          <p:cNvPr id="10" name="内容占位符 9"/>
          <p:cNvSpPr>
            <a:spLocks noGrp="1"/>
          </p:cNvSpPr>
          <p:nvPr>
            <p:ph sz="half" idx="4294967295"/>
          </p:nvPr>
        </p:nvSpPr>
        <p:spPr>
          <a:xfrm>
            <a:off x="431223" y="3578494"/>
            <a:ext cx="10502900" cy="2349500"/>
          </a:xfrm>
        </p:spPr>
        <p:txBody>
          <a:bodyPr>
            <a:normAutofit/>
          </a:bodyPr>
          <a:lstStyle/>
          <a:p>
            <a:pPr marL="0" indent="0">
              <a:buNone/>
            </a:pPr>
            <a:r>
              <a:rPr lang="en-US" altLang="zh-CN" sz="2000" dirty="0"/>
              <a:t>B</a:t>
            </a:r>
            <a:r>
              <a:rPr lang="zh-CN" altLang="zh-CN" sz="2000" dirty="0"/>
              <a:t>【解析】对于关系模式，若其中的每个属性都已不能再分为简单项，则它属于第一范式。本题中“部门成员”可进一步分解（成员编号、姓名等），因此不满足第一范式。</a:t>
            </a:r>
          </a:p>
          <a:p>
            <a:endParaRPr lang="zh-CN" altLang="zh-CN" dirty="0"/>
          </a:p>
        </p:txBody>
      </p:sp>
      <p:sp>
        <p:nvSpPr>
          <p:cNvPr id="11" name="矩形 10"/>
          <p:cNvSpPr/>
          <p:nvPr/>
        </p:nvSpPr>
        <p:spPr>
          <a:xfrm>
            <a:off x="1682923" y="354566"/>
            <a:ext cx="902811" cy="523220"/>
          </a:xfrm>
          <a:prstGeom prst="rect">
            <a:avLst/>
          </a:prstGeom>
        </p:spPr>
        <p:txBody>
          <a:bodyPr wrap="none">
            <a:spAutoFit/>
          </a:bodyPr>
          <a:lstStyle/>
          <a:p>
            <a:r>
              <a:rPr lang="zh-CN" altLang="en-US" sz="2800" dirty="0">
                <a:solidFill>
                  <a:schemeClr val="bg1"/>
                </a:solidFill>
              </a:rPr>
              <a:t>范式</a:t>
            </a:r>
          </a:p>
        </p:txBody>
      </p:sp>
    </p:spTree>
    <p:extLst>
      <p:ext uri="{BB962C8B-B14F-4D97-AF65-F5344CB8AC3E}">
        <p14:creationId xmlns:p14="http://schemas.microsoft.com/office/powerpoint/2010/main" val="32038098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71500" y="1371745"/>
            <a:ext cx="9359900" cy="2211387"/>
          </a:xfrm>
        </p:spPr>
        <p:txBody>
          <a:bodyPr>
            <a:normAutofit fontScale="62500" lnSpcReduction="20000"/>
          </a:bodyPr>
          <a:lstStyle/>
          <a:p>
            <a:pPr marL="0" indent="0">
              <a:buNone/>
            </a:pPr>
            <a:r>
              <a:rPr lang="en-US" altLang="zh-CN" dirty="0">
                <a:solidFill>
                  <a:srgbClr val="FF0000"/>
                </a:solidFill>
              </a:rPr>
              <a:t>【</a:t>
            </a:r>
            <a:r>
              <a:rPr lang="zh-CN" altLang="en-US" dirty="0">
                <a:solidFill>
                  <a:srgbClr val="FF0000"/>
                </a:solidFill>
              </a:rPr>
              <a:t>例题</a:t>
            </a:r>
            <a:r>
              <a:rPr lang="en-US" altLang="zh-CN" dirty="0">
                <a:solidFill>
                  <a:srgbClr val="FF0000"/>
                </a:solidFill>
              </a:rPr>
              <a:t>2】</a:t>
            </a:r>
            <a:r>
              <a:rPr lang="zh-CN" altLang="zh-CN" dirty="0"/>
              <a:t>定义学生、教师和课程的关系模式</a:t>
            </a:r>
            <a:r>
              <a:rPr lang="en-US" altLang="zh-CN" dirty="0"/>
              <a:t>STC(SNO</a:t>
            </a:r>
            <a:r>
              <a:rPr lang="zh-CN" altLang="zh-CN" dirty="0"/>
              <a:t>，</a:t>
            </a:r>
            <a:r>
              <a:rPr lang="en-US" altLang="zh-CN" dirty="0"/>
              <a:t>SN</a:t>
            </a:r>
            <a:r>
              <a:rPr lang="zh-CN" altLang="zh-CN" dirty="0"/>
              <a:t>，</a:t>
            </a:r>
            <a:r>
              <a:rPr lang="en-US" altLang="zh-CN" dirty="0"/>
              <a:t>SA</a:t>
            </a:r>
            <a:r>
              <a:rPr lang="zh-CN" altLang="zh-CN" dirty="0"/>
              <a:t>，</a:t>
            </a:r>
            <a:r>
              <a:rPr lang="en-US" altLang="zh-CN" dirty="0"/>
              <a:t>TN</a:t>
            </a:r>
            <a:r>
              <a:rPr lang="zh-CN" altLang="zh-CN" dirty="0"/>
              <a:t>，</a:t>
            </a:r>
            <a:r>
              <a:rPr lang="en-US" altLang="zh-CN" dirty="0"/>
              <a:t>CN</a:t>
            </a:r>
            <a:r>
              <a:rPr lang="zh-CN" altLang="zh-CN" dirty="0"/>
              <a:t>，</a:t>
            </a:r>
            <a:r>
              <a:rPr lang="en-US" altLang="zh-CN" dirty="0"/>
              <a:t>G)</a:t>
            </a:r>
            <a:r>
              <a:rPr lang="zh-CN" altLang="zh-CN" dirty="0"/>
              <a:t>，其中的六个属性分别为学生的学号、姓名、年龄、教师的姓名、课程名以及学生的成绩，则该关系为</a:t>
            </a:r>
          </a:p>
          <a:p>
            <a:r>
              <a:rPr lang="en-US" altLang="zh-CN" dirty="0"/>
              <a:t>A)</a:t>
            </a:r>
            <a:r>
              <a:rPr lang="zh-CN" altLang="zh-CN" dirty="0"/>
              <a:t>第一范式</a:t>
            </a:r>
          </a:p>
          <a:p>
            <a:r>
              <a:rPr lang="en-US" altLang="zh-CN" dirty="0"/>
              <a:t>B)</a:t>
            </a:r>
            <a:r>
              <a:rPr lang="zh-CN" altLang="zh-CN" dirty="0"/>
              <a:t>第二范式</a:t>
            </a:r>
          </a:p>
          <a:p>
            <a:r>
              <a:rPr lang="en-US" altLang="zh-CN" dirty="0"/>
              <a:t>C)</a:t>
            </a:r>
            <a:r>
              <a:rPr lang="zh-CN" altLang="zh-CN" dirty="0"/>
              <a:t>第三范式</a:t>
            </a:r>
          </a:p>
          <a:p>
            <a:r>
              <a:rPr lang="en-US" altLang="zh-CN" dirty="0"/>
              <a:t>D)BCNF</a:t>
            </a:r>
            <a:r>
              <a:rPr lang="zh-CN" altLang="zh-CN" dirty="0"/>
              <a:t>范式</a:t>
            </a:r>
          </a:p>
          <a:p>
            <a:pPr marL="0" indent="0">
              <a:buNone/>
            </a:pPr>
            <a:endParaRPr lang="en-US" altLang="zh-CN" dirty="0"/>
          </a:p>
        </p:txBody>
      </p:sp>
      <p:sp>
        <p:nvSpPr>
          <p:cNvPr id="10" name="内容占位符 9"/>
          <p:cNvSpPr>
            <a:spLocks noGrp="1"/>
          </p:cNvSpPr>
          <p:nvPr>
            <p:ph sz="half" idx="4294967295"/>
          </p:nvPr>
        </p:nvSpPr>
        <p:spPr>
          <a:xfrm>
            <a:off x="571500" y="3721369"/>
            <a:ext cx="10502900" cy="800100"/>
          </a:xfrm>
        </p:spPr>
        <p:txBody>
          <a:bodyPr>
            <a:normAutofit/>
          </a:bodyPr>
          <a:lstStyle/>
          <a:p>
            <a:pPr marL="0" indent="0">
              <a:buNone/>
            </a:pPr>
            <a:r>
              <a:rPr lang="en-US" altLang="zh-CN" sz="2000" dirty="0"/>
              <a:t>A</a:t>
            </a:r>
            <a:r>
              <a:rPr lang="zh-CN" altLang="zh-CN" sz="2000" dirty="0"/>
              <a:t>【解析】本题中关系</a:t>
            </a:r>
            <a:r>
              <a:rPr lang="en-US" altLang="zh-CN" sz="2000" dirty="0"/>
              <a:t>STC</a:t>
            </a:r>
            <a:r>
              <a:rPr lang="zh-CN" altLang="zh-CN" sz="2000" dirty="0"/>
              <a:t>的主键为“学号”和“课程</a:t>
            </a:r>
            <a:r>
              <a:rPr lang="zh-CN" altLang="en-US" sz="2000" dirty="0"/>
              <a:t>名</a:t>
            </a:r>
            <a:r>
              <a:rPr lang="zh-CN" altLang="zh-CN" sz="2000" dirty="0"/>
              <a:t>”的组合，但是“</a:t>
            </a:r>
            <a:r>
              <a:rPr lang="zh-CN" altLang="en-US" sz="2000" dirty="0"/>
              <a:t>姓名</a:t>
            </a:r>
            <a:r>
              <a:rPr lang="zh-CN" altLang="zh-CN" sz="2000" dirty="0"/>
              <a:t>”可以单独由“</a:t>
            </a:r>
            <a:r>
              <a:rPr lang="zh-CN" altLang="en-US" sz="2000" dirty="0"/>
              <a:t>学号</a:t>
            </a:r>
            <a:r>
              <a:rPr lang="zh-CN" altLang="zh-CN" sz="2000" dirty="0"/>
              <a:t>”推出，故不满足第二范式。</a:t>
            </a:r>
          </a:p>
          <a:p>
            <a:endParaRPr lang="zh-CN" altLang="zh-CN" dirty="0"/>
          </a:p>
        </p:txBody>
      </p:sp>
      <p:sp>
        <p:nvSpPr>
          <p:cNvPr id="11" name="矩形 10"/>
          <p:cNvSpPr/>
          <p:nvPr/>
        </p:nvSpPr>
        <p:spPr>
          <a:xfrm>
            <a:off x="1682923" y="354566"/>
            <a:ext cx="902811" cy="523220"/>
          </a:xfrm>
          <a:prstGeom prst="rect">
            <a:avLst/>
          </a:prstGeom>
        </p:spPr>
        <p:txBody>
          <a:bodyPr wrap="none">
            <a:spAutoFit/>
          </a:bodyPr>
          <a:lstStyle/>
          <a:p>
            <a:r>
              <a:rPr lang="zh-CN" altLang="en-US" sz="2800" dirty="0">
                <a:solidFill>
                  <a:schemeClr val="bg1"/>
                </a:solidFill>
              </a:rPr>
              <a:t>范式</a:t>
            </a:r>
          </a:p>
        </p:txBody>
      </p:sp>
    </p:spTree>
    <p:extLst>
      <p:ext uri="{BB962C8B-B14F-4D97-AF65-F5344CB8AC3E}">
        <p14:creationId xmlns:p14="http://schemas.microsoft.com/office/powerpoint/2010/main" val="409269709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71500" y="1415762"/>
            <a:ext cx="9359900" cy="2311400"/>
          </a:xfrm>
        </p:spPr>
        <p:txBody>
          <a:bodyPr>
            <a:normAutofit fontScale="62500" lnSpcReduction="20000"/>
          </a:bodyPr>
          <a:lstStyle/>
          <a:p>
            <a:pPr marL="0" indent="0">
              <a:buNone/>
            </a:pPr>
            <a:r>
              <a:rPr lang="en-US" altLang="zh-CN" dirty="0">
                <a:solidFill>
                  <a:srgbClr val="FF0000"/>
                </a:solidFill>
              </a:rPr>
              <a:t>【</a:t>
            </a:r>
            <a:r>
              <a:rPr lang="zh-CN" altLang="en-US" dirty="0">
                <a:solidFill>
                  <a:srgbClr val="FF0000"/>
                </a:solidFill>
              </a:rPr>
              <a:t>例题</a:t>
            </a:r>
            <a:r>
              <a:rPr lang="en-US" altLang="zh-CN" dirty="0">
                <a:solidFill>
                  <a:srgbClr val="FF0000"/>
                </a:solidFill>
              </a:rPr>
              <a:t>3】</a:t>
            </a:r>
            <a:r>
              <a:rPr lang="zh-CN" altLang="zh-CN" dirty="0"/>
              <a:t>定义学生、教师和课程的关系模式</a:t>
            </a:r>
            <a:r>
              <a:rPr lang="en-US" altLang="zh-CN" dirty="0"/>
              <a:t>S (S#,</a:t>
            </a:r>
            <a:r>
              <a:rPr lang="en-US" altLang="zh-CN" dirty="0" err="1"/>
              <a:t>Sn,Sd,Dc,Sa</a:t>
            </a:r>
            <a:r>
              <a:rPr lang="en-US" altLang="zh-CN" dirty="0"/>
              <a:t>)</a:t>
            </a:r>
            <a:r>
              <a:rPr lang="zh-CN" altLang="zh-CN" dirty="0"/>
              <a:t>（其属性分别为学号、姓名、所在系、所在系的系主任、年龄）；</a:t>
            </a:r>
            <a:r>
              <a:rPr lang="en-US" altLang="zh-CN" dirty="0"/>
              <a:t> C</a:t>
            </a:r>
            <a:r>
              <a:rPr lang="zh-CN" altLang="zh-CN" dirty="0"/>
              <a:t>（</a:t>
            </a:r>
            <a:r>
              <a:rPr lang="en-US" altLang="zh-CN" dirty="0"/>
              <a:t>C#,</a:t>
            </a:r>
            <a:r>
              <a:rPr lang="en-US" altLang="zh-CN" dirty="0" err="1"/>
              <a:t>Cn,P</a:t>
            </a:r>
            <a:r>
              <a:rPr lang="en-US" altLang="zh-CN" dirty="0"/>
              <a:t>#</a:t>
            </a:r>
            <a:r>
              <a:rPr lang="zh-CN" altLang="zh-CN" dirty="0"/>
              <a:t>）（其属性分别为课程号、课程名、先修课）；</a:t>
            </a:r>
            <a:r>
              <a:rPr lang="en-US" altLang="zh-CN" dirty="0"/>
              <a:t>SC</a:t>
            </a:r>
            <a:r>
              <a:rPr lang="zh-CN" altLang="zh-CN" dirty="0"/>
              <a:t>（</a:t>
            </a:r>
            <a:r>
              <a:rPr lang="en-US" altLang="zh-CN" dirty="0"/>
              <a:t>S#,C#,G)</a:t>
            </a:r>
            <a:r>
              <a:rPr lang="zh-CN" altLang="zh-CN" dirty="0"/>
              <a:t>（其属性分别为学号、课程号和成绩），则该关系为</a:t>
            </a:r>
          </a:p>
          <a:p>
            <a:r>
              <a:rPr lang="en-US" altLang="zh-CN" dirty="0"/>
              <a:t>A)</a:t>
            </a:r>
            <a:r>
              <a:rPr lang="zh-CN" altLang="zh-CN" dirty="0"/>
              <a:t>第一范式</a:t>
            </a:r>
          </a:p>
          <a:p>
            <a:r>
              <a:rPr lang="en-US" altLang="zh-CN" dirty="0"/>
              <a:t>B)</a:t>
            </a:r>
            <a:r>
              <a:rPr lang="zh-CN" altLang="zh-CN" dirty="0"/>
              <a:t>第二范式</a:t>
            </a:r>
          </a:p>
          <a:p>
            <a:r>
              <a:rPr lang="en-US" altLang="zh-CN" dirty="0"/>
              <a:t>C)</a:t>
            </a:r>
            <a:r>
              <a:rPr lang="zh-CN" altLang="zh-CN" dirty="0"/>
              <a:t>第三范式</a:t>
            </a:r>
          </a:p>
          <a:p>
            <a:r>
              <a:rPr lang="en-US" altLang="zh-CN" dirty="0"/>
              <a:t>D)BCNF</a:t>
            </a:r>
            <a:r>
              <a:rPr lang="zh-CN" altLang="zh-CN" dirty="0"/>
              <a:t>范式</a:t>
            </a:r>
          </a:p>
          <a:p>
            <a:pPr marL="0" indent="0">
              <a:buNone/>
            </a:pPr>
            <a:endParaRPr lang="en-US" altLang="zh-CN" dirty="0"/>
          </a:p>
        </p:txBody>
      </p:sp>
      <p:sp>
        <p:nvSpPr>
          <p:cNvPr id="10" name="内容占位符 9"/>
          <p:cNvSpPr>
            <a:spLocks noGrp="1"/>
          </p:cNvSpPr>
          <p:nvPr>
            <p:ph sz="half" idx="4294967295"/>
          </p:nvPr>
        </p:nvSpPr>
        <p:spPr>
          <a:xfrm>
            <a:off x="571500" y="4046101"/>
            <a:ext cx="10502900" cy="2349500"/>
          </a:xfrm>
        </p:spPr>
        <p:txBody>
          <a:bodyPr>
            <a:normAutofit/>
          </a:bodyPr>
          <a:lstStyle/>
          <a:p>
            <a:pPr marL="0" indent="0">
              <a:buNone/>
            </a:pPr>
            <a:r>
              <a:rPr lang="en-US" altLang="zh-CN" sz="2000" dirty="0"/>
              <a:t>B</a:t>
            </a:r>
            <a:r>
              <a:rPr lang="zh-CN" altLang="zh-CN" sz="2000" dirty="0"/>
              <a:t>【解析】本题中关系</a:t>
            </a:r>
            <a:r>
              <a:rPr lang="en-US" altLang="zh-CN" sz="2000" dirty="0"/>
              <a:t>S</a:t>
            </a:r>
            <a:r>
              <a:rPr lang="zh-CN" altLang="zh-CN" sz="2000" dirty="0"/>
              <a:t>中的“学号”列可决定“所在系”列，“所在系”列又可决定“所在系的系主任”，存在传递函数依赖，不满足第三范式。</a:t>
            </a:r>
          </a:p>
          <a:p>
            <a:endParaRPr lang="zh-CN" altLang="zh-CN" dirty="0"/>
          </a:p>
        </p:txBody>
      </p:sp>
      <p:sp>
        <p:nvSpPr>
          <p:cNvPr id="11" name="矩形 10"/>
          <p:cNvSpPr/>
          <p:nvPr/>
        </p:nvSpPr>
        <p:spPr>
          <a:xfrm>
            <a:off x="1682923" y="354566"/>
            <a:ext cx="902811" cy="523220"/>
          </a:xfrm>
          <a:prstGeom prst="rect">
            <a:avLst/>
          </a:prstGeom>
        </p:spPr>
        <p:txBody>
          <a:bodyPr wrap="none">
            <a:spAutoFit/>
          </a:bodyPr>
          <a:lstStyle/>
          <a:p>
            <a:r>
              <a:rPr lang="zh-CN" altLang="en-US" sz="2800" dirty="0">
                <a:solidFill>
                  <a:schemeClr val="bg1"/>
                </a:solidFill>
              </a:rPr>
              <a:t>范式</a:t>
            </a:r>
          </a:p>
        </p:txBody>
      </p:sp>
    </p:spTree>
    <p:extLst>
      <p:ext uri="{BB962C8B-B14F-4D97-AF65-F5344CB8AC3E}">
        <p14:creationId xmlns:p14="http://schemas.microsoft.com/office/powerpoint/2010/main" val="187439130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45051" y="1292870"/>
            <a:ext cx="11093450" cy="484974"/>
          </a:xfrm>
        </p:spPr>
        <p:txBody>
          <a:bodyPr>
            <a:normAutofit/>
          </a:bodyPr>
          <a:lstStyle/>
          <a:p>
            <a:pPr marL="0" indent="0">
              <a:buNone/>
            </a:pPr>
            <a:r>
              <a:rPr lang="en-US" altLang="zh-CN" sz="2400" dirty="0">
                <a:solidFill>
                  <a:srgbClr val="FF0000"/>
                </a:solidFill>
              </a:rPr>
              <a:t>1.</a:t>
            </a:r>
            <a:r>
              <a:rPr lang="zh-CN" altLang="en-US" sz="2400" dirty="0">
                <a:solidFill>
                  <a:srgbClr val="FF0000"/>
                </a:solidFill>
              </a:rPr>
              <a:t>相关术语</a:t>
            </a:r>
            <a:endParaRPr lang="en-US" altLang="zh-CN" sz="2400" dirty="0">
              <a:solidFill>
                <a:srgbClr val="FF0000"/>
              </a:solidFill>
            </a:endParaRPr>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关系模型</a:t>
            </a:r>
          </a:p>
        </p:txBody>
      </p:sp>
      <p:graphicFrame>
        <p:nvGraphicFramePr>
          <p:cNvPr id="2" name="表格 1">
            <a:extLst>
              <a:ext uri="{FF2B5EF4-FFF2-40B4-BE49-F238E27FC236}">
                <a16:creationId xmlns:a16="http://schemas.microsoft.com/office/drawing/2014/main" id="{9E1D3EA1-2F4F-42BF-8514-790194845A94}"/>
              </a:ext>
            </a:extLst>
          </p:cNvPr>
          <p:cNvGraphicFramePr>
            <a:graphicFrameLocks noGrp="1"/>
          </p:cNvGraphicFramePr>
          <p:nvPr>
            <p:extLst>
              <p:ext uri="{D42A27DB-BD31-4B8C-83A1-F6EECF244321}">
                <p14:modId xmlns:p14="http://schemas.microsoft.com/office/powerpoint/2010/main" val="3074570257"/>
              </p:ext>
            </p:extLst>
          </p:nvPr>
        </p:nvGraphicFramePr>
        <p:xfrm>
          <a:off x="712592" y="1956856"/>
          <a:ext cx="6793706" cy="4282359"/>
        </p:xfrm>
        <a:graphic>
          <a:graphicData uri="http://schemas.openxmlformats.org/drawingml/2006/table">
            <a:tbl>
              <a:tblPr firstRow="1" firstCol="1" bandRow="1">
                <a:tableStyleId>{93296810-A885-4BE3-A3E7-6D5BEEA58F35}</a:tableStyleId>
              </a:tblPr>
              <a:tblGrid>
                <a:gridCol w="1300400">
                  <a:extLst>
                    <a:ext uri="{9D8B030D-6E8A-4147-A177-3AD203B41FA5}">
                      <a16:colId xmlns:a16="http://schemas.microsoft.com/office/drawing/2014/main" val="3651332465"/>
                    </a:ext>
                  </a:extLst>
                </a:gridCol>
                <a:gridCol w="2403144">
                  <a:extLst>
                    <a:ext uri="{9D8B030D-6E8A-4147-A177-3AD203B41FA5}">
                      <a16:colId xmlns:a16="http://schemas.microsoft.com/office/drawing/2014/main" val="899319886"/>
                    </a:ext>
                  </a:extLst>
                </a:gridCol>
                <a:gridCol w="3090162">
                  <a:extLst>
                    <a:ext uri="{9D8B030D-6E8A-4147-A177-3AD203B41FA5}">
                      <a16:colId xmlns:a16="http://schemas.microsoft.com/office/drawing/2014/main" val="4089032814"/>
                    </a:ext>
                  </a:extLst>
                </a:gridCol>
              </a:tblGrid>
              <a:tr h="204032">
                <a:tc>
                  <a:txBody>
                    <a:bodyPr/>
                    <a:lstStyle/>
                    <a:p>
                      <a:pPr algn="ctr">
                        <a:spcAft>
                          <a:spcPts val="0"/>
                        </a:spcAft>
                      </a:pPr>
                      <a:r>
                        <a:rPr lang="zh-CN" sz="1200" kern="100" dirty="0">
                          <a:effectLst/>
                        </a:rPr>
                        <a:t>术语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zh-CN" sz="1200" kern="100" dirty="0">
                          <a:effectLst/>
                        </a:rPr>
                        <a:t>含义</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dirty="0">
                          <a:effectLst/>
                        </a:rPr>
                        <a:t>实例</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44926449"/>
                  </a:ext>
                </a:extLst>
              </a:tr>
              <a:tr h="816128">
                <a:tc>
                  <a:txBody>
                    <a:bodyPr/>
                    <a:lstStyle/>
                    <a:p>
                      <a:pPr algn="ctr">
                        <a:spcAft>
                          <a:spcPts val="0"/>
                        </a:spcAft>
                      </a:pPr>
                      <a:r>
                        <a:rPr lang="zh-CN" sz="1200" kern="100" dirty="0">
                          <a:effectLst/>
                        </a:rPr>
                        <a:t>关系</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200" kern="100" dirty="0">
                          <a:effectLst/>
                        </a:rPr>
                        <a:t>关系模型采用二维表来表示关系，简称表，由表框架及表的元组组成。一个二维表就是一个关系</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altLang="en-US" sz="1200" kern="100" dirty="0">
                          <a:effectLst/>
                        </a:rPr>
                        <a:t>学生登记表</a:t>
                      </a:r>
                      <a:r>
                        <a:rPr lang="zh-CN" sz="1200" kern="100" dirty="0">
                          <a:effectLst/>
                        </a:rPr>
                        <a:t>的二维表就是一个关系</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816524"/>
                  </a:ext>
                </a:extLst>
              </a:tr>
              <a:tr h="612096">
                <a:tc>
                  <a:txBody>
                    <a:bodyPr/>
                    <a:lstStyle/>
                    <a:p>
                      <a:pPr algn="ctr">
                        <a:spcAft>
                          <a:spcPts val="0"/>
                        </a:spcAft>
                      </a:pPr>
                      <a:r>
                        <a:rPr lang="zh-CN" sz="1200" kern="100" dirty="0">
                          <a:effectLst/>
                        </a:rPr>
                        <a:t>属性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200" kern="100">
                          <a:effectLst/>
                        </a:rPr>
                        <a:t>二维表中的一列称为属性</a:t>
                      </a:r>
                    </a:p>
                    <a:p>
                      <a:pPr>
                        <a:spcAft>
                          <a:spcPts val="0"/>
                        </a:spcAft>
                      </a:pPr>
                      <a:r>
                        <a:rPr lang="zh-CN" sz="1200" kern="100">
                          <a:effectLst/>
                        </a:rPr>
                        <a:t>二维表中属性的个数称为属性元数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altLang="en-US" sz="1200" kern="100" dirty="0">
                          <a:effectLst/>
                        </a:rPr>
                        <a:t>学生登记表</a:t>
                      </a:r>
                      <a:r>
                        <a:rPr lang="zh-CN" sz="1200" kern="100" dirty="0">
                          <a:effectLst/>
                        </a:rPr>
                        <a:t>的属性有学号、姓名、系号等；表中的关系属性元数为“</a:t>
                      </a:r>
                      <a:r>
                        <a:rPr lang="en-US" sz="1200" kern="100" dirty="0">
                          <a:effectLst/>
                        </a:rPr>
                        <a:t>5</a:t>
                      </a:r>
                      <a:r>
                        <a:rPr lang="zh-CN"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1562472"/>
                  </a:ext>
                </a:extLst>
              </a:tr>
              <a:tr h="204032">
                <a:tc>
                  <a:txBody>
                    <a:bodyPr/>
                    <a:lstStyle/>
                    <a:p>
                      <a:pPr algn="ctr">
                        <a:spcAft>
                          <a:spcPts val="0"/>
                        </a:spcAft>
                      </a:pPr>
                      <a:r>
                        <a:rPr lang="zh-CN" sz="1200" kern="100" dirty="0">
                          <a:effectLst/>
                        </a:rPr>
                        <a:t>值域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200" kern="100">
                          <a:effectLst/>
                        </a:rPr>
                        <a:t>每个属性的取值范围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altLang="en-US" sz="1200" kern="100" dirty="0">
                          <a:effectLst/>
                        </a:rPr>
                        <a:t>学生登记表</a:t>
                      </a:r>
                      <a:r>
                        <a:rPr lang="zh-CN" sz="1200" kern="100" dirty="0">
                          <a:effectLst/>
                        </a:rPr>
                        <a:t>的“年龄”属性的值域不能为负数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9968545"/>
                  </a:ext>
                </a:extLst>
              </a:tr>
              <a:tr h="408064">
                <a:tc>
                  <a:txBody>
                    <a:bodyPr/>
                    <a:lstStyle/>
                    <a:p>
                      <a:pPr algn="ctr">
                        <a:spcAft>
                          <a:spcPts val="0"/>
                        </a:spcAft>
                      </a:pPr>
                      <a:r>
                        <a:rPr lang="zh-CN" sz="1200" kern="100" dirty="0">
                          <a:effectLst/>
                        </a:rPr>
                        <a:t>元组</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200" kern="100">
                          <a:effectLst/>
                        </a:rPr>
                        <a:t>二维表中的一行称为元组</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altLang="en-US" sz="1200" kern="100" dirty="0">
                          <a:effectLst/>
                        </a:rPr>
                        <a:t>学生登记表</a:t>
                      </a:r>
                      <a:r>
                        <a:rPr lang="zh-CN" sz="1200" kern="100" dirty="0">
                          <a:effectLst/>
                        </a:rPr>
                        <a:t>的（</a:t>
                      </a:r>
                      <a:r>
                        <a:rPr lang="en-US" sz="1200" kern="100" dirty="0">
                          <a:effectLst/>
                        </a:rPr>
                        <a:t>06001</a:t>
                      </a:r>
                      <a:r>
                        <a:rPr lang="zh-CN" sz="1200" kern="100" dirty="0">
                          <a:effectLst/>
                        </a:rPr>
                        <a:t>，方铭，</a:t>
                      </a:r>
                      <a:r>
                        <a:rPr lang="en-US" sz="1200" kern="100" dirty="0">
                          <a:effectLst/>
                        </a:rPr>
                        <a:t>01</a:t>
                      </a:r>
                      <a:r>
                        <a:rPr lang="zh-CN" sz="1200" kern="100" dirty="0">
                          <a:effectLst/>
                        </a:rPr>
                        <a:t>，</a:t>
                      </a:r>
                      <a:r>
                        <a:rPr lang="en-US" sz="1200" kern="100" dirty="0">
                          <a:effectLst/>
                        </a:rPr>
                        <a:t>22</a:t>
                      </a:r>
                      <a:r>
                        <a:rPr lang="zh-CN" sz="1200" kern="100" dirty="0">
                          <a:effectLst/>
                        </a:rPr>
                        <a:t>，男）就是一个元组</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7147284"/>
                  </a:ext>
                </a:extLst>
              </a:tr>
              <a:tr h="448055">
                <a:tc>
                  <a:txBody>
                    <a:bodyPr/>
                    <a:lstStyle/>
                    <a:p>
                      <a:pPr algn="ctr">
                        <a:spcAft>
                          <a:spcPts val="0"/>
                        </a:spcAft>
                      </a:pPr>
                      <a:r>
                        <a:rPr lang="zh-CN" sz="1200" kern="100" dirty="0">
                          <a:effectLst/>
                        </a:rPr>
                        <a:t>候选码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200" kern="100">
                          <a:effectLst/>
                        </a:rPr>
                        <a:t>二维表中能唯一标识元组的最小属性集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200" kern="100" dirty="0">
                          <a:effectLst/>
                        </a:rPr>
                        <a:t>在</a:t>
                      </a:r>
                      <a:r>
                        <a:rPr lang="zh-CN" altLang="en-US" sz="1200" kern="100" dirty="0">
                          <a:effectLst/>
                        </a:rPr>
                        <a:t>学生登记表</a:t>
                      </a:r>
                      <a:r>
                        <a:rPr lang="zh-CN" sz="1200" kern="100" dirty="0">
                          <a:effectLst/>
                        </a:rPr>
                        <a:t>中，如果姓名不允许重名时，学号和姓名都是候选码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110963"/>
                  </a:ext>
                </a:extLst>
              </a:tr>
              <a:tr h="612096">
                <a:tc>
                  <a:txBody>
                    <a:bodyPr/>
                    <a:lstStyle/>
                    <a:p>
                      <a:pPr algn="ctr">
                        <a:spcAft>
                          <a:spcPts val="0"/>
                        </a:spcAft>
                      </a:pPr>
                      <a:r>
                        <a:rPr lang="zh-CN" sz="1200" kern="100" dirty="0">
                          <a:effectLst/>
                        </a:rPr>
                        <a:t>主键或主码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200" kern="100">
                          <a:effectLst/>
                        </a:rPr>
                        <a:t>若一个二维表有多个候选码，则选定其中一个作为主键供用户使用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200" kern="100" dirty="0">
                          <a:effectLst/>
                        </a:rPr>
                        <a:t>在</a:t>
                      </a:r>
                      <a:r>
                        <a:rPr lang="zh-CN" altLang="en-US" sz="1200" kern="100" dirty="0">
                          <a:effectLst/>
                        </a:rPr>
                        <a:t>学生登记表</a:t>
                      </a:r>
                      <a:r>
                        <a:rPr lang="zh-CN" sz="1200" kern="100" dirty="0">
                          <a:effectLst/>
                        </a:rPr>
                        <a:t>中，存在两个候选码：学号和姓名，若选中学号作为唯一标识，那么，学号就是学生登记表关系的主码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35172396"/>
                  </a:ext>
                </a:extLst>
              </a:tr>
              <a:tr h="816128">
                <a:tc>
                  <a:txBody>
                    <a:bodyPr/>
                    <a:lstStyle/>
                    <a:p>
                      <a:pPr algn="ctr">
                        <a:spcAft>
                          <a:spcPts val="0"/>
                        </a:spcAft>
                      </a:pPr>
                      <a:r>
                        <a:rPr lang="zh-CN" sz="1200" kern="100" dirty="0">
                          <a:effectLst/>
                        </a:rPr>
                        <a:t>外键或外码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0"/>
                        </a:spcAft>
                      </a:pPr>
                      <a:r>
                        <a:rPr lang="zh-CN" sz="1200" kern="100">
                          <a:effectLst/>
                        </a:rPr>
                        <a:t>表</a:t>
                      </a:r>
                      <a:r>
                        <a:rPr lang="en-US" sz="1200" kern="100">
                          <a:effectLst/>
                        </a:rPr>
                        <a:t>M</a:t>
                      </a:r>
                      <a:r>
                        <a:rPr lang="zh-CN" sz="1200" kern="100">
                          <a:effectLst/>
                        </a:rPr>
                        <a:t>中的某属性集是表</a:t>
                      </a:r>
                      <a:r>
                        <a:rPr lang="en-US" sz="1200" kern="100">
                          <a:effectLst/>
                        </a:rPr>
                        <a:t>N</a:t>
                      </a:r>
                      <a:r>
                        <a:rPr lang="zh-CN" sz="1200" kern="100">
                          <a:effectLst/>
                        </a:rPr>
                        <a:t>的候选键或者主键，则称该属性集为表</a:t>
                      </a:r>
                      <a:r>
                        <a:rPr lang="en-US" sz="1200" kern="100">
                          <a:effectLst/>
                        </a:rPr>
                        <a:t>M</a:t>
                      </a:r>
                      <a:r>
                        <a:rPr lang="zh-CN" sz="1200" kern="100">
                          <a:effectLst/>
                        </a:rPr>
                        <a:t>的外键或外码</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200" kern="100" dirty="0">
                          <a:effectLst/>
                        </a:rPr>
                        <a:t>如果系信息表关系的主码是“系号”，那么，在学生登记表中的“系号”就是外码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1930640"/>
                  </a:ext>
                </a:extLst>
              </a:tr>
            </a:tbl>
          </a:graphicData>
        </a:graphic>
      </p:graphicFrame>
      <p:pic>
        <p:nvPicPr>
          <p:cNvPr id="5" name="图片 4">
            <a:extLst>
              <a:ext uri="{FF2B5EF4-FFF2-40B4-BE49-F238E27FC236}">
                <a16:creationId xmlns:a16="http://schemas.microsoft.com/office/drawing/2014/main" id="{E4A2C6EC-2E37-4242-9D59-E3C5BAE33CF7}"/>
              </a:ext>
            </a:extLst>
          </p:cNvPr>
          <p:cNvPicPr>
            <a:picLocks noChangeAspect="1"/>
          </p:cNvPicPr>
          <p:nvPr/>
        </p:nvPicPr>
        <p:blipFill>
          <a:blip r:embed="rId2"/>
          <a:stretch>
            <a:fillRect/>
          </a:stretch>
        </p:blipFill>
        <p:spPr>
          <a:xfrm>
            <a:off x="7723029" y="1956856"/>
            <a:ext cx="4083093" cy="1643063"/>
          </a:xfrm>
          <a:prstGeom prst="rect">
            <a:avLst/>
          </a:prstGeom>
        </p:spPr>
      </p:pic>
      <p:pic>
        <p:nvPicPr>
          <p:cNvPr id="6" name="图片 5">
            <a:extLst>
              <a:ext uri="{FF2B5EF4-FFF2-40B4-BE49-F238E27FC236}">
                <a16:creationId xmlns:a16="http://schemas.microsoft.com/office/drawing/2014/main" id="{11CF5BD4-9CDC-4342-9FCB-EDB6A30E6DA6}"/>
              </a:ext>
            </a:extLst>
          </p:cNvPr>
          <p:cNvPicPr>
            <a:picLocks noChangeAspect="1"/>
          </p:cNvPicPr>
          <p:nvPr/>
        </p:nvPicPr>
        <p:blipFill>
          <a:blip r:embed="rId3"/>
          <a:stretch>
            <a:fillRect/>
          </a:stretch>
        </p:blipFill>
        <p:spPr>
          <a:xfrm>
            <a:off x="7907913" y="3778931"/>
            <a:ext cx="3713324" cy="1643063"/>
          </a:xfrm>
          <a:prstGeom prst="rect">
            <a:avLst/>
          </a:prstGeom>
        </p:spPr>
      </p:pic>
    </p:spTree>
    <p:extLst>
      <p:ext uri="{BB962C8B-B14F-4D97-AF65-F5344CB8AC3E}">
        <p14:creationId xmlns:p14="http://schemas.microsoft.com/office/powerpoint/2010/main" val="43507055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13063" y="1382136"/>
            <a:ext cx="9359900" cy="2416175"/>
          </a:xfrm>
        </p:spPr>
        <p:txBody>
          <a:bodyPr>
            <a:normAutofit fontScale="55000" lnSpcReduction="20000"/>
          </a:bodyPr>
          <a:lstStyle/>
          <a:p>
            <a:pPr marL="0" indent="0">
              <a:buNone/>
            </a:pPr>
            <a:r>
              <a:rPr lang="en-US" altLang="zh-CN" sz="3600" dirty="0">
                <a:solidFill>
                  <a:srgbClr val="FF0000"/>
                </a:solidFill>
              </a:rPr>
              <a:t>【</a:t>
            </a:r>
            <a:r>
              <a:rPr lang="zh-CN" altLang="en-US" sz="3600" dirty="0">
                <a:solidFill>
                  <a:srgbClr val="FF0000"/>
                </a:solidFill>
              </a:rPr>
              <a:t>例题</a:t>
            </a:r>
            <a:r>
              <a:rPr lang="en-US" altLang="zh-CN" sz="3600" dirty="0">
                <a:solidFill>
                  <a:srgbClr val="FF0000"/>
                </a:solidFill>
              </a:rPr>
              <a:t>4】</a:t>
            </a:r>
            <a:r>
              <a:rPr lang="zh-CN" altLang="zh-CN" sz="3600" dirty="0"/>
              <a:t>设有课程关系模式如下：</a:t>
            </a:r>
          </a:p>
          <a:p>
            <a:pPr marL="0" indent="0">
              <a:buNone/>
            </a:pPr>
            <a:r>
              <a:rPr lang="en-US" altLang="zh-CN" sz="3600" dirty="0"/>
              <a:t>R(C#,</a:t>
            </a:r>
            <a:r>
              <a:rPr lang="en-US" altLang="zh-CN" sz="3600" dirty="0" err="1"/>
              <a:t>Cn,T,Ta</a:t>
            </a:r>
            <a:r>
              <a:rPr lang="en-US" altLang="zh-CN" sz="3600" dirty="0"/>
              <a:t>)</a:t>
            </a:r>
            <a:r>
              <a:rPr lang="zh-CN" altLang="zh-CN" sz="3600" dirty="0"/>
              <a:t>（其中</a:t>
            </a:r>
            <a:r>
              <a:rPr lang="en-US" altLang="zh-CN" sz="3600" dirty="0"/>
              <a:t>C#</a:t>
            </a:r>
            <a:r>
              <a:rPr lang="zh-CN" altLang="zh-CN" sz="3600" dirty="0"/>
              <a:t>为课程号，</a:t>
            </a:r>
            <a:r>
              <a:rPr lang="en-US" altLang="zh-CN" sz="3600" dirty="0" err="1"/>
              <a:t>Cn</a:t>
            </a:r>
            <a:r>
              <a:rPr lang="zh-CN" altLang="zh-CN" sz="3600" dirty="0"/>
              <a:t>为课程名，</a:t>
            </a:r>
            <a:r>
              <a:rPr lang="en-US" altLang="zh-CN" sz="3600" dirty="0"/>
              <a:t>T</a:t>
            </a:r>
            <a:r>
              <a:rPr lang="zh-CN" altLang="zh-CN" sz="3600" dirty="0"/>
              <a:t>为教师名，</a:t>
            </a:r>
            <a:r>
              <a:rPr lang="en-US" altLang="zh-CN" sz="3600" dirty="0"/>
              <a:t>Ta</a:t>
            </a:r>
            <a:r>
              <a:rPr lang="zh-CN" altLang="zh-CN" sz="3600" dirty="0"/>
              <a:t>为教师地址）并且假定不同课程号可以有相同的课程名，每个课程号下只有一位任课教师，但每位教师可以有多门课程。该关系模式可进一步规范化为</a:t>
            </a:r>
          </a:p>
          <a:p>
            <a:r>
              <a:rPr lang="en-US" altLang="zh-CN" sz="3600" dirty="0"/>
              <a:t>A)R1(C#,</a:t>
            </a:r>
            <a:r>
              <a:rPr lang="en-US" altLang="zh-CN" sz="3600" dirty="0" err="1"/>
              <a:t>Cn,T</a:t>
            </a:r>
            <a:r>
              <a:rPr lang="en-US" altLang="zh-CN" sz="3600" dirty="0"/>
              <a:t>),R2(</a:t>
            </a:r>
            <a:r>
              <a:rPr lang="en-US" altLang="zh-CN" sz="3600" dirty="0" err="1"/>
              <a:t>T,Ta</a:t>
            </a:r>
            <a:r>
              <a:rPr lang="en-US" altLang="zh-CN" sz="3600" dirty="0"/>
              <a:t>) </a:t>
            </a:r>
            <a:endParaRPr lang="zh-CN" altLang="zh-CN" sz="3600" dirty="0"/>
          </a:p>
          <a:p>
            <a:r>
              <a:rPr lang="en-US" altLang="zh-CN" sz="3600" dirty="0"/>
              <a:t>B)R1(C#,</a:t>
            </a:r>
            <a:r>
              <a:rPr lang="en-US" altLang="zh-CN" sz="3600" dirty="0" err="1"/>
              <a:t>Cn</a:t>
            </a:r>
            <a:r>
              <a:rPr lang="en-US" altLang="zh-CN" sz="3600" dirty="0"/>
              <a:t>),R2(</a:t>
            </a:r>
            <a:r>
              <a:rPr lang="en-US" altLang="zh-CN" sz="3600" dirty="0" err="1"/>
              <a:t>T,Ta</a:t>
            </a:r>
            <a:r>
              <a:rPr lang="en-US" altLang="zh-CN" sz="3600" dirty="0"/>
              <a:t>)</a:t>
            </a:r>
            <a:endParaRPr lang="zh-CN" altLang="zh-CN" sz="3600" dirty="0"/>
          </a:p>
          <a:p>
            <a:r>
              <a:rPr lang="en-US" altLang="zh-CN" sz="3600" dirty="0"/>
              <a:t>C)R1(C#,</a:t>
            </a:r>
            <a:r>
              <a:rPr lang="en-US" altLang="zh-CN" sz="3600" dirty="0" err="1"/>
              <a:t>Cn,Ta</a:t>
            </a:r>
            <a:r>
              <a:rPr lang="en-US" altLang="zh-CN" sz="3600" dirty="0"/>
              <a:t>),R2(</a:t>
            </a:r>
            <a:r>
              <a:rPr lang="en-US" altLang="zh-CN" sz="3600" dirty="0" err="1"/>
              <a:t>T,Ta</a:t>
            </a:r>
            <a:r>
              <a:rPr lang="en-US" altLang="zh-CN" sz="3600" dirty="0"/>
              <a:t>)</a:t>
            </a:r>
            <a:endParaRPr lang="zh-CN" altLang="zh-CN" sz="3600" dirty="0"/>
          </a:p>
          <a:p>
            <a:r>
              <a:rPr lang="en-US" altLang="zh-CN" sz="3600" dirty="0"/>
              <a:t>D)R1(C#,T),R2(</a:t>
            </a:r>
            <a:r>
              <a:rPr lang="en-US" altLang="zh-CN" sz="3600" dirty="0" err="1"/>
              <a:t>T,Ta</a:t>
            </a:r>
            <a:r>
              <a:rPr lang="en-US" altLang="zh-CN" sz="3600" dirty="0"/>
              <a:t>)</a:t>
            </a:r>
            <a:endParaRPr lang="zh-CN" altLang="zh-CN" sz="3600" dirty="0"/>
          </a:p>
          <a:p>
            <a:pPr marL="0" indent="0">
              <a:buNone/>
            </a:pPr>
            <a:endParaRPr lang="en-US" altLang="zh-CN" dirty="0"/>
          </a:p>
        </p:txBody>
      </p:sp>
      <p:sp>
        <p:nvSpPr>
          <p:cNvPr id="10" name="内容占位符 9"/>
          <p:cNvSpPr>
            <a:spLocks noGrp="1"/>
          </p:cNvSpPr>
          <p:nvPr>
            <p:ph sz="half" idx="4294967295"/>
          </p:nvPr>
        </p:nvSpPr>
        <p:spPr>
          <a:xfrm>
            <a:off x="586082" y="4001799"/>
            <a:ext cx="10502900" cy="1701800"/>
          </a:xfrm>
        </p:spPr>
        <p:txBody>
          <a:bodyPr>
            <a:normAutofit/>
          </a:bodyPr>
          <a:lstStyle/>
          <a:p>
            <a:pPr marL="0" indent="0">
              <a:buNone/>
            </a:pPr>
            <a:r>
              <a:rPr lang="en-US" altLang="zh-CN" sz="2000" dirty="0"/>
              <a:t>A</a:t>
            </a:r>
            <a:r>
              <a:rPr lang="zh-CN" altLang="zh-CN" sz="2000" dirty="0"/>
              <a:t>【解析】本题的码为课程号，由于每门课程只有一位任课教师，课程号就可以决定教师名、教师地址。课程号可决定教师名，教师名又决定教师地址，这里有对主属性的传递依赖。可将该关系模式拆分为两个关系模式</a:t>
            </a:r>
            <a:r>
              <a:rPr lang="en-US" altLang="zh-CN" sz="2000" dirty="0"/>
              <a:t>R1</a:t>
            </a:r>
            <a:r>
              <a:rPr lang="zh-CN" altLang="zh-CN" sz="2000" dirty="0"/>
              <a:t>和</a:t>
            </a:r>
            <a:r>
              <a:rPr lang="en-US" altLang="zh-CN" sz="2000" dirty="0"/>
              <a:t>R2</a:t>
            </a:r>
            <a:r>
              <a:rPr lang="zh-CN" altLang="zh-CN" sz="2000" dirty="0"/>
              <a:t>，其中</a:t>
            </a:r>
            <a:r>
              <a:rPr lang="en-US" altLang="zh-CN" sz="2000" dirty="0"/>
              <a:t>R1</a:t>
            </a:r>
            <a:r>
              <a:rPr lang="zh-CN" altLang="zh-CN" sz="2000" dirty="0"/>
              <a:t>包含课程号、课程名、教师名，</a:t>
            </a:r>
            <a:r>
              <a:rPr lang="en-US" altLang="zh-CN" sz="2000" dirty="0"/>
              <a:t>R2</a:t>
            </a:r>
            <a:r>
              <a:rPr lang="zh-CN" altLang="zh-CN" sz="2000" dirty="0"/>
              <a:t>包含教师名、教师地址。其中</a:t>
            </a:r>
            <a:r>
              <a:rPr lang="en-US" altLang="zh-CN" sz="2000" dirty="0"/>
              <a:t>R1</a:t>
            </a:r>
            <a:r>
              <a:rPr lang="zh-CN" altLang="zh-CN" sz="2000" dirty="0"/>
              <a:t>的主码是课程号，</a:t>
            </a:r>
            <a:r>
              <a:rPr lang="en-US" altLang="zh-CN" sz="2000" dirty="0"/>
              <a:t>R2</a:t>
            </a:r>
            <a:r>
              <a:rPr lang="zh-CN" altLang="zh-CN" sz="2000" dirty="0"/>
              <a:t>的主码为教师名。这样两个表都不会出现对主属性的传递依赖。</a:t>
            </a:r>
          </a:p>
          <a:p>
            <a:endParaRPr lang="zh-CN" altLang="zh-CN" dirty="0"/>
          </a:p>
        </p:txBody>
      </p:sp>
      <p:sp>
        <p:nvSpPr>
          <p:cNvPr id="11" name="矩形 10"/>
          <p:cNvSpPr/>
          <p:nvPr/>
        </p:nvSpPr>
        <p:spPr>
          <a:xfrm>
            <a:off x="1682923" y="354566"/>
            <a:ext cx="902811" cy="523220"/>
          </a:xfrm>
          <a:prstGeom prst="rect">
            <a:avLst/>
          </a:prstGeom>
        </p:spPr>
        <p:txBody>
          <a:bodyPr wrap="none">
            <a:spAutoFit/>
          </a:bodyPr>
          <a:lstStyle/>
          <a:p>
            <a:r>
              <a:rPr lang="zh-CN" altLang="en-US" sz="2800" dirty="0">
                <a:solidFill>
                  <a:schemeClr val="bg1"/>
                </a:solidFill>
              </a:rPr>
              <a:t>范式</a:t>
            </a:r>
          </a:p>
        </p:txBody>
      </p:sp>
    </p:spTree>
    <p:extLst>
      <p:ext uri="{BB962C8B-B14F-4D97-AF65-F5344CB8AC3E}">
        <p14:creationId xmlns:p14="http://schemas.microsoft.com/office/powerpoint/2010/main" val="286473798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6113"/>
            <a:ext cx="12192000"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43721"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13062" y="1382136"/>
            <a:ext cx="10502899" cy="2416175"/>
          </a:xfrm>
        </p:spPr>
        <p:txBody>
          <a:bodyPr>
            <a:normAutofit fontScale="55000" lnSpcReduction="20000"/>
          </a:bodyPr>
          <a:lstStyle/>
          <a:p>
            <a:pPr marL="0" indent="0">
              <a:buNone/>
            </a:pPr>
            <a:r>
              <a:rPr lang="en-US" altLang="zh-CN" sz="3600" dirty="0">
                <a:solidFill>
                  <a:srgbClr val="FF0000"/>
                </a:solidFill>
              </a:rPr>
              <a:t>【</a:t>
            </a:r>
            <a:r>
              <a:rPr lang="zh-CN" altLang="en-US" sz="3600" dirty="0">
                <a:solidFill>
                  <a:srgbClr val="FF0000"/>
                </a:solidFill>
              </a:rPr>
              <a:t>例题</a:t>
            </a:r>
            <a:r>
              <a:rPr lang="en-US" altLang="zh-CN" sz="3600" dirty="0">
                <a:solidFill>
                  <a:srgbClr val="FF0000"/>
                </a:solidFill>
              </a:rPr>
              <a:t>5】</a:t>
            </a:r>
            <a:r>
              <a:rPr lang="zh-CN" altLang="en-US" sz="3600" dirty="0"/>
              <a:t>某图书集团数据库中有关系模式</a:t>
            </a:r>
            <a:r>
              <a:rPr lang="en-US" altLang="zh-CN" sz="3600" dirty="0"/>
              <a:t>R</a:t>
            </a:r>
            <a:r>
              <a:rPr lang="zh-CN" altLang="en-US" sz="3600" dirty="0"/>
              <a:t>（书店编号，书籍编号，库存数量，部门编号，部门负责人），其中要求（</a:t>
            </a:r>
            <a:r>
              <a:rPr lang="en-US" altLang="zh-CN" sz="3600" dirty="0"/>
              <a:t>1</a:t>
            </a:r>
            <a:r>
              <a:rPr lang="zh-CN" altLang="en-US" sz="3600" dirty="0"/>
              <a:t>）每个书店的每种书籍只在该书店的一个部门销售；（</a:t>
            </a:r>
            <a:r>
              <a:rPr lang="en-US" altLang="zh-CN" sz="3600" dirty="0"/>
              <a:t>2</a:t>
            </a:r>
            <a:r>
              <a:rPr lang="zh-CN" altLang="en-US" sz="3600" dirty="0"/>
              <a:t>）每个书店的每个部门只有一个负责人；（</a:t>
            </a:r>
            <a:r>
              <a:rPr lang="en-US" altLang="zh-CN" sz="3600" dirty="0"/>
              <a:t>3</a:t>
            </a:r>
            <a:r>
              <a:rPr lang="zh-CN" altLang="en-US" sz="3600" dirty="0"/>
              <a:t>）每个书店的每种书籍只有一个库存数量。则关系模式</a:t>
            </a:r>
            <a:r>
              <a:rPr lang="en-US" altLang="zh-CN" sz="3600" dirty="0"/>
              <a:t>R</a:t>
            </a:r>
            <a:r>
              <a:rPr lang="zh-CN" altLang="en-US" sz="3600" dirty="0"/>
              <a:t>最高是</a:t>
            </a:r>
          </a:p>
          <a:p>
            <a:pPr marL="0" indent="0">
              <a:buNone/>
            </a:pPr>
            <a:r>
              <a:rPr lang="en-US" altLang="zh-CN" sz="3600" dirty="0"/>
              <a:t>A)1NF</a:t>
            </a:r>
          </a:p>
          <a:p>
            <a:pPr marL="0" indent="0">
              <a:buNone/>
            </a:pPr>
            <a:r>
              <a:rPr lang="en-US" altLang="zh-CN" sz="3600" dirty="0"/>
              <a:t>B)2NF </a:t>
            </a:r>
          </a:p>
          <a:p>
            <a:pPr marL="0" indent="0">
              <a:buNone/>
            </a:pPr>
            <a:r>
              <a:rPr lang="en-US" altLang="zh-CN" sz="3600" dirty="0"/>
              <a:t>C)3NF</a:t>
            </a:r>
          </a:p>
          <a:p>
            <a:pPr marL="0" indent="0">
              <a:buNone/>
            </a:pPr>
            <a:r>
              <a:rPr lang="en-US" altLang="zh-CN" sz="3600" dirty="0"/>
              <a:t>D)BCNF</a:t>
            </a:r>
          </a:p>
          <a:p>
            <a:pPr marL="0" indent="0">
              <a:buNone/>
            </a:pPr>
            <a:endParaRPr lang="en-US" altLang="zh-CN" dirty="0"/>
          </a:p>
        </p:txBody>
      </p:sp>
      <p:sp>
        <p:nvSpPr>
          <p:cNvPr id="10" name="内容占位符 9"/>
          <p:cNvSpPr>
            <a:spLocks noGrp="1"/>
          </p:cNvSpPr>
          <p:nvPr>
            <p:ph sz="half" idx="4294967295"/>
          </p:nvPr>
        </p:nvSpPr>
        <p:spPr>
          <a:xfrm>
            <a:off x="586082" y="4001798"/>
            <a:ext cx="10502900" cy="2116899"/>
          </a:xfrm>
        </p:spPr>
        <p:txBody>
          <a:bodyPr>
            <a:normAutofit fontScale="55000" lnSpcReduction="20000"/>
          </a:bodyPr>
          <a:lstStyle/>
          <a:p>
            <a:pPr marL="0" indent="0">
              <a:buNone/>
            </a:pPr>
            <a:r>
              <a:rPr lang="en-US" altLang="zh-CN" dirty="0"/>
              <a:t>B</a:t>
            </a:r>
            <a:r>
              <a:rPr lang="zh-CN" altLang="zh-CN" dirty="0"/>
              <a:t>【解析】由题可知关系模式</a:t>
            </a:r>
            <a:r>
              <a:rPr lang="en-US" altLang="zh-CN" dirty="0"/>
              <a:t>R</a:t>
            </a:r>
            <a:r>
              <a:rPr lang="zh-CN" altLang="zh-CN" dirty="0"/>
              <a:t>有三个函数依赖：</a:t>
            </a:r>
          </a:p>
          <a:p>
            <a:pPr marL="0" indent="0">
              <a:buNone/>
            </a:pPr>
            <a:r>
              <a:rPr lang="zh-CN" altLang="zh-CN" dirty="0"/>
              <a:t>（书店编号，书籍编号）→部门编号</a:t>
            </a:r>
          </a:p>
          <a:p>
            <a:pPr marL="0" indent="0">
              <a:buNone/>
            </a:pPr>
            <a:r>
              <a:rPr lang="zh-CN" altLang="zh-CN" dirty="0"/>
              <a:t>（书店编号，部门编号）→部门负责人</a:t>
            </a:r>
          </a:p>
          <a:p>
            <a:pPr marL="0" indent="0">
              <a:buNone/>
            </a:pPr>
            <a:r>
              <a:rPr lang="zh-CN" altLang="zh-CN" dirty="0"/>
              <a:t>（书店编号，书籍编号）→库存数量</a:t>
            </a:r>
          </a:p>
          <a:p>
            <a:pPr marL="0" indent="0">
              <a:buNone/>
            </a:pPr>
            <a:r>
              <a:rPr lang="zh-CN" altLang="zh-CN" dirty="0"/>
              <a:t>由此可知，（书店编号，书籍编号）可以唯一标识关系模式</a:t>
            </a:r>
            <a:r>
              <a:rPr lang="en-US" altLang="zh-CN" dirty="0"/>
              <a:t>R</a:t>
            </a:r>
            <a:r>
              <a:rPr lang="zh-CN" altLang="zh-CN" dirty="0"/>
              <a:t>中的每个元组，因此属于关系模式的主键。在此关系模式中，每个属性都是不可再分的，</a:t>
            </a:r>
            <a:r>
              <a:rPr lang="en-US" altLang="zh-CN" dirty="0"/>
              <a:t>R</a:t>
            </a:r>
            <a:r>
              <a:rPr lang="zh-CN" altLang="zh-CN" dirty="0"/>
              <a:t>属于</a:t>
            </a:r>
            <a:r>
              <a:rPr lang="en-US" altLang="zh-CN" dirty="0"/>
              <a:t>1NF</a:t>
            </a:r>
            <a:r>
              <a:rPr lang="zh-CN" altLang="zh-CN" dirty="0"/>
              <a:t>，且“书店编号”和“书籍编号”单独之一都不能决定其他非主属性，所以</a:t>
            </a:r>
            <a:r>
              <a:rPr lang="en-US" altLang="zh-CN" dirty="0"/>
              <a:t>R</a:t>
            </a:r>
            <a:r>
              <a:rPr lang="zh-CN" altLang="zh-CN" dirty="0"/>
              <a:t>属于</a:t>
            </a:r>
            <a:r>
              <a:rPr lang="en-US" altLang="zh-CN" dirty="0"/>
              <a:t>2NF</a:t>
            </a:r>
            <a:r>
              <a:rPr lang="zh-CN" altLang="zh-CN" dirty="0"/>
              <a:t>；但（书店编号，书籍编号）可以决定“部门编号”，“部门编号”又可决定“部门负责人”，存在传递依赖，所以不属于</a:t>
            </a:r>
            <a:r>
              <a:rPr lang="en-US" altLang="zh-CN" dirty="0"/>
              <a:t>3NF</a:t>
            </a:r>
            <a:r>
              <a:rPr lang="zh-CN" altLang="zh-CN" dirty="0"/>
              <a:t>，更不是</a:t>
            </a:r>
            <a:r>
              <a:rPr lang="en-US" altLang="zh-CN" dirty="0"/>
              <a:t>BCNF</a:t>
            </a:r>
            <a:r>
              <a:rPr lang="zh-CN" altLang="zh-CN" dirty="0"/>
              <a:t>。</a:t>
            </a:r>
          </a:p>
          <a:p>
            <a:endParaRPr lang="zh-CN" altLang="zh-CN" dirty="0"/>
          </a:p>
        </p:txBody>
      </p:sp>
      <p:sp>
        <p:nvSpPr>
          <p:cNvPr id="11" name="矩形 10"/>
          <p:cNvSpPr/>
          <p:nvPr/>
        </p:nvSpPr>
        <p:spPr>
          <a:xfrm>
            <a:off x="1682923" y="354566"/>
            <a:ext cx="902811" cy="523220"/>
          </a:xfrm>
          <a:prstGeom prst="rect">
            <a:avLst/>
          </a:prstGeom>
        </p:spPr>
        <p:txBody>
          <a:bodyPr wrap="none">
            <a:spAutoFit/>
          </a:bodyPr>
          <a:lstStyle/>
          <a:p>
            <a:r>
              <a:rPr lang="zh-CN" altLang="en-US" sz="2800" dirty="0">
                <a:solidFill>
                  <a:schemeClr val="bg1"/>
                </a:solidFill>
              </a:rPr>
              <a:t>范式</a:t>
            </a:r>
          </a:p>
        </p:txBody>
      </p:sp>
    </p:spTree>
    <p:extLst>
      <p:ext uri="{BB962C8B-B14F-4D97-AF65-F5344CB8AC3E}">
        <p14:creationId xmlns:p14="http://schemas.microsoft.com/office/powerpoint/2010/main" val="228298781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647" y="1983923"/>
            <a:ext cx="4258391" cy="2780392"/>
            <a:chOff x="721633" y="1980294"/>
            <a:chExt cx="3233738" cy="2111375"/>
          </a:xfrm>
        </p:grpSpPr>
        <p:sp>
          <p:nvSpPr>
            <p:cNvPr id="24"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607" y="2411000"/>
            <a:ext cx="1216509" cy="1403326"/>
          </a:xfrm>
          <a:prstGeom prst="rect">
            <a:avLst/>
          </a:prstGeom>
        </p:spPr>
      </p:pic>
      <p:sp>
        <p:nvSpPr>
          <p:cNvPr id="28" name="矩形 27"/>
          <p:cNvSpPr/>
          <p:nvPr/>
        </p:nvSpPr>
        <p:spPr>
          <a:xfrm>
            <a:off x="1877305" y="2688397"/>
            <a:ext cx="1767161" cy="535531"/>
          </a:xfrm>
          <a:prstGeom prst="rect">
            <a:avLst/>
          </a:prstGeom>
        </p:spPr>
        <p:txBody>
          <a:bodyPr wrap="square">
            <a:spAutoFit/>
          </a:bodyPr>
          <a:lstStyle/>
          <a:p>
            <a:pPr algn="l">
              <a:lnSpc>
                <a:spcPct val="120000"/>
              </a:lnSpc>
            </a:pPr>
            <a:r>
              <a:rPr lang="zh-CN" altLang="en-US" sz="2400" dirty="0">
                <a:solidFill>
                  <a:schemeClr val="tx1">
                    <a:lumMod val="65000"/>
                    <a:lumOff val="35000"/>
                  </a:schemeClr>
                </a:solidFill>
                <a:latin typeface="+mj-ea"/>
                <a:ea typeface="+mj-ea"/>
              </a:rPr>
              <a:t>未来教育</a:t>
            </a:r>
            <a:endParaRPr lang="zh-CN" altLang="en-US" sz="2400" kern="1200" dirty="0">
              <a:solidFill>
                <a:schemeClr val="tx1">
                  <a:lumMod val="65000"/>
                  <a:lumOff val="35000"/>
                </a:schemeClr>
              </a:solidFill>
              <a:latin typeface="+mj-ea"/>
              <a:ea typeface="+mj-ea"/>
            </a:endParaRPr>
          </a:p>
        </p:txBody>
      </p:sp>
      <p:grpSp>
        <p:nvGrpSpPr>
          <p:cNvPr id="29" name="组合 28"/>
          <p:cNvGrpSpPr/>
          <p:nvPr/>
        </p:nvGrpSpPr>
        <p:grpSpPr>
          <a:xfrm>
            <a:off x="-600" y="5023370"/>
            <a:ext cx="12193200" cy="252000"/>
            <a:chOff x="0" y="4978400"/>
            <a:chExt cx="11157019" cy="406400"/>
          </a:xfrm>
        </p:grpSpPr>
        <p:sp>
          <p:nvSpPr>
            <p:cNvPr id="30" name="矩形 29"/>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1" name="矩形 30"/>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2" name="矩形 31"/>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3" name="矩形 32"/>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grpSp>
      <p:grpSp>
        <p:nvGrpSpPr>
          <p:cNvPr id="34" name="组合 33"/>
          <p:cNvGrpSpPr/>
          <p:nvPr/>
        </p:nvGrpSpPr>
        <p:grpSpPr>
          <a:xfrm>
            <a:off x="1877304" y="3538143"/>
            <a:ext cx="1512000" cy="64800"/>
            <a:chOff x="0" y="4978400"/>
            <a:chExt cx="11157019" cy="406400"/>
          </a:xfrm>
        </p:grpSpPr>
        <p:sp>
          <p:nvSpPr>
            <p:cNvPr id="35" name="矩形 3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6" name="矩形 3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7" name="矩形 3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sp>
          <p:nvSpPr>
            <p:cNvPr id="38" name="矩形 3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900"/>
                </a:solidFill>
              </a:endParaRPr>
            </a:p>
          </p:txBody>
        </p:sp>
      </p:grpSp>
      <p:grpSp>
        <p:nvGrpSpPr>
          <p:cNvPr id="39" name="组合 38"/>
          <p:cNvGrpSpPr/>
          <p:nvPr/>
        </p:nvGrpSpPr>
        <p:grpSpPr>
          <a:xfrm>
            <a:off x="3989014" y="2388323"/>
            <a:ext cx="7992500" cy="1817606"/>
            <a:chOff x="2457188" y="101855"/>
            <a:chExt cx="7992500" cy="1817606"/>
          </a:xfrm>
        </p:grpSpPr>
        <p:grpSp>
          <p:nvGrpSpPr>
            <p:cNvPr id="40" name="Group 47"/>
            <p:cNvGrpSpPr>
              <a:grpSpLocks/>
            </p:cNvGrpSpPr>
            <p:nvPr/>
          </p:nvGrpSpPr>
          <p:grpSpPr bwMode="auto">
            <a:xfrm>
              <a:off x="7519914" y="101855"/>
              <a:ext cx="1499911" cy="1626733"/>
              <a:chOff x="552527" y="1600200"/>
              <a:chExt cx="2241082" cy="2431464"/>
            </a:xfrm>
          </p:grpSpPr>
          <p:sp>
            <p:nvSpPr>
              <p:cNvPr id="66" name="Rectangle 48"/>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67" name="TextBox 49"/>
              <p:cNvSpPr txBox="1">
                <a:spLocks noChangeArrowheads="1"/>
              </p:cNvSpPr>
              <p:nvPr/>
            </p:nvSpPr>
            <p:spPr bwMode="auto">
              <a:xfrm>
                <a:off x="1153126" y="1869519"/>
                <a:ext cx="980473" cy="216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zh-CN" altLang="en-US" sz="8800" b="1" dirty="0">
                    <a:solidFill>
                      <a:srgbClr val="00B0F0"/>
                    </a:solidFill>
                    <a:latin typeface="微软雅黑" pitchFamily="34" charset="-122"/>
                    <a:ea typeface="微软雅黑" pitchFamily="34" charset="-122"/>
                  </a:rPr>
                  <a:t>通</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68" name="Oval 50"/>
              <p:cNvSpPr/>
              <p:nvPr/>
            </p:nvSpPr>
            <p:spPr>
              <a:xfrm>
                <a:off x="708770"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69" name="Oval 51"/>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1" name="Group 47"/>
            <p:cNvGrpSpPr>
              <a:grpSpLocks/>
            </p:cNvGrpSpPr>
            <p:nvPr/>
          </p:nvGrpSpPr>
          <p:grpSpPr bwMode="auto">
            <a:xfrm>
              <a:off x="4972620" y="101855"/>
              <a:ext cx="1499911" cy="1626734"/>
              <a:chOff x="552527" y="1600200"/>
              <a:chExt cx="2241082" cy="2431465"/>
            </a:xfrm>
          </p:grpSpPr>
          <p:sp>
            <p:nvSpPr>
              <p:cNvPr id="62" name="Rectangle 48"/>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63" name="TextBox 49"/>
              <p:cNvSpPr txBox="1">
                <a:spLocks noChangeArrowheads="1"/>
              </p:cNvSpPr>
              <p:nvPr/>
            </p:nvSpPr>
            <p:spPr bwMode="auto">
              <a:xfrm>
                <a:off x="1153126" y="1869519"/>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zh-CN" altLang="en-US"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rPr>
                  <a:t>顺</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64" name="Oval 50"/>
              <p:cNvSpPr/>
              <p:nvPr/>
            </p:nvSpPr>
            <p:spPr>
              <a:xfrm>
                <a:off x="708770"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65" name="Oval 51"/>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2" name="Group 56"/>
            <p:cNvGrpSpPr>
              <a:grpSpLocks/>
            </p:cNvGrpSpPr>
            <p:nvPr/>
          </p:nvGrpSpPr>
          <p:grpSpPr bwMode="auto">
            <a:xfrm>
              <a:off x="2457188" y="107166"/>
              <a:ext cx="1499911" cy="1626854"/>
              <a:chOff x="552527" y="1600200"/>
              <a:chExt cx="2241082" cy="2430016"/>
            </a:xfrm>
          </p:grpSpPr>
          <p:sp>
            <p:nvSpPr>
              <p:cNvPr id="58" name="Rectangle 57"/>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59" name="TextBox 58"/>
              <p:cNvSpPr txBox="1">
                <a:spLocks noChangeArrowheads="1"/>
              </p:cNvSpPr>
              <p:nvPr/>
            </p:nvSpPr>
            <p:spPr bwMode="auto">
              <a:xfrm>
                <a:off x="1153126" y="1869518"/>
                <a:ext cx="980473" cy="216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zh-CN" altLang="en-US"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rPr>
                  <a:t>祝</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60" name="Oval 59"/>
              <p:cNvSpPr/>
              <p:nvPr/>
            </p:nvSpPr>
            <p:spPr>
              <a:xfrm>
                <a:off x="708770"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61" name="Oval 60"/>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3" name="Group 68"/>
            <p:cNvGrpSpPr>
              <a:grpSpLocks/>
            </p:cNvGrpSpPr>
            <p:nvPr/>
          </p:nvGrpSpPr>
          <p:grpSpPr bwMode="auto">
            <a:xfrm rot="21168072">
              <a:off x="6159205" y="116658"/>
              <a:ext cx="1499911" cy="1603562"/>
              <a:chOff x="552527" y="1600199"/>
              <a:chExt cx="2241082" cy="2396832"/>
            </a:xfrm>
          </p:grpSpPr>
          <p:sp>
            <p:nvSpPr>
              <p:cNvPr id="54"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55" name="TextBox 70"/>
              <p:cNvSpPr txBox="1">
                <a:spLocks noChangeArrowheads="1"/>
              </p:cNvSpPr>
              <p:nvPr/>
            </p:nvSpPr>
            <p:spPr bwMode="auto">
              <a:xfrm>
                <a:off x="1153127" y="1834884"/>
                <a:ext cx="980473" cy="216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zh-CN" altLang="en-US" sz="8800" b="1" noProof="0" dirty="0">
                    <a:solidFill>
                      <a:srgbClr val="00B0F0"/>
                    </a:solidFill>
                    <a:latin typeface="微软雅黑" pitchFamily="34" charset="-122"/>
                    <a:ea typeface="微软雅黑" pitchFamily="34" charset="-122"/>
                  </a:rPr>
                  <a:t>利</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56" name="Oval 71"/>
              <p:cNvSpPr/>
              <p:nvPr/>
            </p:nvSpPr>
            <p:spPr>
              <a:xfrm>
                <a:off x="708770" y="1752600"/>
                <a:ext cx="209473" cy="209473"/>
              </a:xfrm>
              <a:prstGeom prst="ellipse">
                <a:avLst/>
              </a:prstGeom>
              <a:solidFill>
                <a:sysClr val="window" lastClr="FFFFFF">
                  <a:lumMod val="95000"/>
                </a:sysClr>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57" name="Oval 72"/>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4" name="Group 68"/>
            <p:cNvGrpSpPr>
              <a:grpSpLocks/>
            </p:cNvGrpSpPr>
            <p:nvPr/>
          </p:nvGrpSpPr>
          <p:grpSpPr bwMode="auto">
            <a:xfrm rot="705032">
              <a:off x="8949777" y="117505"/>
              <a:ext cx="1499911" cy="1603562"/>
              <a:chOff x="552527" y="1600199"/>
              <a:chExt cx="2241082" cy="2396831"/>
            </a:xfrm>
          </p:grpSpPr>
          <p:sp>
            <p:nvSpPr>
              <p:cNvPr id="50"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51" name="TextBox 70"/>
              <p:cNvSpPr txBox="1">
                <a:spLocks noChangeArrowheads="1"/>
              </p:cNvSpPr>
              <p:nvPr/>
            </p:nvSpPr>
            <p:spPr bwMode="auto">
              <a:xfrm>
                <a:off x="1153127" y="1834884"/>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zh-CN" altLang="en-US" sz="8800" b="1" dirty="0">
                    <a:solidFill>
                      <a:srgbClr val="00B0F0"/>
                    </a:solidFill>
                    <a:latin typeface="微软雅黑" pitchFamily="34" charset="-122"/>
                    <a:ea typeface="微软雅黑" pitchFamily="34" charset="-122"/>
                  </a:rPr>
                  <a:t>过</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52" name="Oval 71"/>
              <p:cNvSpPr/>
              <p:nvPr/>
            </p:nvSpPr>
            <p:spPr>
              <a:xfrm>
                <a:off x="708770" y="1752600"/>
                <a:ext cx="209473" cy="209473"/>
              </a:xfrm>
              <a:prstGeom prst="ellipse">
                <a:avLst/>
              </a:prstGeom>
              <a:solidFill>
                <a:sysClr val="window" lastClr="FFFFFF">
                  <a:lumMod val="95000"/>
                </a:sysClr>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53" name="Oval 72"/>
              <p:cNvSpPr/>
              <p:nvPr/>
            </p:nvSpPr>
            <p:spPr>
              <a:xfrm>
                <a:off x="2457527"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nvGrpSpPr>
            <p:cNvPr id="45" name="Group 62"/>
            <p:cNvGrpSpPr>
              <a:grpSpLocks/>
            </p:cNvGrpSpPr>
            <p:nvPr/>
          </p:nvGrpSpPr>
          <p:grpSpPr bwMode="auto">
            <a:xfrm rot="1202350">
              <a:off x="3757565" y="315899"/>
              <a:ext cx="1499912" cy="1603562"/>
              <a:chOff x="552527" y="1600200"/>
              <a:chExt cx="2241082" cy="2396830"/>
            </a:xfrm>
          </p:grpSpPr>
          <p:sp>
            <p:nvSpPr>
              <p:cNvPr id="46" name="Rectangle 63"/>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a typeface="ＭＳ Ｐゴシック" charset="-128"/>
                </a:endParaRPr>
              </a:p>
            </p:txBody>
          </p:sp>
          <p:sp>
            <p:nvSpPr>
              <p:cNvPr id="47" name="TextBox 64"/>
              <p:cNvSpPr txBox="1">
                <a:spLocks noChangeArrowheads="1"/>
              </p:cNvSpPr>
              <p:nvPr/>
            </p:nvSpPr>
            <p:spPr bwMode="auto">
              <a:xfrm>
                <a:off x="1153127" y="1834884"/>
                <a:ext cx="980473" cy="21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zh-CN" altLang="en-US" sz="8800" b="1" dirty="0">
                    <a:solidFill>
                      <a:srgbClr val="00B0F0"/>
                    </a:solidFill>
                    <a:latin typeface="微软雅黑" pitchFamily="34" charset="-122"/>
                    <a:ea typeface="微软雅黑" pitchFamily="34" charset="-122"/>
                  </a:rPr>
                  <a:t>您</a:t>
                </a:r>
                <a:endParaRPr kumimoji="0" lang="nb-NO" altLang="zh-CN" sz="8800" b="1" i="0" u="none" strike="noStrike" kern="120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48" name="Oval 65"/>
              <p:cNvSpPr/>
              <p:nvPr/>
            </p:nvSpPr>
            <p:spPr>
              <a:xfrm>
                <a:off x="708770" y="1752600"/>
                <a:ext cx="209473" cy="209473"/>
              </a:xfrm>
              <a:prstGeom prst="ellipse">
                <a:avLst/>
              </a:prstGeom>
              <a:solidFill>
                <a:sysClr val="window" lastClr="FFFFFF"/>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sp>
            <p:nvSpPr>
              <p:cNvPr id="49" name="Oval 66"/>
              <p:cNvSpPr/>
              <p:nvPr/>
            </p:nvSpPr>
            <p:spPr>
              <a:xfrm>
                <a:off x="2457527" y="1752600"/>
                <a:ext cx="209473" cy="209473"/>
              </a:xfrm>
              <a:prstGeom prst="ellipse">
                <a:avLst/>
              </a:prstGeom>
              <a:solidFill>
                <a:sysClr val="window" lastClr="FFFFFF">
                  <a:lumMod val="95000"/>
                </a:sysClr>
              </a:solidFill>
              <a:ln w="9525" cap="flat" cmpd="sng" algn="ctr">
                <a:noFill/>
                <a:prstDash val="solid"/>
              </a:ln>
              <a:effectLst>
                <a:innerShdw blurRad="63500" dist="50800" dir="13500000">
                  <a:srgbClr val="000000">
                    <a:alpha val="50000"/>
                  </a:srgbClr>
                </a:innerShdw>
              </a:effectLst>
            </p:spPr>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微软雅黑" pitchFamily="34" charset="-122"/>
                </a:endParaRPr>
              </a:p>
            </p:txBody>
          </p:sp>
        </p:grpSp>
      </p:grpSp>
    </p:spTree>
    <p:extLst>
      <p:ext uri="{BB962C8B-B14F-4D97-AF65-F5344CB8AC3E}">
        <p14:creationId xmlns:p14="http://schemas.microsoft.com/office/powerpoint/2010/main" val="4100075457"/>
      </p:ext>
    </p:extLst>
  </p:cSld>
  <p:clrMapOvr>
    <a:masterClrMapping/>
  </p:clrMapOvr>
  <mc:AlternateContent xmlns:mc="http://schemas.openxmlformats.org/markup-compatibility/2006" xmlns:p14="http://schemas.microsoft.com/office/powerpoint/2010/main">
    <mc:Choice Requires="p14">
      <p:transition spd="slow" p14:dur="125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46545" y="1321233"/>
            <a:ext cx="11093450" cy="3798887"/>
          </a:xfrm>
        </p:spPr>
        <p:txBody>
          <a:bodyPr>
            <a:normAutofit fontScale="55000" lnSpcReduction="20000"/>
          </a:bodyPr>
          <a:lstStyle/>
          <a:p>
            <a:pPr marL="0" indent="0">
              <a:buNone/>
            </a:pPr>
            <a:r>
              <a:rPr lang="en-US" altLang="zh-CN" sz="4400" dirty="0">
                <a:solidFill>
                  <a:srgbClr val="FF0000"/>
                </a:solidFill>
              </a:rPr>
              <a:t>2.</a:t>
            </a:r>
            <a:r>
              <a:rPr lang="zh-CN" altLang="en-US" sz="4400" dirty="0">
                <a:solidFill>
                  <a:srgbClr val="FF0000"/>
                </a:solidFill>
              </a:rPr>
              <a:t>关系的性质</a:t>
            </a:r>
            <a:endParaRPr lang="en-US" altLang="zh-CN" sz="4400" dirty="0">
              <a:solidFill>
                <a:srgbClr val="FF0000"/>
              </a:solidFill>
            </a:endParaRPr>
          </a:p>
          <a:p>
            <a:pPr marL="0" indent="0">
              <a:buNone/>
            </a:pPr>
            <a:endParaRPr lang="en-US" altLang="zh-CN" sz="3800" dirty="0"/>
          </a:p>
          <a:p>
            <a:pPr marL="0" indent="0">
              <a:buNone/>
            </a:pPr>
            <a:r>
              <a:rPr lang="zh-CN" altLang="zh-CN" dirty="0"/>
              <a:t>关系具有以下</a:t>
            </a:r>
            <a:r>
              <a:rPr lang="en-US" altLang="zh-CN" dirty="0"/>
              <a:t>7</a:t>
            </a:r>
            <a:r>
              <a:rPr lang="zh-CN" altLang="zh-CN" dirty="0"/>
              <a:t>条性质：</a:t>
            </a:r>
          </a:p>
          <a:p>
            <a:pPr marL="0" indent="0">
              <a:buNone/>
            </a:pPr>
            <a:r>
              <a:rPr lang="zh-CN" altLang="zh-CN" dirty="0"/>
              <a:t>●元组个数有限性：二维表中元组的个数是有限的。</a:t>
            </a:r>
          </a:p>
          <a:p>
            <a:pPr marL="0" indent="0">
              <a:buNone/>
            </a:pPr>
            <a:r>
              <a:rPr lang="zh-CN" altLang="zh-CN" dirty="0"/>
              <a:t>●元组的唯一性：二维表中任意两个元组不能完全相同。</a:t>
            </a:r>
          </a:p>
          <a:p>
            <a:pPr marL="0" indent="0">
              <a:buNone/>
            </a:pPr>
            <a:r>
              <a:rPr lang="zh-CN" altLang="zh-CN" dirty="0"/>
              <a:t>●元组的次序无关性：二维表中元组的次序，即行的次序可以任意交换。</a:t>
            </a:r>
          </a:p>
          <a:p>
            <a:pPr marL="0" indent="0">
              <a:buNone/>
            </a:pPr>
            <a:r>
              <a:rPr lang="zh-CN" altLang="zh-CN" dirty="0"/>
              <a:t>●元组分量的原子性：二维表中元组的分量是不可分割的基本数据项。</a:t>
            </a:r>
          </a:p>
          <a:p>
            <a:pPr marL="0" indent="0">
              <a:buNone/>
            </a:pPr>
            <a:r>
              <a:rPr lang="zh-CN" altLang="zh-CN" dirty="0"/>
              <a:t>●属性名唯一性：二维表中不同的属性要有不同的属性名。</a:t>
            </a:r>
          </a:p>
          <a:p>
            <a:pPr marL="0" indent="0">
              <a:buNone/>
            </a:pPr>
            <a:r>
              <a:rPr lang="zh-CN" altLang="zh-CN" dirty="0"/>
              <a:t>●属性的次序无关性：二维表中属性的次序可以任意交换。</a:t>
            </a:r>
          </a:p>
          <a:p>
            <a:pPr marL="0" indent="0">
              <a:buNone/>
            </a:pPr>
            <a:r>
              <a:rPr lang="zh-CN" altLang="zh-CN" dirty="0"/>
              <a:t>●分量值域的同一性：二维表属性的分量具有与该属性相同的值域，或者说列是同质的。</a:t>
            </a:r>
            <a:endParaRPr lang="en-US" altLang="zh-CN" dirty="0"/>
          </a:p>
          <a:p>
            <a:pPr marL="0" indent="0">
              <a:buNone/>
            </a:pPr>
            <a:endParaRPr lang="zh-CN" altLang="zh-CN" dirty="0"/>
          </a:p>
          <a:p>
            <a:pPr marL="0" indent="0">
              <a:buNone/>
            </a:pPr>
            <a:r>
              <a:rPr lang="zh-CN" altLang="zh-CN" dirty="0"/>
              <a:t>满足以上</a:t>
            </a:r>
            <a:r>
              <a:rPr lang="en-US" altLang="zh-CN" dirty="0"/>
              <a:t>7</a:t>
            </a:r>
            <a:r>
              <a:rPr lang="zh-CN" altLang="zh-CN" dirty="0"/>
              <a:t>个性质的二维表称为关系，以二维表为基本结构所建立的模型称为关系模型。</a:t>
            </a:r>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关系模型</a:t>
            </a:r>
          </a:p>
        </p:txBody>
      </p:sp>
      <p:pic>
        <p:nvPicPr>
          <p:cNvPr id="8" name="图片 7">
            <a:extLst>
              <a:ext uri="{FF2B5EF4-FFF2-40B4-BE49-F238E27FC236}">
                <a16:creationId xmlns:a16="http://schemas.microsoft.com/office/drawing/2014/main" id="{E7334A4D-7688-4CE3-B853-848E67E28B99}"/>
              </a:ext>
            </a:extLst>
          </p:cNvPr>
          <p:cNvPicPr>
            <a:picLocks noChangeAspect="1"/>
          </p:cNvPicPr>
          <p:nvPr/>
        </p:nvPicPr>
        <p:blipFill>
          <a:blip r:embed="rId2"/>
          <a:stretch>
            <a:fillRect/>
          </a:stretch>
        </p:blipFill>
        <p:spPr>
          <a:xfrm>
            <a:off x="7854215" y="1995102"/>
            <a:ext cx="4083093" cy="1643063"/>
          </a:xfrm>
          <a:prstGeom prst="rect">
            <a:avLst/>
          </a:prstGeom>
        </p:spPr>
      </p:pic>
    </p:spTree>
    <p:extLst>
      <p:ext uri="{BB962C8B-B14F-4D97-AF65-F5344CB8AC3E}">
        <p14:creationId xmlns:p14="http://schemas.microsoft.com/office/powerpoint/2010/main" val="302968520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656936" y="1300452"/>
            <a:ext cx="11093450" cy="3411965"/>
          </a:xfrm>
        </p:spPr>
        <p:txBody>
          <a:bodyPr>
            <a:normAutofit fontScale="55000" lnSpcReduction="20000"/>
          </a:bodyPr>
          <a:lstStyle/>
          <a:p>
            <a:pPr marL="0" indent="0">
              <a:buNone/>
            </a:pPr>
            <a:r>
              <a:rPr lang="en-US" altLang="zh-CN" sz="4400" dirty="0">
                <a:solidFill>
                  <a:srgbClr val="FF0000"/>
                </a:solidFill>
              </a:rPr>
              <a:t>3.</a:t>
            </a:r>
            <a:r>
              <a:rPr lang="zh-CN" altLang="en-US" sz="4400" dirty="0">
                <a:solidFill>
                  <a:srgbClr val="FF0000"/>
                </a:solidFill>
              </a:rPr>
              <a:t>完整性约束</a:t>
            </a:r>
            <a:endParaRPr lang="en-US" altLang="zh-CN" sz="4400" dirty="0">
              <a:solidFill>
                <a:srgbClr val="FF0000"/>
              </a:solidFill>
            </a:endParaRPr>
          </a:p>
          <a:p>
            <a:pPr marL="0" indent="0">
              <a:buNone/>
            </a:pPr>
            <a:endParaRPr lang="en-US" altLang="zh-CN" sz="3800" dirty="0"/>
          </a:p>
          <a:p>
            <a:pPr marL="0" indent="0">
              <a:buNone/>
            </a:pPr>
            <a:r>
              <a:rPr lang="zh-CN" altLang="zh-CN" sz="2900" dirty="0"/>
              <a:t>●实体完整性约束。若属性</a:t>
            </a:r>
            <a:r>
              <a:rPr lang="en-US" altLang="zh-CN" sz="2900" dirty="0"/>
              <a:t>M</a:t>
            </a:r>
            <a:r>
              <a:rPr lang="zh-CN" altLang="zh-CN" sz="2900" dirty="0"/>
              <a:t>是关系的主键，则属性</a:t>
            </a:r>
            <a:r>
              <a:rPr lang="en-US" altLang="zh-CN" sz="2900" dirty="0"/>
              <a:t>M</a:t>
            </a:r>
            <a:r>
              <a:rPr lang="zh-CN" altLang="zh-CN" sz="2900" dirty="0"/>
              <a:t>中的属性值不能为空值。例如，在学生登记表中，主码为“学号”，则“学号”不能取空值。</a:t>
            </a:r>
            <a:endParaRPr lang="en-US" altLang="zh-CN" sz="2900" dirty="0"/>
          </a:p>
          <a:p>
            <a:pPr marL="0" indent="0">
              <a:buNone/>
            </a:pPr>
            <a:endParaRPr lang="zh-CN" altLang="zh-CN" sz="2900" dirty="0"/>
          </a:p>
          <a:p>
            <a:pPr marL="0" indent="0">
              <a:buNone/>
            </a:pPr>
            <a:r>
              <a:rPr lang="zh-CN" altLang="zh-CN" sz="2900" dirty="0"/>
              <a:t>●参照完整性约束。若属性（或属性组）</a:t>
            </a:r>
            <a:r>
              <a:rPr lang="en-US" altLang="zh-CN" sz="2900" dirty="0"/>
              <a:t>A</a:t>
            </a:r>
            <a:r>
              <a:rPr lang="zh-CN" altLang="zh-CN" sz="2900" dirty="0"/>
              <a:t>是关系</a:t>
            </a:r>
            <a:r>
              <a:rPr lang="en-US" altLang="zh-CN" sz="2900" dirty="0"/>
              <a:t>M</a:t>
            </a:r>
            <a:r>
              <a:rPr lang="zh-CN" altLang="zh-CN" sz="2900" dirty="0"/>
              <a:t>的外键，它与关系</a:t>
            </a:r>
            <a:r>
              <a:rPr lang="en-US" altLang="zh-CN" sz="2900" dirty="0"/>
              <a:t>N</a:t>
            </a:r>
            <a:r>
              <a:rPr lang="zh-CN" altLang="zh-CN" sz="2900" dirty="0"/>
              <a:t>的主码相对应，则对于关系</a:t>
            </a:r>
            <a:r>
              <a:rPr lang="en-US" altLang="zh-CN" sz="2900" dirty="0"/>
              <a:t>M</a:t>
            </a:r>
            <a:r>
              <a:rPr lang="zh-CN" altLang="zh-CN" sz="2900" dirty="0"/>
              <a:t>中的每个元组在</a:t>
            </a:r>
            <a:r>
              <a:rPr lang="en-US" altLang="zh-CN" sz="2900" dirty="0"/>
              <a:t>A</a:t>
            </a:r>
            <a:r>
              <a:rPr lang="zh-CN" altLang="zh-CN" sz="2900" dirty="0"/>
              <a:t>上的值必须为：要么取空值（</a:t>
            </a:r>
            <a:r>
              <a:rPr lang="en-US" altLang="zh-CN" sz="2900" dirty="0"/>
              <a:t>A</a:t>
            </a:r>
            <a:r>
              <a:rPr lang="zh-CN" altLang="zh-CN" sz="2900" dirty="0"/>
              <a:t>的每个属性值均为空值）；要么等于关系</a:t>
            </a:r>
            <a:r>
              <a:rPr lang="en-US" altLang="zh-CN" sz="2900" dirty="0"/>
              <a:t>N</a:t>
            </a:r>
            <a:r>
              <a:rPr lang="zh-CN" altLang="zh-CN" sz="2900" dirty="0"/>
              <a:t>中某个元组的主码值。</a:t>
            </a:r>
          </a:p>
          <a:p>
            <a:pPr marL="0" indent="0">
              <a:buNone/>
            </a:pPr>
            <a:r>
              <a:rPr lang="zh-CN" altLang="zh-CN" sz="2900" dirty="0"/>
              <a:t>例如，对于学生登记表和系信息表，学生登记表中每个元组的“系号”属性只能取两类值：空值，表示尚未给该学生分配系；非空值，这时该值必须是系信息表关系中某个元组的“系号”值，表示该学生不可能分配到一个不存在的系中。</a:t>
            </a:r>
            <a:endParaRPr lang="en-US" altLang="zh-CN" sz="2900" dirty="0"/>
          </a:p>
          <a:p>
            <a:pPr marL="0" indent="0">
              <a:buNone/>
            </a:pPr>
            <a:endParaRPr lang="zh-CN" altLang="zh-CN" sz="2900" dirty="0"/>
          </a:p>
          <a:p>
            <a:pPr marL="0" indent="0">
              <a:buNone/>
            </a:pPr>
            <a:r>
              <a:rPr lang="zh-CN" altLang="zh-CN" sz="2900" dirty="0"/>
              <a:t>●用户定义的完整性约束。用户定义的完整性约束反映了某一具体应用所涉及的数据必须满足的语义要求。例如，某个属性的取值范围为</a:t>
            </a:r>
            <a:r>
              <a:rPr lang="en-US" altLang="zh-CN" sz="2900" dirty="0"/>
              <a:t>1</a:t>
            </a:r>
            <a:r>
              <a:rPr lang="zh-CN" altLang="zh-CN" sz="2900" dirty="0"/>
              <a:t>～</a:t>
            </a:r>
            <a:r>
              <a:rPr lang="en-US" altLang="zh-CN" sz="2900" dirty="0"/>
              <a:t>200</a:t>
            </a:r>
            <a:r>
              <a:rPr lang="zh-CN" altLang="zh-CN" sz="2900" dirty="0"/>
              <a:t>，某个属性必须取唯一值等</a:t>
            </a:r>
            <a:r>
              <a:rPr lang="zh-CN" altLang="zh-CN" dirty="0"/>
              <a:t>。</a:t>
            </a:r>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关系模型</a:t>
            </a:r>
          </a:p>
        </p:txBody>
      </p:sp>
      <p:pic>
        <p:nvPicPr>
          <p:cNvPr id="5" name="图片 4">
            <a:extLst>
              <a:ext uri="{FF2B5EF4-FFF2-40B4-BE49-F238E27FC236}">
                <a16:creationId xmlns:a16="http://schemas.microsoft.com/office/drawing/2014/main" id="{35F3B4A2-192D-49E9-8106-3855B683C321}"/>
              </a:ext>
            </a:extLst>
          </p:cNvPr>
          <p:cNvPicPr>
            <a:picLocks noChangeAspect="1"/>
          </p:cNvPicPr>
          <p:nvPr/>
        </p:nvPicPr>
        <p:blipFill>
          <a:blip r:embed="rId2"/>
          <a:stretch>
            <a:fillRect/>
          </a:stretch>
        </p:blipFill>
        <p:spPr>
          <a:xfrm>
            <a:off x="1507821" y="4712417"/>
            <a:ext cx="4083093" cy="1643063"/>
          </a:xfrm>
          <a:prstGeom prst="rect">
            <a:avLst/>
          </a:prstGeom>
        </p:spPr>
      </p:pic>
      <p:pic>
        <p:nvPicPr>
          <p:cNvPr id="6" name="图片 5">
            <a:extLst>
              <a:ext uri="{FF2B5EF4-FFF2-40B4-BE49-F238E27FC236}">
                <a16:creationId xmlns:a16="http://schemas.microsoft.com/office/drawing/2014/main" id="{0FBFD17C-73AB-4728-8589-16DED07628E3}"/>
              </a:ext>
            </a:extLst>
          </p:cNvPr>
          <p:cNvPicPr>
            <a:picLocks noChangeAspect="1"/>
          </p:cNvPicPr>
          <p:nvPr/>
        </p:nvPicPr>
        <p:blipFill>
          <a:blip r:embed="rId3"/>
          <a:stretch>
            <a:fillRect/>
          </a:stretch>
        </p:blipFill>
        <p:spPr>
          <a:xfrm>
            <a:off x="6025044" y="4712417"/>
            <a:ext cx="3713324" cy="1643063"/>
          </a:xfrm>
          <a:prstGeom prst="rect">
            <a:avLst/>
          </a:prstGeom>
        </p:spPr>
      </p:pic>
    </p:spTree>
    <p:extLst>
      <p:ext uri="{BB962C8B-B14F-4D97-AF65-F5344CB8AC3E}">
        <p14:creationId xmlns:p14="http://schemas.microsoft.com/office/powerpoint/2010/main" val="22121913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C795B0A-A15E-43D2-9632-9F9CF899526C}"/>
              </a:ext>
            </a:extLst>
          </p:cNvPr>
          <p:cNvSpPr/>
          <p:nvPr/>
        </p:nvSpPr>
        <p:spPr>
          <a:xfrm>
            <a:off x="589936" y="1284360"/>
            <a:ext cx="11100620" cy="2062103"/>
          </a:xfrm>
          <a:prstGeom prst="rect">
            <a:avLst/>
          </a:prstGeom>
        </p:spPr>
        <p:txBody>
          <a:bodyPr wrap="square">
            <a:spAutoFit/>
          </a:bodyPr>
          <a:lstStyle/>
          <a:p>
            <a:r>
              <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例题</a:t>
            </a:r>
            <a:r>
              <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zh-CN" dirty="0">
                <a:latin typeface="宋体" panose="02010600030101010101" pitchFamily="2" charset="-122"/>
                <a:ea typeface="宋体" panose="02010600030101010101" pitchFamily="2" charset="-122"/>
                <a:cs typeface="宋体" panose="02010600030101010101" pitchFamily="2" charset="-122"/>
              </a:rPr>
              <a:t>学生关系模式中有</a:t>
            </a:r>
            <a:r>
              <a:rPr lang="en-US" altLang="zh-CN" dirty="0">
                <a:latin typeface="宋体" panose="02010600030101010101" pitchFamily="2" charset="-122"/>
                <a:ea typeface="宋体" panose="02010600030101010101" pitchFamily="2" charset="-122"/>
                <a:cs typeface="宋体" panose="02010600030101010101" pitchFamily="2" charset="-122"/>
              </a:rPr>
              <a:t>D(D#,</a:t>
            </a:r>
            <a:r>
              <a:rPr lang="en-US" altLang="zh-CN" dirty="0" err="1">
                <a:latin typeface="宋体" panose="02010600030101010101" pitchFamily="2" charset="-122"/>
                <a:ea typeface="宋体" panose="02010600030101010101" pitchFamily="2" charset="-122"/>
                <a:cs typeface="宋体" panose="02010600030101010101" pitchFamily="2" charset="-122"/>
              </a:rPr>
              <a:t>Dn,Dl,DAddr</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其属性分别为系编号、系名称、系主任和系地址）和</a:t>
            </a:r>
            <a:r>
              <a:rPr lang="en-US" altLang="zh-CN" dirty="0">
                <a:latin typeface="宋体" panose="02010600030101010101" pitchFamily="2" charset="-122"/>
                <a:ea typeface="宋体" panose="02010600030101010101" pitchFamily="2" charset="-122"/>
                <a:cs typeface="宋体" panose="02010600030101010101" pitchFamily="2" charset="-122"/>
              </a:rPr>
              <a:t>S(S#,</a:t>
            </a:r>
            <a:r>
              <a:rPr lang="en-US" altLang="zh-CN" dirty="0" err="1">
                <a:latin typeface="宋体" panose="02010600030101010101" pitchFamily="2" charset="-122"/>
                <a:ea typeface="宋体" panose="02010600030101010101" pitchFamily="2" charset="-122"/>
                <a:cs typeface="宋体" panose="02010600030101010101" pitchFamily="2" charset="-122"/>
              </a:rPr>
              <a:t>Sn,SG,Date,Maj,D</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zh-CN" dirty="0">
                <a:latin typeface="宋体" panose="02010600030101010101" pitchFamily="2" charset="-122"/>
                <a:ea typeface="宋体" panose="02010600030101010101" pitchFamily="2" charset="-122"/>
                <a:cs typeface="宋体" panose="02010600030101010101" pitchFamily="2" charset="-122"/>
              </a:rPr>
              <a:t>（其属性分别为学号、姓名、性别、入学日期、专业和系编号）两个关系，关系</a:t>
            </a:r>
            <a:r>
              <a:rPr lang="en-US" altLang="zh-CN" dirty="0">
                <a:latin typeface="宋体" panose="02010600030101010101" pitchFamily="2" charset="-122"/>
                <a:ea typeface="宋体" panose="02010600030101010101" pitchFamily="2" charset="-122"/>
                <a:cs typeface="宋体" panose="02010600030101010101" pitchFamily="2" charset="-122"/>
              </a:rPr>
              <a:t>S</a:t>
            </a:r>
            <a:r>
              <a:rPr lang="zh-CN" altLang="zh-CN" dirty="0">
                <a:latin typeface="宋体" panose="02010600030101010101" pitchFamily="2" charset="-122"/>
                <a:ea typeface="宋体" panose="02010600030101010101" pitchFamily="2" charset="-122"/>
                <a:cs typeface="宋体" panose="02010600030101010101" pitchFamily="2" charset="-122"/>
              </a:rPr>
              <a:t>的主键（码）是</a:t>
            </a:r>
            <a:r>
              <a:rPr lang="en-US" altLang="zh-CN" dirty="0">
                <a:latin typeface="宋体" panose="02010600030101010101" pitchFamily="2" charset="-122"/>
                <a:ea typeface="宋体" panose="02010600030101010101" pitchFamily="2" charset="-122"/>
                <a:cs typeface="宋体" panose="02010600030101010101" pitchFamily="2" charset="-122"/>
              </a:rPr>
              <a:t>S#</a:t>
            </a:r>
            <a:r>
              <a:rPr lang="zh-CN" altLang="zh-CN" dirty="0">
                <a:latin typeface="宋体" panose="02010600030101010101" pitchFamily="2" charset="-122"/>
                <a:ea typeface="宋体" panose="02010600030101010101" pitchFamily="2" charset="-122"/>
                <a:cs typeface="宋体" panose="02010600030101010101" pitchFamily="2" charset="-122"/>
              </a:rPr>
              <a:t>，关系</a:t>
            </a:r>
            <a:r>
              <a:rPr lang="en-US" altLang="zh-CN" dirty="0">
                <a:latin typeface="宋体" panose="02010600030101010101" pitchFamily="2" charset="-122"/>
                <a:ea typeface="宋体" panose="02010600030101010101" pitchFamily="2" charset="-122"/>
                <a:cs typeface="宋体" panose="02010600030101010101" pitchFamily="2" charset="-122"/>
              </a:rPr>
              <a:t>S</a:t>
            </a:r>
            <a:r>
              <a:rPr lang="zh-CN" altLang="zh-CN" dirty="0">
                <a:latin typeface="宋体" panose="02010600030101010101" pitchFamily="2" charset="-122"/>
                <a:ea typeface="宋体" panose="02010600030101010101" pitchFamily="2" charset="-122"/>
                <a:cs typeface="宋体" panose="02010600030101010101" pitchFamily="2" charset="-122"/>
              </a:rPr>
              <a:t>的外键（码）是 </a:t>
            </a: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A)Dl</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B)Maj</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C)D#</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D)</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Dn</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dirty="0">
                <a:latin typeface="宋体" panose="02010600030101010101" pitchFamily="2" charset="-122"/>
                <a:ea typeface="宋体" panose="02010600030101010101" pitchFamily="2" charset="-122"/>
                <a:cs typeface="宋体" panose="02010600030101010101" pitchFamily="2" charset="-122"/>
              </a:rPr>
              <a:t>【解析】</a:t>
            </a: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在关系</a:t>
            </a: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中为主键，但在关系</a:t>
            </a:r>
            <a:r>
              <a:rPr lang="en-US" altLang="zh-CN" dirty="0">
                <a:latin typeface="宋体" panose="02010600030101010101" pitchFamily="2" charset="-122"/>
                <a:ea typeface="宋体" panose="02010600030101010101" pitchFamily="2" charset="-122"/>
                <a:cs typeface="宋体" panose="02010600030101010101" pitchFamily="2" charset="-122"/>
              </a:rPr>
              <a:t>S</a:t>
            </a:r>
            <a:r>
              <a:rPr lang="zh-CN" altLang="zh-CN" dirty="0">
                <a:latin typeface="宋体" panose="02010600030101010101" pitchFamily="2" charset="-122"/>
                <a:ea typeface="宋体" panose="02010600030101010101" pitchFamily="2" charset="-122"/>
                <a:cs typeface="宋体" panose="02010600030101010101" pitchFamily="2" charset="-122"/>
              </a:rPr>
              <a:t>中不是主键，因此</a:t>
            </a:r>
            <a:r>
              <a:rPr lang="en-US" altLang="zh-CN" dirty="0">
                <a:latin typeface="宋体" panose="02010600030101010101" pitchFamily="2" charset="-122"/>
                <a:ea typeface="宋体" panose="02010600030101010101" pitchFamily="2" charset="-122"/>
                <a:cs typeface="宋体" panose="02010600030101010101" pitchFamily="2" charset="-122"/>
              </a:rPr>
              <a:t>D#</a:t>
            </a:r>
            <a:r>
              <a:rPr lang="zh-CN" altLang="zh-CN" dirty="0">
                <a:latin typeface="宋体" panose="02010600030101010101" pitchFamily="2" charset="-122"/>
                <a:ea typeface="宋体" panose="02010600030101010101" pitchFamily="2" charset="-122"/>
                <a:cs typeface="宋体" panose="02010600030101010101" pitchFamily="2" charset="-122"/>
              </a:rPr>
              <a:t>是关系</a:t>
            </a:r>
            <a:r>
              <a:rPr lang="en-US" altLang="zh-CN" dirty="0">
                <a:latin typeface="宋体" panose="02010600030101010101" pitchFamily="2" charset="-122"/>
                <a:ea typeface="宋体" panose="02010600030101010101" pitchFamily="2" charset="-122"/>
                <a:cs typeface="宋体" panose="02010600030101010101" pitchFamily="2" charset="-122"/>
              </a:rPr>
              <a:t>S</a:t>
            </a:r>
            <a:r>
              <a:rPr lang="zh-CN" altLang="zh-CN" dirty="0">
                <a:latin typeface="宋体" panose="02010600030101010101" pitchFamily="2" charset="-122"/>
                <a:ea typeface="宋体" panose="02010600030101010101" pitchFamily="2" charset="-122"/>
                <a:cs typeface="宋体" panose="02010600030101010101" pitchFamily="2" charset="-122"/>
              </a:rPr>
              <a:t>的外键（码）。</a:t>
            </a:r>
          </a:p>
        </p:txBody>
      </p:sp>
      <p:sp>
        <p:nvSpPr>
          <p:cNvPr id="3" name="矩形 2">
            <a:extLst>
              <a:ext uri="{FF2B5EF4-FFF2-40B4-BE49-F238E27FC236}">
                <a16:creationId xmlns:a16="http://schemas.microsoft.com/office/drawing/2014/main" id="{A081BB73-9E07-47D9-91EF-3A66EEE3D828}"/>
              </a:ext>
            </a:extLst>
          </p:cNvPr>
          <p:cNvSpPr/>
          <p:nvPr/>
        </p:nvSpPr>
        <p:spPr>
          <a:xfrm>
            <a:off x="550605" y="3565443"/>
            <a:ext cx="11233355" cy="2062103"/>
          </a:xfrm>
          <a:prstGeom prst="rect">
            <a:avLst/>
          </a:prstGeom>
        </p:spPr>
        <p:txBody>
          <a:bodyPr wrap="square">
            <a:spAutoFit/>
          </a:bodyPr>
          <a:lstStyle/>
          <a:p>
            <a:r>
              <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例题</a:t>
            </a:r>
            <a:r>
              <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学校的数据库中有表示系和学生的关系：系（系编号，系名称，系主任，电话，地点），学生（学号，姓名，性别，入学日期，专业，系编号），则关系学生中的主键和外键分别是</a:t>
            </a: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学号，无</a:t>
            </a: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B)</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学号，专业</a:t>
            </a: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学号，姓名</a:t>
            </a: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D)</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学号，系编号</a:t>
            </a:r>
          </a:p>
          <a:p>
            <a:r>
              <a:rPr lang="zh-CN" altLang="zh-CN" dirty="0">
                <a:latin typeface="宋体" panose="02010600030101010101" pitchFamily="2" charset="-122"/>
                <a:ea typeface="宋体" panose="02010600030101010101" pitchFamily="2" charset="-122"/>
                <a:cs typeface="宋体" panose="02010600030101010101" pitchFamily="2" charset="-122"/>
              </a:rPr>
              <a:t>【解析】在“系”表中，“系编号”为主键；在“学生”表中，“学号”是主键，“系编号”不是主键，则“系编号”是表“学生”的外键。</a:t>
            </a:r>
          </a:p>
        </p:txBody>
      </p:sp>
      <p:sp>
        <p:nvSpPr>
          <p:cNvPr id="4" name="矩形 3">
            <a:extLst>
              <a:ext uri="{FF2B5EF4-FFF2-40B4-BE49-F238E27FC236}">
                <a16:creationId xmlns:a16="http://schemas.microsoft.com/office/drawing/2014/main" id="{535DB77F-2A74-483A-A883-F53B95CA070F}"/>
              </a:ext>
            </a:extLst>
          </p:cNvPr>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关系模型</a:t>
            </a:r>
          </a:p>
        </p:txBody>
      </p:sp>
    </p:spTree>
    <p:extLst>
      <p:ext uri="{BB962C8B-B14F-4D97-AF65-F5344CB8AC3E}">
        <p14:creationId xmlns:p14="http://schemas.microsoft.com/office/powerpoint/2010/main" val="87030889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49275" y="1329027"/>
            <a:ext cx="11093450" cy="1084262"/>
          </a:xfrm>
        </p:spPr>
        <p:txBody>
          <a:bodyPr>
            <a:normAutofit fontScale="55000" lnSpcReduction="20000"/>
          </a:bodyPr>
          <a:lstStyle/>
          <a:p>
            <a:pPr marL="0" indent="0">
              <a:buNone/>
            </a:pPr>
            <a:r>
              <a:rPr lang="en-US" altLang="zh-CN" sz="4400" dirty="0">
                <a:solidFill>
                  <a:srgbClr val="FF0000"/>
                </a:solidFill>
              </a:rPr>
              <a:t>1.</a:t>
            </a:r>
            <a:r>
              <a:rPr lang="zh-CN" altLang="en-US" sz="4400" dirty="0">
                <a:solidFill>
                  <a:srgbClr val="FF0000"/>
                </a:solidFill>
              </a:rPr>
              <a:t>差运算</a:t>
            </a:r>
            <a:endParaRPr lang="en-US" altLang="zh-CN" sz="4400" dirty="0">
              <a:solidFill>
                <a:srgbClr val="FF0000"/>
              </a:solidFill>
            </a:endParaRPr>
          </a:p>
          <a:p>
            <a:pPr marL="0" indent="0">
              <a:buNone/>
            </a:pPr>
            <a:endParaRPr lang="en-US" altLang="zh-CN" sz="3800" dirty="0"/>
          </a:p>
          <a:p>
            <a:pPr marL="0" indent="0">
              <a:buNone/>
            </a:pPr>
            <a:r>
              <a:rPr lang="zh-CN" altLang="zh-CN" dirty="0"/>
              <a:t>关系</a:t>
            </a:r>
            <a:r>
              <a:rPr lang="en-US" altLang="zh-CN" dirty="0"/>
              <a:t>R</a:t>
            </a:r>
            <a:r>
              <a:rPr lang="zh-CN" altLang="zh-CN" dirty="0"/>
              <a:t>和关系</a:t>
            </a:r>
            <a:r>
              <a:rPr lang="en-US" altLang="zh-CN" dirty="0"/>
              <a:t>S</a:t>
            </a:r>
            <a:r>
              <a:rPr lang="zh-CN" altLang="zh-CN" dirty="0"/>
              <a:t>经过差运算后得到的关系由属于关系</a:t>
            </a:r>
            <a:r>
              <a:rPr lang="en-US" altLang="zh-CN" dirty="0"/>
              <a:t>R</a:t>
            </a:r>
            <a:r>
              <a:rPr lang="zh-CN" altLang="zh-CN" dirty="0"/>
              <a:t>而且不属于关系</a:t>
            </a:r>
            <a:r>
              <a:rPr lang="en-US" altLang="zh-CN" dirty="0"/>
              <a:t>S</a:t>
            </a:r>
            <a:r>
              <a:rPr lang="zh-CN" altLang="zh-CN" dirty="0"/>
              <a:t>的元组构成，记为</a:t>
            </a:r>
            <a:r>
              <a:rPr lang="en-US" altLang="zh-CN" dirty="0"/>
              <a:t>R-S</a:t>
            </a:r>
            <a:r>
              <a:rPr lang="zh-CN" altLang="zh-CN" dirty="0"/>
              <a:t>。</a:t>
            </a:r>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2" name="图片 1">
            <a:extLst>
              <a:ext uri="{FF2B5EF4-FFF2-40B4-BE49-F238E27FC236}">
                <a16:creationId xmlns:a16="http://schemas.microsoft.com/office/drawing/2014/main" id="{A5603E66-5F85-408B-96EA-78C1126DED51}"/>
              </a:ext>
            </a:extLst>
          </p:cNvPr>
          <p:cNvPicPr>
            <a:picLocks noChangeAspect="1"/>
          </p:cNvPicPr>
          <p:nvPr/>
        </p:nvPicPr>
        <p:blipFill>
          <a:blip r:embed="rId2"/>
          <a:stretch>
            <a:fillRect/>
          </a:stretch>
        </p:blipFill>
        <p:spPr>
          <a:xfrm>
            <a:off x="3231144" y="2651971"/>
            <a:ext cx="5144553" cy="2454658"/>
          </a:xfrm>
          <a:prstGeom prst="rect">
            <a:avLst/>
          </a:prstGeom>
        </p:spPr>
      </p:pic>
    </p:spTree>
    <p:extLst>
      <p:ext uri="{BB962C8B-B14F-4D97-AF65-F5344CB8AC3E}">
        <p14:creationId xmlns:p14="http://schemas.microsoft.com/office/powerpoint/2010/main" val="58213718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41049" y="1364071"/>
            <a:ext cx="11323637" cy="1262062"/>
          </a:xfrm>
        </p:spPr>
        <p:txBody>
          <a:bodyPr>
            <a:normAutofit fontScale="55000" lnSpcReduction="20000"/>
          </a:bodyPr>
          <a:lstStyle/>
          <a:p>
            <a:pPr marL="0" indent="0">
              <a:buNone/>
            </a:pPr>
            <a:r>
              <a:rPr lang="en-US" altLang="zh-CN" sz="4400" dirty="0">
                <a:solidFill>
                  <a:srgbClr val="FF0000"/>
                </a:solidFill>
              </a:rPr>
              <a:t>2.</a:t>
            </a:r>
            <a:r>
              <a:rPr lang="zh-CN" altLang="en-US" sz="4400" dirty="0">
                <a:solidFill>
                  <a:srgbClr val="FF0000"/>
                </a:solidFill>
              </a:rPr>
              <a:t>交运算</a:t>
            </a:r>
            <a:endParaRPr lang="en-US" altLang="zh-CN" sz="4400" dirty="0">
              <a:solidFill>
                <a:srgbClr val="FF0000"/>
              </a:solidFill>
            </a:endParaRPr>
          </a:p>
          <a:p>
            <a:pPr marL="0" indent="0">
              <a:buNone/>
            </a:pPr>
            <a:endParaRPr lang="en-US" altLang="zh-CN" sz="3800" dirty="0"/>
          </a:p>
          <a:p>
            <a:pPr marL="0" indent="0">
              <a:buNone/>
            </a:pPr>
            <a:r>
              <a:rPr lang="zh-CN" altLang="zh-CN" dirty="0"/>
              <a:t>假设有</a:t>
            </a:r>
            <a:r>
              <a:rPr lang="en-US" altLang="zh-CN" dirty="0"/>
              <a:t>n</a:t>
            </a:r>
            <a:r>
              <a:rPr lang="zh-CN" altLang="zh-CN" dirty="0"/>
              <a:t>元关系</a:t>
            </a:r>
            <a:r>
              <a:rPr lang="en-US" altLang="zh-CN" dirty="0"/>
              <a:t>R</a:t>
            </a:r>
            <a:r>
              <a:rPr lang="zh-CN" altLang="zh-CN" dirty="0"/>
              <a:t>和</a:t>
            </a:r>
            <a:r>
              <a:rPr lang="en-US" altLang="zh-CN" dirty="0"/>
              <a:t>n</a:t>
            </a:r>
            <a:r>
              <a:rPr lang="zh-CN" altLang="zh-CN" dirty="0"/>
              <a:t>元关系</a:t>
            </a:r>
            <a:r>
              <a:rPr lang="en-US" altLang="zh-CN" dirty="0"/>
              <a:t>S</a:t>
            </a:r>
            <a:r>
              <a:rPr lang="zh-CN" altLang="zh-CN" dirty="0"/>
              <a:t>，它们的交仍然是一个</a:t>
            </a:r>
            <a:r>
              <a:rPr lang="en-US" altLang="zh-CN" dirty="0"/>
              <a:t>n</a:t>
            </a:r>
            <a:r>
              <a:rPr lang="zh-CN" altLang="zh-CN" dirty="0"/>
              <a:t>元关系，它由属于关系</a:t>
            </a:r>
            <a:r>
              <a:rPr lang="en-US" altLang="zh-CN" dirty="0"/>
              <a:t>R</a:t>
            </a:r>
            <a:r>
              <a:rPr lang="zh-CN" altLang="zh-CN" dirty="0"/>
              <a:t>且属于关系</a:t>
            </a:r>
            <a:r>
              <a:rPr lang="en-US" altLang="zh-CN" dirty="0"/>
              <a:t>S</a:t>
            </a:r>
            <a:r>
              <a:rPr lang="zh-CN" altLang="zh-CN" dirty="0"/>
              <a:t>的元组组成，并记为</a:t>
            </a:r>
            <a:r>
              <a:rPr lang="en-US" altLang="zh-CN" dirty="0"/>
              <a:t>R</a:t>
            </a:r>
            <a:r>
              <a:rPr lang="zh-CN" altLang="zh-CN" dirty="0"/>
              <a:t>∩</a:t>
            </a:r>
            <a:r>
              <a:rPr lang="en-US" altLang="zh-CN" dirty="0"/>
              <a:t>S</a:t>
            </a:r>
            <a:r>
              <a:rPr lang="zh-CN" altLang="zh-CN" dirty="0"/>
              <a:t>。</a:t>
            </a:r>
            <a:r>
              <a:rPr lang="en-US" altLang="zh-CN" dirty="0"/>
              <a:t>R</a:t>
            </a:r>
            <a:r>
              <a:rPr lang="zh-CN" altLang="zh-CN" dirty="0"/>
              <a:t>∩</a:t>
            </a:r>
            <a:r>
              <a:rPr lang="en-US" altLang="zh-CN" dirty="0"/>
              <a:t>S</a:t>
            </a:r>
            <a:r>
              <a:rPr lang="zh-CN" altLang="zh-CN" dirty="0"/>
              <a:t>＝</a:t>
            </a:r>
            <a:r>
              <a:rPr lang="en-US" altLang="zh-CN" dirty="0"/>
              <a:t>R-(R-S)</a:t>
            </a:r>
            <a:r>
              <a:rPr lang="zh-CN" altLang="zh-CN" dirty="0"/>
              <a:t>。</a:t>
            </a:r>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2" name="图片 1">
            <a:extLst>
              <a:ext uri="{FF2B5EF4-FFF2-40B4-BE49-F238E27FC236}">
                <a16:creationId xmlns:a16="http://schemas.microsoft.com/office/drawing/2014/main" id="{5FA19837-D815-4AFF-8EC3-A98E21661BC3}"/>
              </a:ext>
            </a:extLst>
          </p:cNvPr>
          <p:cNvPicPr>
            <a:picLocks noChangeAspect="1"/>
          </p:cNvPicPr>
          <p:nvPr/>
        </p:nvPicPr>
        <p:blipFill>
          <a:blip r:embed="rId2"/>
          <a:stretch>
            <a:fillRect/>
          </a:stretch>
        </p:blipFill>
        <p:spPr>
          <a:xfrm>
            <a:off x="3082038" y="2807110"/>
            <a:ext cx="6332444" cy="3112982"/>
          </a:xfrm>
          <a:prstGeom prst="rect">
            <a:avLst/>
          </a:prstGeom>
        </p:spPr>
      </p:pic>
    </p:spTree>
    <p:extLst>
      <p:ext uri="{BB962C8B-B14F-4D97-AF65-F5344CB8AC3E}">
        <p14:creationId xmlns:p14="http://schemas.microsoft.com/office/powerpoint/2010/main" val="163101836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802521" y="14718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sp>
        <p:nvSpPr>
          <p:cNvPr id="9" name="内容占位符 8"/>
          <p:cNvSpPr>
            <a:spLocks noGrp="1"/>
          </p:cNvSpPr>
          <p:nvPr>
            <p:ph sz="half" idx="4294967295"/>
          </p:nvPr>
        </p:nvSpPr>
        <p:spPr>
          <a:xfrm>
            <a:off x="556636" y="1306037"/>
            <a:ext cx="11323637" cy="984250"/>
          </a:xfrm>
        </p:spPr>
        <p:txBody>
          <a:bodyPr>
            <a:normAutofit fontScale="55000" lnSpcReduction="20000"/>
          </a:bodyPr>
          <a:lstStyle/>
          <a:p>
            <a:pPr marL="0" indent="0">
              <a:buNone/>
            </a:pPr>
            <a:r>
              <a:rPr lang="en-US" altLang="zh-CN" sz="4400" dirty="0">
                <a:solidFill>
                  <a:srgbClr val="FF0000"/>
                </a:solidFill>
              </a:rPr>
              <a:t>3.</a:t>
            </a:r>
            <a:r>
              <a:rPr lang="zh-CN" altLang="en-US" sz="4400" dirty="0">
                <a:solidFill>
                  <a:srgbClr val="FF0000"/>
                </a:solidFill>
              </a:rPr>
              <a:t>并运算</a:t>
            </a:r>
            <a:endParaRPr lang="en-US" altLang="zh-CN" sz="4400" dirty="0">
              <a:solidFill>
                <a:srgbClr val="FF0000"/>
              </a:solidFill>
            </a:endParaRPr>
          </a:p>
          <a:p>
            <a:pPr marL="0" indent="0">
              <a:buNone/>
            </a:pPr>
            <a:endParaRPr lang="en-US" altLang="zh-CN" sz="3800" dirty="0"/>
          </a:p>
          <a:p>
            <a:pPr marL="0" indent="0">
              <a:buNone/>
            </a:pPr>
            <a:r>
              <a:rPr lang="zh-CN" altLang="zh-CN" dirty="0"/>
              <a:t>关系</a:t>
            </a:r>
            <a:r>
              <a:rPr lang="en-US" altLang="zh-CN" dirty="0"/>
              <a:t>R</a:t>
            </a:r>
            <a:r>
              <a:rPr lang="zh-CN" altLang="zh-CN" dirty="0"/>
              <a:t>与</a:t>
            </a:r>
            <a:r>
              <a:rPr lang="en-US" altLang="zh-CN" dirty="0"/>
              <a:t>S</a:t>
            </a:r>
            <a:r>
              <a:rPr lang="zh-CN" altLang="zh-CN" dirty="0"/>
              <a:t>经并运算后所得到的关系由属于</a:t>
            </a:r>
            <a:r>
              <a:rPr lang="en-US" altLang="zh-CN" dirty="0"/>
              <a:t>R</a:t>
            </a:r>
            <a:r>
              <a:rPr lang="zh-CN" altLang="zh-CN" dirty="0"/>
              <a:t>或属于</a:t>
            </a:r>
            <a:r>
              <a:rPr lang="en-US" altLang="zh-CN" dirty="0"/>
              <a:t>S</a:t>
            </a:r>
            <a:r>
              <a:rPr lang="zh-CN" altLang="zh-CN" dirty="0"/>
              <a:t>的元组构成，记为</a:t>
            </a:r>
            <a:r>
              <a:rPr lang="en-US" altLang="zh-CN" dirty="0"/>
              <a:t>R</a:t>
            </a:r>
            <a:r>
              <a:rPr lang="zh-CN" altLang="zh-CN" dirty="0"/>
              <a:t>∪</a:t>
            </a:r>
            <a:r>
              <a:rPr lang="en-US" altLang="zh-CN" dirty="0"/>
              <a:t>S</a:t>
            </a:r>
            <a:r>
              <a:rPr lang="zh-CN" altLang="zh-CN" dirty="0"/>
              <a:t>。</a:t>
            </a:r>
          </a:p>
        </p:txBody>
      </p:sp>
      <p:sp>
        <p:nvSpPr>
          <p:cNvPr id="11" name="矩形 10"/>
          <p:cNvSpPr/>
          <p:nvPr/>
        </p:nvSpPr>
        <p:spPr>
          <a:xfrm>
            <a:off x="1682923" y="354566"/>
            <a:ext cx="1620957" cy="523220"/>
          </a:xfrm>
          <a:prstGeom prst="rect">
            <a:avLst/>
          </a:prstGeom>
        </p:spPr>
        <p:txBody>
          <a:bodyPr wrap="none">
            <a:spAutoFit/>
          </a:bodyPr>
          <a:lstStyle/>
          <a:p>
            <a:r>
              <a:rPr lang="zh-CN" altLang="en-US" sz="2800" dirty="0">
                <a:solidFill>
                  <a:schemeClr val="bg1"/>
                </a:solidFill>
              </a:rPr>
              <a:t>关系代数</a:t>
            </a:r>
          </a:p>
        </p:txBody>
      </p:sp>
      <p:pic>
        <p:nvPicPr>
          <p:cNvPr id="3" name="图片 2">
            <a:extLst>
              <a:ext uri="{FF2B5EF4-FFF2-40B4-BE49-F238E27FC236}">
                <a16:creationId xmlns:a16="http://schemas.microsoft.com/office/drawing/2014/main" id="{AB66AB28-27D8-4E0C-947D-07901C5B474F}"/>
              </a:ext>
            </a:extLst>
          </p:cNvPr>
          <p:cNvPicPr>
            <a:picLocks noChangeAspect="1"/>
          </p:cNvPicPr>
          <p:nvPr/>
        </p:nvPicPr>
        <p:blipFill>
          <a:blip r:embed="rId2"/>
          <a:stretch>
            <a:fillRect/>
          </a:stretch>
        </p:blipFill>
        <p:spPr>
          <a:xfrm>
            <a:off x="2782530" y="2585471"/>
            <a:ext cx="5949482" cy="3391022"/>
          </a:xfrm>
          <a:prstGeom prst="rect">
            <a:avLst/>
          </a:prstGeom>
        </p:spPr>
      </p:pic>
    </p:spTree>
    <p:extLst>
      <p:ext uri="{BB962C8B-B14F-4D97-AF65-F5344CB8AC3E}">
        <p14:creationId xmlns:p14="http://schemas.microsoft.com/office/powerpoint/2010/main" val="237273464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4383</Words>
  <Application>Microsoft Office PowerPoint</Application>
  <PresentationFormat>宽屏</PresentationFormat>
  <Paragraphs>269</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Arial Unicode MS</vt:lpstr>
      <vt:lpstr>宋体</vt:lpstr>
      <vt:lpstr>微软雅黑</vt:lpstr>
      <vt:lpstr>Agency FB</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liaoying zhang</dc:creator>
  <cp:lastModifiedBy>275200941@qq.com</cp:lastModifiedBy>
  <cp:revision>178</cp:revision>
  <dcterms:created xsi:type="dcterms:W3CDTF">2014-08-07T06:03:15Z</dcterms:created>
  <dcterms:modified xsi:type="dcterms:W3CDTF">2019-03-05T14:27:49Z</dcterms:modified>
</cp:coreProperties>
</file>