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687" r:id="rId2"/>
  </p:sldMasterIdLst>
  <p:sldIdLst>
    <p:sldId id="256" r:id="rId3"/>
    <p:sldId id="257" r:id="rId4"/>
    <p:sldId id="258" r:id="rId5"/>
    <p:sldId id="262" r:id="rId6"/>
    <p:sldId id="263" r:id="rId7"/>
    <p:sldId id="266" r:id="rId8"/>
    <p:sldId id="267" r:id="rId9"/>
    <p:sldId id="264" r:id="rId10"/>
    <p:sldId id="260" r:id="rId11"/>
    <p:sldId id="265" r:id="rId12"/>
    <p:sldId id="261" r:id="rId13"/>
    <p:sldId id="269"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p:scale>
          <a:sx n="81" d="100"/>
          <a:sy n="81" d="100"/>
        </p:scale>
        <p:origin x="-182"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11/21/2021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‹Nr.›</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503085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11/21/2021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424027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11/21/2021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‹Nr.›</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144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E2EB93-D742-44E9-A26F-1CC1DC606F4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2ECB7572-4062-4E92-BF5D-9EC9C463E0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83825DCE-0081-4599-A80A-979864C3657C}"/>
              </a:ext>
            </a:extLst>
          </p:cNvPr>
          <p:cNvSpPr>
            <a:spLocks noGrp="1"/>
          </p:cNvSpPr>
          <p:nvPr>
            <p:ph type="dt" sz="half" idx="10"/>
          </p:nvPr>
        </p:nvSpPr>
        <p:spPr/>
        <p:txBody>
          <a:bodyPr/>
          <a:lstStyle/>
          <a:p>
            <a:fld id="{C4408324-A84C-4A45-93B6-78D079CCE772}" type="datetime1">
              <a:rPr lang="en-US" smtClean="0"/>
              <a:t>11/21/2021</a:t>
            </a:fld>
            <a:endParaRPr lang="en-US" dirty="0"/>
          </a:p>
        </p:txBody>
      </p:sp>
      <p:sp>
        <p:nvSpPr>
          <p:cNvPr id="5" name="Fußzeilenplatzhalter 4">
            <a:extLst>
              <a:ext uri="{FF2B5EF4-FFF2-40B4-BE49-F238E27FC236}">
                <a16:creationId xmlns:a16="http://schemas.microsoft.com/office/drawing/2014/main" id="{C43A3CB8-DE8F-4CEF-B630-369A52845747}"/>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1C2DB17F-3D41-41BB-8ABE-6EDB6058B628}"/>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5579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FC807-CA15-4928-B4B2-EDC5CBF5B256}"/>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8E5F2BDB-92D7-4F1F-BB92-7F971DD6ECE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F14E6EF3-8116-4B75-8FD2-F81D5C8911D1}"/>
              </a:ext>
            </a:extLst>
          </p:cNvPr>
          <p:cNvSpPr>
            <a:spLocks noGrp="1"/>
          </p:cNvSpPr>
          <p:nvPr>
            <p:ph type="dt" sz="half" idx="10"/>
          </p:nvPr>
        </p:nvSpPr>
        <p:spPr/>
        <p:txBody>
          <a:bodyPr/>
          <a:lstStyle/>
          <a:p>
            <a:fld id="{C4408324-A84C-4A45-93B6-78D079CCE772}" type="datetime1">
              <a:rPr lang="en-US" smtClean="0"/>
              <a:t>11/21/2021</a:t>
            </a:fld>
            <a:endParaRPr lang="en-US" dirty="0"/>
          </a:p>
        </p:txBody>
      </p:sp>
      <p:sp>
        <p:nvSpPr>
          <p:cNvPr id="5" name="Fußzeilenplatzhalter 4">
            <a:extLst>
              <a:ext uri="{FF2B5EF4-FFF2-40B4-BE49-F238E27FC236}">
                <a16:creationId xmlns:a16="http://schemas.microsoft.com/office/drawing/2014/main" id="{E4CFCD4C-EFC5-4D8E-8341-48357A5C3AEF}"/>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A617FD1-FF1D-4F4F-99CB-99FBDCEA199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5778402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24DBC2-7812-4565-9974-709A05E403B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E2B7245B-9AEA-4979-92DC-535F6B4FD6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8477A5D-B92D-417F-8304-022B94CE812D}"/>
              </a:ext>
            </a:extLst>
          </p:cNvPr>
          <p:cNvSpPr>
            <a:spLocks noGrp="1"/>
          </p:cNvSpPr>
          <p:nvPr>
            <p:ph type="dt" sz="half" idx="10"/>
          </p:nvPr>
        </p:nvSpPr>
        <p:spPr/>
        <p:txBody>
          <a:bodyPr/>
          <a:lstStyle/>
          <a:p>
            <a:fld id="{C4408324-A84C-4A45-93B6-78D079CCE772}" type="datetime1">
              <a:rPr lang="en-US" smtClean="0"/>
              <a:t>11/21/2021</a:t>
            </a:fld>
            <a:endParaRPr lang="en-US" dirty="0"/>
          </a:p>
        </p:txBody>
      </p:sp>
      <p:sp>
        <p:nvSpPr>
          <p:cNvPr id="5" name="Fußzeilenplatzhalter 4">
            <a:extLst>
              <a:ext uri="{FF2B5EF4-FFF2-40B4-BE49-F238E27FC236}">
                <a16:creationId xmlns:a16="http://schemas.microsoft.com/office/drawing/2014/main" id="{4825B1CF-7A00-4BD9-8916-D758C430655D}"/>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514A4935-5792-4097-B6D6-9DAC354217B2}"/>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1339938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F12B20-F3F2-4751-A84D-D21393DA6E0F}"/>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7D6EE0ED-AF4B-4827-9046-805C37948CD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AEC5875-93FD-4B0A-9605-C3CF0FA50AE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5954B6B1-2A26-4C6C-987A-A987BF16B0DF}"/>
              </a:ext>
            </a:extLst>
          </p:cNvPr>
          <p:cNvSpPr>
            <a:spLocks noGrp="1"/>
          </p:cNvSpPr>
          <p:nvPr>
            <p:ph type="dt" sz="half" idx="10"/>
          </p:nvPr>
        </p:nvSpPr>
        <p:spPr/>
        <p:txBody>
          <a:bodyPr/>
          <a:lstStyle/>
          <a:p>
            <a:fld id="{C4408324-A84C-4A45-93B6-78D079CCE772}" type="datetime1">
              <a:rPr lang="en-US" smtClean="0"/>
              <a:t>11/21/2021</a:t>
            </a:fld>
            <a:endParaRPr lang="en-US" dirty="0"/>
          </a:p>
        </p:txBody>
      </p:sp>
      <p:sp>
        <p:nvSpPr>
          <p:cNvPr id="6" name="Fußzeilenplatzhalter 5">
            <a:extLst>
              <a:ext uri="{FF2B5EF4-FFF2-40B4-BE49-F238E27FC236}">
                <a16:creationId xmlns:a16="http://schemas.microsoft.com/office/drawing/2014/main" id="{28D860A6-BBA3-4B48-9174-01B7B4053D39}"/>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1534704A-1B22-4C25-9556-E742E8877359}"/>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8048326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46793B-A9B5-46F5-989D-9930DE3453BC}"/>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8D054A1C-2ABA-4A7A-8364-7C4000B3C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CED1126-8954-4044-A89B-921F09B0EEC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153E8512-4AB2-4BA6-993F-D96A7B1152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447A08B-9A16-4A82-BE33-3E187F1B937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52CEB964-0694-43AB-BBF1-AF7DAD577ACA}"/>
              </a:ext>
            </a:extLst>
          </p:cNvPr>
          <p:cNvSpPr>
            <a:spLocks noGrp="1"/>
          </p:cNvSpPr>
          <p:nvPr>
            <p:ph type="dt" sz="half" idx="10"/>
          </p:nvPr>
        </p:nvSpPr>
        <p:spPr/>
        <p:txBody>
          <a:bodyPr/>
          <a:lstStyle/>
          <a:p>
            <a:fld id="{C4408324-A84C-4A45-93B6-78D079CCE772}" type="datetime1">
              <a:rPr lang="en-US" smtClean="0"/>
              <a:t>11/21/2021</a:t>
            </a:fld>
            <a:endParaRPr lang="en-US" dirty="0"/>
          </a:p>
        </p:txBody>
      </p:sp>
      <p:sp>
        <p:nvSpPr>
          <p:cNvPr id="8" name="Fußzeilenplatzhalter 7">
            <a:extLst>
              <a:ext uri="{FF2B5EF4-FFF2-40B4-BE49-F238E27FC236}">
                <a16:creationId xmlns:a16="http://schemas.microsoft.com/office/drawing/2014/main" id="{F94396AD-0C7B-4216-8A23-021280A79738}"/>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41C0E2B3-E14A-4515-9CC1-ED14C9326F2A}"/>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7447173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73E136-39C2-4EAE-B335-4E674C503551}"/>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F294B568-D6CA-437F-B3D3-3CA643BDE1A4}"/>
              </a:ext>
            </a:extLst>
          </p:cNvPr>
          <p:cNvSpPr>
            <a:spLocks noGrp="1"/>
          </p:cNvSpPr>
          <p:nvPr>
            <p:ph type="dt" sz="half" idx="10"/>
          </p:nvPr>
        </p:nvSpPr>
        <p:spPr/>
        <p:txBody>
          <a:bodyPr/>
          <a:lstStyle/>
          <a:p>
            <a:fld id="{C4408324-A84C-4A45-93B6-78D079CCE772}" type="datetime1">
              <a:rPr lang="en-US" smtClean="0"/>
              <a:t>11/21/2021</a:t>
            </a:fld>
            <a:endParaRPr lang="en-US" dirty="0"/>
          </a:p>
        </p:txBody>
      </p:sp>
      <p:sp>
        <p:nvSpPr>
          <p:cNvPr id="4" name="Fußzeilenplatzhalter 3">
            <a:extLst>
              <a:ext uri="{FF2B5EF4-FFF2-40B4-BE49-F238E27FC236}">
                <a16:creationId xmlns:a16="http://schemas.microsoft.com/office/drawing/2014/main" id="{5F729082-D95C-4586-92DF-B65A069E50D2}"/>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D2B1D902-814E-4119-A7AC-091B96C60F93}"/>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42342397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6E086C8-5527-43CC-A4B5-8D29EC8CA3D2}"/>
              </a:ext>
            </a:extLst>
          </p:cNvPr>
          <p:cNvSpPr>
            <a:spLocks noGrp="1"/>
          </p:cNvSpPr>
          <p:nvPr>
            <p:ph type="dt" sz="half" idx="10"/>
          </p:nvPr>
        </p:nvSpPr>
        <p:spPr/>
        <p:txBody>
          <a:bodyPr/>
          <a:lstStyle/>
          <a:p>
            <a:fld id="{C4408324-A84C-4A45-93B6-78D079CCE772}" type="datetime1">
              <a:rPr lang="en-US" smtClean="0"/>
              <a:t>11/21/2021</a:t>
            </a:fld>
            <a:endParaRPr lang="en-US" dirty="0"/>
          </a:p>
        </p:txBody>
      </p:sp>
      <p:sp>
        <p:nvSpPr>
          <p:cNvPr id="3" name="Fußzeilenplatzhalter 2">
            <a:extLst>
              <a:ext uri="{FF2B5EF4-FFF2-40B4-BE49-F238E27FC236}">
                <a16:creationId xmlns:a16="http://schemas.microsoft.com/office/drawing/2014/main" id="{D4B77483-169F-4A76-93E7-0B45C227DB95}"/>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286D6C03-5C66-456F-8E7C-E16D186D7C3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83744818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3EA6B3-31F1-457C-A539-DED9FDAAE7A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E8F36750-39E1-4D6B-8163-88489E5B7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936D3E23-A9A2-44B7-A154-262B819CF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4137F46-E697-485A-87B4-C34979911CC2}"/>
              </a:ext>
            </a:extLst>
          </p:cNvPr>
          <p:cNvSpPr>
            <a:spLocks noGrp="1"/>
          </p:cNvSpPr>
          <p:nvPr>
            <p:ph type="dt" sz="half" idx="10"/>
          </p:nvPr>
        </p:nvSpPr>
        <p:spPr/>
        <p:txBody>
          <a:bodyPr/>
          <a:lstStyle/>
          <a:p>
            <a:fld id="{C4408324-A84C-4A45-93B6-78D079CCE772}" type="datetime1">
              <a:rPr lang="en-US" smtClean="0"/>
              <a:t>11/21/2021</a:t>
            </a:fld>
            <a:endParaRPr lang="en-US" dirty="0"/>
          </a:p>
        </p:txBody>
      </p:sp>
      <p:sp>
        <p:nvSpPr>
          <p:cNvPr id="6" name="Fußzeilenplatzhalter 5">
            <a:extLst>
              <a:ext uri="{FF2B5EF4-FFF2-40B4-BE49-F238E27FC236}">
                <a16:creationId xmlns:a16="http://schemas.microsoft.com/office/drawing/2014/main" id="{BDFD67B6-E073-46E3-B93D-ADA4A3F03607}"/>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4160AABB-6F69-4ED1-B5B3-38BE1BD11BE4}"/>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66715697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11/21/2021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251584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8957B4-5EAB-4DB2-9B20-AC490E24D15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DE03339D-F713-4274-9A32-9766C07FB2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D1B3FBB7-35F7-4E50-B4C3-0FA759582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3E6BF65-0579-48F6-9E46-627D51EB4133}"/>
              </a:ext>
            </a:extLst>
          </p:cNvPr>
          <p:cNvSpPr>
            <a:spLocks noGrp="1"/>
          </p:cNvSpPr>
          <p:nvPr>
            <p:ph type="dt" sz="half" idx="10"/>
          </p:nvPr>
        </p:nvSpPr>
        <p:spPr/>
        <p:txBody>
          <a:bodyPr/>
          <a:lstStyle/>
          <a:p>
            <a:fld id="{C4408324-A84C-4A45-93B6-78D079CCE772}" type="datetime1">
              <a:rPr lang="en-US" smtClean="0"/>
              <a:t>11/21/2021</a:t>
            </a:fld>
            <a:endParaRPr lang="en-US" dirty="0"/>
          </a:p>
        </p:txBody>
      </p:sp>
      <p:sp>
        <p:nvSpPr>
          <p:cNvPr id="6" name="Fußzeilenplatzhalter 5">
            <a:extLst>
              <a:ext uri="{FF2B5EF4-FFF2-40B4-BE49-F238E27FC236}">
                <a16:creationId xmlns:a16="http://schemas.microsoft.com/office/drawing/2014/main" id="{7CFE9773-E51A-4EA0-93A1-210DC0A23C8C}"/>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6A6C5B11-A79A-45B1-96AC-4201F464A13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74328571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0FCF4-2F5A-4B59-B1D4-DEA419789D43}"/>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73BB1057-26BA-4AE2-832E-E3F3C2A7618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F973AD06-007D-4A35-98F5-109DC8EA334F}"/>
              </a:ext>
            </a:extLst>
          </p:cNvPr>
          <p:cNvSpPr>
            <a:spLocks noGrp="1"/>
          </p:cNvSpPr>
          <p:nvPr>
            <p:ph type="dt" sz="half" idx="10"/>
          </p:nvPr>
        </p:nvSpPr>
        <p:spPr/>
        <p:txBody>
          <a:bodyPr/>
          <a:lstStyle/>
          <a:p>
            <a:fld id="{C4408324-A84C-4A45-93B6-78D079CCE772}" type="datetime1">
              <a:rPr lang="en-US" smtClean="0"/>
              <a:t>11/21/2021</a:t>
            </a:fld>
            <a:endParaRPr lang="en-US" dirty="0"/>
          </a:p>
        </p:txBody>
      </p:sp>
      <p:sp>
        <p:nvSpPr>
          <p:cNvPr id="5" name="Fußzeilenplatzhalter 4">
            <a:extLst>
              <a:ext uri="{FF2B5EF4-FFF2-40B4-BE49-F238E27FC236}">
                <a16:creationId xmlns:a16="http://schemas.microsoft.com/office/drawing/2014/main" id="{B1C5611D-84D0-49C4-B4AF-57FE232F15EE}"/>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F86D639D-575F-4479-9647-7021745E425E}"/>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60083469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CFD9CF0-6582-4380-BC99-AA6917C05A9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A769FD08-3DF7-42BC-9535-EF7C255DAE8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A8A40154-FA5F-4723-AE67-B802E575D2BC}"/>
              </a:ext>
            </a:extLst>
          </p:cNvPr>
          <p:cNvSpPr>
            <a:spLocks noGrp="1"/>
          </p:cNvSpPr>
          <p:nvPr>
            <p:ph type="dt" sz="half" idx="10"/>
          </p:nvPr>
        </p:nvSpPr>
        <p:spPr/>
        <p:txBody>
          <a:bodyPr/>
          <a:lstStyle/>
          <a:p>
            <a:fld id="{C4408324-A84C-4A45-93B6-78D079CCE772}" type="datetime1">
              <a:rPr lang="en-US" smtClean="0"/>
              <a:t>11/21/2021</a:t>
            </a:fld>
            <a:endParaRPr lang="en-US" dirty="0"/>
          </a:p>
        </p:txBody>
      </p:sp>
      <p:sp>
        <p:nvSpPr>
          <p:cNvPr id="5" name="Fußzeilenplatzhalter 4">
            <a:extLst>
              <a:ext uri="{FF2B5EF4-FFF2-40B4-BE49-F238E27FC236}">
                <a16:creationId xmlns:a16="http://schemas.microsoft.com/office/drawing/2014/main" id="{A0C2A2C8-D60D-414A-BADD-26DF40EF3378}"/>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EA961DEB-158C-49FD-BAED-50B7BB9F859D}"/>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48400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11/21/2021</a:t>
            </a:fld>
            <a:endParaRPr lang="en-US" dirty="0"/>
          </a:p>
        </p:txBody>
      </p:sp>
    </p:spTree>
    <p:extLst>
      <p:ext uri="{BB962C8B-B14F-4D97-AF65-F5344CB8AC3E}">
        <p14:creationId xmlns:p14="http://schemas.microsoft.com/office/powerpoint/2010/main" val="22001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11/21/2021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95275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11/21/2021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0067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11/21/2021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14743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11/21/2021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52016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11/21/2021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46701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11/21/2021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745062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11/21/2021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‹Nr.›</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48527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083B101-9198-4041-9C38-031737610F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9EEEB1E8-E5A3-4B20-A3A4-0EAF021AD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53A03A52-B228-4EA0-B03C-2992C55945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08324-A84C-4A45-93B6-78D079CCE772}" type="datetime1">
              <a:rPr lang="en-US" smtClean="0"/>
              <a:t>11/21/2021</a:t>
            </a:fld>
            <a:endParaRPr lang="en-US" dirty="0"/>
          </a:p>
        </p:txBody>
      </p:sp>
      <p:sp>
        <p:nvSpPr>
          <p:cNvPr id="5" name="Fußzeilenplatzhalter 4">
            <a:extLst>
              <a:ext uri="{FF2B5EF4-FFF2-40B4-BE49-F238E27FC236}">
                <a16:creationId xmlns:a16="http://schemas.microsoft.com/office/drawing/2014/main" id="{087F44D5-605E-45DE-A0C5-0CBECFA0B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a:extLst>
              <a:ext uri="{FF2B5EF4-FFF2-40B4-BE49-F238E27FC236}">
                <a16:creationId xmlns:a16="http://schemas.microsoft.com/office/drawing/2014/main" id="{9B60F76E-E0DD-4108-B1C8-8C5DE4323A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5946321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9" name="Straight Connector 9">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1">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Grafik 3" descr="Ein Bild, das Text, Baum, grün, Pflanze enthält.&#10;&#10;Automatisch generierte Beschreibung">
            <a:extLst>
              <a:ext uri="{FF2B5EF4-FFF2-40B4-BE49-F238E27FC236}">
                <a16:creationId xmlns:a16="http://schemas.microsoft.com/office/drawing/2014/main" id="{FD75091B-3535-4AEA-AF44-9476818F0833}"/>
              </a:ext>
            </a:extLst>
          </p:cNvPr>
          <p:cNvPicPr>
            <a:picLocks noChangeAspect="1"/>
          </p:cNvPicPr>
          <p:nvPr/>
        </p:nvPicPr>
        <p:blipFill rotWithShape="1">
          <a:blip r:embed="rId2">
            <a:extLst>
              <a:ext uri="{28A0092B-C50C-407E-A947-70E740481C1C}">
                <a14:useLocalDpi xmlns:a14="http://schemas.microsoft.com/office/drawing/2010/main" val="0"/>
              </a:ext>
            </a:extLst>
          </a:blip>
          <a:srcRect t="24146" r="-1" b="19589"/>
          <a:stretch/>
        </p:blipFill>
        <p:spPr>
          <a:xfrm>
            <a:off x="1524" y="10"/>
            <a:ext cx="12188952" cy="6857990"/>
          </a:xfrm>
          <a:prstGeom prst="rect">
            <a:avLst/>
          </a:prstGeom>
        </p:spPr>
      </p:pic>
      <p:sp>
        <p:nvSpPr>
          <p:cNvPr id="23" name="Freeform: Shape 13">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6E17E0B0-A793-4F15-B874-5D3F23F3BF20}"/>
              </a:ext>
            </a:extLst>
          </p:cNvPr>
          <p:cNvSpPr>
            <a:spLocks noGrp="1"/>
          </p:cNvSpPr>
          <p:nvPr>
            <p:ph type="ctrTitle"/>
          </p:nvPr>
        </p:nvSpPr>
        <p:spPr>
          <a:xfrm>
            <a:off x="2255344" y="2225105"/>
            <a:ext cx="7340048" cy="1651054"/>
          </a:xfrm>
        </p:spPr>
        <p:txBody>
          <a:bodyPr vert="horz" lIns="109728" tIns="109728" rIns="109728" bIns="91440" rtlCol="0" anchor="b">
            <a:noAutofit/>
          </a:bodyPr>
          <a:lstStyle/>
          <a:p>
            <a:pPr algn="ctr">
              <a:lnSpc>
                <a:spcPct val="100000"/>
              </a:lnSpc>
              <a:spcBef>
                <a:spcPts val="2400"/>
              </a:spcBef>
              <a:spcAft>
                <a:spcPts val="2400"/>
              </a:spcAft>
            </a:pPr>
            <a:br>
              <a:rPr lang="en-US" sz="4000" dirty="0">
                <a:solidFill>
                  <a:schemeClr val="tx1">
                    <a:lumMod val="75000"/>
                    <a:lumOff val="25000"/>
                  </a:schemeClr>
                </a:solidFill>
                <a:effectLst>
                  <a:outerShdw blurRad="38100" dist="38100" dir="2700000" algn="tl">
                    <a:srgbClr val="000000">
                      <a:alpha val="43137"/>
                    </a:srgbClr>
                  </a:outerShdw>
                </a:effectLst>
              </a:rPr>
            </a:br>
            <a:r>
              <a:rPr lang="en-US" sz="4000" dirty="0">
                <a:solidFill>
                  <a:schemeClr val="tx1">
                    <a:lumMod val="75000"/>
                    <a:lumOff val="25000"/>
                  </a:schemeClr>
                </a:solidFill>
                <a:effectLst>
                  <a:outerShdw blurRad="38100" dist="38100" dir="2700000" algn="tl">
                    <a:srgbClr val="000000">
                      <a:alpha val="43137"/>
                    </a:srgbClr>
                  </a:outerShdw>
                </a:effectLst>
              </a:rPr>
              <a:t>UNSUPERVISED </a:t>
            </a:r>
            <a:br>
              <a:rPr lang="en-US" sz="4000" dirty="0">
                <a:solidFill>
                  <a:schemeClr val="tx1">
                    <a:lumMod val="75000"/>
                    <a:lumOff val="25000"/>
                  </a:schemeClr>
                </a:solidFill>
                <a:effectLst>
                  <a:outerShdw blurRad="38100" dist="38100" dir="2700000" algn="tl">
                    <a:srgbClr val="000000">
                      <a:alpha val="43137"/>
                    </a:srgbClr>
                  </a:outerShdw>
                </a:effectLst>
              </a:rPr>
            </a:br>
            <a:r>
              <a:rPr lang="en-US" sz="4000" dirty="0">
                <a:solidFill>
                  <a:schemeClr val="tx1">
                    <a:lumMod val="75000"/>
                    <a:lumOff val="25000"/>
                  </a:schemeClr>
                </a:solidFill>
                <a:effectLst>
                  <a:outerShdw blurRad="38100" dist="38100" dir="2700000" algn="tl">
                    <a:srgbClr val="000000">
                      <a:alpha val="43137"/>
                    </a:srgbClr>
                  </a:outerShdw>
                </a:effectLst>
              </a:rPr>
              <a:t>PERSON LOCALIZATION IN WISAR</a:t>
            </a:r>
            <a:br>
              <a:rPr lang="en-US" sz="2000" dirty="0">
                <a:solidFill>
                  <a:schemeClr val="tx1">
                    <a:lumMod val="75000"/>
                    <a:lumOff val="25000"/>
                  </a:schemeClr>
                </a:solidFill>
                <a:effectLst>
                  <a:outerShdw blurRad="38100" dist="38100" dir="2700000" algn="tl">
                    <a:srgbClr val="000000">
                      <a:alpha val="43137"/>
                    </a:srgbClr>
                  </a:outerShdw>
                </a:effectLst>
              </a:rPr>
            </a:br>
            <a:br>
              <a:rPr lang="en-US" sz="2000" dirty="0">
                <a:solidFill>
                  <a:schemeClr val="tx1">
                    <a:lumMod val="75000"/>
                    <a:lumOff val="25000"/>
                  </a:schemeClr>
                </a:solidFill>
                <a:effectLst>
                  <a:outerShdw blurRad="38100" dist="38100" dir="2700000" algn="tl">
                    <a:srgbClr val="000000">
                      <a:alpha val="43137"/>
                    </a:srgbClr>
                  </a:outerShdw>
                </a:effectLst>
              </a:rPr>
            </a:br>
            <a:r>
              <a:rPr lang="en-US" sz="2000" dirty="0">
                <a:solidFill>
                  <a:schemeClr val="tx1">
                    <a:lumMod val="75000"/>
                    <a:lumOff val="25000"/>
                  </a:schemeClr>
                </a:solidFill>
                <a:effectLst>
                  <a:outerShdw blurRad="38100" dist="38100" dir="2700000" algn="tl">
                    <a:srgbClr val="000000">
                      <a:alpha val="43137"/>
                    </a:srgbClr>
                  </a:outerShdw>
                </a:effectLst>
              </a:rPr>
              <a:t>Project Basics and Related Work</a:t>
            </a:r>
            <a:endParaRPr lang="en-US" sz="4000" dirty="0">
              <a:solidFill>
                <a:schemeClr val="tx1">
                  <a:lumMod val="75000"/>
                  <a:lumOff val="25000"/>
                </a:schemeClr>
              </a:solidFill>
              <a:effectLst>
                <a:outerShdw blurRad="38100" dist="38100" dir="2700000" algn="tl">
                  <a:srgbClr val="000000">
                    <a:alpha val="43137"/>
                  </a:srgbClr>
                </a:outerShdw>
              </a:effectLst>
            </a:endParaRPr>
          </a:p>
        </p:txBody>
      </p:sp>
      <p:sp>
        <p:nvSpPr>
          <p:cNvPr id="3" name="Untertitel 2">
            <a:extLst>
              <a:ext uri="{FF2B5EF4-FFF2-40B4-BE49-F238E27FC236}">
                <a16:creationId xmlns:a16="http://schemas.microsoft.com/office/drawing/2014/main" id="{D6612C4B-6070-46CB-9AAA-CF4A09E99D57}"/>
              </a:ext>
            </a:extLst>
          </p:cNvPr>
          <p:cNvSpPr>
            <a:spLocks noGrp="1"/>
          </p:cNvSpPr>
          <p:nvPr>
            <p:ph type="subTitle" idx="1"/>
          </p:nvPr>
        </p:nvSpPr>
        <p:spPr>
          <a:xfrm>
            <a:off x="2530631" y="4352009"/>
            <a:ext cx="7340048" cy="3189233"/>
          </a:xfrm>
        </p:spPr>
        <p:txBody>
          <a:bodyPr vert="horz" lIns="109728" tIns="109728" rIns="109728" bIns="91440" rtlCol="0">
            <a:normAutofit/>
          </a:bodyPr>
          <a:lstStyle/>
          <a:p>
            <a:r>
              <a:rPr lang="en-US" sz="1400" b="1" u="sng" dirty="0">
                <a:solidFill>
                  <a:schemeClr val="tx1">
                    <a:lumMod val="75000"/>
                    <a:lumOff val="25000"/>
                  </a:schemeClr>
                </a:solidFill>
              </a:rPr>
              <a:t>Team C9</a:t>
            </a:r>
          </a:p>
          <a:p>
            <a:r>
              <a:rPr lang="en-US" sz="1400" dirty="0">
                <a:solidFill>
                  <a:schemeClr val="tx1">
                    <a:lumMod val="75000"/>
                    <a:lumOff val="25000"/>
                  </a:schemeClr>
                </a:solidFill>
              </a:rPr>
              <a:t>Nikolas </a:t>
            </a:r>
            <a:r>
              <a:rPr lang="en-US" sz="1400" dirty="0" err="1">
                <a:solidFill>
                  <a:schemeClr val="tx1">
                    <a:lumMod val="75000"/>
                    <a:lumOff val="25000"/>
                  </a:schemeClr>
                </a:solidFill>
              </a:rPr>
              <a:t>Boldis</a:t>
            </a:r>
            <a:br>
              <a:rPr lang="en-US" sz="1400" dirty="0">
                <a:solidFill>
                  <a:schemeClr val="tx1">
                    <a:lumMod val="75000"/>
                    <a:lumOff val="25000"/>
                  </a:schemeClr>
                </a:solidFill>
              </a:rPr>
            </a:br>
            <a:r>
              <a:rPr lang="en-US" sz="1400" dirty="0">
                <a:solidFill>
                  <a:schemeClr val="tx1">
                    <a:lumMod val="75000"/>
                    <a:lumOff val="25000"/>
                  </a:schemeClr>
                </a:solidFill>
              </a:rPr>
              <a:t>Daniel Deutsch</a:t>
            </a:r>
            <a:br>
              <a:rPr lang="en-US" sz="1400" dirty="0">
                <a:solidFill>
                  <a:schemeClr val="tx1">
                    <a:lumMod val="75000"/>
                    <a:lumOff val="25000"/>
                  </a:schemeClr>
                </a:solidFill>
              </a:rPr>
            </a:br>
            <a:r>
              <a:rPr lang="en-US" sz="1400" dirty="0">
                <a:solidFill>
                  <a:schemeClr val="tx1">
                    <a:lumMod val="75000"/>
                    <a:lumOff val="25000"/>
                  </a:schemeClr>
                </a:solidFill>
              </a:rPr>
              <a:t>Lisa Schneckenreiter</a:t>
            </a:r>
            <a:br>
              <a:rPr lang="en-US" sz="1400" dirty="0">
                <a:solidFill>
                  <a:schemeClr val="tx1">
                    <a:lumMod val="75000"/>
                    <a:lumOff val="25000"/>
                  </a:schemeClr>
                </a:solidFill>
              </a:rPr>
            </a:br>
            <a:r>
              <a:rPr lang="en-US" sz="1400" dirty="0">
                <a:solidFill>
                  <a:schemeClr val="tx1">
                    <a:lumMod val="75000"/>
                    <a:lumOff val="25000"/>
                  </a:schemeClr>
                </a:solidFill>
              </a:rPr>
              <a:t>Uta Wagner</a:t>
            </a:r>
          </a:p>
        </p:txBody>
      </p:sp>
      <p:sp>
        <p:nvSpPr>
          <p:cNvPr id="5" name="Textfeld 4">
            <a:extLst>
              <a:ext uri="{FF2B5EF4-FFF2-40B4-BE49-F238E27FC236}">
                <a16:creationId xmlns:a16="http://schemas.microsoft.com/office/drawing/2014/main" id="{770BADED-0653-48C3-948F-EF4FA08C01F2}"/>
              </a:ext>
            </a:extLst>
          </p:cNvPr>
          <p:cNvSpPr txBox="1"/>
          <p:nvPr/>
        </p:nvSpPr>
        <p:spPr>
          <a:xfrm>
            <a:off x="4324424" y="5386388"/>
            <a:ext cx="4860023" cy="600164"/>
          </a:xfrm>
          <a:prstGeom prst="rect">
            <a:avLst/>
          </a:prstGeom>
          <a:noFill/>
        </p:spPr>
        <p:txBody>
          <a:bodyPr wrap="square" rtlCol="0">
            <a:spAutoFit/>
          </a:bodyPr>
          <a:lstStyle/>
          <a:p>
            <a:pPr algn="r">
              <a:spcAft>
                <a:spcPts val="600"/>
              </a:spcAft>
            </a:pPr>
            <a:r>
              <a:rPr lang="de-AT" sz="1400" dirty="0"/>
              <a:t>UE Computer Vision</a:t>
            </a:r>
          </a:p>
          <a:p>
            <a:pPr algn="r">
              <a:spcAft>
                <a:spcPts val="600"/>
              </a:spcAft>
            </a:pPr>
            <a:r>
              <a:rPr lang="de-AT" sz="1400" dirty="0"/>
              <a:t>24th November, 2021</a:t>
            </a:r>
          </a:p>
        </p:txBody>
      </p:sp>
    </p:spTree>
    <p:extLst>
      <p:ext uri="{BB962C8B-B14F-4D97-AF65-F5344CB8AC3E}">
        <p14:creationId xmlns:p14="http://schemas.microsoft.com/office/powerpoint/2010/main" val="355935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FD63C1-A920-4FEF-9209-F8CFAF94230A}"/>
              </a:ext>
            </a:extLst>
          </p:cNvPr>
          <p:cNvSpPr>
            <a:spLocks noGrp="1"/>
          </p:cNvSpPr>
          <p:nvPr>
            <p:ph type="title"/>
          </p:nvPr>
        </p:nvSpPr>
        <p:spPr/>
        <p:txBody>
          <a:bodyPr/>
          <a:lstStyle/>
          <a:p>
            <a:r>
              <a:rPr lang="de-AT" dirty="0">
                <a:effectLst>
                  <a:outerShdw blurRad="38100" dist="38100" dir="2700000" algn="tl">
                    <a:srgbClr val="000000">
                      <a:alpha val="43137"/>
                    </a:srgbClr>
                  </a:outerShdw>
                </a:effectLst>
              </a:rPr>
              <a:t>Generative </a:t>
            </a:r>
            <a:r>
              <a:rPr lang="de-AT" dirty="0" err="1">
                <a:effectLst>
                  <a:outerShdw blurRad="38100" dist="38100" dir="2700000" algn="tl">
                    <a:srgbClr val="000000">
                      <a:alpha val="43137"/>
                    </a:srgbClr>
                  </a:outerShdw>
                </a:effectLst>
              </a:rPr>
              <a:t>Adversarial</a:t>
            </a:r>
            <a:r>
              <a:rPr lang="de-AT" dirty="0">
                <a:effectLst>
                  <a:outerShdw blurRad="38100" dist="38100" dir="2700000" algn="tl">
                    <a:srgbClr val="000000">
                      <a:alpha val="43137"/>
                    </a:srgbClr>
                  </a:outerShdw>
                </a:effectLst>
              </a:rPr>
              <a:t> Networks (GAN)</a:t>
            </a:r>
          </a:p>
        </p:txBody>
      </p:sp>
      <p:sp>
        <p:nvSpPr>
          <p:cNvPr id="3" name="Inhaltsplatzhalter 2">
            <a:extLst>
              <a:ext uri="{FF2B5EF4-FFF2-40B4-BE49-F238E27FC236}">
                <a16:creationId xmlns:a16="http://schemas.microsoft.com/office/drawing/2014/main" id="{034E53B9-E825-464D-BE3F-025DD4DBB58C}"/>
              </a:ext>
            </a:extLst>
          </p:cNvPr>
          <p:cNvSpPr>
            <a:spLocks noGrp="1"/>
          </p:cNvSpPr>
          <p:nvPr>
            <p:ph idx="1"/>
          </p:nvPr>
        </p:nvSpPr>
        <p:spPr/>
        <p:txBody>
          <a:bodyPr>
            <a:normAutofit/>
          </a:bodyPr>
          <a:lstStyle/>
          <a:p>
            <a:pPr marL="0" indent="0">
              <a:buNone/>
            </a:pPr>
            <a:r>
              <a:rPr lang="en-US" sz="2000" dirty="0"/>
              <a:t>Rabbi, J., Ray, N., Schubert, M., Chowdhury, S. &amp; Chao, D. </a:t>
            </a:r>
            <a:r>
              <a:rPr lang="en-US" sz="2000" b="1" dirty="0"/>
              <a:t>Small-Object Detection in Remote Sensing Images with End-to-End Edge-Enhanced GAN and Object Detector Network. </a:t>
            </a:r>
            <a:r>
              <a:rPr lang="en-US" sz="2000" dirty="0"/>
              <a:t>arXiv:2003.09085 [cs] (2020).</a:t>
            </a:r>
          </a:p>
          <a:p>
            <a:pPr marL="0" indent="0">
              <a:buNone/>
            </a:pPr>
            <a:r>
              <a:rPr lang="en-US" sz="2000" b="1" dirty="0"/>
              <a:t>Problem:</a:t>
            </a:r>
          </a:p>
          <a:p>
            <a:r>
              <a:rPr lang="en-US" sz="2000" dirty="0"/>
              <a:t>small objects difficult to see on remote sensing images (low quality)</a:t>
            </a:r>
          </a:p>
          <a:p>
            <a:pPr marL="0" indent="0">
              <a:buNone/>
            </a:pPr>
            <a:r>
              <a:rPr lang="de-DE" sz="2000" b="1" dirty="0"/>
              <a:t>Method:</a:t>
            </a:r>
          </a:p>
          <a:p>
            <a:r>
              <a:rPr lang="en-US" sz="2000" dirty="0"/>
              <a:t>Use of an ESRGAN showed remarkable image enhancement performance</a:t>
            </a:r>
          </a:p>
          <a:p>
            <a:r>
              <a:rPr lang="en-US" sz="2000" dirty="0"/>
              <a:t>Use of Super-Resolution (SR) techniques to further improve recognition (based on Deep Convolution Neural Network and generates artificial images)</a:t>
            </a:r>
          </a:p>
          <a:p>
            <a:r>
              <a:rPr lang="en-US" sz="2000" dirty="0"/>
              <a:t>End-to-end SR detector network improves detection accuracy compared to several other methods.</a:t>
            </a:r>
            <a:endParaRPr lang="de-DE" sz="2000" dirty="0"/>
          </a:p>
          <a:p>
            <a:endParaRPr lang="de-AT" sz="2000" dirty="0"/>
          </a:p>
        </p:txBody>
      </p:sp>
      <p:grpSp>
        <p:nvGrpSpPr>
          <p:cNvPr id="4" name="Gruppieren 3">
            <a:extLst>
              <a:ext uri="{FF2B5EF4-FFF2-40B4-BE49-F238E27FC236}">
                <a16:creationId xmlns:a16="http://schemas.microsoft.com/office/drawing/2014/main" id="{B9C6A635-C82A-480F-9630-872D5A973816}"/>
              </a:ext>
            </a:extLst>
          </p:cNvPr>
          <p:cNvGrpSpPr/>
          <p:nvPr/>
        </p:nvGrpSpPr>
        <p:grpSpPr>
          <a:xfrm>
            <a:off x="0" y="6005952"/>
            <a:ext cx="12192000" cy="571500"/>
            <a:chOff x="0" y="6005952"/>
            <a:chExt cx="12192000" cy="571500"/>
          </a:xfrm>
        </p:grpSpPr>
        <p:pic>
          <p:nvPicPr>
            <p:cNvPr id="5" name="Grafik 4" descr="Ein Bild, das Text, Baum, grün, Pflanze enthält.&#10;&#10;Automatisch generierte Beschreibung">
              <a:extLst>
                <a:ext uri="{FF2B5EF4-FFF2-40B4-BE49-F238E27FC236}">
                  <a16:creationId xmlns:a16="http://schemas.microsoft.com/office/drawing/2014/main" id="{171217A2-B538-449D-963B-951F2D2A7A3F}"/>
                </a:ext>
              </a:extLst>
            </p:cNvPr>
            <p:cNvPicPr>
              <a:picLocks noChangeAspect="1"/>
            </p:cNvPicPr>
            <p:nvPr/>
          </p:nvPicPr>
          <p:blipFill rotWithShape="1">
            <a:blip r:embed="rId2">
              <a:extLst>
                <a:ext uri="{28A0092B-C50C-407E-A947-70E740481C1C}">
                  <a14:useLocalDpi xmlns:a14="http://schemas.microsoft.com/office/drawing/2010/main" val="0"/>
                </a:ext>
              </a:extLst>
            </a:blip>
            <a:srcRect t="42661" b="52651"/>
            <a:stretch/>
          </p:blipFill>
          <p:spPr>
            <a:xfrm>
              <a:off x="0" y="6005952"/>
              <a:ext cx="12192000" cy="571500"/>
            </a:xfrm>
            <a:prstGeom prst="rect">
              <a:avLst/>
            </a:prstGeom>
          </p:spPr>
        </p:pic>
        <p:sp>
          <p:nvSpPr>
            <p:cNvPr id="6" name="Textfeld 5">
              <a:extLst>
                <a:ext uri="{FF2B5EF4-FFF2-40B4-BE49-F238E27FC236}">
                  <a16:creationId xmlns:a16="http://schemas.microsoft.com/office/drawing/2014/main" id="{CB57B9CD-AE1E-4E9C-8346-50C489C9E7B8}"/>
                </a:ext>
              </a:extLst>
            </p:cNvPr>
            <p:cNvSpPr txBox="1"/>
            <p:nvPr/>
          </p:nvSpPr>
          <p:spPr>
            <a:xfrm>
              <a:off x="5866002" y="6115425"/>
              <a:ext cx="6094602" cy="369332"/>
            </a:xfrm>
            <a:prstGeom prst="rect">
              <a:avLst/>
            </a:prstGeom>
            <a:noFill/>
          </p:spPr>
          <p:txBody>
            <a:bodyPr wrap="square">
              <a:spAutoFit/>
            </a:bodyPr>
            <a:lstStyle/>
            <a:p>
              <a:pPr algn="r">
                <a:spcAft>
                  <a:spcPts val="600"/>
                </a:spcAft>
              </a:pPr>
              <a:r>
                <a:rPr lang="de-AT" sz="1800" dirty="0">
                  <a:solidFill>
                    <a:schemeClr val="bg1"/>
                  </a:solidFill>
                  <a:effectLst>
                    <a:outerShdw blurRad="38100" dist="38100" dir="2700000" algn="tl">
                      <a:srgbClr val="000000">
                        <a:alpha val="43137"/>
                      </a:srgbClr>
                    </a:outerShdw>
                  </a:effectLst>
                </a:rPr>
                <a:t>UE Computer Vision, 24th November, 2021</a:t>
              </a:r>
            </a:p>
          </p:txBody>
        </p:sp>
      </p:grpSp>
    </p:spTree>
    <p:extLst>
      <p:ext uri="{BB962C8B-B14F-4D97-AF65-F5344CB8AC3E}">
        <p14:creationId xmlns:p14="http://schemas.microsoft.com/office/powerpoint/2010/main" val="213367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D9914D-4FF8-4260-A1DC-1DD6FE164EA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UAV-YOLO</a:t>
            </a:r>
            <a:endParaRPr lang="de-AT" dirty="0">
              <a:effectLst>
                <a:outerShdw blurRad="38100" dist="38100" dir="2700000" algn="tl">
                  <a:srgbClr val="000000">
                    <a:alpha val="43137"/>
                  </a:srgbClr>
                </a:outerShdw>
              </a:effectLst>
            </a:endParaRPr>
          </a:p>
        </p:txBody>
      </p:sp>
      <p:sp>
        <p:nvSpPr>
          <p:cNvPr id="3" name="Inhaltsplatzhalter 2">
            <a:extLst>
              <a:ext uri="{FF2B5EF4-FFF2-40B4-BE49-F238E27FC236}">
                <a16:creationId xmlns:a16="http://schemas.microsoft.com/office/drawing/2014/main" id="{BDAC78E4-A5D0-43E0-8689-4A352782FEA0}"/>
              </a:ext>
            </a:extLst>
          </p:cNvPr>
          <p:cNvSpPr>
            <a:spLocks noGrp="1"/>
          </p:cNvSpPr>
          <p:nvPr>
            <p:ph idx="1"/>
          </p:nvPr>
        </p:nvSpPr>
        <p:spPr>
          <a:xfrm>
            <a:off x="838200" y="1561919"/>
            <a:ext cx="9634979" cy="4351338"/>
          </a:xfrm>
        </p:spPr>
        <p:txBody>
          <a:bodyPr>
            <a:normAutofit fontScale="62500" lnSpcReduction="20000"/>
          </a:bodyPr>
          <a:lstStyle/>
          <a:p>
            <a:pPr marL="0" indent="0">
              <a:lnSpc>
                <a:spcPct val="110000"/>
              </a:lnSpc>
              <a:buNone/>
            </a:pPr>
            <a:r>
              <a:rPr lang="en-US" b="0" i="0" dirty="0">
                <a:effectLst/>
              </a:rPr>
              <a:t>Liu, M. et al. UAV-YOLO: </a:t>
            </a:r>
            <a:r>
              <a:rPr lang="en-US" b="1" i="0" dirty="0">
                <a:effectLst/>
              </a:rPr>
              <a:t>Small Object Detection on Unmanned Aerial Vehicle Perspective. </a:t>
            </a:r>
            <a:r>
              <a:rPr lang="en-US" b="0" i="0" dirty="0">
                <a:effectLst/>
              </a:rPr>
              <a:t>Sensors 20, 2238 (2020).</a:t>
            </a:r>
          </a:p>
          <a:p>
            <a:pPr marL="285750" indent="-285750">
              <a:lnSpc>
                <a:spcPct val="110000"/>
              </a:lnSpc>
            </a:pPr>
            <a:r>
              <a:rPr lang="en-US" b="0" i="0" dirty="0">
                <a:effectLst/>
              </a:rPr>
              <a:t>Object detection, as a fundamental task in computer vision, has been developed enormously, but is still challenging work, especially for Unmanned Aerial Vehicle (UAV) perspective due to small scale of the target.</a:t>
            </a:r>
          </a:p>
          <a:p>
            <a:pPr marL="285750" indent="-285750">
              <a:lnSpc>
                <a:spcPct val="110000"/>
              </a:lnSpc>
            </a:pPr>
            <a:r>
              <a:rPr lang="en-US" b="0" i="0" dirty="0">
                <a:effectLst/>
              </a:rPr>
              <a:t>In this study, the authors develop a special detection method for small objects in UAV perspective. Based on YOLOv3, the </a:t>
            </a:r>
            <a:r>
              <a:rPr lang="en-US" b="0" i="0" dirty="0" err="1">
                <a:effectLst/>
              </a:rPr>
              <a:t>Resblock</a:t>
            </a:r>
            <a:r>
              <a:rPr lang="en-US" b="0" i="0" dirty="0">
                <a:effectLst/>
              </a:rPr>
              <a:t> in darknet is first optimized by concatenating two </a:t>
            </a:r>
            <a:r>
              <a:rPr lang="en-US" b="0" i="0" dirty="0" err="1">
                <a:effectLst/>
              </a:rPr>
              <a:t>ResNet</a:t>
            </a:r>
            <a:r>
              <a:rPr lang="en-US" b="0" i="0" dirty="0">
                <a:effectLst/>
              </a:rPr>
              <a:t> units that have the same width and height. Then, the entire darknet structure is improved by increasing convolution operation at an early layer to enrich spatial information. Both these two optimizations can enlarge the receptive filed.</a:t>
            </a:r>
          </a:p>
          <a:p>
            <a:pPr marL="285750" indent="-285750">
              <a:lnSpc>
                <a:spcPct val="110000"/>
              </a:lnSpc>
            </a:pPr>
            <a:r>
              <a:rPr lang="en-US" b="0" i="0" dirty="0">
                <a:effectLst/>
              </a:rPr>
              <a:t>Furthermore, UAV-viewed dataset is collected to UAV perspective or small object detection. An optimized training method is also proposed based on collected UAV-viewed dataset. The experimental results on public dataset and our collected UAV-viewed dataset show distinct performance improvement on small object detection with keeping the same level performance on normal dataset, which means our proposed method adapts to different kinds of conditions.</a:t>
            </a:r>
          </a:p>
          <a:p>
            <a:pPr>
              <a:lnSpc>
                <a:spcPct val="110000"/>
              </a:lnSpc>
            </a:pPr>
            <a:endParaRPr lang="de-AT" dirty="0"/>
          </a:p>
        </p:txBody>
      </p:sp>
      <p:sp>
        <p:nvSpPr>
          <p:cNvPr id="4" name="Textfeld 3">
            <a:extLst>
              <a:ext uri="{FF2B5EF4-FFF2-40B4-BE49-F238E27FC236}">
                <a16:creationId xmlns:a16="http://schemas.microsoft.com/office/drawing/2014/main" id="{7EB8DA0E-C625-4BC5-9E6E-B8E9BD8B5124}"/>
              </a:ext>
            </a:extLst>
          </p:cNvPr>
          <p:cNvSpPr txBox="1"/>
          <p:nvPr/>
        </p:nvSpPr>
        <p:spPr>
          <a:xfrm>
            <a:off x="5866002" y="6115425"/>
            <a:ext cx="6094602" cy="369332"/>
          </a:xfrm>
          <a:prstGeom prst="rect">
            <a:avLst/>
          </a:prstGeom>
          <a:noFill/>
        </p:spPr>
        <p:txBody>
          <a:bodyPr wrap="square">
            <a:spAutoFit/>
          </a:bodyPr>
          <a:lstStyle/>
          <a:p>
            <a:pPr algn="r">
              <a:spcAft>
                <a:spcPts val="600"/>
              </a:spcAft>
            </a:pPr>
            <a:r>
              <a:rPr lang="de-AT" sz="1800" dirty="0">
                <a:solidFill>
                  <a:schemeClr val="bg1"/>
                </a:solidFill>
                <a:effectLst>
                  <a:outerShdw blurRad="38100" dist="38100" dir="2700000" algn="tl">
                    <a:srgbClr val="000000">
                      <a:alpha val="43137"/>
                    </a:srgbClr>
                  </a:outerShdw>
                </a:effectLst>
              </a:rPr>
              <a:t>UE Computer Vision, 24th November, 2021</a:t>
            </a:r>
          </a:p>
        </p:txBody>
      </p:sp>
      <p:grpSp>
        <p:nvGrpSpPr>
          <p:cNvPr id="5" name="Gruppieren 4">
            <a:extLst>
              <a:ext uri="{FF2B5EF4-FFF2-40B4-BE49-F238E27FC236}">
                <a16:creationId xmlns:a16="http://schemas.microsoft.com/office/drawing/2014/main" id="{3E3C7AFD-79EB-415D-82AF-25CB6575D2E5}"/>
              </a:ext>
            </a:extLst>
          </p:cNvPr>
          <p:cNvGrpSpPr/>
          <p:nvPr/>
        </p:nvGrpSpPr>
        <p:grpSpPr>
          <a:xfrm>
            <a:off x="0" y="6005952"/>
            <a:ext cx="12192000" cy="571500"/>
            <a:chOff x="0" y="6005952"/>
            <a:chExt cx="12192000" cy="571500"/>
          </a:xfrm>
        </p:grpSpPr>
        <p:pic>
          <p:nvPicPr>
            <p:cNvPr id="6" name="Grafik 5" descr="Ein Bild, das Text, Baum, grün, Pflanze enthält.&#10;&#10;Automatisch generierte Beschreibung">
              <a:extLst>
                <a:ext uri="{FF2B5EF4-FFF2-40B4-BE49-F238E27FC236}">
                  <a16:creationId xmlns:a16="http://schemas.microsoft.com/office/drawing/2014/main" id="{81D1C916-AACC-40F7-A710-D4E29DECD6D7}"/>
                </a:ext>
              </a:extLst>
            </p:cNvPr>
            <p:cNvPicPr>
              <a:picLocks noChangeAspect="1"/>
            </p:cNvPicPr>
            <p:nvPr/>
          </p:nvPicPr>
          <p:blipFill rotWithShape="1">
            <a:blip r:embed="rId2">
              <a:extLst>
                <a:ext uri="{28A0092B-C50C-407E-A947-70E740481C1C}">
                  <a14:useLocalDpi xmlns:a14="http://schemas.microsoft.com/office/drawing/2010/main" val="0"/>
                </a:ext>
              </a:extLst>
            </a:blip>
            <a:srcRect t="42661" b="52651"/>
            <a:stretch/>
          </p:blipFill>
          <p:spPr>
            <a:xfrm>
              <a:off x="0" y="6005952"/>
              <a:ext cx="12192000" cy="571500"/>
            </a:xfrm>
            <a:prstGeom prst="rect">
              <a:avLst/>
            </a:prstGeom>
          </p:spPr>
        </p:pic>
        <p:sp>
          <p:nvSpPr>
            <p:cNvPr id="7" name="Textfeld 6">
              <a:extLst>
                <a:ext uri="{FF2B5EF4-FFF2-40B4-BE49-F238E27FC236}">
                  <a16:creationId xmlns:a16="http://schemas.microsoft.com/office/drawing/2014/main" id="{84F67100-DF7E-43A1-BF63-86170B9A661D}"/>
                </a:ext>
              </a:extLst>
            </p:cNvPr>
            <p:cNvSpPr txBox="1"/>
            <p:nvPr/>
          </p:nvSpPr>
          <p:spPr>
            <a:xfrm>
              <a:off x="5866002" y="6115425"/>
              <a:ext cx="6094602" cy="369332"/>
            </a:xfrm>
            <a:prstGeom prst="rect">
              <a:avLst/>
            </a:prstGeom>
            <a:noFill/>
          </p:spPr>
          <p:txBody>
            <a:bodyPr wrap="square">
              <a:spAutoFit/>
            </a:bodyPr>
            <a:lstStyle/>
            <a:p>
              <a:pPr algn="r">
                <a:spcAft>
                  <a:spcPts val="600"/>
                </a:spcAft>
              </a:pPr>
              <a:r>
                <a:rPr lang="de-AT" sz="1800" dirty="0">
                  <a:solidFill>
                    <a:schemeClr val="bg1"/>
                  </a:solidFill>
                  <a:effectLst>
                    <a:outerShdw blurRad="38100" dist="38100" dir="2700000" algn="tl">
                      <a:srgbClr val="000000">
                        <a:alpha val="43137"/>
                      </a:srgbClr>
                    </a:outerShdw>
                  </a:effectLst>
                </a:rPr>
                <a:t>UE Computer Vision, 24th November, 2021</a:t>
              </a:r>
            </a:p>
          </p:txBody>
        </p:sp>
      </p:grpSp>
    </p:spTree>
    <p:extLst>
      <p:ext uri="{BB962C8B-B14F-4D97-AF65-F5344CB8AC3E}">
        <p14:creationId xmlns:p14="http://schemas.microsoft.com/office/powerpoint/2010/main" val="892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9" name="Straight Connector 9">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1">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Grafik 3" descr="Ein Bild, das Text, Baum, grün, Pflanze enthält.&#10;&#10;Automatisch generierte Beschreibung">
            <a:extLst>
              <a:ext uri="{FF2B5EF4-FFF2-40B4-BE49-F238E27FC236}">
                <a16:creationId xmlns:a16="http://schemas.microsoft.com/office/drawing/2014/main" id="{FD75091B-3535-4AEA-AF44-9476818F0833}"/>
              </a:ext>
            </a:extLst>
          </p:cNvPr>
          <p:cNvPicPr>
            <a:picLocks noChangeAspect="1"/>
          </p:cNvPicPr>
          <p:nvPr/>
        </p:nvPicPr>
        <p:blipFill rotWithShape="1">
          <a:blip r:embed="rId2">
            <a:extLst>
              <a:ext uri="{28A0092B-C50C-407E-A947-70E740481C1C}">
                <a14:useLocalDpi xmlns:a14="http://schemas.microsoft.com/office/drawing/2010/main" val="0"/>
              </a:ext>
            </a:extLst>
          </a:blip>
          <a:srcRect t="24146" r="-1" b="19589"/>
          <a:stretch/>
        </p:blipFill>
        <p:spPr>
          <a:xfrm>
            <a:off x="1524" y="10"/>
            <a:ext cx="12188952" cy="6857990"/>
          </a:xfrm>
          <a:prstGeom prst="rect">
            <a:avLst/>
          </a:prstGeom>
        </p:spPr>
      </p:pic>
      <p:sp>
        <p:nvSpPr>
          <p:cNvPr id="23" name="Freeform: Shape 13">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6E17E0B0-A793-4F15-B874-5D3F23F3BF20}"/>
              </a:ext>
            </a:extLst>
          </p:cNvPr>
          <p:cNvSpPr>
            <a:spLocks noGrp="1"/>
          </p:cNvSpPr>
          <p:nvPr>
            <p:ph type="ctrTitle"/>
          </p:nvPr>
        </p:nvSpPr>
        <p:spPr>
          <a:xfrm>
            <a:off x="2167374" y="2603473"/>
            <a:ext cx="7340048" cy="1651054"/>
          </a:xfrm>
        </p:spPr>
        <p:txBody>
          <a:bodyPr vert="horz" lIns="109728" tIns="109728" rIns="109728" bIns="91440" rtlCol="0" anchor="b">
            <a:noAutofit/>
          </a:bodyPr>
          <a:lstStyle/>
          <a:p>
            <a:pPr algn="ctr">
              <a:lnSpc>
                <a:spcPct val="100000"/>
              </a:lnSpc>
              <a:spcBef>
                <a:spcPts val="2400"/>
              </a:spcBef>
              <a:spcAft>
                <a:spcPts val="2400"/>
              </a:spcAft>
            </a:pPr>
            <a:br>
              <a:rPr lang="en-US" sz="4000" dirty="0">
                <a:solidFill>
                  <a:schemeClr val="tx1">
                    <a:lumMod val="75000"/>
                    <a:lumOff val="25000"/>
                  </a:schemeClr>
                </a:solidFill>
                <a:effectLst>
                  <a:outerShdw blurRad="38100" dist="38100" dir="2700000" algn="tl">
                    <a:srgbClr val="000000">
                      <a:alpha val="43137"/>
                    </a:srgbClr>
                  </a:outerShdw>
                </a:effectLst>
              </a:rPr>
            </a:br>
            <a:r>
              <a:rPr lang="en-US" sz="4000" dirty="0">
                <a:solidFill>
                  <a:schemeClr val="tx1">
                    <a:lumMod val="75000"/>
                    <a:lumOff val="25000"/>
                  </a:schemeClr>
                </a:solidFill>
                <a:effectLst>
                  <a:outerShdw blurRad="38100" dist="38100" dir="2700000" algn="tl">
                    <a:srgbClr val="000000">
                      <a:alpha val="43137"/>
                    </a:srgbClr>
                  </a:outerShdw>
                </a:effectLst>
              </a:rPr>
              <a:t>THANK YOU FOR YOUR ATTENTION!</a:t>
            </a:r>
          </a:p>
        </p:txBody>
      </p:sp>
    </p:spTree>
    <p:extLst>
      <p:ext uri="{BB962C8B-B14F-4D97-AF65-F5344CB8AC3E}">
        <p14:creationId xmlns:p14="http://schemas.microsoft.com/office/powerpoint/2010/main" val="187859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extfeld 12">
            <a:extLst>
              <a:ext uri="{FF2B5EF4-FFF2-40B4-BE49-F238E27FC236}">
                <a16:creationId xmlns:a16="http://schemas.microsoft.com/office/drawing/2014/main" id="{BE15B5C1-BF45-494F-B69F-A2446C49FAEE}"/>
              </a:ext>
            </a:extLst>
          </p:cNvPr>
          <p:cNvSpPr txBox="1"/>
          <p:nvPr/>
        </p:nvSpPr>
        <p:spPr>
          <a:xfrm>
            <a:off x="838200" y="1571933"/>
            <a:ext cx="10252390" cy="3981603"/>
          </a:xfrm>
          <a:prstGeom prst="rect">
            <a:avLst/>
          </a:prstGeom>
          <a:noFill/>
        </p:spPr>
        <p:txBody>
          <a:bodyPr wrap="square" rtlCol="0">
            <a:spAutoFit/>
          </a:bodyPr>
          <a:lstStyle/>
          <a:p>
            <a:pPr marL="342900" indent="-342900">
              <a:lnSpc>
                <a:spcPct val="90000"/>
              </a:lnSpc>
              <a:spcBef>
                <a:spcPts val="1000"/>
              </a:spcBef>
              <a:buAutoNum type="arabicPeriod"/>
            </a:pPr>
            <a:r>
              <a:rPr lang="de-AT" b="1" dirty="0"/>
              <a:t>Integration </a:t>
            </a:r>
            <a:r>
              <a:rPr lang="de-AT" b="1" dirty="0" err="1"/>
              <a:t>of</a:t>
            </a:r>
            <a:r>
              <a:rPr lang="de-AT" b="1" dirty="0"/>
              <a:t> </a:t>
            </a:r>
            <a:r>
              <a:rPr lang="de-AT" b="1" dirty="0" err="1"/>
              <a:t>images</a:t>
            </a:r>
            <a:r>
              <a:rPr lang="de-AT" b="1" dirty="0"/>
              <a:t> </a:t>
            </a:r>
            <a:r>
              <a:rPr lang="de-AT" b="1" dirty="0" err="1"/>
              <a:t>from</a:t>
            </a:r>
            <a:r>
              <a:rPr lang="de-AT" b="1" dirty="0"/>
              <a:t> </a:t>
            </a:r>
            <a:r>
              <a:rPr lang="de-AT" b="1" dirty="0" err="1"/>
              <a:t>sequential</a:t>
            </a:r>
            <a:r>
              <a:rPr lang="de-AT" b="1" dirty="0"/>
              <a:t> and parallel </a:t>
            </a:r>
            <a:r>
              <a:rPr lang="de-AT" b="1" dirty="0" err="1"/>
              <a:t>sampling</a:t>
            </a:r>
            <a:endParaRPr lang="de-AT" b="1" dirty="0"/>
          </a:p>
          <a:p>
            <a:pPr>
              <a:lnSpc>
                <a:spcPct val="90000"/>
              </a:lnSpc>
              <a:spcBef>
                <a:spcPts val="1000"/>
              </a:spcBef>
            </a:pPr>
            <a:r>
              <a:rPr lang="en-US" dirty="0" err="1"/>
              <a:t>Schedl</a:t>
            </a:r>
            <a:r>
              <a:rPr lang="en-US" dirty="0"/>
              <a:t>, D. C., </a:t>
            </a:r>
            <a:r>
              <a:rPr lang="en-US" dirty="0" err="1"/>
              <a:t>Kurmi</a:t>
            </a:r>
            <a:r>
              <a:rPr lang="en-US" dirty="0"/>
              <a:t>, I. &amp; </a:t>
            </a:r>
            <a:r>
              <a:rPr lang="en-US" dirty="0" err="1"/>
              <a:t>Bimber</a:t>
            </a:r>
            <a:r>
              <a:rPr lang="en-US" dirty="0"/>
              <a:t>, O. </a:t>
            </a:r>
            <a:r>
              <a:rPr lang="en-US" b="1" dirty="0"/>
              <a:t>Search and rescue with airborne </a:t>
            </a:r>
            <a:br>
              <a:rPr lang="en-US" b="1" dirty="0"/>
            </a:br>
            <a:r>
              <a:rPr lang="en-US" b="1" dirty="0"/>
              <a:t>optical sectioning.</a:t>
            </a:r>
            <a:r>
              <a:rPr lang="en-US" dirty="0"/>
              <a:t> Nat Mach </a:t>
            </a:r>
            <a:r>
              <a:rPr lang="en-US" dirty="0" err="1"/>
              <a:t>Intell</a:t>
            </a:r>
            <a:r>
              <a:rPr lang="en-US" dirty="0"/>
              <a:t> 2, 783–790 (2020).</a:t>
            </a:r>
            <a:endParaRPr lang="de-AT" dirty="0"/>
          </a:p>
          <a:p>
            <a:pPr marL="285750" indent="-285750">
              <a:lnSpc>
                <a:spcPct val="90000"/>
              </a:lnSpc>
              <a:spcBef>
                <a:spcPts val="1000"/>
              </a:spcBef>
              <a:buFont typeface="Arial" panose="020B0604020202020204" pitchFamily="34" charset="0"/>
              <a:buChar char="•"/>
            </a:pPr>
            <a:r>
              <a:rPr lang="en-GB" sz="1800" dirty="0"/>
              <a:t>automated person detection in thermal images under occlusion conditions can be significantly improved by combining </a:t>
            </a:r>
            <a:r>
              <a:rPr lang="en-GB" sz="1800" dirty="0" err="1"/>
              <a:t>multiperspective</a:t>
            </a:r>
            <a:r>
              <a:rPr lang="en-GB" sz="1800" dirty="0"/>
              <a:t> images before classification</a:t>
            </a:r>
            <a:endParaRPr lang="en-GB" dirty="0"/>
          </a:p>
          <a:p>
            <a:pPr>
              <a:lnSpc>
                <a:spcPct val="90000"/>
              </a:lnSpc>
              <a:spcBef>
                <a:spcPts val="1000"/>
              </a:spcBef>
            </a:pPr>
            <a:r>
              <a:rPr lang="en-US" sz="1800" dirty="0">
                <a:effectLst/>
                <a:latin typeface="Calibri" panose="020F0502020204030204" pitchFamily="34" charset="0"/>
                <a:ea typeface="Calibri" panose="020F0502020204030204" pitchFamily="34" charset="0"/>
              </a:rPr>
              <a:t>Nathan, R. J. A. A., </a:t>
            </a:r>
            <a:r>
              <a:rPr lang="en-US" sz="1800" dirty="0" err="1">
                <a:effectLst/>
                <a:latin typeface="Calibri" panose="020F0502020204030204" pitchFamily="34" charset="0"/>
                <a:ea typeface="Calibri" panose="020F0502020204030204" pitchFamily="34" charset="0"/>
              </a:rPr>
              <a:t>Kurmi</a:t>
            </a:r>
            <a:r>
              <a:rPr lang="en-US" sz="1800" dirty="0">
                <a:effectLst/>
                <a:latin typeface="Calibri" panose="020F0502020204030204" pitchFamily="34" charset="0"/>
                <a:ea typeface="Calibri" panose="020F0502020204030204" pitchFamily="34" charset="0"/>
              </a:rPr>
              <a:t>, I., </a:t>
            </a:r>
            <a:r>
              <a:rPr lang="en-US" sz="1800" dirty="0" err="1">
                <a:effectLst/>
                <a:latin typeface="Calibri" panose="020F0502020204030204" pitchFamily="34" charset="0"/>
                <a:ea typeface="Calibri" panose="020F0502020204030204" pitchFamily="34" charset="0"/>
              </a:rPr>
              <a:t>Schedl</a:t>
            </a:r>
            <a:r>
              <a:rPr lang="en-US" sz="1800" dirty="0">
                <a:effectLst/>
                <a:latin typeface="Calibri" panose="020F0502020204030204" pitchFamily="34" charset="0"/>
                <a:ea typeface="Calibri" panose="020F0502020204030204" pitchFamily="34" charset="0"/>
              </a:rPr>
              <a:t>, D. C. &amp; </a:t>
            </a:r>
            <a:r>
              <a:rPr lang="en-US" sz="1800" dirty="0" err="1">
                <a:effectLst/>
                <a:latin typeface="Calibri" panose="020F0502020204030204" pitchFamily="34" charset="0"/>
                <a:ea typeface="Calibri" panose="020F0502020204030204" pitchFamily="34" charset="0"/>
              </a:rPr>
              <a:t>Bimber</a:t>
            </a:r>
            <a:r>
              <a:rPr lang="en-US" sz="1800" dirty="0">
                <a:effectLst/>
                <a:latin typeface="Calibri" panose="020F0502020204030204" pitchFamily="34" charset="0"/>
                <a:ea typeface="Calibri" panose="020F0502020204030204" pitchFamily="34" charset="0"/>
              </a:rPr>
              <a:t>, O. </a:t>
            </a:r>
            <a:r>
              <a:rPr lang="en-US" sz="1800" b="1" dirty="0">
                <a:effectLst/>
                <a:latin typeface="Calibri" panose="020F0502020204030204" pitchFamily="34" charset="0"/>
                <a:ea typeface="Calibri" panose="020F0502020204030204" pitchFamily="34" charset="0"/>
              </a:rPr>
              <a:t>Through-Foliage Tracking with Airborne Optical Sectioning. </a:t>
            </a:r>
            <a:r>
              <a:rPr lang="en-US" sz="1800" i="1" dirty="0">
                <a:effectLst/>
                <a:latin typeface="Calibri" panose="020F0502020204030204" pitchFamily="34" charset="0"/>
                <a:ea typeface="Calibri" panose="020F0502020204030204" pitchFamily="34" charset="0"/>
              </a:rPr>
              <a:t>arXiv:2111.06959 [cs]</a:t>
            </a:r>
            <a:r>
              <a:rPr lang="en-US" sz="1800" dirty="0">
                <a:effectLst/>
                <a:latin typeface="Calibri" panose="020F0502020204030204" pitchFamily="34" charset="0"/>
                <a:ea typeface="Calibri" panose="020F0502020204030204" pitchFamily="34" charset="0"/>
              </a:rPr>
              <a:t> (2021).</a:t>
            </a:r>
          </a:p>
          <a:p>
            <a:pPr marL="285750" indent="-285750">
              <a:lnSpc>
                <a:spcPct val="90000"/>
              </a:lnSpc>
              <a:spcBef>
                <a:spcPts val="1000"/>
              </a:spcBef>
              <a:buFont typeface="Arial" panose="020B0604020202020204" pitchFamily="34" charset="0"/>
              <a:buChar char="•"/>
            </a:pPr>
            <a:r>
              <a:rPr lang="en-US" dirty="0" err="1"/>
              <a:t>colour</a:t>
            </a:r>
            <a:r>
              <a:rPr lang="en-US" dirty="0"/>
              <a:t> anomaly detection in RGB images benefits significantly from integration of parallel images from a 1D camera array when compared to conventional single images</a:t>
            </a:r>
          </a:p>
          <a:p>
            <a:pPr>
              <a:lnSpc>
                <a:spcPct val="90000"/>
              </a:lnSpc>
              <a:spcBef>
                <a:spcPts val="1000"/>
              </a:spcBef>
            </a:pPr>
            <a:r>
              <a:rPr lang="en-GB" b="1" dirty="0"/>
              <a:t>Possible solutions:</a:t>
            </a:r>
            <a:endParaRPr lang="de-AT" b="1" dirty="0"/>
          </a:p>
          <a:p>
            <a:pPr marL="342900" indent="-342900">
              <a:lnSpc>
                <a:spcPct val="90000"/>
              </a:lnSpc>
              <a:spcBef>
                <a:spcPts val="1000"/>
              </a:spcBef>
              <a:buFont typeface="Arial" panose="020B0604020202020204" pitchFamily="34" charset="0"/>
              <a:buChar char="•"/>
            </a:pPr>
            <a:r>
              <a:rPr lang="de-AT" dirty="0" err="1"/>
              <a:t>integrate</a:t>
            </a:r>
            <a:r>
              <a:rPr lang="de-AT" dirty="0"/>
              <a:t> </a:t>
            </a:r>
            <a:r>
              <a:rPr lang="de-AT" dirty="0" err="1"/>
              <a:t>over</a:t>
            </a:r>
            <a:r>
              <a:rPr lang="de-AT" dirty="0"/>
              <a:t> all 70 </a:t>
            </a:r>
            <a:r>
              <a:rPr lang="de-AT" dirty="0" err="1"/>
              <a:t>images</a:t>
            </a:r>
            <a:endParaRPr lang="de-AT" dirty="0"/>
          </a:p>
          <a:p>
            <a:pPr marL="342900" indent="-342900">
              <a:lnSpc>
                <a:spcPct val="90000"/>
              </a:lnSpc>
              <a:spcBef>
                <a:spcPts val="1000"/>
              </a:spcBef>
              <a:buFont typeface="Arial" panose="020B0604020202020204" pitchFamily="34" charset="0"/>
              <a:buChar char="•"/>
            </a:pPr>
            <a:r>
              <a:rPr lang="de-AT" dirty="0" err="1"/>
              <a:t>integrate</a:t>
            </a:r>
            <a:r>
              <a:rPr lang="de-AT" dirty="0"/>
              <a:t> </a:t>
            </a:r>
            <a:r>
              <a:rPr lang="de-AT" dirty="0" err="1"/>
              <a:t>over</a:t>
            </a:r>
            <a:r>
              <a:rPr lang="de-AT" dirty="0"/>
              <a:t> parallel </a:t>
            </a:r>
            <a:r>
              <a:rPr lang="de-AT" dirty="0" err="1"/>
              <a:t>images</a:t>
            </a:r>
            <a:r>
              <a:rPr lang="de-AT" dirty="0"/>
              <a:t> and </a:t>
            </a:r>
            <a:r>
              <a:rPr lang="de-AT" dirty="0" err="1"/>
              <a:t>compare</a:t>
            </a:r>
            <a:r>
              <a:rPr lang="de-AT" dirty="0"/>
              <a:t> </a:t>
            </a:r>
            <a:r>
              <a:rPr lang="de-AT" dirty="0" err="1"/>
              <a:t>results</a:t>
            </a:r>
            <a:r>
              <a:rPr lang="de-AT" dirty="0"/>
              <a:t> </a:t>
            </a:r>
            <a:r>
              <a:rPr lang="de-AT" dirty="0" err="1"/>
              <a:t>between</a:t>
            </a:r>
            <a:r>
              <a:rPr lang="de-AT" dirty="0"/>
              <a:t> time </a:t>
            </a:r>
            <a:r>
              <a:rPr lang="de-AT" dirty="0" err="1"/>
              <a:t>steps</a:t>
            </a:r>
            <a:endParaRPr lang="de-AT" dirty="0"/>
          </a:p>
        </p:txBody>
      </p:sp>
      <p:sp>
        <p:nvSpPr>
          <p:cNvPr id="6" name="Titel 5">
            <a:extLst>
              <a:ext uri="{FF2B5EF4-FFF2-40B4-BE49-F238E27FC236}">
                <a16:creationId xmlns:a16="http://schemas.microsoft.com/office/drawing/2014/main" id="{F96F2E2D-CF80-49B1-A836-C2F204A31091}"/>
              </a:ext>
            </a:extLst>
          </p:cNvPr>
          <p:cNvSpPr>
            <a:spLocks noGrp="1"/>
          </p:cNvSpPr>
          <p:nvPr>
            <p:ph type="title"/>
          </p:nvPr>
        </p:nvSpPr>
        <p:spPr/>
        <p:txBody>
          <a:bodyPr/>
          <a:lstStyle/>
          <a:p>
            <a:r>
              <a:rPr lang="de-AT" dirty="0">
                <a:effectLst>
                  <a:outerShdw blurRad="38100" dist="38100" dir="2700000" algn="tl">
                    <a:srgbClr val="000000">
                      <a:alpha val="43137"/>
                    </a:srgbClr>
                  </a:outerShdw>
                </a:effectLst>
              </a:rPr>
              <a:t>Challenges</a:t>
            </a:r>
          </a:p>
        </p:txBody>
      </p:sp>
      <p:grpSp>
        <p:nvGrpSpPr>
          <p:cNvPr id="11" name="Gruppieren 10">
            <a:extLst>
              <a:ext uri="{FF2B5EF4-FFF2-40B4-BE49-F238E27FC236}">
                <a16:creationId xmlns:a16="http://schemas.microsoft.com/office/drawing/2014/main" id="{E9AE1658-411B-4A6C-ADFC-9652D1FBA237}"/>
              </a:ext>
            </a:extLst>
          </p:cNvPr>
          <p:cNvGrpSpPr/>
          <p:nvPr/>
        </p:nvGrpSpPr>
        <p:grpSpPr>
          <a:xfrm>
            <a:off x="0" y="6005952"/>
            <a:ext cx="12192000" cy="571500"/>
            <a:chOff x="0" y="6005952"/>
            <a:chExt cx="12192000" cy="571500"/>
          </a:xfrm>
        </p:grpSpPr>
        <p:pic>
          <p:nvPicPr>
            <p:cNvPr id="17" name="Grafik 16" descr="Ein Bild, das Text, Baum, grün, Pflanze enthält.&#10;&#10;Automatisch generierte Beschreibung">
              <a:extLst>
                <a:ext uri="{FF2B5EF4-FFF2-40B4-BE49-F238E27FC236}">
                  <a16:creationId xmlns:a16="http://schemas.microsoft.com/office/drawing/2014/main" id="{914E1CCD-E3DE-4814-8720-D8432DA5D1EE}"/>
                </a:ext>
              </a:extLst>
            </p:cNvPr>
            <p:cNvPicPr>
              <a:picLocks noChangeAspect="1"/>
            </p:cNvPicPr>
            <p:nvPr/>
          </p:nvPicPr>
          <p:blipFill rotWithShape="1">
            <a:blip r:embed="rId2">
              <a:extLst>
                <a:ext uri="{28A0092B-C50C-407E-A947-70E740481C1C}">
                  <a14:useLocalDpi xmlns:a14="http://schemas.microsoft.com/office/drawing/2010/main" val="0"/>
                </a:ext>
              </a:extLst>
            </a:blip>
            <a:srcRect t="42661" b="52651"/>
            <a:stretch/>
          </p:blipFill>
          <p:spPr>
            <a:xfrm>
              <a:off x="0" y="6005952"/>
              <a:ext cx="12192000" cy="571500"/>
            </a:xfrm>
            <a:prstGeom prst="rect">
              <a:avLst/>
            </a:prstGeom>
          </p:spPr>
        </p:pic>
        <p:sp>
          <p:nvSpPr>
            <p:cNvPr id="19" name="Textfeld 18">
              <a:extLst>
                <a:ext uri="{FF2B5EF4-FFF2-40B4-BE49-F238E27FC236}">
                  <a16:creationId xmlns:a16="http://schemas.microsoft.com/office/drawing/2014/main" id="{F8BF868F-531C-4347-8207-EA3599F2713C}"/>
                </a:ext>
              </a:extLst>
            </p:cNvPr>
            <p:cNvSpPr txBox="1"/>
            <p:nvPr/>
          </p:nvSpPr>
          <p:spPr>
            <a:xfrm>
              <a:off x="5866002" y="6115425"/>
              <a:ext cx="6094602" cy="369332"/>
            </a:xfrm>
            <a:prstGeom prst="rect">
              <a:avLst/>
            </a:prstGeom>
            <a:noFill/>
          </p:spPr>
          <p:txBody>
            <a:bodyPr wrap="square">
              <a:spAutoFit/>
            </a:bodyPr>
            <a:lstStyle/>
            <a:p>
              <a:pPr algn="r">
                <a:spcAft>
                  <a:spcPts val="600"/>
                </a:spcAft>
              </a:pPr>
              <a:r>
                <a:rPr lang="de-AT" sz="1800" dirty="0">
                  <a:solidFill>
                    <a:schemeClr val="bg1"/>
                  </a:solidFill>
                  <a:effectLst>
                    <a:outerShdw blurRad="38100" dist="38100" dir="2700000" algn="tl">
                      <a:srgbClr val="000000">
                        <a:alpha val="43137"/>
                      </a:srgbClr>
                    </a:outerShdw>
                  </a:effectLst>
                </a:rPr>
                <a:t>UE Computer Vision, 24th November, 2021</a:t>
              </a:r>
            </a:p>
          </p:txBody>
        </p:sp>
      </p:grpSp>
      <p:pic>
        <p:nvPicPr>
          <p:cNvPr id="21" name="Inhaltsplatzhalter 20">
            <a:extLst>
              <a:ext uri="{FF2B5EF4-FFF2-40B4-BE49-F238E27FC236}">
                <a16:creationId xmlns:a16="http://schemas.microsoft.com/office/drawing/2014/main" id="{04C69F68-63D5-43A1-8F61-FFBEBCFBF6D6}"/>
              </a:ext>
            </a:extLst>
          </p:cNvPr>
          <p:cNvPicPr>
            <a:picLocks noGrp="1" noChangeAspect="1"/>
          </p:cNvPicPr>
          <p:nvPr>
            <p:ph idx="1"/>
          </p:nvPr>
        </p:nvPicPr>
        <p:blipFill rotWithShape="1">
          <a:blip r:embed="rId3"/>
          <a:srcRect l="20123" r="29992"/>
          <a:stretch/>
        </p:blipFill>
        <p:spPr>
          <a:xfrm>
            <a:off x="8019869" y="523778"/>
            <a:ext cx="2873694" cy="1740231"/>
          </a:xfrm>
          <a:prstGeom prst="rect">
            <a:avLst/>
          </a:prstGeom>
        </p:spPr>
      </p:pic>
      <p:grpSp>
        <p:nvGrpSpPr>
          <p:cNvPr id="31" name="Gruppieren 30">
            <a:extLst>
              <a:ext uri="{FF2B5EF4-FFF2-40B4-BE49-F238E27FC236}">
                <a16:creationId xmlns:a16="http://schemas.microsoft.com/office/drawing/2014/main" id="{58020F4F-6D9E-4125-ABFF-FEE4765651E2}"/>
              </a:ext>
            </a:extLst>
          </p:cNvPr>
          <p:cNvGrpSpPr/>
          <p:nvPr/>
        </p:nvGrpSpPr>
        <p:grpSpPr>
          <a:xfrm>
            <a:off x="7592550" y="126552"/>
            <a:ext cx="3301013" cy="2135882"/>
            <a:chOff x="577270" y="1897537"/>
            <a:chExt cx="4509381" cy="2917743"/>
          </a:xfrm>
        </p:grpSpPr>
        <p:cxnSp>
          <p:nvCxnSpPr>
            <p:cNvPr id="23" name="Gerade Verbindung mit Pfeil 22">
              <a:extLst>
                <a:ext uri="{FF2B5EF4-FFF2-40B4-BE49-F238E27FC236}">
                  <a16:creationId xmlns:a16="http://schemas.microsoft.com/office/drawing/2014/main" id="{68DA6A07-82E8-4C8A-A485-E9315D0E7DA5}"/>
                </a:ext>
              </a:extLst>
            </p:cNvPr>
            <p:cNvCxnSpPr/>
            <p:nvPr/>
          </p:nvCxnSpPr>
          <p:spPr>
            <a:xfrm>
              <a:off x="1161014" y="2315361"/>
              <a:ext cx="392563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a:extLst>
                <a:ext uri="{FF2B5EF4-FFF2-40B4-BE49-F238E27FC236}">
                  <a16:creationId xmlns:a16="http://schemas.microsoft.com/office/drawing/2014/main" id="{6A689DC8-AA4B-42B8-AE69-D5857A830BA7}"/>
                </a:ext>
              </a:extLst>
            </p:cNvPr>
            <p:cNvCxnSpPr>
              <a:cxnSpLocks/>
            </p:cNvCxnSpPr>
            <p:nvPr/>
          </p:nvCxnSpPr>
          <p:spPr>
            <a:xfrm>
              <a:off x="1011000" y="2438021"/>
              <a:ext cx="0" cy="23772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9" name="Textfeld 28">
              <a:extLst>
                <a:ext uri="{FF2B5EF4-FFF2-40B4-BE49-F238E27FC236}">
                  <a16:creationId xmlns:a16="http://schemas.microsoft.com/office/drawing/2014/main" id="{56E1B7F0-A295-4B69-8D17-77AF5213543C}"/>
                </a:ext>
              </a:extLst>
            </p:cNvPr>
            <p:cNvSpPr txBox="1"/>
            <p:nvPr/>
          </p:nvSpPr>
          <p:spPr>
            <a:xfrm>
              <a:off x="2276545" y="1897537"/>
              <a:ext cx="1694577" cy="369332"/>
            </a:xfrm>
            <a:prstGeom prst="rect">
              <a:avLst/>
            </a:prstGeom>
            <a:noFill/>
          </p:spPr>
          <p:txBody>
            <a:bodyPr wrap="square" rtlCol="0">
              <a:spAutoFit/>
            </a:bodyPr>
            <a:lstStyle/>
            <a:p>
              <a:pPr algn="ctr"/>
              <a:r>
                <a:rPr lang="de-AT" dirty="0"/>
                <a:t>parallel</a:t>
              </a:r>
            </a:p>
          </p:txBody>
        </p:sp>
        <p:sp>
          <p:nvSpPr>
            <p:cNvPr id="30" name="Textfeld 29">
              <a:extLst>
                <a:ext uri="{FF2B5EF4-FFF2-40B4-BE49-F238E27FC236}">
                  <a16:creationId xmlns:a16="http://schemas.microsoft.com/office/drawing/2014/main" id="{5DD30819-3182-40E0-A79E-3E2D7C8A9A3B}"/>
                </a:ext>
              </a:extLst>
            </p:cNvPr>
            <p:cNvSpPr txBox="1"/>
            <p:nvPr/>
          </p:nvSpPr>
          <p:spPr>
            <a:xfrm rot="16200000">
              <a:off x="-85352" y="3441984"/>
              <a:ext cx="1694576" cy="369332"/>
            </a:xfrm>
            <a:prstGeom prst="rect">
              <a:avLst/>
            </a:prstGeom>
            <a:noFill/>
          </p:spPr>
          <p:txBody>
            <a:bodyPr wrap="square" rtlCol="0">
              <a:spAutoFit/>
            </a:bodyPr>
            <a:lstStyle/>
            <a:p>
              <a:pPr algn="ctr"/>
              <a:r>
                <a:rPr lang="de-AT" dirty="0" err="1"/>
                <a:t>sequential</a:t>
              </a:r>
              <a:endParaRPr lang="de-AT" dirty="0"/>
            </a:p>
          </p:txBody>
        </p:sp>
      </p:grpSp>
    </p:spTree>
    <p:extLst>
      <p:ext uri="{BB962C8B-B14F-4D97-AF65-F5344CB8AC3E}">
        <p14:creationId xmlns:p14="http://schemas.microsoft.com/office/powerpoint/2010/main" val="368244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CAC459AE-B94E-4D02-85E1-780C9A267E2D}"/>
              </a:ext>
            </a:extLst>
          </p:cNvPr>
          <p:cNvSpPr txBox="1"/>
          <p:nvPr/>
        </p:nvSpPr>
        <p:spPr>
          <a:xfrm>
            <a:off x="5318016" y="2060250"/>
            <a:ext cx="5305991" cy="3611245"/>
          </a:xfrm>
          <a:prstGeom prst="rect">
            <a:avLst/>
          </a:prstGeom>
          <a:noFill/>
        </p:spPr>
        <p:txBody>
          <a:bodyPr wrap="square" rtlCol="0">
            <a:spAutoFit/>
          </a:bodyPr>
          <a:lstStyle/>
          <a:p>
            <a:pPr marL="342900" indent="-342900">
              <a:lnSpc>
                <a:spcPct val="90000"/>
              </a:lnSpc>
              <a:spcBef>
                <a:spcPts val="1000"/>
              </a:spcBef>
              <a:buFont typeface="+mj-lt"/>
              <a:buAutoNum type="arabicPeriod" startAt="2"/>
            </a:pPr>
            <a:r>
              <a:rPr lang="de-AT" sz="2000" b="1" dirty="0" err="1"/>
              <a:t>Anomaly</a:t>
            </a:r>
            <a:r>
              <a:rPr lang="de-AT" sz="2000" b="1" dirty="0"/>
              <a:t> </a:t>
            </a:r>
            <a:r>
              <a:rPr lang="de-AT" sz="2000" b="1" dirty="0" err="1"/>
              <a:t>detection</a:t>
            </a:r>
            <a:endParaRPr lang="de-AT" sz="2000" b="1" dirty="0"/>
          </a:p>
          <a:p>
            <a:pPr marL="342900" indent="-342900">
              <a:lnSpc>
                <a:spcPct val="90000"/>
              </a:lnSpc>
              <a:spcBef>
                <a:spcPts val="1000"/>
              </a:spcBef>
              <a:buFont typeface="Arial" panose="020B0604020202020204" pitchFamily="34" charset="0"/>
              <a:buChar char="•"/>
            </a:pPr>
            <a:r>
              <a:rPr lang="de-AT" sz="2000" dirty="0"/>
              <a:t>pixel-</a:t>
            </a:r>
            <a:r>
              <a:rPr lang="de-AT" sz="2000" dirty="0" err="1"/>
              <a:t>to</a:t>
            </a:r>
            <a:r>
              <a:rPr lang="de-AT" sz="2000" dirty="0"/>
              <a:t>-pixel </a:t>
            </a:r>
            <a:r>
              <a:rPr lang="de-AT" sz="2000" dirty="0" err="1"/>
              <a:t>comparison</a:t>
            </a:r>
            <a:r>
              <a:rPr lang="de-AT" sz="2000" dirty="0"/>
              <a:t> </a:t>
            </a:r>
            <a:r>
              <a:rPr lang="de-AT" sz="2000" dirty="0" err="1"/>
              <a:t>using</a:t>
            </a:r>
            <a:r>
              <a:rPr lang="de-AT" sz="2000" dirty="0"/>
              <a:t> CV </a:t>
            </a:r>
            <a:r>
              <a:rPr lang="de-AT" sz="2000" dirty="0" err="1"/>
              <a:t>libraries</a:t>
            </a:r>
            <a:endParaRPr lang="de-AT" sz="2000" dirty="0"/>
          </a:p>
          <a:p>
            <a:pPr marL="342900" indent="-342900">
              <a:lnSpc>
                <a:spcPct val="90000"/>
              </a:lnSpc>
              <a:spcBef>
                <a:spcPts val="1000"/>
              </a:spcBef>
              <a:buFont typeface="Arial" panose="020B0604020202020204" pitchFamily="34" charset="0"/>
              <a:buChar char="•"/>
            </a:pPr>
            <a:r>
              <a:rPr lang="de-AT" sz="2000" dirty="0" err="1"/>
              <a:t>Normality-Calibrated</a:t>
            </a:r>
            <a:r>
              <a:rPr lang="de-AT" sz="2000" dirty="0"/>
              <a:t> Autoencoder (NCAE)</a:t>
            </a:r>
          </a:p>
          <a:p>
            <a:pPr marL="342900" indent="-342900">
              <a:lnSpc>
                <a:spcPct val="90000"/>
              </a:lnSpc>
              <a:spcBef>
                <a:spcPts val="1000"/>
              </a:spcBef>
              <a:buFont typeface="Arial" panose="020B0604020202020204" pitchFamily="34" charset="0"/>
              <a:buChar char="•"/>
            </a:pPr>
            <a:r>
              <a:rPr lang="en-US" sz="2000" dirty="0"/>
              <a:t>Deep CNN Detectors </a:t>
            </a:r>
          </a:p>
          <a:p>
            <a:pPr marL="342900" indent="-342900">
              <a:lnSpc>
                <a:spcPct val="90000"/>
              </a:lnSpc>
              <a:spcBef>
                <a:spcPts val="1000"/>
              </a:spcBef>
              <a:buFont typeface="Arial" panose="020B0604020202020204" pitchFamily="34" charset="0"/>
              <a:buChar char="•"/>
            </a:pPr>
            <a:r>
              <a:rPr lang="en-US" sz="2000" dirty="0"/>
              <a:t>Deep Reinforcement Learning</a:t>
            </a:r>
          </a:p>
          <a:p>
            <a:pPr marL="342900" indent="-342900">
              <a:lnSpc>
                <a:spcPct val="90000"/>
              </a:lnSpc>
              <a:spcBef>
                <a:spcPts val="1000"/>
              </a:spcBef>
              <a:buFont typeface="Arial" panose="020B0604020202020204" pitchFamily="34" charset="0"/>
              <a:buChar char="•"/>
            </a:pPr>
            <a:r>
              <a:rPr lang="de-AT" sz="2000" dirty="0"/>
              <a:t>Generative </a:t>
            </a:r>
            <a:r>
              <a:rPr lang="de-AT" sz="2000" dirty="0" err="1"/>
              <a:t>Adversial</a:t>
            </a:r>
            <a:r>
              <a:rPr lang="de-AT" sz="2000" dirty="0"/>
              <a:t> Networks (GAN)</a:t>
            </a:r>
          </a:p>
          <a:p>
            <a:pPr marL="342900" indent="-342900">
              <a:lnSpc>
                <a:spcPct val="90000"/>
              </a:lnSpc>
              <a:spcBef>
                <a:spcPts val="1000"/>
              </a:spcBef>
              <a:buFont typeface="Arial" panose="020B0604020202020204" pitchFamily="34" charset="0"/>
              <a:buChar char="•"/>
            </a:pPr>
            <a:r>
              <a:rPr lang="de-AT" sz="2000" dirty="0"/>
              <a:t>YOLO</a:t>
            </a:r>
          </a:p>
          <a:p>
            <a:pPr marL="342900" indent="-342900">
              <a:lnSpc>
                <a:spcPct val="90000"/>
              </a:lnSpc>
              <a:spcBef>
                <a:spcPts val="1000"/>
              </a:spcBef>
              <a:buFont typeface="Arial" panose="020B0604020202020204" pitchFamily="34" charset="0"/>
              <a:buChar char="•"/>
            </a:pPr>
            <a:r>
              <a:rPr lang="de-AT" sz="2000" dirty="0"/>
              <a:t>...</a:t>
            </a:r>
          </a:p>
          <a:p>
            <a:pPr marL="342900" indent="-342900">
              <a:lnSpc>
                <a:spcPct val="90000"/>
              </a:lnSpc>
              <a:spcBef>
                <a:spcPts val="1000"/>
              </a:spcBef>
              <a:buFont typeface="Arial" panose="020B0604020202020204" pitchFamily="34" charset="0"/>
              <a:buChar char="•"/>
            </a:pPr>
            <a:endParaRPr lang="de-AT" sz="2000" dirty="0"/>
          </a:p>
        </p:txBody>
      </p:sp>
      <p:sp>
        <p:nvSpPr>
          <p:cNvPr id="5" name="Titel 5">
            <a:extLst>
              <a:ext uri="{FF2B5EF4-FFF2-40B4-BE49-F238E27FC236}">
                <a16:creationId xmlns:a16="http://schemas.microsoft.com/office/drawing/2014/main" id="{B3A6412B-0608-4871-99FD-02FA6E9A3775}"/>
              </a:ext>
            </a:extLst>
          </p:cNvPr>
          <p:cNvSpPr>
            <a:spLocks noGrp="1"/>
          </p:cNvSpPr>
          <p:nvPr>
            <p:ph type="title"/>
          </p:nvPr>
        </p:nvSpPr>
        <p:spPr>
          <a:xfrm>
            <a:off x="838200" y="365125"/>
            <a:ext cx="10515600" cy="1325563"/>
          </a:xfrm>
        </p:spPr>
        <p:txBody>
          <a:bodyPr/>
          <a:lstStyle/>
          <a:p>
            <a:r>
              <a:rPr lang="de-AT" dirty="0">
                <a:effectLst>
                  <a:outerShdw blurRad="38100" dist="38100" dir="2700000" algn="tl">
                    <a:srgbClr val="000000">
                      <a:alpha val="43137"/>
                    </a:srgbClr>
                  </a:outerShdw>
                </a:effectLst>
              </a:rPr>
              <a:t>Challenges</a:t>
            </a:r>
          </a:p>
        </p:txBody>
      </p:sp>
      <p:sp>
        <p:nvSpPr>
          <p:cNvPr id="6" name="Textfeld 5">
            <a:extLst>
              <a:ext uri="{FF2B5EF4-FFF2-40B4-BE49-F238E27FC236}">
                <a16:creationId xmlns:a16="http://schemas.microsoft.com/office/drawing/2014/main" id="{2079B5B8-31C6-4315-AAD1-A629C468EB5D}"/>
              </a:ext>
            </a:extLst>
          </p:cNvPr>
          <p:cNvSpPr txBox="1"/>
          <p:nvPr/>
        </p:nvSpPr>
        <p:spPr>
          <a:xfrm>
            <a:off x="5866002" y="6115425"/>
            <a:ext cx="6094602" cy="369332"/>
          </a:xfrm>
          <a:prstGeom prst="rect">
            <a:avLst/>
          </a:prstGeom>
          <a:noFill/>
        </p:spPr>
        <p:txBody>
          <a:bodyPr wrap="square">
            <a:spAutoFit/>
          </a:bodyPr>
          <a:lstStyle/>
          <a:p>
            <a:pPr algn="r">
              <a:spcAft>
                <a:spcPts val="600"/>
              </a:spcAft>
            </a:pPr>
            <a:r>
              <a:rPr lang="de-AT" sz="1800" dirty="0">
                <a:solidFill>
                  <a:schemeClr val="bg1"/>
                </a:solidFill>
                <a:effectLst>
                  <a:outerShdw blurRad="38100" dist="38100" dir="2700000" algn="tl">
                    <a:srgbClr val="000000">
                      <a:alpha val="43137"/>
                    </a:srgbClr>
                  </a:outerShdw>
                </a:effectLst>
              </a:rPr>
              <a:t>UE Computer Vision, 24th November, 2021</a:t>
            </a:r>
          </a:p>
        </p:txBody>
      </p:sp>
      <p:grpSp>
        <p:nvGrpSpPr>
          <p:cNvPr id="7" name="Gruppieren 6">
            <a:extLst>
              <a:ext uri="{FF2B5EF4-FFF2-40B4-BE49-F238E27FC236}">
                <a16:creationId xmlns:a16="http://schemas.microsoft.com/office/drawing/2014/main" id="{17126425-5ACB-4AF6-93B2-16810F496FCC}"/>
              </a:ext>
            </a:extLst>
          </p:cNvPr>
          <p:cNvGrpSpPr/>
          <p:nvPr/>
        </p:nvGrpSpPr>
        <p:grpSpPr>
          <a:xfrm>
            <a:off x="0" y="6005952"/>
            <a:ext cx="12192000" cy="571500"/>
            <a:chOff x="0" y="6005952"/>
            <a:chExt cx="12192000" cy="571500"/>
          </a:xfrm>
        </p:grpSpPr>
        <p:pic>
          <p:nvPicPr>
            <p:cNvPr id="8" name="Grafik 7" descr="Ein Bild, das Text, Baum, grün, Pflanze enthält.&#10;&#10;Automatisch generierte Beschreibung">
              <a:extLst>
                <a:ext uri="{FF2B5EF4-FFF2-40B4-BE49-F238E27FC236}">
                  <a16:creationId xmlns:a16="http://schemas.microsoft.com/office/drawing/2014/main" id="{89D84E7B-2292-4538-813F-92F83572E79D}"/>
                </a:ext>
              </a:extLst>
            </p:cNvPr>
            <p:cNvPicPr>
              <a:picLocks noChangeAspect="1"/>
            </p:cNvPicPr>
            <p:nvPr/>
          </p:nvPicPr>
          <p:blipFill rotWithShape="1">
            <a:blip r:embed="rId2">
              <a:extLst>
                <a:ext uri="{28A0092B-C50C-407E-A947-70E740481C1C}">
                  <a14:useLocalDpi xmlns:a14="http://schemas.microsoft.com/office/drawing/2010/main" val="0"/>
                </a:ext>
              </a:extLst>
            </a:blip>
            <a:srcRect t="42661" b="52651"/>
            <a:stretch/>
          </p:blipFill>
          <p:spPr>
            <a:xfrm>
              <a:off x="0" y="6005952"/>
              <a:ext cx="12192000" cy="571500"/>
            </a:xfrm>
            <a:prstGeom prst="rect">
              <a:avLst/>
            </a:prstGeom>
          </p:spPr>
        </p:pic>
        <p:sp>
          <p:nvSpPr>
            <p:cNvPr id="9" name="Textfeld 8">
              <a:extLst>
                <a:ext uri="{FF2B5EF4-FFF2-40B4-BE49-F238E27FC236}">
                  <a16:creationId xmlns:a16="http://schemas.microsoft.com/office/drawing/2014/main" id="{0E73BED6-CCDE-44EE-8D60-B597FC9E244D}"/>
                </a:ext>
              </a:extLst>
            </p:cNvPr>
            <p:cNvSpPr txBox="1"/>
            <p:nvPr/>
          </p:nvSpPr>
          <p:spPr>
            <a:xfrm>
              <a:off x="5866002" y="6115425"/>
              <a:ext cx="6094602" cy="369332"/>
            </a:xfrm>
            <a:prstGeom prst="rect">
              <a:avLst/>
            </a:prstGeom>
            <a:noFill/>
          </p:spPr>
          <p:txBody>
            <a:bodyPr wrap="square">
              <a:spAutoFit/>
            </a:bodyPr>
            <a:lstStyle/>
            <a:p>
              <a:pPr algn="r">
                <a:spcAft>
                  <a:spcPts val="600"/>
                </a:spcAft>
              </a:pPr>
              <a:r>
                <a:rPr lang="de-AT" sz="1800" dirty="0">
                  <a:solidFill>
                    <a:schemeClr val="bg1"/>
                  </a:solidFill>
                  <a:effectLst>
                    <a:outerShdw blurRad="38100" dist="38100" dir="2700000" algn="tl">
                      <a:srgbClr val="000000">
                        <a:alpha val="43137"/>
                      </a:srgbClr>
                    </a:outerShdw>
                  </a:effectLst>
                </a:rPr>
                <a:t>UE Computer Vision, 24th November, 2021</a:t>
              </a:r>
            </a:p>
          </p:txBody>
        </p:sp>
      </p:grpSp>
      <p:pic>
        <p:nvPicPr>
          <p:cNvPr id="11" name="Grafik 10">
            <a:extLst>
              <a:ext uri="{FF2B5EF4-FFF2-40B4-BE49-F238E27FC236}">
                <a16:creationId xmlns:a16="http://schemas.microsoft.com/office/drawing/2014/main" id="{F622A017-4956-45E4-B281-252C6AE959F8}"/>
              </a:ext>
            </a:extLst>
          </p:cNvPr>
          <p:cNvPicPr>
            <a:picLocks noChangeAspect="1"/>
          </p:cNvPicPr>
          <p:nvPr/>
        </p:nvPicPr>
        <p:blipFill>
          <a:blip r:embed="rId3"/>
          <a:stretch>
            <a:fillRect/>
          </a:stretch>
        </p:blipFill>
        <p:spPr>
          <a:xfrm>
            <a:off x="838200" y="2060250"/>
            <a:ext cx="3742189" cy="2737499"/>
          </a:xfrm>
          <a:prstGeom prst="rect">
            <a:avLst/>
          </a:prstGeom>
        </p:spPr>
      </p:pic>
    </p:spTree>
    <p:extLst>
      <p:ext uri="{BB962C8B-B14F-4D97-AF65-F5344CB8AC3E}">
        <p14:creationId xmlns:p14="http://schemas.microsoft.com/office/powerpoint/2010/main" val="3632684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3A37A1-D9A6-48B0-9D29-C9780FCCCCF5}"/>
              </a:ext>
            </a:extLst>
          </p:cNvPr>
          <p:cNvSpPr>
            <a:spLocks noGrp="1"/>
          </p:cNvSpPr>
          <p:nvPr>
            <p:ph type="title"/>
          </p:nvPr>
        </p:nvSpPr>
        <p:spPr/>
        <p:txBody>
          <a:bodyPr/>
          <a:lstStyle/>
          <a:p>
            <a:r>
              <a:rPr lang="de-AT" dirty="0" err="1">
                <a:effectLst>
                  <a:outerShdw blurRad="38100" dist="38100" dir="2700000" algn="tl">
                    <a:srgbClr val="000000">
                      <a:alpha val="43137"/>
                    </a:srgbClr>
                  </a:outerShdw>
                </a:effectLst>
              </a:rPr>
              <a:t>Overview</a:t>
            </a:r>
            <a:r>
              <a:rPr lang="de-AT" dirty="0">
                <a:effectLst>
                  <a:outerShdw blurRad="38100" dist="38100" dir="2700000" algn="tl">
                    <a:srgbClr val="000000">
                      <a:alpha val="43137"/>
                    </a:srgbClr>
                  </a:outerShdw>
                </a:effectLst>
              </a:rPr>
              <a:t> </a:t>
            </a:r>
            <a:r>
              <a:rPr lang="de-AT" dirty="0" err="1">
                <a:effectLst>
                  <a:outerShdw blurRad="38100" dist="38100" dir="2700000" algn="tl">
                    <a:srgbClr val="000000">
                      <a:alpha val="43137"/>
                    </a:srgbClr>
                  </a:outerShdw>
                </a:effectLst>
              </a:rPr>
              <a:t>Anomaly</a:t>
            </a:r>
            <a:r>
              <a:rPr lang="de-AT" dirty="0">
                <a:effectLst>
                  <a:outerShdw blurRad="38100" dist="38100" dir="2700000" algn="tl">
                    <a:srgbClr val="000000">
                      <a:alpha val="43137"/>
                    </a:srgbClr>
                  </a:outerShdw>
                </a:effectLst>
              </a:rPr>
              <a:t> </a:t>
            </a:r>
            <a:r>
              <a:rPr lang="de-AT" dirty="0" err="1">
                <a:effectLst>
                  <a:outerShdw blurRad="38100" dist="38100" dir="2700000" algn="tl">
                    <a:srgbClr val="000000">
                      <a:alpha val="43137"/>
                    </a:srgbClr>
                  </a:outerShdw>
                </a:effectLst>
              </a:rPr>
              <a:t>Detection</a:t>
            </a:r>
            <a:endParaRPr lang="de-AT" dirty="0">
              <a:effectLst>
                <a:outerShdw blurRad="38100" dist="38100" dir="2700000" algn="tl">
                  <a:srgbClr val="000000">
                    <a:alpha val="43137"/>
                  </a:srgbClr>
                </a:outerShdw>
              </a:effectLst>
            </a:endParaRPr>
          </a:p>
        </p:txBody>
      </p:sp>
      <p:sp>
        <p:nvSpPr>
          <p:cNvPr id="3" name="Inhaltsplatzhalter 2">
            <a:extLst>
              <a:ext uri="{FF2B5EF4-FFF2-40B4-BE49-F238E27FC236}">
                <a16:creationId xmlns:a16="http://schemas.microsoft.com/office/drawing/2014/main" id="{ADD6FAC7-F519-4D7B-BCA9-F0358FA00A72}"/>
              </a:ext>
            </a:extLst>
          </p:cNvPr>
          <p:cNvSpPr>
            <a:spLocks noGrp="1"/>
          </p:cNvSpPr>
          <p:nvPr>
            <p:ph idx="1"/>
          </p:nvPr>
        </p:nvSpPr>
        <p:spPr>
          <a:xfrm>
            <a:off x="838200" y="1654614"/>
            <a:ext cx="9946064" cy="4258643"/>
          </a:xfrm>
        </p:spPr>
        <p:txBody>
          <a:bodyPr>
            <a:normAutofit/>
          </a:bodyPr>
          <a:lstStyle/>
          <a:p>
            <a:pPr marL="0" indent="0">
              <a:buNone/>
            </a:pPr>
            <a:r>
              <a:rPr lang="en-US" sz="2000" dirty="0"/>
              <a:t>Salehi, M. et al. </a:t>
            </a:r>
            <a:r>
              <a:rPr lang="en-US" sz="2000" b="1" dirty="0"/>
              <a:t>A Unified Survey on Anomaly, Novelty, Open-Set, and Out-of-Distribution Detection: Solutions and Future Challenges</a:t>
            </a:r>
            <a:r>
              <a:rPr lang="en-US" sz="2000" dirty="0"/>
              <a:t>. arXiv:2110.14051 [cs] (2021).</a:t>
            </a:r>
            <a:endParaRPr lang="en-GB" sz="2000" dirty="0"/>
          </a:p>
          <a:p>
            <a:r>
              <a:rPr lang="en-GB" sz="2000" dirty="0"/>
              <a:t>To date, several research domains tackle the problem of detecting unfamiliar samples, including anomaly detection, novelty detection, one-class learning, open set recognition, and out-of-distribution detection. </a:t>
            </a:r>
          </a:p>
          <a:p>
            <a:r>
              <a:rPr lang="en-GB" sz="2000" dirty="0"/>
              <a:t>Outlier or novelty detection? Our challenge illustrates a great example for anomaly detection, as our data has mixed outliers within. (training data = polluted with outliers)</a:t>
            </a:r>
          </a:p>
          <a:p>
            <a:r>
              <a:rPr lang="en-GB" sz="2000" dirty="0"/>
              <a:t>Adopting an appropriate distance metric is necessary</a:t>
            </a:r>
          </a:p>
          <a:p>
            <a:r>
              <a:rPr lang="en-GB" sz="2000" dirty="0"/>
              <a:t>For instance, deviation could be computed in a raw pixel-level input or in a semantic space that is learned through a deep neural network</a:t>
            </a:r>
          </a:p>
          <a:p>
            <a:r>
              <a:rPr lang="en-GB" sz="2000" dirty="0"/>
              <a:t>Last challenge is choosing the threshold to determine whether the deviation from normal samples is significant.</a:t>
            </a:r>
          </a:p>
          <a:p>
            <a:endParaRPr lang="de-AT" sz="2000" dirty="0"/>
          </a:p>
        </p:txBody>
      </p:sp>
      <p:grpSp>
        <p:nvGrpSpPr>
          <p:cNvPr id="4" name="Gruppieren 3">
            <a:extLst>
              <a:ext uri="{FF2B5EF4-FFF2-40B4-BE49-F238E27FC236}">
                <a16:creationId xmlns:a16="http://schemas.microsoft.com/office/drawing/2014/main" id="{DA24A95C-1D9F-44E2-99D5-BDEFBCE558F9}"/>
              </a:ext>
            </a:extLst>
          </p:cNvPr>
          <p:cNvGrpSpPr/>
          <p:nvPr/>
        </p:nvGrpSpPr>
        <p:grpSpPr>
          <a:xfrm>
            <a:off x="0" y="6005952"/>
            <a:ext cx="12192000" cy="571500"/>
            <a:chOff x="0" y="6005952"/>
            <a:chExt cx="12192000" cy="571500"/>
          </a:xfrm>
        </p:grpSpPr>
        <p:pic>
          <p:nvPicPr>
            <p:cNvPr id="5" name="Grafik 4" descr="Ein Bild, das Text, Baum, grün, Pflanze enthält.&#10;&#10;Automatisch generierte Beschreibung">
              <a:extLst>
                <a:ext uri="{FF2B5EF4-FFF2-40B4-BE49-F238E27FC236}">
                  <a16:creationId xmlns:a16="http://schemas.microsoft.com/office/drawing/2014/main" id="{58C18F54-75BA-49E8-9192-DDC9877895C4}"/>
                </a:ext>
              </a:extLst>
            </p:cNvPr>
            <p:cNvPicPr>
              <a:picLocks noChangeAspect="1"/>
            </p:cNvPicPr>
            <p:nvPr/>
          </p:nvPicPr>
          <p:blipFill rotWithShape="1">
            <a:blip r:embed="rId2">
              <a:extLst>
                <a:ext uri="{28A0092B-C50C-407E-A947-70E740481C1C}">
                  <a14:useLocalDpi xmlns:a14="http://schemas.microsoft.com/office/drawing/2010/main" val="0"/>
                </a:ext>
              </a:extLst>
            </a:blip>
            <a:srcRect t="42661" b="52651"/>
            <a:stretch/>
          </p:blipFill>
          <p:spPr>
            <a:xfrm>
              <a:off x="0" y="6005952"/>
              <a:ext cx="12192000" cy="571500"/>
            </a:xfrm>
            <a:prstGeom prst="rect">
              <a:avLst/>
            </a:prstGeom>
          </p:spPr>
        </p:pic>
        <p:sp>
          <p:nvSpPr>
            <p:cNvPr id="6" name="Textfeld 5">
              <a:extLst>
                <a:ext uri="{FF2B5EF4-FFF2-40B4-BE49-F238E27FC236}">
                  <a16:creationId xmlns:a16="http://schemas.microsoft.com/office/drawing/2014/main" id="{29703B80-E498-4F0C-ACE7-4B4BF93C31AF}"/>
                </a:ext>
              </a:extLst>
            </p:cNvPr>
            <p:cNvSpPr txBox="1"/>
            <p:nvPr/>
          </p:nvSpPr>
          <p:spPr>
            <a:xfrm>
              <a:off x="5866002" y="6115425"/>
              <a:ext cx="6094602" cy="369332"/>
            </a:xfrm>
            <a:prstGeom prst="rect">
              <a:avLst/>
            </a:prstGeom>
            <a:noFill/>
          </p:spPr>
          <p:txBody>
            <a:bodyPr wrap="square">
              <a:spAutoFit/>
            </a:bodyPr>
            <a:lstStyle/>
            <a:p>
              <a:pPr algn="r">
                <a:spcAft>
                  <a:spcPts val="600"/>
                </a:spcAft>
              </a:pPr>
              <a:r>
                <a:rPr lang="de-AT" sz="1800" dirty="0">
                  <a:solidFill>
                    <a:schemeClr val="bg1"/>
                  </a:solidFill>
                  <a:effectLst>
                    <a:outerShdw blurRad="38100" dist="38100" dir="2700000" algn="tl">
                      <a:srgbClr val="000000">
                        <a:alpha val="43137"/>
                      </a:srgbClr>
                    </a:outerShdw>
                  </a:effectLst>
                </a:rPr>
                <a:t>UE Computer Vision, 24th November, 2021</a:t>
              </a:r>
            </a:p>
          </p:txBody>
        </p:sp>
      </p:grpSp>
    </p:spTree>
    <p:extLst>
      <p:ext uri="{BB962C8B-B14F-4D97-AF65-F5344CB8AC3E}">
        <p14:creationId xmlns:p14="http://schemas.microsoft.com/office/powerpoint/2010/main" val="8076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B7EA69-2BC6-4514-8279-75955963D840}"/>
              </a:ext>
            </a:extLst>
          </p:cNvPr>
          <p:cNvSpPr>
            <a:spLocks noGrp="1"/>
          </p:cNvSpPr>
          <p:nvPr>
            <p:ph type="title"/>
          </p:nvPr>
        </p:nvSpPr>
        <p:spPr/>
        <p:txBody>
          <a:bodyPr/>
          <a:lstStyle/>
          <a:p>
            <a:r>
              <a:rPr lang="de-AT" dirty="0" err="1">
                <a:effectLst>
                  <a:outerShdw blurRad="38100" dist="38100" dir="2700000" algn="tl">
                    <a:srgbClr val="000000">
                      <a:alpha val="43137"/>
                    </a:srgbClr>
                  </a:outerShdw>
                </a:effectLst>
              </a:rPr>
              <a:t>Normality-Calibrated</a:t>
            </a:r>
            <a:r>
              <a:rPr lang="de-AT" dirty="0">
                <a:effectLst>
                  <a:outerShdw blurRad="38100" dist="38100" dir="2700000" algn="tl">
                    <a:srgbClr val="000000">
                      <a:alpha val="43137"/>
                    </a:srgbClr>
                  </a:outerShdw>
                </a:effectLst>
              </a:rPr>
              <a:t> Autoencoder (NCAE)</a:t>
            </a:r>
          </a:p>
        </p:txBody>
      </p:sp>
      <p:sp>
        <p:nvSpPr>
          <p:cNvPr id="3" name="Inhaltsplatzhalter 2">
            <a:extLst>
              <a:ext uri="{FF2B5EF4-FFF2-40B4-BE49-F238E27FC236}">
                <a16:creationId xmlns:a16="http://schemas.microsoft.com/office/drawing/2014/main" id="{DA13CFD4-AF86-42C4-B174-FA8E6756C356}"/>
              </a:ext>
            </a:extLst>
          </p:cNvPr>
          <p:cNvSpPr>
            <a:spLocks noGrp="1"/>
          </p:cNvSpPr>
          <p:nvPr>
            <p:ph idx="1"/>
          </p:nvPr>
        </p:nvSpPr>
        <p:spPr>
          <a:xfrm>
            <a:off x="838200" y="1825625"/>
            <a:ext cx="9606699" cy="4351338"/>
          </a:xfrm>
        </p:spPr>
        <p:txBody>
          <a:bodyPr>
            <a:normAutofit/>
          </a:bodyPr>
          <a:lstStyle/>
          <a:p>
            <a:pPr marL="0" indent="0">
              <a:buNone/>
            </a:pPr>
            <a:r>
              <a:rPr lang="en-GB" sz="2000" dirty="0"/>
              <a:t>Yu, J., Oh, H., Kim, M. &amp; Kim, J. </a:t>
            </a:r>
            <a:r>
              <a:rPr lang="en-GB" sz="2000" b="1" dirty="0"/>
              <a:t>Normality-Calibrated Autoencoder for Unsupervised Anomaly Detection on Data Contamination. </a:t>
            </a:r>
            <a:r>
              <a:rPr lang="en-GB" sz="2000" dirty="0"/>
              <a:t>arXiv:2110.14825 [cs] (2021).</a:t>
            </a:r>
          </a:p>
          <a:p>
            <a:r>
              <a:rPr lang="en-GB" sz="2000" dirty="0"/>
              <a:t>In this paper a Normality-Calibrated Autoencoder (NCAE) was proposed, which can boost anomaly detection performance on the contaminated datasets without any prior information or explicit abnormal samples in the training phase. </a:t>
            </a:r>
          </a:p>
          <a:p>
            <a:r>
              <a:rPr lang="en-GB" sz="2000" dirty="0"/>
              <a:t>The NCAE </a:t>
            </a:r>
            <a:r>
              <a:rPr lang="en-GB" sz="2000" dirty="0" err="1"/>
              <a:t>adversarially</a:t>
            </a:r>
            <a:r>
              <a:rPr lang="en-GB" sz="2000" dirty="0"/>
              <a:t> generates high confident normal samples from a latent space having low entropy and leverages them to predict abnormal samples in a training dataset</a:t>
            </a:r>
          </a:p>
          <a:p>
            <a:endParaRPr lang="de-AT" sz="2000" dirty="0"/>
          </a:p>
        </p:txBody>
      </p:sp>
      <p:grpSp>
        <p:nvGrpSpPr>
          <p:cNvPr id="4" name="Gruppieren 3">
            <a:extLst>
              <a:ext uri="{FF2B5EF4-FFF2-40B4-BE49-F238E27FC236}">
                <a16:creationId xmlns:a16="http://schemas.microsoft.com/office/drawing/2014/main" id="{462881F5-0C43-42B8-A3B6-C4A4A2752690}"/>
              </a:ext>
            </a:extLst>
          </p:cNvPr>
          <p:cNvGrpSpPr/>
          <p:nvPr/>
        </p:nvGrpSpPr>
        <p:grpSpPr>
          <a:xfrm>
            <a:off x="0" y="6005952"/>
            <a:ext cx="12192000" cy="571500"/>
            <a:chOff x="0" y="6005952"/>
            <a:chExt cx="12192000" cy="571500"/>
          </a:xfrm>
        </p:grpSpPr>
        <p:pic>
          <p:nvPicPr>
            <p:cNvPr id="5" name="Grafik 4" descr="Ein Bild, das Text, Baum, grün, Pflanze enthält.&#10;&#10;Automatisch generierte Beschreibung">
              <a:extLst>
                <a:ext uri="{FF2B5EF4-FFF2-40B4-BE49-F238E27FC236}">
                  <a16:creationId xmlns:a16="http://schemas.microsoft.com/office/drawing/2014/main" id="{D67F6BAC-7CCE-4C10-A5B9-75548076CFF3}"/>
                </a:ext>
              </a:extLst>
            </p:cNvPr>
            <p:cNvPicPr>
              <a:picLocks noChangeAspect="1"/>
            </p:cNvPicPr>
            <p:nvPr/>
          </p:nvPicPr>
          <p:blipFill rotWithShape="1">
            <a:blip r:embed="rId2">
              <a:extLst>
                <a:ext uri="{28A0092B-C50C-407E-A947-70E740481C1C}">
                  <a14:useLocalDpi xmlns:a14="http://schemas.microsoft.com/office/drawing/2010/main" val="0"/>
                </a:ext>
              </a:extLst>
            </a:blip>
            <a:srcRect t="42661" b="52651"/>
            <a:stretch/>
          </p:blipFill>
          <p:spPr>
            <a:xfrm>
              <a:off x="0" y="6005952"/>
              <a:ext cx="12192000" cy="571500"/>
            </a:xfrm>
            <a:prstGeom prst="rect">
              <a:avLst/>
            </a:prstGeom>
          </p:spPr>
        </p:pic>
        <p:sp>
          <p:nvSpPr>
            <p:cNvPr id="6" name="Textfeld 5">
              <a:extLst>
                <a:ext uri="{FF2B5EF4-FFF2-40B4-BE49-F238E27FC236}">
                  <a16:creationId xmlns:a16="http://schemas.microsoft.com/office/drawing/2014/main" id="{83A51B7D-78D2-4D1C-A614-22E5B23FE192}"/>
                </a:ext>
              </a:extLst>
            </p:cNvPr>
            <p:cNvSpPr txBox="1"/>
            <p:nvPr/>
          </p:nvSpPr>
          <p:spPr>
            <a:xfrm>
              <a:off x="5866002" y="6115425"/>
              <a:ext cx="6094602" cy="369332"/>
            </a:xfrm>
            <a:prstGeom prst="rect">
              <a:avLst/>
            </a:prstGeom>
            <a:noFill/>
          </p:spPr>
          <p:txBody>
            <a:bodyPr wrap="square">
              <a:spAutoFit/>
            </a:bodyPr>
            <a:lstStyle/>
            <a:p>
              <a:pPr algn="r">
                <a:spcAft>
                  <a:spcPts val="600"/>
                </a:spcAft>
              </a:pPr>
              <a:r>
                <a:rPr lang="de-AT" sz="1800" dirty="0">
                  <a:solidFill>
                    <a:schemeClr val="bg1"/>
                  </a:solidFill>
                  <a:effectLst>
                    <a:outerShdw blurRad="38100" dist="38100" dir="2700000" algn="tl">
                      <a:srgbClr val="000000">
                        <a:alpha val="43137"/>
                      </a:srgbClr>
                    </a:outerShdw>
                  </a:effectLst>
                </a:rPr>
                <a:t>UE Computer Vision, 24th November, 2021</a:t>
              </a:r>
            </a:p>
          </p:txBody>
        </p:sp>
      </p:grpSp>
    </p:spTree>
    <p:extLst>
      <p:ext uri="{BB962C8B-B14F-4D97-AF65-F5344CB8AC3E}">
        <p14:creationId xmlns:p14="http://schemas.microsoft.com/office/powerpoint/2010/main" val="256246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1A929B-1ABE-4765-BDD8-0C4D97B62989}"/>
              </a:ext>
            </a:extLst>
          </p:cNvPr>
          <p:cNvSpPr>
            <a:spLocks noGrp="1"/>
          </p:cNvSpPr>
          <p:nvPr>
            <p:ph type="title"/>
          </p:nvPr>
        </p:nvSpPr>
        <p:spPr/>
        <p:txBody>
          <a:bodyPr>
            <a:normAutofit/>
          </a:bodyPr>
          <a:lstStyle/>
          <a:p>
            <a:r>
              <a:rPr lang="de-AT" sz="4000" dirty="0">
                <a:effectLst>
                  <a:outerShdw blurRad="38100" dist="38100" dir="2700000" algn="tl">
                    <a:srgbClr val="000000">
                      <a:alpha val="43137"/>
                    </a:srgbClr>
                  </a:outerShdw>
                </a:effectLst>
              </a:rPr>
              <a:t>Deep Learning Methods </a:t>
            </a:r>
            <a:r>
              <a:rPr lang="de-AT" sz="4000" dirty="0" err="1">
                <a:effectLst>
                  <a:outerShdw blurRad="38100" dist="38100" dir="2700000" algn="tl">
                    <a:srgbClr val="000000">
                      <a:alpha val="43137"/>
                    </a:srgbClr>
                  </a:outerShdw>
                </a:effectLst>
              </a:rPr>
              <a:t>for</a:t>
            </a:r>
            <a:r>
              <a:rPr lang="de-AT" sz="4000" dirty="0">
                <a:effectLst>
                  <a:outerShdw blurRad="38100" dist="38100" dir="2700000" algn="tl">
                    <a:srgbClr val="000000">
                      <a:alpha val="43137"/>
                    </a:srgbClr>
                  </a:outerShdw>
                </a:effectLst>
              </a:rPr>
              <a:t> Search and Rescue</a:t>
            </a:r>
          </a:p>
        </p:txBody>
      </p:sp>
      <p:sp>
        <p:nvSpPr>
          <p:cNvPr id="3" name="Inhaltsplatzhalter 2">
            <a:extLst>
              <a:ext uri="{FF2B5EF4-FFF2-40B4-BE49-F238E27FC236}">
                <a16:creationId xmlns:a16="http://schemas.microsoft.com/office/drawing/2014/main" id="{0D6AAC52-46FD-4980-9F1B-D7A67BB157AB}"/>
              </a:ext>
            </a:extLst>
          </p:cNvPr>
          <p:cNvSpPr>
            <a:spLocks noGrp="1"/>
          </p:cNvSpPr>
          <p:nvPr>
            <p:ph idx="1"/>
          </p:nvPr>
        </p:nvSpPr>
        <p:spPr>
          <a:xfrm>
            <a:off x="838200" y="1690688"/>
            <a:ext cx="9908357" cy="4351338"/>
          </a:xfrm>
        </p:spPr>
        <p:txBody>
          <a:bodyPr>
            <a:noAutofit/>
          </a:bodyPr>
          <a:lstStyle/>
          <a:p>
            <a:pPr marL="0" indent="0">
              <a:buNone/>
            </a:pPr>
            <a:r>
              <a:rPr lang="en-US" sz="2000" dirty="0"/>
              <a:t>Thoreau, M. &amp; Wilson, F. </a:t>
            </a:r>
            <a:r>
              <a:rPr lang="en-US" sz="2000" dirty="0" err="1"/>
              <a:t>SaRNet</a:t>
            </a:r>
            <a:r>
              <a:rPr lang="en-US" sz="2000" dirty="0"/>
              <a:t>: </a:t>
            </a:r>
            <a:r>
              <a:rPr lang="en-US" sz="2000" b="1" dirty="0"/>
              <a:t>A Dataset for Deep Learning Assisted Search and Rescue with Satellite Imagery.</a:t>
            </a:r>
            <a:r>
              <a:rPr lang="en-US" sz="2000" dirty="0"/>
              <a:t> arXiv:2107.12469 [cs, </a:t>
            </a:r>
            <a:r>
              <a:rPr lang="en-US" sz="2000" dirty="0" err="1"/>
              <a:t>eess</a:t>
            </a:r>
            <a:r>
              <a:rPr lang="en-US" sz="2000" dirty="0"/>
              <a:t>] (2021).</a:t>
            </a:r>
            <a:endParaRPr lang="en-GB" sz="2000" dirty="0"/>
          </a:p>
          <a:p>
            <a:r>
              <a:rPr lang="en-GB" sz="2000" dirty="0"/>
              <a:t>Exploring similar dataset and its usage</a:t>
            </a:r>
          </a:p>
          <a:p>
            <a:pPr marL="0" indent="0">
              <a:buNone/>
            </a:pPr>
            <a:endParaRPr lang="en-GB" sz="2000" dirty="0"/>
          </a:p>
          <a:p>
            <a:pPr marL="0" indent="0">
              <a:buNone/>
            </a:pPr>
            <a:r>
              <a:rPr lang="en-US" sz="2000" dirty="0"/>
              <a:t>Yun, K. et al. </a:t>
            </a:r>
            <a:r>
              <a:rPr lang="en-US" sz="2000" b="1" dirty="0"/>
              <a:t>Small Target Detection for Search and Rescue Operations using Distributed Deep Learning and Synthetic Data Generation. </a:t>
            </a:r>
            <a:r>
              <a:rPr lang="en-US" sz="2000" dirty="0"/>
              <a:t>arXiv:1904.11619 [cs] (2019).</a:t>
            </a:r>
            <a:endParaRPr lang="en-GB" sz="2000" dirty="0"/>
          </a:p>
          <a:p>
            <a:r>
              <a:rPr lang="en-GB" sz="2000" dirty="0"/>
              <a:t>“We combined image segmentation, enhancement, and convolution neural networks to reduce detection time to detect small targets. We compared the performance between the auto-detection system and the human eye. Our system detected the target within 8 seconds, but the human eye detected the target within 25 seconds. Our systems also used synthetic data generation and data augmentation techniques to improve target detection accuracy”</a:t>
            </a:r>
          </a:p>
          <a:p>
            <a:pPr lvl="1">
              <a:spcBef>
                <a:spcPts val="1000"/>
              </a:spcBef>
            </a:pPr>
            <a:endParaRPr lang="en-GB" sz="2000" dirty="0"/>
          </a:p>
          <a:p>
            <a:endParaRPr lang="de-AT" sz="2000" dirty="0"/>
          </a:p>
        </p:txBody>
      </p:sp>
      <p:grpSp>
        <p:nvGrpSpPr>
          <p:cNvPr id="4" name="Gruppieren 3">
            <a:extLst>
              <a:ext uri="{FF2B5EF4-FFF2-40B4-BE49-F238E27FC236}">
                <a16:creationId xmlns:a16="http://schemas.microsoft.com/office/drawing/2014/main" id="{8FA08DD5-8867-4492-8DE7-9DCC625A238D}"/>
              </a:ext>
            </a:extLst>
          </p:cNvPr>
          <p:cNvGrpSpPr/>
          <p:nvPr/>
        </p:nvGrpSpPr>
        <p:grpSpPr>
          <a:xfrm>
            <a:off x="0" y="6005952"/>
            <a:ext cx="12192000" cy="571500"/>
            <a:chOff x="0" y="6005952"/>
            <a:chExt cx="12192000" cy="571500"/>
          </a:xfrm>
        </p:grpSpPr>
        <p:pic>
          <p:nvPicPr>
            <p:cNvPr id="5" name="Grafik 4" descr="Ein Bild, das Text, Baum, grün, Pflanze enthält.&#10;&#10;Automatisch generierte Beschreibung">
              <a:extLst>
                <a:ext uri="{FF2B5EF4-FFF2-40B4-BE49-F238E27FC236}">
                  <a16:creationId xmlns:a16="http://schemas.microsoft.com/office/drawing/2014/main" id="{C7027585-AC65-4AA8-A9B5-AA671F570278}"/>
                </a:ext>
              </a:extLst>
            </p:cNvPr>
            <p:cNvPicPr>
              <a:picLocks noChangeAspect="1"/>
            </p:cNvPicPr>
            <p:nvPr/>
          </p:nvPicPr>
          <p:blipFill rotWithShape="1">
            <a:blip r:embed="rId2">
              <a:extLst>
                <a:ext uri="{28A0092B-C50C-407E-A947-70E740481C1C}">
                  <a14:useLocalDpi xmlns:a14="http://schemas.microsoft.com/office/drawing/2010/main" val="0"/>
                </a:ext>
              </a:extLst>
            </a:blip>
            <a:srcRect t="42661" b="52651"/>
            <a:stretch/>
          </p:blipFill>
          <p:spPr>
            <a:xfrm>
              <a:off x="0" y="6005952"/>
              <a:ext cx="12192000" cy="571500"/>
            </a:xfrm>
            <a:prstGeom prst="rect">
              <a:avLst/>
            </a:prstGeom>
          </p:spPr>
        </p:pic>
        <p:sp>
          <p:nvSpPr>
            <p:cNvPr id="6" name="Textfeld 5">
              <a:extLst>
                <a:ext uri="{FF2B5EF4-FFF2-40B4-BE49-F238E27FC236}">
                  <a16:creationId xmlns:a16="http://schemas.microsoft.com/office/drawing/2014/main" id="{D68E1837-C2BB-42F6-BB85-A7D7D6FDFE6B}"/>
                </a:ext>
              </a:extLst>
            </p:cNvPr>
            <p:cNvSpPr txBox="1"/>
            <p:nvPr/>
          </p:nvSpPr>
          <p:spPr>
            <a:xfrm>
              <a:off x="5866002" y="6115425"/>
              <a:ext cx="6094602" cy="369332"/>
            </a:xfrm>
            <a:prstGeom prst="rect">
              <a:avLst/>
            </a:prstGeom>
            <a:noFill/>
          </p:spPr>
          <p:txBody>
            <a:bodyPr wrap="square">
              <a:spAutoFit/>
            </a:bodyPr>
            <a:lstStyle/>
            <a:p>
              <a:pPr algn="r">
                <a:spcAft>
                  <a:spcPts val="600"/>
                </a:spcAft>
              </a:pPr>
              <a:r>
                <a:rPr lang="de-AT" sz="1800" dirty="0">
                  <a:solidFill>
                    <a:schemeClr val="bg1"/>
                  </a:solidFill>
                  <a:effectLst>
                    <a:outerShdw blurRad="38100" dist="38100" dir="2700000" algn="tl">
                      <a:srgbClr val="000000">
                        <a:alpha val="43137"/>
                      </a:srgbClr>
                    </a:outerShdw>
                  </a:effectLst>
                </a:rPr>
                <a:t>UE Computer Vision, 24th November, 2021</a:t>
              </a:r>
            </a:p>
          </p:txBody>
        </p:sp>
      </p:grpSp>
    </p:spTree>
    <p:extLst>
      <p:ext uri="{BB962C8B-B14F-4D97-AF65-F5344CB8AC3E}">
        <p14:creationId xmlns:p14="http://schemas.microsoft.com/office/powerpoint/2010/main" val="329091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F918CF-E023-4A89-A603-D3CFBC10A262}"/>
              </a:ext>
            </a:extLst>
          </p:cNvPr>
          <p:cNvSpPr>
            <a:spLocks noGrp="1"/>
          </p:cNvSpPr>
          <p:nvPr>
            <p:ph type="title"/>
          </p:nvPr>
        </p:nvSpPr>
        <p:spPr/>
        <p:txBody>
          <a:bodyPr>
            <a:normAutofit/>
          </a:bodyPr>
          <a:lstStyle/>
          <a:p>
            <a:r>
              <a:rPr lang="de-AT" sz="4000" dirty="0">
                <a:effectLst>
                  <a:outerShdw blurRad="38100" dist="38100" dir="2700000" algn="tl">
                    <a:srgbClr val="000000">
                      <a:alpha val="43137"/>
                    </a:srgbClr>
                  </a:outerShdw>
                </a:effectLst>
              </a:rPr>
              <a:t>Deep Learning Methods </a:t>
            </a:r>
            <a:r>
              <a:rPr lang="de-AT" sz="4000" dirty="0" err="1">
                <a:effectLst>
                  <a:outerShdw blurRad="38100" dist="38100" dir="2700000" algn="tl">
                    <a:srgbClr val="000000">
                      <a:alpha val="43137"/>
                    </a:srgbClr>
                  </a:outerShdw>
                </a:effectLst>
              </a:rPr>
              <a:t>for</a:t>
            </a:r>
            <a:r>
              <a:rPr lang="de-AT" sz="4000" dirty="0">
                <a:effectLst>
                  <a:outerShdw blurRad="38100" dist="38100" dir="2700000" algn="tl">
                    <a:srgbClr val="000000">
                      <a:alpha val="43137"/>
                    </a:srgbClr>
                  </a:outerShdw>
                </a:effectLst>
              </a:rPr>
              <a:t> Search and Rescue</a:t>
            </a:r>
          </a:p>
        </p:txBody>
      </p:sp>
      <p:sp>
        <p:nvSpPr>
          <p:cNvPr id="3" name="Inhaltsplatzhalter 2">
            <a:extLst>
              <a:ext uri="{FF2B5EF4-FFF2-40B4-BE49-F238E27FC236}">
                <a16:creationId xmlns:a16="http://schemas.microsoft.com/office/drawing/2014/main" id="{71041F34-6399-4608-A8BA-A808983F5BC9}"/>
              </a:ext>
            </a:extLst>
          </p:cNvPr>
          <p:cNvSpPr>
            <a:spLocks noGrp="1"/>
          </p:cNvSpPr>
          <p:nvPr>
            <p:ph idx="1"/>
          </p:nvPr>
        </p:nvSpPr>
        <p:spPr>
          <a:xfrm>
            <a:off x="838200" y="1709351"/>
            <a:ext cx="10200588" cy="4351338"/>
          </a:xfrm>
        </p:spPr>
        <p:txBody>
          <a:bodyPr>
            <a:normAutofit fontScale="92500" lnSpcReduction="20000"/>
          </a:bodyPr>
          <a:lstStyle/>
          <a:p>
            <a:pPr marL="0" indent="0">
              <a:lnSpc>
                <a:spcPct val="100000"/>
              </a:lnSpc>
              <a:buNone/>
            </a:pPr>
            <a:r>
              <a:rPr lang="en-US" sz="2000" dirty="0" err="1"/>
              <a:t>Sambolek</a:t>
            </a:r>
            <a:r>
              <a:rPr lang="en-US" sz="2000" dirty="0"/>
              <a:t>, S. &amp; </a:t>
            </a:r>
            <a:r>
              <a:rPr lang="en-US" sz="2000" dirty="0" err="1"/>
              <a:t>Ivasic</a:t>
            </a:r>
            <a:r>
              <a:rPr lang="en-US" sz="2000" dirty="0"/>
              <a:t>-Kos, M. </a:t>
            </a:r>
            <a:r>
              <a:rPr lang="en-US" sz="2000" b="1" dirty="0"/>
              <a:t>Automatic Person Detection in Search and Rescue Operations Using Deep CNN Detectors. </a:t>
            </a:r>
            <a:r>
              <a:rPr lang="en-US" sz="2000" dirty="0"/>
              <a:t>IEEE Access 9, 37905–37922 (2021).</a:t>
            </a:r>
            <a:endParaRPr lang="en-GB" sz="2000" dirty="0"/>
          </a:p>
          <a:p>
            <a:pPr>
              <a:lnSpc>
                <a:spcPct val="100000"/>
              </a:lnSpc>
            </a:pPr>
            <a:r>
              <a:rPr lang="en-GB" sz="2000" dirty="0"/>
              <a:t>In this paper, the reliability of existing state-of-the-art detectors such as Faster R-CNN, YOLOv4, </a:t>
            </a:r>
            <a:r>
              <a:rPr lang="en-GB" sz="2000" dirty="0" err="1"/>
              <a:t>RetinaNet</a:t>
            </a:r>
            <a:r>
              <a:rPr lang="en-GB" sz="2000" dirty="0"/>
              <a:t>, and Cascade R-CNN on a </a:t>
            </a:r>
            <a:r>
              <a:rPr lang="en-GB" sz="2000" dirty="0" err="1"/>
              <a:t>VisDrone</a:t>
            </a:r>
            <a:r>
              <a:rPr lang="en-GB" sz="2000" dirty="0"/>
              <a:t> benchmark and custom-made dataset SARD build to simulate rescue scenes was investigated. After training the models on selected datasets, detection results were compared. Because of the high speed and accuracy and the small number of false detections, the YOLOv4 detector was chosen for further examination. […] YOLOv4 has achieved the best detection performances </a:t>
            </a:r>
          </a:p>
          <a:p>
            <a:pPr marL="0" indent="0">
              <a:lnSpc>
                <a:spcPct val="100000"/>
              </a:lnSpc>
              <a:buNone/>
            </a:pPr>
            <a:r>
              <a:rPr lang="en-GB" sz="2000" dirty="0" err="1"/>
              <a:t>Zuluaga</a:t>
            </a:r>
            <a:r>
              <a:rPr lang="en-GB" sz="2000" dirty="0"/>
              <a:t>, J. G. C., </a:t>
            </a:r>
            <a:r>
              <a:rPr lang="en-GB" sz="2000" dirty="0" err="1"/>
              <a:t>Leidig</a:t>
            </a:r>
            <a:r>
              <a:rPr lang="en-GB" sz="2000" dirty="0"/>
              <a:t>, J. P., </a:t>
            </a:r>
            <a:r>
              <a:rPr lang="en-GB" sz="2000" dirty="0" err="1"/>
              <a:t>Trefftz</a:t>
            </a:r>
            <a:r>
              <a:rPr lang="en-GB" sz="2000" dirty="0"/>
              <a:t>, C. &amp; </a:t>
            </a:r>
            <a:r>
              <a:rPr lang="en-GB" sz="2000" dirty="0" err="1"/>
              <a:t>Wolffe</a:t>
            </a:r>
            <a:r>
              <a:rPr lang="en-GB" sz="2000" dirty="0"/>
              <a:t>, G. </a:t>
            </a:r>
            <a:r>
              <a:rPr lang="en-GB" sz="2000" b="1" dirty="0"/>
              <a:t>Deep Reinforcement Learning for Autonomous Search and Rescue.</a:t>
            </a:r>
            <a:r>
              <a:rPr lang="en-GB" sz="2000" dirty="0"/>
              <a:t> in NAECON 2018 - IEEE National Aerospace and Electronics Conference 521–524 (IEEE, 2018). doi:10.1109/NAECON.2018.8556642.</a:t>
            </a:r>
          </a:p>
          <a:p>
            <a:pPr>
              <a:lnSpc>
                <a:spcPct val="100000"/>
              </a:lnSpc>
            </a:pPr>
            <a:r>
              <a:rPr lang="en-GB" sz="2000" dirty="0"/>
              <a:t>The prototype successfully demonstrated the feasibility of using an artificial intelligence to direct unmanned aerial vehicles to search. […] However, given the real-time, real-physics nature of a single simulated run, training time simply takes too long, inhibiting the success rate of the intelligent system</a:t>
            </a:r>
          </a:p>
          <a:p>
            <a:pPr>
              <a:lnSpc>
                <a:spcPct val="100000"/>
              </a:lnSpc>
            </a:pPr>
            <a:endParaRPr lang="de-AT" sz="4000" dirty="0"/>
          </a:p>
        </p:txBody>
      </p:sp>
      <p:grpSp>
        <p:nvGrpSpPr>
          <p:cNvPr id="4" name="Gruppieren 3">
            <a:extLst>
              <a:ext uri="{FF2B5EF4-FFF2-40B4-BE49-F238E27FC236}">
                <a16:creationId xmlns:a16="http://schemas.microsoft.com/office/drawing/2014/main" id="{470C63A0-1637-49A0-8797-81911A3F2998}"/>
              </a:ext>
            </a:extLst>
          </p:cNvPr>
          <p:cNvGrpSpPr/>
          <p:nvPr/>
        </p:nvGrpSpPr>
        <p:grpSpPr>
          <a:xfrm>
            <a:off x="0" y="6005952"/>
            <a:ext cx="12192000" cy="571500"/>
            <a:chOff x="0" y="6005952"/>
            <a:chExt cx="12192000" cy="571500"/>
          </a:xfrm>
        </p:grpSpPr>
        <p:pic>
          <p:nvPicPr>
            <p:cNvPr id="5" name="Grafik 4" descr="Ein Bild, das Text, Baum, grün, Pflanze enthält.&#10;&#10;Automatisch generierte Beschreibung">
              <a:extLst>
                <a:ext uri="{FF2B5EF4-FFF2-40B4-BE49-F238E27FC236}">
                  <a16:creationId xmlns:a16="http://schemas.microsoft.com/office/drawing/2014/main" id="{80D02CEC-9886-4C69-ADC1-381C73C50158}"/>
                </a:ext>
              </a:extLst>
            </p:cNvPr>
            <p:cNvPicPr>
              <a:picLocks noChangeAspect="1"/>
            </p:cNvPicPr>
            <p:nvPr/>
          </p:nvPicPr>
          <p:blipFill rotWithShape="1">
            <a:blip r:embed="rId2">
              <a:extLst>
                <a:ext uri="{28A0092B-C50C-407E-A947-70E740481C1C}">
                  <a14:useLocalDpi xmlns:a14="http://schemas.microsoft.com/office/drawing/2010/main" val="0"/>
                </a:ext>
              </a:extLst>
            </a:blip>
            <a:srcRect t="42661" b="52651"/>
            <a:stretch/>
          </p:blipFill>
          <p:spPr>
            <a:xfrm>
              <a:off x="0" y="6005952"/>
              <a:ext cx="12192000" cy="571500"/>
            </a:xfrm>
            <a:prstGeom prst="rect">
              <a:avLst/>
            </a:prstGeom>
          </p:spPr>
        </p:pic>
        <p:sp>
          <p:nvSpPr>
            <p:cNvPr id="6" name="Textfeld 5">
              <a:extLst>
                <a:ext uri="{FF2B5EF4-FFF2-40B4-BE49-F238E27FC236}">
                  <a16:creationId xmlns:a16="http://schemas.microsoft.com/office/drawing/2014/main" id="{89BBB756-52FC-4516-BA74-CBD1090BC3DE}"/>
                </a:ext>
              </a:extLst>
            </p:cNvPr>
            <p:cNvSpPr txBox="1"/>
            <p:nvPr/>
          </p:nvSpPr>
          <p:spPr>
            <a:xfrm>
              <a:off x="5866002" y="6115425"/>
              <a:ext cx="6094602" cy="369332"/>
            </a:xfrm>
            <a:prstGeom prst="rect">
              <a:avLst/>
            </a:prstGeom>
            <a:noFill/>
          </p:spPr>
          <p:txBody>
            <a:bodyPr wrap="square">
              <a:spAutoFit/>
            </a:bodyPr>
            <a:lstStyle/>
            <a:p>
              <a:pPr algn="r">
                <a:spcAft>
                  <a:spcPts val="600"/>
                </a:spcAft>
              </a:pPr>
              <a:r>
                <a:rPr lang="de-AT" sz="1800" dirty="0">
                  <a:solidFill>
                    <a:schemeClr val="bg1"/>
                  </a:solidFill>
                  <a:effectLst>
                    <a:outerShdw blurRad="38100" dist="38100" dir="2700000" algn="tl">
                      <a:srgbClr val="000000">
                        <a:alpha val="43137"/>
                      </a:srgbClr>
                    </a:outerShdw>
                  </a:effectLst>
                </a:rPr>
                <a:t>UE Computer Vision, 24th November, 2021</a:t>
              </a:r>
            </a:p>
          </p:txBody>
        </p:sp>
      </p:grpSp>
    </p:spTree>
    <p:extLst>
      <p:ext uri="{BB962C8B-B14F-4D97-AF65-F5344CB8AC3E}">
        <p14:creationId xmlns:p14="http://schemas.microsoft.com/office/powerpoint/2010/main" val="446732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53CF2E-8F50-4910-8C91-97996A4F8095}"/>
              </a:ext>
            </a:extLst>
          </p:cNvPr>
          <p:cNvSpPr>
            <a:spLocks noGrp="1"/>
          </p:cNvSpPr>
          <p:nvPr>
            <p:ph type="title"/>
          </p:nvPr>
        </p:nvSpPr>
        <p:spPr/>
        <p:txBody>
          <a:bodyPr/>
          <a:lstStyle/>
          <a:p>
            <a:r>
              <a:rPr lang="de-AT" dirty="0">
                <a:effectLst>
                  <a:outerShdw blurRad="38100" dist="38100" dir="2700000" algn="tl">
                    <a:srgbClr val="000000">
                      <a:alpha val="43137"/>
                    </a:srgbClr>
                  </a:outerShdw>
                </a:effectLst>
              </a:rPr>
              <a:t>Generative </a:t>
            </a:r>
            <a:r>
              <a:rPr lang="de-AT" dirty="0" err="1">
                <a:effectLst>
                  <a:outerShdw blurRad="38100" dist="38100" dir="2700000" algn="tl">
                    <a:srgbClr val="000000">
                      <a:alpha val="43137"/>
                    </a:srgbClr>
                  </a:outerShdw>
                </a:effectLst>
              </a:rPr>
              <a:t>Adversarial</a:t>
            </a:r>
            <a:r>
              <a:rPr lang="de-AT" dirty="0">
                <a:effectLst>
                  <a:outerShdw blurRad="38100" dist="38100" dir="2700000" algn="tl">
                    <a:srgbClr val="000000">
                      <a:alpha val="43137"/>
                    </a:srgbClr>
                  </a:outerShdw>
                </a:effectLst>
              </a:rPr>
              <a:t> Networks (GAN)</a:t>
            </a:r>
          </a:p>
        </p:txBody>
      </p:sp>
      <p:sp>
        <p:nvSpPr>
          <p:cNvPr id="3" name="Inhaltsplatzhalter 2">
            <a:extLst>
              <a:ext uri="{FF2B5EF4-FFF2-40B4-BE49-F238E27FC236}">
                <a16:creationId xmlns:a16="http://schemas.microsoft.com/office/drawing/2014/main" id="{4F49BA56-327C-4FDE-9EE0-7E3BC43F36D2}"/>
              </a:ext>
            </a:extLst>
          </p:cNvPr>
          <p:cNvSpPr>
            <a:spLocks noGrp="1"/>
          </p:cNvSpPr>
          <p:nvPr>
            <p:ph idx="1"/>
          </p:nvPr>
        </p:nvSpPr>
        <p:spPr/>
        <p:txBody>
          <a:bodyPr>
            <a:normAutofit/>
          </a:bodyPr>
          <a:lstStyle/>
          <a:p>
            <a:pPr marL="0" indent="0">
              <a:buNone/>
            </a:pPr>
            <a:r>
              <a:rPr lang="de-DE" sz="2000" b="1" dirty="0"/>
              <a:t>GAN </a:t>
            </a:r>
          </a:p>
          <a:p>
            <a:r>
              <a:rPr lang="en-US" sz="2000" dirty="0"/>
              <a:t>is a class of machine learning frameworks </a:t>
            </a:r>
          </a:p>
          <a:p>
            <a:r>
              <a:rPr lang="en-US" sz="2000" dirty="0"/>
              <a:t>Idea is based on the "indirect" training through the discriminator, which itself is also being updated dynamically.</a:t>
            </a:r>
          </a:p>
          <a:p>
            <a:pPr marL="0" indent="0">
              <a:buNone/>
            </a:pPr>
            <a:r>
              <a:rPr lang="de-DE" sz="2000" b="1" dirty="0"/>
              <a:t>Benefit:</a:t>
            </a:r>
          </a:p>
          <a:p>
            <a:r>
              <a:rPr lang="en-US" sz="2000" dirty="0"/>
              <a:t>Generation of functions that result in robustness for object recognition in images with reduced quality</a:t>
            </a:r>
            <a:endParaRPr lang="de-DE" sz="2000" dirty="0"/>
          </a:p>
          <a:p>
            <a:endParaRPr lang="de-AT" sz="2000" dirty="0"/>
          </a:p>
        </p:txBody>
      </p:sp>
      <p:grpSp>
        <p:nvGrpSpPr>
          <p:cNvPr id="4" name="Gruppieren 3">
            <a:extLst>
              <a:ext uri="{FF2B5EF4-FFF2-40B4-BE49-F238E27FC236}">
                <a16:creationId xmlns:a16="http://schemas.microsoft.com/office/drawing/2014/main" id="{E1FB2692-F8DE-46A9-A6FE-5FA305905093}"/>
              </a:ext>
            </a:extLst>
          </p:cNvPr>
          <p:cNvGrpSpPr/>
          <p:nvPr/>
        </p:nvGrpSpPr>
        <p:grpSpPr>
          <a:xfrm>
            <a:off x="0" y="6005952"/>
            <a:ext cx="12192000" cy="571500"/>
            <a:chOff x="0" y="6005952"/>
            <a:chExt cx="12192000" cy="571500"/>
          </a:xfrm>
        </p:grpSpPr>
        <p:pic>
          <p:nvPicPr>
            <p:cNvPr id="5" name="Grafik 4" descr="Ein Bild, das Text, Baum, grün, Pflanze enthält.&#10;&#10;Automatisch generierte Beschreibung">
              <a:extLst>
                <a:ext uri="{FF2B5EF4-FFF2-40B4-BE49-F238E27FC236}">
                  <a16:creationId xmlns:a16="http://schemas.microsoft.com/office/drawing/2014/main" id="{14C4864D-F4F5-4ECA-AFD2-7DDD38D902EA}"/>
                </a:ext>
              </a:extLst>
            </p:cNvPr>
            <p:cNvPicPr>
              <a:picLocks noChangeAspect="1"/>
            </p:cNvPicPr>
            <p:nvPr/>
          </p:nvPicPr>
          <p:blipFill rotWithShape="1">
            <a:blip r:embed="rId2">
              <a:extLst>
                <a:ext uri="{28A0092B-C50C-407E-A947-70E740481C1C}">
                  <a14:useLocalDpi xmlns:a14="http://schemas.microsoft.com/office/drawing/2010/main" val="0"/>
                </a:ext>
              </a:extLst>
            </a:blip>
            <a:srcRect t="42661" b="52651"/>
            <a:stretch/>
          </p:blipFill>
          <p:spPr>
            <a:xfrm>
              <a:off x="0" y="6005952"/>
              <a:ext cx="12192000" cy="571500"/>
            </a:xfrm>
            <a:prstGeom prst="rect">
              <a:avLst/>
            </a:prstGeom>
          </p:spPr>
        </p:pic>
        <p:sp>
          <p:nvSpPr>
            <p:cNvPr id="6" name="Textfeld 5">
              <a:extLst>
                <a:ext uri="{FF2B5EF4-FFF2-40B4-BE49-F238E27FC236}">
                  <a16:creationId xmlns:a16="http://schemas.microsoft.com/office/drawing/2014/main" id="{534775FA-401F-47BD-B86A-EABEE5B8D28A}"/>
                </a:ext>
              </a:extLst>
            </p:cNvPr>
            <p:cNvSpPr txBox="1"/>
            <p:nvPr/>
          </p:nvSpPr>
          <p:spPr>
            <a:xfrm>
              <a:off x="5866002" y="6115425"/>
              <a:ext cx="6094602" cy="369332"/>
            </a:xfrm>
            <a:prstGeom prst="rect">
              <a:avLst/>
            </a:prstGeom>
            <a:noFill/>
          </p:spPr>
          <p:txBody>
            <a:bodyPr wrap="square">
              <a:spAutoFit/>
            </a:bodyPr>
            <a:lstStyle/>
            <a:p>
              <a:pPr algn="r">
                <a:spcAft>
                  <a:spcPts val="600"/>
                </a:spcAft>
              </a:pPr>
              <a:r>
                <a:rPr lang="de-AT" sz="1800" dirty="0">
                  <a:solidFill>
                    <a:schemeClr val="bg1"/>
                  </a:solidFill>
                  <a:effectLst>
                    <a:outerShdw blurRad="38100" dist="38100" dir="2700000" algn="tl">
                      <a:srgbClr val="000000">
                        <a:alpha val="43137"/>
                      </a:srgbClr>
                    </a:outerShdw>
                  </a:effectLst>
                </a:rPr>
                <a:t>UE Computer Vision, 24th November, 2021</a:t>
              </a:r>
            </a:p>
          </p:txBody>
        </p:sp>
      </p:grpSp>
    </p:spTree>
    <p:extLst>
      <p:ext uri="{BB962C8B-B14F-4D97-AF65-F5344CB8AC3E}">
        <p14:creationId xmlns:p14="http://schemas.microsoft.com/office/powerpoint/2010/main" val="238509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7C380C-6148-45A0-9182-7A637FBC7E6D}"/>
              </a:ext>
            </a:extLst>
          </p:cNvPr>
          <p:cNvSpPr>
            <a:spLocks noGrp="1"/>
          </p:cNvSpPr>
          <p:nvPr>
            <p:ph type="title"/>
          </p:nvPr>
        </p:nvSpPr>
        <p:spPr/>
        <p:txBody>
          <a:bodyPr>
            <a:normAutofit/>
          </a:bodyPr>
          <a:lstStyle/>
          <a:p>
            <a:r>
              <a:rPr lang="de-AT" dirty="0">
                <a:effectLst>
                  <a:outerShdw blurRad="38100" dist="38100" dir="2700000" algn="tl">
                    <a:srgbClr val="000000">
                      <a:alpha val="43137"/>
                    </a:srgbClr>
                  </a:outerShdw>
                </a:effectLst>
              </a:rPr>
              <a:t>Generative </a:t>
            </a:r>
            <a:r>
              <a:rPr lang="de-AT" dirty="0" err="1">
                <a:effectLst>
                  <a:outerShdw blurRad="38100" dist="38100" dir="2700000" algn="tl">
                    <a:srgbClr val="000000">
                      <a:alpha val="43137"/>
                    </a:srgbClr>
                  </a:outerShdw>
                </a:effectLst>
              </a:rPr>
              <a:t>Adversarial</a:t>
            </a:r>
            <a:r>
              <a:rPr lang="de-AT" dirty="0">
                <a:effectLst>
                  <a:outerShdw blurRad="38100" dist="38100" dir="2700000" algn="tl">
                    <a:srgbClr val="000000">
                      <a:alpha val="43137"/>
                    </a:srgbClr>
                  </a:outerShdw>
                </a:effectLst>
              </a:rPr>
              <a:t> Networks (GAN)</a:t>
            </a:r>
          </a:p>
        </p:txBody>
      </p:sp>
      <p:sp>
        <p:nvSpPr>
          <p:cNvPr id="3" name="Inhaltsplatzhalter 2">
            <a:extLst>
              <a:ext uri="{FF2B5EF4-FFF2-40B4-BE49-F238E27FC236}">
                <a16:creationId xmlns:a16="http://schemas.microsoft.com/office/drawing/2014/main" id="{EDFECD54-D673-49F8-B62F-14F8A5C9F8D6}"/>
              </a:ext>
            </a:extLst>
          </p:cNvPr>
          <p:cNvSpPr>
            <a:spLocks noGrp="1"/>
          </p:cNvSpPr>
          <p:nvPr>
            <p:ph idx="1"/>
          </p:nvPr>
        </p:nvSpPr>
        <p:spPr/>
        <p:txBody>
          <a:bodyPr>
            <a:normAutofit/>
          </a:bodyPr>
          <a:lstStyle/>
          <a:p>
            <a:pPr marL="0" indent="0">
              <a:buNone/>
            </a:pPr>
            <a:r>
              <a:rPr lang="en-US" sz="2000" dirty="0"/>
              <a:t>Prakash, C. D. &amp; Karam, L. J. </a:t>
            </a:r>
            <a:r>
              <a:rPr lang="en-US" sz="2000" b="1" dirty="0"/>
              <a:t>It GAN DO Better: GAN-based Detection of Objects on Images with Varying Quality. </a:t>
            </a:r>
            <a:r>
              <a:rPr lang="en-US" sz="2000" dirty="0"/>
              <a:t>arXiv:1912.01707 [cs] (2019).</a:t>
            </a:r>
            <a:endParaRPr lang="de-DE" sz="2000" dirty="0"/>
          </a:p>
          <a:p>
            <a:pPr marL="0" indent="0">
              <a:buNone/>
            </a:pPr>
            <a:r>
              <a:rPr lang="de-DE" sz="2000" b="1" dirty="0"/>
              <a:t>Research </a:t>
            </a:r>
            <a:r>
              <a:rPr lang="de-DE" sz="2000" b="1" dirty="0" err="1"/>
              <a:t>object</a:t>
            </a:r>
            <a:r>
              <a:rPr lang="de-DE" sz="2000" b="1" dirty="0"/>
              <a:t>:</a:t>
            </a:r>
          </a:p>
          <a:p>
            <a:r>
              <a:rPr lang="en-US" sz="2000" dirty="0"/>
              <a:t>Effect of the number of newly trained parameters in the GAN-DO generator on the accuracy of the finally trained parameter</a:t>
            </a:r>
          </a:p>
          <a:p>
            <a:r>
              <a:rPr lang="en-US" sz="2000" dirty="0"/>
              <a:t>Used GAN framework to train object recognition models to get robust object recognition on images with reduced quality</a:t>
            </a:r>
          </a:p>
          <a:p>
            <a:pPr marL="0" indent="0">
              <a:buNone/>
            </a:pPr>
            <a:r>
              <a:rPr lang="en-US" sz="2000" b="1" dirty="0"/>
              <a:t>Result</a:t>
            </a:r>
            <a:r>
              <a:rPr lang="de-DE" sz="2000" b="1" dirty="0"/>
              <a:t>:</a:t>
            </a:r>
          </a:p>
          <a:p>
            <a:r>
              <a:rPr lang="en-US" sz="2000" dirty="0"/>
              <a:t>GAN-DO Framework leads to robust object recognition</a:t>
            </a:r>
          </a:p>
          <a:p>
            <a:r>
              <a:rPr lang="en-US" sz="2000" dirty="0"/>
              <a:t>improves the accuracy and robustness of the selected base model</a:t>
            </a:r>
            <a:endParaRPr lang="de-DE" sz="2000" dirty="0"/>
          </a:p>
          <a:p>
            <a:endParaRPr lang="de-AT" sz="2000" dirty="0"/>
          </a:p>
        </p:txBody>
      </p:sp>
      <p:sp>
        <p:nvSpPr>
          <p:cNvPr id="4" name="Textfeld 3">
            <a:extLst>
              <a:ext uri="{FF2B5EF4-FFF2-40B4-BE49-F238E27FC236}">
                <a16:creationId xmlns:a16="http://schemas.microsoft.com/office/drawing/2014/main" id="{731C85BD-1587-49C9-BBF9-16B61748DB37}"/>
              </a:ext>
            </a:extLst>
          </p:cNvPr>
          <p:cNvSpPr txBox="1"/>
          <p:nvPr/>
        </p:nvSpPr>
        <p:spPr>
          <a:xfrm>
            <a:off x="5866002" y="6115425"/>
            <a:ext cx="6094602" cy="369332"/>
          </a:xfrm>
          <a:prstGeom prst="rect">
            <a:avLst/>
          </a:prstGeom>
          <a:noFill/>
        </p:spPr>
        <p:txBody>
          <a:bodyPr wrap="square">
            <a:spAutoFit/>
          </a:bodyPr>
          <a:lstStyle/>
          <a:p>
            <a:pPr algn="r">
              <a:spcAft>
                <a:spcPts val="600"/>
              </a:spcAft>
            </a:pPr>
            <a:r>
              <a:rPr lang="de-AT" sz="1800" dirty="0">
                <a:solidFill>
                  <a:schemeClr val="bg1"/>
                </a:solidFill>
                <a:effectLst>
                  <a:outerShdw blurRad="38100" dist="38100" dir="2700000" algn="tl">
                    <a:srgbClr val="000000">
                      <a:alpha val="43137"/>
                    </a:srgbClr>
                  </a:outerShdw>
                </a:effectLst>
              </a:rPr>
              <a:t>UE Computer Vision, 24th November, 2021</a:t>
            </a:r>
          </a:p>
        </p:txBody>
      </p:sp>
      <p:grpSp>
        <p:nvGrpSpPr>
          <p:cNvPr id="5" name="Gruppieren 4">
            <a:extLst>
              <a:ext uri="{FF2B5EF4-FFF2-40B4-BE49-F238E27FC236}">
                <a16:creationId xmlns:a16="http://schemas.microsoft.com/office/drawing/2014/main" id="{2330C14B-6B86-410D-8702-EBE4D0A2C63F}"/>
              </a:ext>
            </a:extLst>
          </p:cNvPr>
          <p:cNvGrpSpPr/>
          <p:nvPr/>
        </p:nvGrpSpPr>
        <p:grpSpPr>
          <a:xfrm>
            <a:off x="0" y="6005952"/>
            <a:ext cx="12192000" cy="571500"/>
            <a:chOff x="0" y="6005952"/>
            <a:chExt cx="12192000" cy="571500"/>
          </a:xfrm>
        </p:grpSpPr>
        <p:pic>
          <p:nvPicPr>
            <p:cNvPr id="6" name="Grafik 5" descr="Ein Bild, das Text, Baum, grün, Pflanze enthält.&#10;&#10;Automatisch generierte Beschreibung">
              <a:extLst>
                <a:ext uri="{FF2B5EF4-FFF2-40B4-BE49-F238E27FC236}">
                  <a16:creationId xmlns:a16="http://schemas.microsoft.com/office/drawing/2014/main" id="{E2081CDF-52C1-4F3A-80C2-DB40A03B3696}"/>
                </a:ext>
              </a:extLst>
            </p:cNvPr>
            <p:cNvPicPr>
              <a:picLocks noChangeAspect="1"/>
            </p:cNvPicPr>
            <p:nvPr/>
          </p:nvPicPr>
          <p:blipFill rotWithShape="1">
            <a:blip r:embed="rId2">
              <a:extLst>
                <a:ext uri="{28A0092B-C50C-407E-A947-70E740481C1C}">
                  <a14:useLocalDpi xmlns:a14="http://schemas.microsoft.com/office/drawing/2010/main" val="0"/>
                </a:ext>
              </a:extLst>
            </a:blip>
            <a:srcRect t="42661" b="52651"/>
            <a:stretch/>
          </p:blipFill>
          <p:spPr>
            <a:xfrm>
              <a:off x="0" y="6005952"/>
              <a:ext cx="12192000" cy="571500"/>
            </a:xfrm>
            <a:prstGeom prst="rect">
              <a:avLst/>
            </a:prstGeom>
          </p:spPr>
        </p:pic>
        <p:sp>
          <p:nvSpPr>
            <p:cNvPr id="7" name="Textfeld 6">
              <a:extLst>
                <a:ext uri="{FF2B5EF4-FFF2-40B4-BE49-F238E27FC236}">
                  <a16:creationId xmlns:a16="http://schemas.microsoft.com/office/drawing/2014/main" id="{240A6F2C-DC14-46E1-87D1-0DC57335909F}"/>
                </a:ext>
              </a:extLst>
            </p:cNvPr>
            <p:cNvSpPr txBox="1"/>
            <p:nvPr/>
          </p:nvSpPr>
          <p:spPr>
            <a:xfrm>
              <a:off x="5866002" y="6115425"/>
              <a:ext cx="6094602" cy="369332"/>
            </a:xfrm>
            <a:prstGeom prst="rect">
              <a:avLst/>
            </a:prstGeom>
            <a:noFill/>
          </p:spPr>
          <p:txBody>
            <a:bodyPr wrap="square">
              <a:spAutoFit/>
            </a:bodyPr>
            <a:lstStyle/>
            <a:p>
              <a:pPr algn="r">
                <a:spcAft>
                  <a:spcPts val="600"/>
                </a:spcAft>
              </a:pPr>
              <a:r>
                <a:rPr lang="de-AT" sz="1800" dirty="0">
                  <a:solidFill>
                    <a:schemeClr val="bg1"/>
                  </a:solidFill>
                  <a:effectLst>
                    <a:outerShdw blurRad="38100" dist="38100" dir="2700000" algn="tl">
                      <a:srgbClr val="000000">
                        <a:alpha val="43137"/>
                      </a:srgbClr>
                    </a:outerShdw>
                  </a:effectLst>
                </a:rPr>
                <a:t>UE Computer Vision, 24th November, 2021</a:t>
              </a:r>
            </a:p>
          </p:txBody>
        </p:sp>
      </p:grpSp>
    </p:spTree>
    <p:extLst>
      <p:ext uri="{BB962C8B-B14F-4D97-AF65-F5344CB8AC3E}">
        <p14:creationId xmlns:p14="http://schemas.microsoft.com/office/powerpoint/2010/main" val="1354045084"/>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1421</Words>
  <Application>Microsoft Office PowerPoint</Application>
  <PresentationFormat>Breitbild</PresentationFormat>
  <Paragraphs>88</Paragraphs>
  <Slides>12</Slides>
  <Notes>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12</vt:i4>
      </vt:variant>
    </vt:vector>
  </HeadingPairs>
  <TitlesOfParts>
    <vt:vector size="19" baseType="lpstr">
      <vt:lpstr>Meiryo</vt:lpstr>
      <vt:lpstr>Arial</vt:lpstr>
      <vt:lpstr>Calibri</vt:lpstr>
      <vt:lpstr>Calibri Light</vt:lpstr>
      <vt:lpstr>Corbel</vt:lpstr>
      <vt:lpstr>SketchLinesVTI</vt:lpstr>
      <vt:lpstr>Office</vt:lpstr>
      <vt:lpstr> UNSUPERVISED  PERSON LOCALIZATION IN WISAR  Project Basics and Related Work</vt:lpstr>
      <vt:lpstr>Challenges</vt:lpstr>
      <vt:lpstr>Challenges</vt:lpstr>
      <vt:lpstr>Overview Anomaly Detection</vt:lpstr>
      <vt:lpstr>Normality-Calibrated Autoencoder (NCAE)</vt:lpstr>
      <vt:lpstr>Deep Learning Methods for Search and Rescue</vt:lpstr>
      <vt:lpstr>Deep Learning Methods for Search and Rescue</vt:lpstr>
      <vt:lpstr>Generative Adversarial Networks (GAN)</vt:lpstr>
      <vt:lpstr>Generative Adversarial Networks (GAN)</vt:lpstr>
      <vt:lpstr>Generative Adversarial Networks (GAN)</vt:lpstr>
      <vt:lpstr>UAV-YOLO</vt:lpstr>
      <vt:lpstr> 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Basics  and Related Work </dc:title>
  <dc:creator>Lisa Schneckenreiter</dc:creator>
  <cp:lastModifiedBy>Lisa Schneckenreiter</cp:lastModifiedBy>
  <cp:revision>4</cp:revision>
  <dcterms:created xsi:type="dcterms:W3CDTF">2021-11-21T10:50:38Z</dcterms:created>
  <dcterms:modified xsi:type="dcterms:W3CDTF">2021-11-22T11:01:09Z</dcterms:modified>
</cp:coreProperties>
</file>