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87" r:id="rId2"/>
  </p:sldMasterIdLst>
  <p:sldIdLst>
    <p:sldId id="256" r:id="rId3"/>
    <p:sldId id="257" r:id="rId4"/>
    <p:sldId id="258" r:id="rId5"/>
    <p:sldId id="262" r:id="rId6"/>
    <p:sldId id="26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0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2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12/20/21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308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12/20/21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7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4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E2EB93-D742-44E9-A26F-1CC1DC606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CB7572-4062-4E92-BF5D-9EC9C463E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825DCE-0081-4599-A80A-979864C3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12/20/21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3A3CB8-DE8F-4CEF-B630-369A5284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2DB17F-3D41-41BB-8ABE-6EDB6058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FC807-CA15-4928-B4B2-EDC5CBF5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5F2BDB-92D7-4F1F-BB92-7F971DD6E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4E6EF3-8116-4B75-8FD2-F81D5C89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12/20/21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CFCD4C-EFC5-4D8E-8341-48357A5C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617FD1-FF1D-4F4F-99CB-99FBDCEA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402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4DBC2-7812-4565-9974-709A05E40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B7245B-9AEA-4979-92DC-535F6B4FD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477A5D-B92D-417F-8304-022B94CE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12/20/21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25B1CF-7A00-4BD9-8916-D758C430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A4935-5792-4097-B6D6-9DAC3542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938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12B20-F3F2-4751-A84D-D21393DA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6EE0ED-AF4B-4827-9046-805C37948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EC5875-93FD-4B0A-9605-C3CF0FA50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54B6B1-2A26-4C6C-987A-A987BF16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12/20/21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D860A6-BBA3-4B48-9174-01B7B405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34704A-1B22-4C25-9556-E742E887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326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6793B-A9B5-46F5-989D-9930DE34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054A1C-2ABA-4A7A-8364-7C4000B3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ED1126-8954-4044-A89B-921F09B0E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3E8512-4AB2-4BA6-993F-D96A7B115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47A08B-9A16-4A82-BE33-3E187F1B9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CEB964-0694-43AB-BBF1-AF7DAD57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12/20/21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4396AD-0C7B-4216-8A23-021280A7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1C0E2B3-E14A-4515-9CC1-ED14C932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1738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3E136-39C2-4EAE-B335-4E674C50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94B568-D6CA-437F-B3D3-3CA643BD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12/20/21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729082-D95C-4586-92DF-B65A069E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B1D902-814E-4119-A7AC-091B96C6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2397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E086C8-5527-43CC-A4B5-8D29EC8C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12/20/21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B77483-169F-4A76-93E7-0B45C227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6D6C03-5C66-456F-8E7C-E16D186D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4818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EA6B3-31F1-457C-A539-DED9FDAAE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36750-39E1-4D6B-8163-88489E5B7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6D3E23-A9A2-44B7-A154-262B819CF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137F46-E697-485A-87B4-C3497991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12/20/21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FD67B6-E073-46E3-B93D-ADA4A3F0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0AABB-6F69-4ED1-B5B3-38BE1BD1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5697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12/20/21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84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957B4-5EAB-4DB2-9B20-AC490E24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03339D-F713-4274-9A32-9766C07FB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B3FBB7-35F7-4E50-B4C3-0FA759582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E6BF65-0579-48F6-9E46-627D51EB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12/20/21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FE9773-E51A-4EA0-93A1-210DC0A2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6C5B11-A79A-45B1-96AC-4201F464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8571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0FCF4-2F5A-4B59-B1D4-DEA41978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BB1057-26BA-4AE2-832E-E3F3C2A76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73AD06-007D-4A35-98F5-109DC8EA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12/20/21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C5611D-84D0-49C4-B4AF-57FE232F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6D639D-575F-4479-9647-7021745E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34690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FD9CF0-6582-4380-BC99-AA6917C05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69FD08-3DF7-42BC-9535-EF7C255DA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40154-FA5F-4723-AE67-B802E575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12/20/21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2A2C8-D60D-414A-BADD-26DF40EF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961DEB-158C-49FD-BAED-50B7BB9F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0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12/20/21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12/20/21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12/20/21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006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12/20/21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3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12/20/21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6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12/20/21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1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12/20/21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6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48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83B101-9198-4041-9C38-03173761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EEB1E8-E5A3-4B20-A3A4-0EAF021AD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A03A52-B228-4EA0-B03C-2992C5594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12/20/21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7F44D5-605E-45DE-A0C5-0CBECFA0B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60F76E-E0DD-4108-B1C8-8C5DE4323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3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Grafik 3" descr="Ein Bild, das Text, Baum, grün, Pflanze enthält.&#10;&#10;Automatisch generierte Beschreibung">
            <a:extLst>
              <a:ext uri="{FF2B5EF4-FFF2-40B4-BE49-F238E27FC236}">
                <a16:creationId xmlns:a16="http://schemas.microsoft.com/office/drawing/2014/main" id="{FD75091B-3535-4AEA-AF44-9476818F0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46" r="-1" b="19589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28207E96-6DFF-4119-B2EA-3299067D2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9E223C86-12C5-4A60-A21A-D7FC75EFC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A573AF0-3C0B-4895-A7A6-F41B032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442AC3-A9B0-4865-8A8A-1504FFC6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451DCE-129E-43B6-BA50-3C8339E46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17E0B0-A793-4F15-B874-5D3F23F3B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5344" y="2225105"/>
            <a:ext cx="7340048" cy="1651054"/>
          </a:xfrm>
        </p:spPr>
        <p:txBody>
          <a:bodyPr vert="horz" lIns="109728" tIns="109728" rIns="109728" bIns="91440" rtlCol="0" anchor="b">
            <a:noAutofit/>
          </a:bodyPr>
          <a:lstStyle/>
          <a:p>
            <a:pPr algn="ctr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b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UNSUPERVISED </a:t>
            </a:r>
            <a:b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 LOCALIZATION IN WISAR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Intermediate Results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612C4B-6070-46CB-9AAA-CF4A09E99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0631" y="4352009"/>
            <a:ext cx="7340048" cy="3189233"/>
          </a:xfrm>
        </p:spPr>
        <p:txBody>
          <a:bodyPr vert="horz" lIns="109728" tIns="109728" rIns="109728" bIns="91440" rtlCol="0">
            <a:normAutofit/>
          </a:bodyPr>
          <a:lstStyle/>
          <a:p>
            <a:r>
              <a:rPr 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C9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Nikolas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Boldis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Daniel Deutsch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Lisa Schneckenreiter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Uta Wagner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0BADED-0653-48C3-948F-EF4FA08C01F2}"/>
              </a:ext>
            </a:extLst>
          </p:cNvPr>
          <p:cNvSpPr txBox="1"/>
          <p:nvPr/>
        </p:nvSpPr>
        <p:spPr>
          <a:xfrm>
            <a:off x="4324424" y="5386388"/>
            <a:ext cx="48600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AT" sz="1400" dirty="0"/>
              <a:t>UE Computer Vision</a:t>
            </a:r>
          </a:p>
          <a:p>
            <a:pPr algn="r">
              <a:spcAft>
                <a:spcPts val="600"/>
              </a:spcAft>
            </a:pPr>
            <a:r>
              <a:rPr lang="de-AT" sz="1400" dirty="0"/>
              <a:t>12th </a:t>
            </a:r>
            <a:r>
              <a:rPr lang="de-AT" sz="1400" dirty="0" err="1"/>
              <a:t>January</a:t>
            </a:r>
            <a:r>
              <a:rPr lang="de-AT" sz="1400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355935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BE15B5C1-BF45-494F-B69F-A2446C49FAEE}"/>
              </a:ext>
            </a:extLst>
          </p:cNvPr>
          <p:cNvSpPr txBox="1"/>
          <p:nvPr/>
        </p:nvSpPr>
        <p:spPr>
          <a:xfrm>
            <a:off x="838200" y="1571933"/>
            <a:ext cx="10252390" cy="3981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de-AT" b="1" dirty="0"/>
              <a:t>Integration </a:t>
            </a:r>
            <a:r>
              <a:rPr lang="de-AT" b="1" dirty="0" err="1"/>
              <a:t>of</a:t>
            </a:r>
            <a:r>
              <a:rPr lang="de-AT" b="1" dirty="0"/>
              <a:t> </a:t>
            </a:r>
            <a:r>
              <a:rPr lang="de-AT" b="1" dirty="0" err="1"/>
              <a:t>images</a:t>
            </a:r>
            <a:r>
              <a:rPr lang="de-AT" b="1" dirty="0"/>
              <a:t> </a:t>
            </a:r>
            <a:r>
              <a:rPr lang="de-AT" b="1" dirty="0" err="1"/>
              <a:t>from</a:t>
            </a:r>
            <a:r>
              <a:rPr lang="de-AT" b="1" dirty="0"/>
              <a:t> </a:t>
            </a:r>
            <a:r>
              <a:rPr lang="de-AT" b="1" dirty="0" err="1"/>
              <a:t>sequential</a:t>
            </a:r>
            <a:r>
              <a:rPr lang="de-AT" b="1" dirty="0"/>
              <a:t> and parallel </a:t>
            </a:r>
            <a:r>
              <a:rPr lang="de-AT" b="1" dirty="0" err="1"/>
              <a:t>sampling</a:t>
            </a:r>
            <a:endParaRPr lang="de-AT" b="1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 err="1"/>
              <a:t>Schedl</a:t>
            </a:r>
            <a:r>
              <a:rPr lang="en-US" dirty="0"/>
              <a:t>, D. C., </a:t>
            </a:r>
            <a:r>
              <a:rPr lang="en-US" dirty="0" err="1"/>
              <a:t>Kurmi</a:t>
            </a:r>
            <a:r>
              <a:rPr lang="en-US" dirty="0"/>
              <a:t>, I. &amp; </a:t>
            </a:r>
            <a:r>
              <a:rPr lang="en-US" dirty="0" err="1"/>
              <a:t>Bimber</a:t>
            </a:r>
            <a:r>
              <a:rPr lang="en-US" dirty="0"/>
              <a:t>, O. </a:t>
            </a:r>
            <a:r>
              <a:rPr lang="en-US" b="1" dirty="0"/>
              <a:t>Search and rescue with airborne </a:t>
            </a:r>
            <a:br>
              <a:rPr lang="en-US" b="1" dirty="0"/>
            </a:br>
            <a:r>
              <a:rPr lang="en-US" b="1" dirty="0"/>
              <a:t>optical sectioning.</a:t>
            </a:r>
            <a:r>
              <a:rPr lang="en-US" dirty="0"/>
              <a:t> Nat Mach </a:t>
            </a:r>
            <a:r>
              <a:rPr lang="en-US" dirty="0" err="1"/>
              <a:t>Intell</a:t>
            </a:r>
            <a:r>
              <a:rPr lang="en-US" dirty="0"/>
              <a:t> 2, 783–790 (2020).</a:t>
            </a:r>
            <a:endParaRPr lang="de-AT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automated person detection in thermal images under occlusion conditions can be significantly improved by combining </a:t>
            </a:r>
            <a:r>
              <a:rPr lang="en-GB" sz="1800" dirty="0" err="1"/>
              <a:t>multiperspective</a:t>
            </a:r>
            <a:r>
              <a:rPr lang="en-GB" sz="1800" dirty="0"/>
              <a:t> images before classification</a:t>
            </a:r>
            <a:endParaRPr lang="en-GB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Nathan, R. J. A. A.,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Kurmi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I.,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Schedl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D. C. &amp;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Bimber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O.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Through-Foliage Tracking with Airborne Optical Sectioning.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arXiv:2111.06959 [cs]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(2021).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colour</a:t>
            </a:r>
            <a:r>
              <a:rPr lang="en-US" dirty="0"/>
              <a:t> anomaly detection in RGB images benefits significantly from integration of parallel images from a 1D camera array when compared to conventional single images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b="1" dirty="0"/>
              <a:t>Possible solutions:</a:t>
            </a:r>
            <a:endParaRPr lang="de-AT" b="1" dirty="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dirty="0" err="1"/>
              <a:t>integrate</a:t>
            </a:r>
            <a:r>
              <a:rPr lang="de-AT" dirty="0"/>
              <a:t> </a:t>
            </a:r>
            <a:r>
              <a:rPr lang="de-AT" dirty="0" err="1"/>
              <a:t>over</a:t>
            </a:r>
            <a:r>
              <a:rPr lang="de-AT" dirty="0"/>
              <a:t> all 70 </a:t>
            </a:r>
            <a:r>
              <a:rPr lang="de-AT" dirty="0" err="1"/>
              <a:t>images</a:t>
            </a:r>
            <a:endParaRPr lang="de-AT" dirty="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AT" dirty="0" err="1"/>
              <a:t>integrate</a:t>
            </a:r>
            <a:r>
              <a:rPr lang="de-AT" dirty="0"/>
              <a:t> </a:t>
            </a:r>
            <a:r>
              <a:rPr lang="de-AT" dirty="0" err="1"/>
              <a:t>over</a:t>
            </a:r>
            <a:r>
              <a:rPr lang="de-AT" dirty="0"/>
              <a:t> parallel </a:t>
            </a:r>
            <a:r>
              <a:rPr lang="de-AT" dirty="0" err="1"/>
              <a:t>images</a:t>
            </a:r>
            <a:r>
              <a:rPr lang="de-AT" dirty="0"/>
              <a:t> and </a:t>
            </a:r>
            <a:r>
              <a:rPr lang="de-AT" dirty="0" err="1"/>
              <a:t>compare</a:t>
            </a:r>
            <a:r>
              <a:rPr lang="de-AT" dirty="0"/>
              <a:t> </a:t>
            </a:r>
            <a:r>
              <a:rPr lang="de-AT" dirty="0" err="1"/>
              <a:t>results</a:t>
            </a:r>
            <a:r>
              <a:rPr lang="de-AT" dirty="0"/>
              <a:t> </a:t>
            </a:r>
            <a:r>
              <a:rPr lang="de-AT" dirty="0" err="1"/>
              <a:t>between</a:t>
            </a:r>
            <a:r>
              <a:rPr lang="de-AT" dirty="0"/>
              <a:t> time </a:t>
            </a:r>
            <a:r>
              <a:rPr lang="de-AT" dirty="0" err="1"/>
              <a:t>steps</a:t>
            </a:r>
            <a:endParaRPr lang="de-AT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6F2E2D-CF80-49B1-A836-C2F204A3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09576" cy="1325563"/>
          </a:xfrm>
        </p:spPr>
        <p:txBody>
          <a:bodyPr/>
          <a:lstStyle/>
          <a:p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integrated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images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9AE1658-411B-4A6C-ADFC-9652D1FBA237}"/>
              </a:ext>
            </a:extLst>
          </p:cNvPr>
          <p:cNvGrpSpPr/>
          <p:nvPr/>
        </p:nvGrpSpPr>
        <p:grpSpPr>
          <a:xfrm>
            <a:off x="0" y="6005952"/>
            <a:ext cx="12192000" cy="571500"/>
            <a:chOff x="0" y="6005952"/>
            <a:chExt cx="12192000" cy="571500"/>
          </a:xfrm>
        </p:grpSpPr>
        <p:pic>
          <p:nvPicPr>
            <p:cNvPr id="17" name="Grafik 16" descr="Ein Bild, das Text, Baum, grün, Pflanze enthält.&#10;&#10;Automatisch generierte Beschreibung">
              <a:extLst>
                <a:ext uri="{FF2B5EF4-FFF2-40B4-BE49-F238E27FC236}">
                  <a16:creationId xmlns:a16="http://schemas.microsoft.com/office/drawing/2014/main" id="{914E1CCD-E3DE-4814-8720-D8432DA5D1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661" b="52651"/>
            <a:stretch/>
          </p:blipFill>
          <p:spPr>
            <a:xfrm>
              <a:off x="0" y="6005952"/>
              <a:ext cx="12192000" cy="571500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F8BF868F-531C-4347-8207-EA3599F2713C}"/>
                </a:ext>
              </a:extLst>
            </p:cNvPr>
            <p:cNvSpPr txBox="1"/>
            <p:nvPr/>
          </p:nvSpPr>
          <p:spPr>
            <a:xfrm>
              <a:off x="5866002" y="6115425"/>
              <a:ext cx="60946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de-AT" sz="1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UE Computer Vision, 24th November, 2021</a:t>
              </a:r>
            </a:p>
          </p:txBody>
        </p:sp>
      </p:grpSp>
      <p:pic>
        <p:nvPicPr>
          <p:cNvPr id="21" name="Inhaltsplatzhalter 20">
            <a:extLst>
              <a:ext uri="{FF2B5EF4-FFF2-40B4-BE49-F238E27FC236}">
                <a16:creationId xmlns:a16="http://schemas.microsoft.com/office/drawing/2014/main" id="{04C69F68-63D5-43A1-8F61-FFBEBCFBF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0123" r="29992"/>
          <a:stretch/>
        </p:blipFill>
        <p:spPr>
          <a:xfrm>
            <a:off x="8019869" y="523778"/>
            <a:ext cx="2873694" cy="1740231"/>
          </a:xfrm>
          <a:prstGeom prst="rect">
            <a:avLst/>
          </a:prstGeom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8020F4F-6D9E-4125-ABFF-FEE4765651E2}"/>
              </a:ext>
            </a:extLst>
          </p:cNvPr>
          <p:cNvGrpSpPr/>
          <p:nvPr/>
        </p:nvGrpSpPr>
        <p:grpSpPr>
          <a:xfrm>
            <a:off x="7592550" y="126552"/>
            <a:ext cx="3301013" cy="2135882"/>
            <a:chOff x="577270" y="1897537"/>
            <a:chExt cx="4509381" cy="2917743"/>
          </a:xfrm>
        </p:grpSpPr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68DA6A07-82E8-4C8A-A485-E9315D0E7DA5}"/>
                </a:ext>
              </a:extLst>
            </p:cNvPr>
            <p:cNvCxnSpPr/>
            <p:nvPr/>
          </p:nvCxnSpPr>
          <p:spPr>
            <a:xfrm>
              <a:off x="1161014" y="2315361"/>
              <a:ext cx="392563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6A689DC8-AA4B-42B8-AE69-D5857A830BA7}"/>
                </a:ext>
              </a:extLst>
            </p:cNvPr>
            <p:cNvCxnSpPr>
              <a:cxnSpLocks/>
            </p:cNvCxnSpPr>
            <p:nvPr/>
          </p:nvCxnSpPr>
          <p:spPr>
            <a:xfrm>
              <a:off x="1011000" y="2438021"/>
              <a:ext cx="0" cy="237725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56E1B7F0-A295-4B69-8D17-77AF5213543C}"/>
                </a:ext>
              </a:extLst>
            </p:cNvPr>
            <p:cNvSpPr txBox="1"/>
            <p:nvPr/>
          </p:nvSpPr>
          <p:spPr>
            <a:xfrm>
              <a:off x="2276545" y="1897537"/>
              <a:ext cx="1694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dirty="0"/>
                <a:t>parallel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5DD30819-3182-40E0-A79E-3E2D7C8A9A3B}"/>
                </a:ext>
              </a:extLst>
            </p:cNvPr>
            <p:cNvSpPr txBox="1"/>
            <p:nvPr/>
          </p:nvSpPr>
          <p:spPr>
            <a:xfrm rot="16200000">
              <a:off x="-85352" y="3441984"/>
              <a:ext cx="1694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dirty="0" err="1"/>
                <a:t>sequential</a:t>
              </a:r>
              <a:endParaRPr lang="de-AT" dirty="0"/>
            </a:p>
          </p:txBody>
        </p:sp>
      </p:grpSp>
    </p:spTree>
    <p:extLst>
      <p:ext uri="{BB962C8B-B14F-4D97-AF65-F5344CB8AC3E}">
        <p14:creationId xmlns:p14="http://schemas.microsoft.com/office/powerpoint/2010/main" val="368244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AC459AE-B94E-4D02-85E1-780C9A267E2D}"/>
              </a:ext>
            </a:extLst>
          </p:cNvPr>
          <p:cNvSpPr txBox="1"/>
          <p:nvPr/>
        </p:nvSpPr>
        <p:spPr>
          <a:xfrm>
            <a:off x="5318016" y="2060250"/>
            <a:ext cx="530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2"/>
            </a:pPr>
            <a:r>
              <a:rPr lang="de-AT" sz="2000" b="1" dirty="0" err="1"/>
              <a:t>todo</a:t>
            </a:r>
            <a:endParaRPr lang="de-AT" sz="2000" dirty="0"/>
          </a:p>
        </p:txBody>
      </p:sp>
      <p:sp>
        <p:nvSpPr>
          <p:cNvPr id="5" name="Titel 5">
            <a:extLst>
              <a:ext uri="{FF2B5EF4-FFF2-40B4-BE49-F238E27FC236}">
                <a16:creationId xmlns:a16="http://schemas.microsoft.com/office/drawing/2014/main" id="{B3A6412B-0608-4871-99FD-02FA6E9A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079B5B8-31C6-4315-AAD1-A629C468EB5D}"/>
              </a:ext>
            </a:extLst>
          </p:cNvPr>
          <p:cNvSpPr txBox="1"/>
          <p:nvPr/>
        </p:nvSpPr>
        <p:spPr>
          <a:xfrm>
            <a:off x="5866002" y="611542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600"/>
              </a:spcAft>
            </a:pPr>
            <a:r>
              <a:rPr lang="de-AT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UE Computer Vision, 24th November, 2021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7126425-5ACB-4AF6-93B2-16810F496FCC}"/>
              </a:ext>
            </a:extLst>
          </p:cNvPr>
          <p:cNvGrpSpPr/>
          <p:nvPr/>
        </p:nvGrpSpPr>
        <p:grpSpPr>
          <a:xfrm>
            <a:off x="0" y="6005952"/>
            <a:ext cx="12192000" cy="571500"/>
            <a:chOff x="0" y="6005952"/>
            <a:chExt cx="12192000" cy="571500"/>
          </a:xfrm>
        </p:grpSpPr>
        <p:pic>
          <p:nvPicPr>
            <p:cNvPr id="8" name="Grafik 7" descr="Ein Bild, das Text, Baum, grün, Pflanze enthält.&#10;&#10;Automatisch generierte Beschreibung">
              <a:extLst>
                <a:ext uri="{FF2B5EF4-FFF2-40B4-BE49-F238E27FC236}">
                  <a16:creationId xmlns:a16="http://schemas.microsoft.com/office/drawing/2014/main" id="{89D84E7B-2292-4538-813F-92F83572E7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661" b="52651"/>
            <a:stretch/>
          </p:blipFill>
          <p:spPr>
            <a:xfrm>
              <a:off x="0" y="6005952"/>
              <a:ext cx="12192000" cy="571500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E73BED6-CCDE-44EE-8D60-B597FC9E244D}"/>
                </a:ext>
              </a:extLst>
            </p:cNvPr>
            <p:cNvSpPr txBox="1"/>
            <p:nvPr/>
          </p:nvSpPr>
          <p:spPr>
            <a:xfrm>
              <a:off x="5866002" y="6115425"/>
              <a:ext cx="60946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de-AT" sz="1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UE Computer Vision, 24th November, 2021</a:t>
              </a:r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F622A017-4956-45E4-B281-252C6AE95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250"/>
            <a:ext cx="3742189" cy="273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8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A37A1-D9A6-48B0-9D29-C9780FCC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D6FAC7-F519-4D7B-BCA9-F0358FA00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614"/>
            <a:ext cx="9946064" cy="4258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dirty="0" err="1"/>
              <a:t>Todo</a:t>
            </a:r>
            <a:endParaRPr lang="de-AT" sz="2000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A24A95C-1D9F-44E2-99D5-BDEFBCE558F9}"/>
              </a:ext>
            </a:extLst>
          </p:cNvPr>
          <p:cNvGrpSpPr/>
          <p:nvPr/>
        </p:nvGrpSpPr>
        <p:grpSpPr>
          <a:xfrm>
            <a:off x="0" y="6005952"/>
            <a:ext cx="12192000" cy="571500"/>
            <a:chOff x="0" y="6005952"/>
            <a:chExt cx="12192000" cy="571500"/>
          </a:xfrm>
        </p:grpSpPr>
        <p:pic>
          <p:nvPicPr>
            <p:cNvPr id="5" name="Grafik 4" descr="Ein Bild, das Text, Baum, grün, Pflanze enthält.&#10;&#10;Automatisch generierte Beschreibung">
              <a:extLst>
                <a:ext uri="{FF2B5EF4-FFF2-40B4-BE49-F238E27FC236}">
                  <a16:creationId xmlns:a16="http://schemas.microsoft.com/office/drawing/2014/main" id="{58C18F54-75BA-49E8-9192-DDC987789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661" b="52651"/>
            <a:stretch/>
          </p:blipFill>
          <p:spPr>
            <a:xfrm>
              <a:off x="0" y="6005952"/>
              <a:ext cx="12192000" cy="571500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29703B80-E498-4F0C-ACE7-4B4BF93C31AF}"/>
                </a:ext>
              </a:extLst>
            </p:cNvPr>
            <p:cNvSpPr txBox="1"/>
            <p:nvPr/>
          </p:nvSpPr>
          <p:spPr>
            <a:xfrm>
              <a:off x="5866002" y="6115425"/>
              <a:ext cx="60946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de-AT" sz="1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UE Computer Vision, 24th November,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76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Grafik 3" descr="Ein Bild, das Text, Baum, grün, Pflanze enthält.&#10;&#10;Automatisch generierte Beschreibung">
            <a:extLst>
              <a:ext uri="{FF2B5EF4-FFF2-40B4-BE49-F238E27FC236}">
                <a16:creationId xmlns:a16="http://schemas.microsoft.com/office/drawing/2014/main" id="{FD75091B-3535-4AEA-AF44-9476818F0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46" r="-1" b="19589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28207E96-6DFF-4119-B2EA-3299067D2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9E223C86-12C5-4A60-A21A-D7FC75EFC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A573AF0-3C0B-4895-A7A6-F41B032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442AC3-A9B0-4865-8A8A-1504FFC6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451DCE-129E-43B6-BA50-3C8339E46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17E0B0-A793-4F15-B874-5D3F23F3B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7374" y="2603473"/>
            <a:ext cx="7340048" cy="1651054"/>
          </a:xfrm>
        </p:spPr>
        <p:txBody>
          <a:bodyPr vert="horz" lIns="109728" tIns="109728" rIns="109728" bIns="91440" rtlCol="0" anchor="b">
            <a:noAutofit/>
          </a:bodyPr>
          <a:lstStyle/>
          <a:p>
            <a:pPr algn="ctr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b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87859864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225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Meiryo</vt:lpstr>
      <vt:lpstr>Arial</vt:lpstr>
      <vt:lpstr>Calibri</vt:lpstr>
      <vt:lpstr>Calibri Light</vt:lpstr>
      <vt:lpstr>Corbel</vt:lpstr>
      <vt:lpstr>SketchLinesVTI</vt:lpstr>
      <vt:lpstr>Office</vt:lpstr>
      <vt:lpstr> UNSUPERVISED  PERSON LOCALIZATION IN WISAR  Intermediate Results</vt:lpstr>
      <vt:lpstr>Creating new directory for integrated images</vt:lpstr>
      <vt:lpstr>TODO</vt:lpstr>
      <vt:lpstr>TODO</vt:lpstr>
      <vt:lpstr> 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Basics  and Related Work </dc:title>
  <dc:creator>Lisa Schneckenreiter</dc:creator>
  <cp:lastModifiedBy>Deutsch Daniel</cp:lastModifiedBy>
  <cp:revision>8</cp:revision>
  <dcterms:created xsi:type="dcterms:W3CDTF">2021-11-21T10:50:38Z</dcterms:created>
  <dcterms:modified xsi:type="dcterms:W3CDTF">2021-12-20T18:01:59Z</dcterms:modified>
</cp:coreProperties>
</file>