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sldIdLst>
    <p:sldId id="256" r:id="rId2"/>
    <p:sldId id="257" r:id="rId3"/>
    <p:sldId id="258" r:id="rId4"/>
    <p:sldId id="263" r:id="rId5"/>
    <p:sldId id="264" r:id="rId6"/>
    <p:sldId id="262" r:id="rId7"/>
    <p:sldId id="265" r:id="rId8"/>
    <p:sldId id="266" r:id="rId9"/>
    <p:sldId id="267" r:id="rId10"/>
    <p:sldId id="259" r:id="rId11"/>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8"/>
    <p:restoredTop sz="94709"/>
  </p:normalViewPr>
  <p:slideViewPr>
    <p:cSldViewPr snapToGrid="0" snapToObjects="1">
      <p:cViewPr>
        <p:scale>
          <a:sx n="51" d="100"/>
          <a:sy n="51" d="100"/>
        </p:scale>
        <p:origin x="975" y="13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28E7F-4004-4299-A810-E5A4B5326440}" type="datetimeFigureOut">
              <a:rPr lang="de-DE" smtClean="0"/>
              <a:t>21.11.2021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65381-BC61-482C-A649-8BFEF9EA85C7}" type="slidenum">
              <a:rPr lang="de-DE" smtClean="0"/>
              <a:t>‹Nr.›</a:t>
            </a:fld>
            <a:endParaRPr lang="de-DE"/>
          </a:p>
        </p:txBody>
      </p:sp>
    </p:spTree>
    <p:extLst>
      <p:ext uri="{BB962C8B-B14F-4D97-AF65-F5344CB8AC3E}">
        <p14:creationId xmlns:p14="http://schemas.microsoft.com/office/powerpoint/2010/main" val="29350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383E-DC47-844D-A926-FDBE35262E5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4FF73BB-15C5-8642-86C4-F41C5F4C7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03C6A50-15D0-ED4B-A987-E61E91ED87AC}"/>
              </a:ext>
            </a:extLst>
          </p:cNvPr>
          <p:cNvSpPr>
            <a:spLocks noGrp="1"/>
          </p:cNvSpPr>
          <p:nvPr>
            <p:ph type="dt" sz="half" idx="10"/>
          </p:nvPr>
        </p:nvSpPr>
        <p:spPr/>
        <p:txBody>
          <a:bodyPr/>
          <a:lstStyle/>
          <a:p>
            <a:fld id="{13B9FDDA-BB7A-4C1C-BA97-05A4291C3ECC}" type="datetime1">
              <a:rPr lang="en-GB" smtClean="0"/>
              <a:t>21/11/2021</a:t>
            </a:fld>
            <a:endParaRPr lang="en-GB"/>
          </a:p>
        </p:txBody>
      </p:sp>
      <p:sp>
        <p:nvSpPr>
          <p:cNvPr id="5" name="Footer Placeholder 4">
            <a:extLst>
              <a:ext uri="{FF2B5EF4-FFF2-40B4-BE49-F238E27FC236}">
                <a16:creationId xmlns:a16="http://schemas.microsoft.com/office/drawing/2014/main" id="{2DBFCC3B-B2E1-BC43-AA05-66DE8EACEC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F13682-94AC-B644-A924-D1B76D81E8DB}"/>
              </a:ext>
            </a:extLst>
          </p:cNvPr>
          <p:cNvSpPr>
            <a:spLocks noGrp="1"/>
          </p:cNvSpPr>
          <p:nvPr>
            <p:ph type="sldNum" sz="quarter" idx="12"/>
          </p:nvPr>
        </p:nvSpPr>
        <p:spPr/>
        <p:txBody>
          <a:bodyPr/>
          <a:lstStyle/>
          <a:p>
            <a:fld id="{4CF8EA77-4542-B444-B907-EE0796A4E1B9}" type="slidenum">
              <a:rPr lang="en-GB" smtClean="0"/>
              <a:t>‹Nr.›</a:t>
            </a:fld>
            <a:endParaRPr lang="en-GB"/>
          </a:p>
        </p:txBody>
      </p:sp>
    </p:spTree>
    <p:extLst>
      <p:ext uri="{BB962C8B-B14F-4D97-AF65-F5344CB8AC3E}">
        <p14:creationId xmlns:p14="http://schemas.microsoft.com/office/powerpoint/2010/main" val="113361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95C6-E805-4046-B050-B8E343760BD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3BB421C-20A0-DA44-B587-E7AB5216273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2007466-C141-0D49-8C0E-2C81BA4D0BF3}"/>
              </a:ext>
            </a:extLst>
          </p:cNvPr>
          <p:cNvSpPr>
            <a:spLocks noGrp="1"/>
          </p:cNvSpPr>
          <p:nvPr>
            <p:ph type="dt" sz="half" idx="10"/>
          </p:nvPr>
        </p:nvSpPr>
        <p:spPr/>
        <p:txBody>
          <a:bodyPr/>
          <a:lstStyle/>
          <a:p>
            <a:fld id="{B88560BB-5A5D-4443-BA96-21E7F0626B86}" type="datetime1">
              <a:rPr lang="en-GB" smtClean="0"/>
              <a:t>21/11/2021</a:t>
            </a:fld>
            <a:endParaRPr lang="en-GB"/>
          </a:p>
        </p:txBody>
      </p:sp>
      <p:sp>
        <p:nvSpPr>
          <p:cNvPr id="5" name="Footer Placeholder 4">
            <a:extLst>
              <a:ext uri="{FF2B5EF4-FFF2-40B4-BE49-F238E27FC236}">
                <a16:creationId xmlns:a16="http://schemas.microsoft.com/office/drawing/2014/main" id="{93B40CA0-3C9C-DE4E-961B-DA3EADB2BE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352379-BE6C-4E46-89FA-8FECA484ADA4}"/>
              </a:ext>
            </a:extLst>
          </p:cNvPr>
          <p:cNvSpPr>
            <a:spLocks noGrp="1"/>
          </p:cNvSpPr>
          <p:nvPr>
            <p:ph type="sldNum" sz="quarter" idx="12"/>
          </p:nvPr>
        </p:nvSpPr>
        <p:spPr/>
        <p:txBody>
          <a:bodyPr/>
          <a:lstStyle/>
          <a:p>
            <a:fld id="{4CF8EA77-4542-B444-B907-EE0796A4E1B9}" type="slidenum">
              <a:rPr lang="en-GB" smtClean="0"/>
              <a:t>‹Nr.›</a:t>
            </a:fld>
            <a:endParaRPr lang="en-GB"/>
          </a:p>
        </p:txBody>
      </p:sp>
    </p:spTree>
    <p:extLst>
      <p:ext uri="{BB962C8B-B14F-4D97-AF65-F5344CB8AC3E}">
        <p14:creationId xmlns:p14="http://schemas.microsoft.com/office/powerpoint/2010/main" val="13122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FED93-B73C-904E-B3F8-D4580673F34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0236C5F-25DB-A245-A823-E59C256202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C272920-CB54-3A48-8A0F-85C91A9D82B9}"/>
              </a:ext>
            </a:extLst>
          </p:cNvPr>
          <p:cNvSpPr>
            <a:spLocks noGrp="1"/>
          </p:cNvSpPr>
          <p:nvPr>
            <p:ph type="dt" sz="half" idx="10"/>
          </p:nvPr>
        </p:nvSpPr>
        <p:spPr/>
        <p:txBody>
          <a:bodyPr/>
          <a:lstStyle/>
          <a:p>
            <a:fld id="{A3FCECC5-4F14-483E-8837-CD47B50A4418}" type="datetime1">
              <a:rPr lang="en-GB" smtClean="0"/>
              <a:t>21/11/2021</a:t>
            </a:fld>
            <a:endParaRPr lang="en-GB"/>
          </a:p>
        </p:txBody>
      </p:sp>
      <p:sp>
        <p:nvSpPr>
          <p:cNvPr id="5" name="Footer Placeholder 4">
            <a:extLst>
              <a:ext uri="{FF2B5EF4-FFF2-40B4-BE49-F238E27FC236}">
                <a16:creationId xmlns:a16="http://schemas.microsoft.com/office/drawing/2014/main" id="{C3CE7A9E-2E65-3743-BC11-51078D56D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33BAA0-6529-EA4E-B7CC-87AA6A701712}"/>
              </a:ext>
            </a:extLst>
          </p:cNvPr>
          <p:cNvSpPr>
            <a:spLocks noGrp="1"/>
          </p:cNvSpPr>
          <p:nvPr>
            <p:ph type="sldNum" sz="quarter" idx="12"/>
          </p:nvPr>
        </p:nvSpPr>
        <p:spPr/>
        <p:txBody>
          <a:bodyPr/>
          <a:lstStyle/>
          <a:p>
            <a:fld id="{4CF8EA77-4542-B444-B907-EE0796A4E1B9}" type="slidenum">
              <a:rPr lang="en-GB" smtClean="0"/>
              <a:t>‹Nr.›</a:t>
            </a:fld>
            <a:endParaRPr lang="en-GB"/>
          </a:p>
        </p:txBody>
      </p:sp>
    </p:spTree>
    <p:extLst>
      <p:ext uri="{BB962C8B-B14F-4D97-AF65-F5344CB8AC3E}">
        <p14:creationId xmlns:p14="http://schemas.microsoft.com/office/powerpoint/2010/main" val="354256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8312-3DDC-F24F-8821-A4364434277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01162D9-836A-664E-B4A3-E163114B0A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EB53C1-65A9-9542-984A-498CC0C73C9C}"/>
              </a:ext>
            </a:extLst>
          </p:cNvPr>
          <p:cNvSpPr>
            <a:spLocks noGrp="1"/>
          </p:cNvSpPr>
          <p:nvPr>
            <p:ph type="dt" sz="half" idx="10"/>
          </p:nvPr>
        </p:nvSpPr>
        <p:spPr/>
        <p:txBody>
          <a:bodyPr/>
          <a:lstStyle/>
          <a:p>
            <a:fld id="{6E801CE9-FC36-4EFD-80F1-3363216D26F4}" type="datetime1">
              <a:rPr lang="en-GB" smtClean="0"/>
              <a:t>21/11/2021</a:t>
            </a:fld>
            <a:endParaRPr lang="en-GB"/>
          </a:p>
        </p:txBody>
      </p:sp>
      <p:sp>
        <p:nvSpPr>
          <p:cNvPr id="5" name="Footer Placeholder 4">
            <a:extLst>
              <a:ext uri="{FF2B5EF4-FFF2-40B4-BE49-F238E27FC236}">
                <a16:creationId xmlns:a16="http://schemas.microsoft.com/office/drawing/2014/main" id="{3CB0671F-E21A-A24E-9E4F-5A34E8B57A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7077C6-C998-5349-819F-CABC9920557B}"/>
              </a:ext>
            </a:extLst>
          </p:cNvPr>
          <p:cNvSpPr>
            <a:spLocks noGrp="1"/>
          </p:cNvSpPr>
          <p:nvPr>
            <p:ph type="sldNum" sz="quarter" idx="12"/>
          </p:nvPr>
        </p:nvSpPr>
        <p:spPr/>
        <p:txBody>
          <a:bodyPr/>
          <a:lstStyle/>
          <a:p>
            <a:fld id="{4CF8EA77-4542-B444-B907-EE0796A4E1B9}" type="slidenum">
              <a:rPr lang="en-GB" smtClean="0"/>
              <a:t>‹Nr.›</a:t>
            </a:fld>
            <a:endParaRPr lang="en-GB"/>
          </a:p>
        </p:txBody>
      </p:sp>
    </p:spTree>
    <p:extLst>
      <p:ext uri="{BB962C8B-B14F-4D97-AF65-F5344CB8AC3E}">
        <p14:creationId xmlns:p14="http://schemas.microsoft.com/office/powerpoint/2010/main" val="185726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9E92-75FA-034B-8954-6061F99DC73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F9E2D28-B527-AF44-AC16-34A1CD6CC4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AC83EAA-8BE8-B24B-B86B-0A4877A34C66}"/>
              </a:ext>
            </a:extLst>
          </p:cNvPr>
          <p:cNvSpPr>
            <a:spLocks noGrp="1"/>
          </p:cNvSpPr>
          <p:nvPr>
            <p:ph type="dt" sz="half" idx="10"/>
          </p:nvPr>
        </p:nvSpPr>
        <p:spPr/>
        <p:txBody>
          <a:bodyPr/>
          <a:lstStyle/>
          <a:p>
            <a:fld id="{BEADDAE0-6E9A-47FD-AB96-06A591FFC498}" type="datetime1">
              <a:rPr lang="en-GB" smtClean="0"/>
              <a:t>21/11/2021</a:t>
            </a:fld>
            <a:endParaRPr lang="en-GB"/>
          </a:p>
        </p:txBody>
      </p:sp>
      <p:sp>
        <p:nvSpPr>
          <p:cNvPr id="5" name="Footer Placeholder 4">
            <a:extLst>
              <a:ext uri="{FF2B5EF4-FFF2-40B4-BE49-F238E27FC236}">
                <a16:creationId xmlns:a16="http://schemas.microsoft.com/office/drawing/2014/main" id="{022C2A6E-17DF-6C4B-ABBB-8A38C5F1B2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B454C-DB72-A640-BAF1-3760174C553A}"/>
              </a:ext>
            </a:extLst>
          </p:cNvPr>
          <p:cNvSpPr>
            <a:spLocks noGrp="1"/>
          </p:cNvSpPr>
          <p:nvPr>
            <p:ph type="sldNum" sz="quarter" idx="12"/>
          </p:nvPr>
        </p:nvSpPr>
        <p:spPr/>
        <p:txBody>
          <a:bodyPr/>
          <a:lstStyle/>
          <a:p>
            <a:fld id="{4CF8EA77-4542-B444-B907-EE0796A4E1B9}" type="slidenum">
              <a:rPr lang="en-GB" smtClean="0"/>
              <a:t>‹Nr.›</a:t>
            </a:fld>
            <a:endParaRPr lang="en-GB"/>
          </a:p>
        </p:txBody>
      </p:sp>
    </p:spTree>
    <p:extLst>
      <p:ext uri="{BB962C8B-B14F-4D97-AF65-F5344CB8AC3E}">
        <p14:creationId xmlns:p14="http://schemas.microsoft.com/office/powerpoint/2010/main" val="424397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FBD3-E60A-BE46-8FA6-2A253A0BC61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AAA5DA0-9326-2942-B1BD-14E3C122E8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F870D9F-3730-BA47-B7F9-3660E39689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C6B6C9F-0D15-3748-ADB7-8A06D81484B8}"/>
              </a:ext>
            </a:extLst>
          </p:cNvPr>
          <p:cNvSpPr>
            <a:spLocks noGrp="1"/>
          </p:cNvSpPr>
          <p:nvPr>
            <p:ph type="dt" sz="half" idx="10"/>
          </p:nvPr>
        </p:nvSpPr>
        <p:spPr/>
        <p:txBody>
          <a:bodyPr/>
          <a:lstStyle/>
          <a:p>
            <a:fld id="{5EBAC82F-B2E1-46B1-8D1C-1ADE05495289}" type="datetime1">
              <a:rPr lang="en-GB" smtClean="0"/>
              <a:t>21/11/2021</a:t>
            </a:fld>
            <a:endParaRPr lang="en-GB"/>
          </a:p>
        </p:txBody>
      </p:sp>
      <p:sp>
        <p:nvSpPr>
          <p:cNvPr id="6" name="Footer Placeholder 5">
            <a:extLst>
              <a:ext uri="{FF2B5EF4-FFF2-40B4-BE49-F238E27FC236}">
                <a16:creationId xmlns:a16="http://schemas.microsoft.com/office/drawing/2014/main" id="{38A5AE38-E2A4-2347-B082-3976A20100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D38206-8E10-B74E-AF5D-848D287C17FC}"/>
              </a:ext>
            </a:extLst>
          </p:cNvPr>
          <p:cNvSpPr>
            <a:spLocks noGrp="1"/>
          </p:cNvSpPr>
          <p:nvPr>
            <p:ph type="sldNum" sz="quarter" idx="12"/>
          </p:nvPr>
        </p:nvSpPr>
        <p:spPr/>
        <p:txBody>
          <a:bodyPr/>
          <a:lstStyle/>
          <a:p>
            <a:fld id="{4CF8EA77-4542-B444-B907-EE0796A4E1B9}" type="slidenum">
              <a:rPr lang="en-GB" smtClean="0"/>
              <a:t>‹Nr.›</a:t>
            </a:fld>
            <a:endParaRPr lang="en-GB"/>
          </a:p>
        </p:txBody>
      </p:sp>
    </p:spTree>
    <p:extLst>
      <p:ext uri="{BB962C8B-B14F-4D97-AF65-F5344CB8AC3E}">
        <p14:creationId xmlns:p14="http://schemas.microsoft.com/office/powerpoint/2010/main" val="196151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F197-CDBA-AE41-95C9-78091019D09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A18A636-9DC4-5241-AA8D-4EE138D8E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D0F199-EC13-1E40-8ECC-8837403B1C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BA6ED39-E74E-694D-83F2-EF4CFA987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C41534C-9AFC-9E40-916C-BD3F43BC23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103B3A9-1047-E44B-AF91-0BCED601A2D0}"/>
              </a:ext>
            </a:extLst>
          </p:cNvPr>
          <p:cNvSpPr>
            <a:spLocks noGrp="1"/>
          </p:cNvSpPr>
          <p:nvPr>
            <p:ph type="dt" sz="half" idx="10"/>
          </p:nvPr>
        </p:nvSpPr>
        <p:spPr/>
        <p:txBody>
          <a:bodyPr/>
          <a:lstStyle/>
          <a:p>
            <a:fld id="{6D87B827-710D-46FE-826B-2B95D54A2447}" type="datetime1">
              <a:rPr lang="en-GB" smtClean="0"/>
              <a:t>21/11/2021</a:t>
            </a:fld>
            <a:endParaRPr lang="en-GB"/>
          </a:p>
        </p:txBody>
      </p:sp>
      <p:sp>
        <p:nvSpPr>
          <p:cNvPr id="8" name="Footer Placeholder 7">
            <a:extLst>
              <a:ext uri="{FF2B5EF4-FFF2-40B4-BE49-F238E27FC236}">
                <a16:creationId xmlns:a16="http://schemas.microsoft.com/office/drawing/2014/main" id="{E73E9919-8B60-5643-BE98-BB1154143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9C18B2E-BF7C-2946-88E4-3FD27D7D07E9}"/>
              </a:ext>
            </a:extLst>
          </p:cNvPr>
          <p:cNvSpPr>
            <a:spLocks noGrp="1"/>
          </p:cNvSpPr>
          <p:nvPr>
            <p:ph type="sldNum" sz="quarter" idx="12"/>
          </p:nvPr>
        </p:nvSpPr>
        <p:spPr/>
        <p:txBody>
          <a:bodyPr/>
          <a:lstStyle/>
          <a:p>
            <a:fld id="{4CF8EA77-4542-B444-B907-EE0796A4E1B9}" type="slidenum">
              <a:rPr lang="en-GB" smtClean="0"/>
              <a:t>‹Nr.›</a:t>
            </a:fld>
            <a:endParaRPr lang="en-GB"/>
          </a:p>
        </p:txBody>
      </p:sp>
    </p:spTree>
    <p:extLst>
      <p:ext uri="{BB962C8B-B14F-4D97-AF65-F5344CB8AC3E}">
        <p14:creationId xmlns:p14="http://schemas.microsoft.com/office/powerpoint/2010/main" val="305938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F64C-8A99-1F49-98A4-365B9996317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BA692BC-37C3-A24B-B0BB-168C34343B92}"/>
              </a:ext>
            </a:extLst>
          </p:cNvPr>
          <p:cNvSpPr>
            <a:spLocks noGrp="1"/>
          </p:cNvSpPr>
          <p:nvPr>
            <p:ph type="dt" sz="half" idx="10"/>
          </p:nvPr>
        </p:nvSpPr>
        <p:spPr/>
        <p:txBody>
          <a:bodyPr/>
          <a:lstStyle/>
          <a:p>
            <a:fld id="{64D7C14A-87F6-4323-A49B-8F08554B429C}" type="datetime1">
              <a:rPr lang="en-GB" smtClean="0"/>
              <a:t>21/11/2021</a:t>
            </a:fld>
            <a:endParaRPr lang="en-GB"/>
          </a:p>
        </p:txBody>
      </p:sp>
      <p:sp>
        <p:nvSpPr>
          <p:cNvPr id="4" name="Footer Placeholder 3">
            <a:extLst>
              <a:ext uri="{FF2B5EF4-FFF2-40B4-BE49-F238E27FC236}">
                <a16:creationId xmlns:a16="http://schemas.microsoft.com/office/drawing/2014/main" id="{836F2865-21FC-0E44-8489-E7B1C144D6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A489211-1BBF-2246-8085-8E8710F2124F}"/>
              </a:ext>
            </a:extLst>
          </p:cNvPr>
          <p:cNvSpPr>
            <a:spLocks noGrp="1"/>
          </p:cNvSpPr>
          <p:nvPr>
            <p:ph type="sldNum" sz="quarter" idx="12"/>
          </p:nvPr>
        </p:nvSpPr>
        <p:spPr/>
        <p:txBody>
          <a:bodyPr/>
          <a:lstStyle/>
          <a:p>
            <a:fld id="{4CF8EA77-4542-B444-B907-EE0796A4E1B9}" type="slidenum">
              <a:rPr lang="en-GB" smtClean="0"/>
              <a:t>‹Nr.›</a:t>
            </a:fld>
            <a:endParaRPr lang="en-GB"/>
          </a:p>
        </p:txBody>
      </p:sp>
    </p:spTree>
    <p:extLst>
      <p:ext uri="{BB962C8B-B14F-4D97-AF65-F5344CB8AC3E}">
        <p14:creationId xmlns:p14="http://schemas.microsoft.com/office/powerpoint/2010/main" val="30673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FC76A-CB96-644B-83EC-C89A4FB1A172}"/>
              </a:ext>
            </a:extLst>
          </p:cNvPr>
          <p:cNvSpPr>
            <a:spLocks noGrp="1"/>
          </p:cNvSpPr>
          <p:nvPr>
            <p:ph type="dt" sz="half" idx="10"/>
          </p:nvPr>
        </p:nvSpPr>
        <p:spPr/>
        <p:txBody>
          <a:bodyPr/>
          <a:lstStyle/>
          <a:p>
            <a:fld id="{2FFD5EBA-D482-40C2-8FF7-A3708ED1FD64}" type="datetime1">
              <a:rPr lang="en-GB" smtClean="0"/>
              <a:t>21/11/2021</a:t>
            </a:fld>
            <a:endParaRPr lang="en-GB"/>
          </a:p>
        </p:txBody>
      </p:sp>
      <p:sp>
        <p:nvSpPr>
          <p:cNvPr id="3" name="Footer Placeholder 2">
            <a:extLst>
              <a:ext uri="{FF2B5EF4-FFF2-40B4-BE49-F238E27FC236}">
                <a16:creationId xmlns:a16="http://schemas.microsoft.com/office/drawing/2014/main" id="{36267C43-FFEF-E840-9403-D3CF3CEDEA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E80613-C603-5C44-BB07-2C09C05C1056}"/>
              </a:ext>
            </a:extLst>
          </p:cNvPr>
          <p:cNvSpPr>
            <a:spLocks noGrp="1"/>
          </p:cNvSpPr>
          <p:nvPr>
            <p:ph type="sldNum" sz="quarter" idx="12"/>
          </p:nvPr>
        </p:nvSpPr>
        <p:spPr/>
        <p:txBody>
          <a:bodyPr/>
          <a:lstStyle/>
          <a:p>
            <a:fld id="{4CF8EA77-4542-B444-B907-EE0796A4E1B9}" type="slidenum">
              <a:rPr lang="en-GB" smtClean="0"/>
              <a:t>‹Nr.›</a:t>
            </a:fld>
            <a:endParaRPr lang="en-GB"/>
          </a:p>
        </p:txBody>
      </p:sp>
    </p:spTree>
    <p:extLst>
      <p:ext uri="{BB962C8B-B14F-4D97-AF65-F5344CB8AC3E}">
        <p14:creationId xmlns:p14="http://schemas.microsoft.com/office/powerpoint/2010/main" val="73836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7A4A-D7A1-374C-9DC0-83EB7CB4A5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F4292FB-FE9B-C342-8A01-5046F0E0C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ED26670-B1EF-2D48-8A45-72E666555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A66BE6-2F90-094B-9917-FC40B2A403F5}"/>
              </a:ext>
            </a:extLst>
          </p:cNvPr>
          <p:cNvSpPr>
            <a:spLocks noGrp="1"/>
          </p:cNvSpPr>
          <p:nvPr>
            <p:ph type="dt" sz="half" idx="10"/>
          </p:nvPr>
        </p:nvSpPr>
        <p:spPr/>
        <p:txBody>
          <a:bodyPr/>
          <a:lstStyle/>
          <a:p>
            <a:fld id="{DCE89E76-4C0E-4500-BA95-CD074E55A1C8}" type="datetime1">
              <a:rPr lang="en-GB" smtClean="0"/>
              <a:t>21/11/2021</a:t>
            </a:fld>
            <a:endParaRPr lang="en-GB"/>
          </a:p>
        </p:txBody>
      </p:sp>
      <p:sp>
        <p:nvSpPr>
          <p:cNvPr id="6" name="Footer Placeholder 5">
            <a:extLst>
              <a:ext uri="{FF2B5EF4-FFF2-40B4-BE49-F238E27FC236}">
                <a16:creationId xmlns:a16="http://schemas.microsoft.com/office/drawing/2014/main" id="{4D3A8607-CA7C-164F-97DF-A482558A20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A39119-6C9B-6B41-BD27-6E08360D1F6B}"/>
              </a:ext>
            </a:extLst>
          </p:cNvPr>
          <p:cNvSpPr>
            <a:spLocks noGrp="1"/>
          </p:cNvSpPr>
          <p:nvPr>
            <p:ph type="sldNum" sz="quarter" idx="12"/>
          </p:nvPr>
        </p:nvSpPr>
        <p:spPr/>
        <p:txBody>
          <a:bodyPr/>
          <a:lstStyle/>
          <a:p>
            <a:fld id="{4CF8EA77-4542-B444-B907-EE0796A4E1B9}" type="slidenum">
              <a:rPr lang="en-GB" smtClean="0"/>
              <a:t>‹Nr.›</a:t>
            </a:fld>
            <a:endParaRPr lang="en-GB"/>
          </a:p>
        </p:txBody>
      </p:sp>
    </p:spTree>
    <p:extLst>
      <p:ext uri="{BB962C8B-B14F-4D97-AF65-F5344CB8AC3E}">
        <p14:creationId xmlns:p14="http://schemas.microsoft.com/office/powerpoint/2010/main" val="371034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11E2-276D-E242-A6F2-C8640DC3F2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E22BF11-8AF9-8040-94D1-0213E139C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9C7383-F529-964B-92B6-2159A71B3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53333D-53A1-AD48-9986-6A39285CFD87}"/>
              </a:ext>
            </a:extLst>
          </p:cNvPr>
          <p:cNvSpPr>
            <a:spLocks noGrp="1"/>
          </p:cNvSpPr>
          <p:nvPr>
            <p:ph type="dt" sz="half" idx="10"/>
          </p:nvPr>
        </p:nvSpPr>
        <p:spPr/>
        <p:txBody>
          <a:bodyPr/>
          <a:lstStyle/>
          <a:p>
            <a:fld id="{B9DACACE-A329-40BE-8624-C8319D47EC38}" type="datetime1">
              <a:rPr lang="en-GB" smtClean="0"/>
              <a:t>21/11/2021</a:t>
            </a:fld>
            <a:endParaRPr lang="en-GB"/>
          </a:p>
        </p:txBody>
      </p:sp>
      <p:sp>
        <p:nvSpPr>
          <p:cNvPr id="6" name="Footer Placeholder 5">
            <a:extLst>
              <a:ext uri="{FF2B5EF4-FFF2-40B4-BE49-F238E27FC236}">
                <a16:creationId xmlns:a16="http://schemas.microsoft.com/office/drawing/2014/main" id="{89D665BB-D536-CD46-BD7F-B973F67D4C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FFED00-DB98-6342-AA8C-AC2B6DF9A54E}"/>
              </a:ext>
            </a:extLst>
          </p:cNvPr>
          <p:cNvSpPr>
            <a:spLocks noGrp="1"/>
          </p:cNvSpPr>
          <p:nvPr>
            <p:ph type="sldNum" sz="quarter" idx="12"/>
          </p:nvPr>
        </p:nvSpPr>
        <p:spPr/>
        <p:txBody>
          <a:bodyPr/>
          <a:lstStyle/>
          <a:p>
            <a:fld id="{4CF8EA77-4542-B444-B907-EE0796A4E1B9}" type="slidenum">
              <a:rPr lang="en-GB" smtClean="0"/>
              <a:t>‹Nr.›</a:t>
            </a:fld>
            <a:endParaRPr lang="en-GB"/>
          </a:p>
        </p:txBody>
      </p:sp>
    </p:spTree>
    <p:extLst>
      <p:ext uri="{BB962C8B-B14F-4D97-AF65-F5344CB8AC3E}">
        <p14:creationId xmlns:p14="http://schemas.microsoft.com/office/powerpoint/2010/main" val="283336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658A1-96EA-4F4C-A20B-6127F17C15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4418EF7-9979-AF44-93E3-68C6CD367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0A202-83AF-7A46-B1A0-20FEC09B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EA48A-36C1-4F14-8B57-750081CFFB53}" type="datetime1">
              <a:rPr lang="en-GB" smtClean="0"/>
              <a:t>21/11/2021</a:t>
            </a:fld>
            <a:endParaRPr lang="en-GB"/>
          </a:p>
        </p:txBody>
      </p:sp>
      <p:sp>
        <p:nvSpPr>
          <p:cNvPr id="5" name="Footer Placeholder 4">
            <a:extLst>
              <a:ext uri="{FF2B5EF4-FFF2-40B4-BE49-F238E27FC236}">
                <a16:creationId xmlns:a16="http://schemas.microsoft.com/office/drawing/2014/main" id="{39130F27-9F29-B84B-8C3E-DF7093195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F259ED-6D6F-2043-BBA0-06B0F7CE1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8EA77-4542-B444-B907-EE0796A4E1B9}" type="slidenum">
              <a:rPr lang="en-GB" smtClean="0"/>
              <a:t>‹Nr.›</a:t>
            </a:fld>
            <a:endParaRPr lang="en-GB"/>
          </a:p>
        </p:txBody>
      </p:sp>
    </p:spTree>
    <p:extLst>
      <p:ext uri="{BB962C8B-B14F-4D97-AF65-F5344CB8AC3E}">
        <p14:creationId xmlns:p14="http://schemas.microsoft.com/office/powerpoint/2010/main" val="638664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pdf/2110.1405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111.06959" TargetMode="External"/><Relationship Id="rId2" Type="http://schemas.openxmlformats.org/officeDocument/2006/relationships/hyperlink" Target="https://arxiv.org/abs/2009.0883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abs/2110.14825v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pdf/1904.11619.pdf" TargetMode="External"/><Relationship Id="rId2" Type="http://schemas.openxmlformats.org/officeDocument/2006/relationships/hyperlink" Target="https://arxiv.org/abs/2107.12469" TargetMode="External"/><Relationship Id="rId1" Type="http://schemas.openxmlformats.org/officeDocument/2006/relationships/slideLayout" Target="../slideLayouts/slideLayout2.xml"/><Relationship Id="rId5" Type="http://schemas.openxmlformats.org/officeDocument/2006/relationships/hyperlink" Target="https://ieeexplore.ieee.org/document/8556642" TargetMode="External"/><Relationship Id="rId4" Type="http://schemas.openxmlformats.org/officeDocument/2006/relationships/hyperlink" Target="https://ieeexplore.ieee.org/document/9369386/algorith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1912.01707.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pdf/2003.09085v5.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AFFBAAF-C08B-984D-9E1B-5EF4AB7398F7}"/>
              </a:ext>
            </a:extLst>
          </p:cNvPr>
          <p:cNvSpPr>
            <a:spLocks noGrp="1"/>
          </p:cNvSpPr>
          <p:nvPr>
            <p:ph type="ctrTitle"/>
          </p:nvPr>
        </p:nvSpPr>
        <p:spPr>
          <a:xfrm>
            <a:off x="3880430" y="583345"/>
            <a:ext cx="7160357" cy="4164820"/>
          </a:xfrm>
        </p:spPr>
        <p:txBody>
          <a:bodyPr anchor="t">
            <a:normAutofit/>
          </a:bodyPr>
          <a:lstStyle/>
          <a:p>
            <a:pPr algn="r"/>
            <a:r>
              <a:rPr lang="en-GB" sz="7400">
                <a:solidFill>
                  <a:srgbClr val="FFFFFF"/>
                </a:solidFill>
              </a:rPr>
              <a:t>UNSUPERVISED PERSON LOCALIZATION IN WISAR</a:t>
            </a:r>
          </a:p>
        </p:txBody>
      </p:sp>
      <p:sp>
        <p:nvSpPr>
          <p:cNvPr id="3" name="Subtitle 2">
            <a:extLst>
              <a:ext uri="{FF2B5EF4-FFF2-40B4-BE49-F238E27FC236}">
                <a16:creationId xmlns:a16="http://schemas.microsoft.com/office/drawing/2014/main" id="{C4C4A67A-A53B-7F49-971E-ECF0362DB254}"/>
              </a:ext>
            </a:extLst>
          </p:cNvPr>
          <p:cNvSpPr>
            <a:spLocks noGrp="1"/>
          </p:cNvSpPr>
          <p:nvPr>
            <p:ph type="subTitle" idx="1"/>
          </p:nvPr>
        </p:nvSpPr>
        <p:spPr>
          <a:xfrm>
            <a:off x="1208228" y="5972174"/>
            <a:ext cx="8578699" cy="504825"/>
          </a:xfrm>
        </p:spPr>
        <p:txBody>
          <a:bodyPr>
            <a:normAutofit/>
          </a:bodyPr>
          <a:lstStyle/>
          <a:p>
            <a:pPr algn="l"/>
            <a:r>
              <a:rPr lang="en-GB" sz="2000">
                <a:solidFill>
                  <a:srgbClr val="FFFFFF"/>
                </a:solidFill>
              </a:rPr>
              <a:t>1ST PRESENTATION: BASICS AND RELATED WORK - Group C9</a:t>
            </a:r>
          </a:p>
          <a:p>
            <a:pPr algn="l"/>
            <a:endParaRPr lang="en-GB" sz="200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50137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7183-CA7F-E647-B585-80382C600342}"/>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ADC36B61-3E9A-0A4A-BA23-746F7C0ADE90}"/>
              </a:ext>
            </a:extLst>
          </p:cNvPr>
          <p:cNvSpPr>
            <a:spLocks noGrp="1"/>
          </p:cNvSpPr>
          <p:nvPr>
            <p:ph idx="1"/>
          </p:nvPr>
        </p:nvSpPr>
        <p:spPr/>
        <p:txBody>
          <a:bodyPr/>
          <a:lstStyle/>
          <a:p>
            <a:r>
              <a:rPr lang="en-GB" dirty="0"/>
              <a:t>Basic exploration</a:t>
            </a:r>
          </a:p>
          <a:p>
            <a:endParaRPr lang="en-GB" dirty="0"/>
          </a:p>
        </p:txBody>
      </p:sp>
      <p:pic>
        <p:nvPicPr>
          <p:cNvPr id="4" name="Picture 3">
            <a:extLst>
              <a:ext uri="{FF2B5EF4-FFF2-40B4-BE49-F238E27FC236}">
                <a16:creationId xmlns:a16="http://schemas.microsoft.com/office/drawing/2014/main" id="{A3547670-8B23-4247-BC4A-9371B33B30DF}"/>
              </a:ext>
            </a:extLst>
          </p:cNvPr>
          <p:cNvPicPr>
            <a:picLocks noChangeAspect="1"/>
          </p:cNvPicPr>
          <p:nvPr/>
        </p:nvPicPr>
        <p:blipFill>
          <a:blip r:embed="rId2"/>
          <a:stretch>
            <a:fillRect/>
          </a:stretch>
        </p:blipFill>
        <p:spPr>
          <a:xfrm>
            <a:off x="2540000" y="2468561"/>
            <a:ext cx="6436078" cy="4201547"/>
          </a:xfrm>
          <a:prstGeom prst="rect">
            <a:avLst/>
          </a:prstGeom>
        </p:spPr>
      </p:pic>
      <p:sp>
        <p:nvSpPr>
          <p:cNvPr id="5" name="Foliennummernplatzhalter 4">
            <a:extLst>
              <a:ext uri="{FF2B5EF4-FFF2-40B4-BE49-F238E27FC236}">
                <a16:creationId xmlns:a16="http://schemas.microsoft.com/office/drawing/2014/main" id="{D690522D-55FF-4A41-8B52-803F70809D3D}"/>
              </a:ext>
            </a:extLst>
          </p:cNvPr>
          <p:cNvSpPr>
            <a:spLocks noGrp="1"/>
          </p:cNvSpPr>
          <p:nvPr>
            <p:ph type="sldNum" sz="quarter" idx="12"/>
          </p:nvPr>
        </p:nvSpPr>
        <p:spPr/>
        <p:txBody>
          <a:bodyPr/>
          <a:lstStyle/>
          <a:p>
            <a:fld id="{4CF8EA77-4542-B444-B907-EE0796A4E1B9}" type="slidenum">
              <a:rPr lang="en-GB" smtClean="0"/>
              <a:t>10</a:t>
            </a:fld>
            <a:endParaRPr lang="en-GB"/>
          </a:p>
        </p:txBody>
      </p:sp>
    </p:spTree>
    <p:extLst>
      <p:ext uri="{BB962C8B-B14F-4D97-AF65-F5344CB8AC3E}">
        <p14:creationId xmlns:p14="http://schemas.microsoft.com/office/powerpoint/2010/main" val="344554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BE1E15B-8677-114B-9B5C-E255787A8079}"/>
              </a:ext>
            </a:extLst>
          </p:cNvPr>
          <p:cNvSpPr>
            <a:spLocks noGrp="1"/>
          </p:cNvSpPr>
          <p:nvPr>
            <p:ph type="title"/>
          </p:nvPr>
        </p:nvSpPr>
        <p:spPr>
          <a:xfrm>
            <a:off x="1188069" y="381935"/>
            <a:ext cx="4008583" cy="5974414"/>
          </a:xfrm>
        </p:spPr>
        <p:txBody>
          <a:bodyPr anchor="ctr">
            <a:normAutofit/>
          </a:bodyPr>
          <a:lstStyle/>
          <a:p>
            <a:r>
              <a:rPr lang="en-GB">
                <a:solidFill>
                  <a:srgbClr val="FFFFFF"/>
                </a:solidFill>
              </a:rPr>
              <a:t>Main problems/tasks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2B65B211-0DE8-8D4D-B4C4-2542062E0D17}"/>
              </a:ext>
            </a:extLst>
          </p:cNvPr>
          <p:cNvSpPr>
            <a:spLocks noGrp="1"/>
          </p:cNvSpPr>
          <p:nvPr>
            <p:ph idx="1"/>
          </p:nvPr>
        </p:nvSpPr>
        <p:spPr>
          <a:xfrm>
            <a:off x="6297233" y="837005"/>
            <a:ext cx="4771607" cy="5837949"/>
          </a:xfrm>
        </p:spPr>
        <p:txBody>
          <a:bodyPr anchor="ctr">
            <a:normAutofit/>
          </a:bodyPr>
          <a:lstStyle/>
          <a:p>
            <a:r>
              <a:rPr lang="en-GB" sz="1700" dirty="0">
                <a:solidFill>
                  <a:schemeClr val="tx1">
                    <a:alpha val="80000"/>
                  </a:schemeClr>
                </a:solidFill>
              </a:rPr>
              <a:t>How to incorporate temporal images</a:t>
            </a:r>
          </a:p>
          <a:p>
            <a:pPr lvl="1"/>
            <a:r>
              <a:rPr lang="en-GB" sz="1700" dirty="0">
                <a:solidFill>
                  <a:schemeClr val="tx1">
                    <a:alpha val="80000"/>
                  </a:schemeClr>
                </a:solidFill>
              </a:rPr>
              <a:t>Simply warping them again sufficient? </a:t>
            </a:r>
          </a:p>
          <a:p>
            <a:pPr lvl="1"/>
            <a:endParaRPr lang="en-GB" sz="1700" dirty="0">
              <a:solidFill>
                <a:schemeClr val="tx1">
                  <a:alpha val="80000"/>
                </a:schemeClr>
              </a:solidFill>
            </a:endParaRPr>
          </a:p>
          <a:p>
            <a:r>
              <a:rPr lang="en-GB" sz="1700" dirty="0">
                <a:solidFill>
                  <a:schemeClr val="tx1">
                    <a:alpha val="80000"/>
                  </a:schemeClr>
                </a:solidFill>
              </a:rPr>
              <a:t>What type of problem do we try to solve?</a:t>
            </a:r>
          </a:p>
          <a:p>
            <a:pPr lvl="1"/>
            <a:r>
              <a:rPr lang="en-GB" sz="1700" dirty="0">
                <a:solidFill>
                  <a:schemeClr val="tx1">
                    <a:alpha val="80000"/>
                  </a:schemeClr>
                </a:solidFill>
              </a:rPr>
              <a:t>Anomaly detection, Novelty detection, One-Class Classification, Out-of-Distribution detection, and Open-Set Recognition</a:t>
            </a:r>
          </a:p>
          <a:p>
            <a:pPr marL="0" indent="0">
              <a:buNone/>
            </a:pPr>
            <a:endParaRPr lang="en-GB" sz="1700" dirty="0">
              <a:solidFill>
                <a:schemeClr val="tx1">
                  <a:alpha val="80000"/>
                </a:schemeClr>
              </a:solidFill>
            </a:endParaRPr>
          </a:p>
          <a:p>
            <a:r>
              <a:rPr lang="en-GB" sz="1700" dirty="0">
                <a:solidFill>
                  <a:schemeClr val="tx1">
                    <a:alpha val="80000"/>
                  </a:schemeClr>
                </a:solidFill>
              </a:rPr>
              <a:t>What type of algorithm to use for anomaly detection</a:t>
            </a:r>
          </a:p>
          <a:p>
            <a:pPr lvl="1"/>
            <a:r>
              <a:rPr lang="en-GB" sz="1700" dirty="0">
                <a:solidFill>
                  <a:schemeClr val="tx1">
                    <a:alpha val="80000"/>
                  </a:schemeClr>
                </a:solidFill>
              </a:rPr>
              <a:t>Plain CV libraries with simple pixel-to-pixel comparisons </a:t>
            </a:r>
            <a:r>
              <a:rPr lang="en-GB" sz="1700" dirty="0">
                <a:solidFill>
                  <a:schemeClr val="tx1">
                    <a:alpha val="80000"/>
                  </a:schemeClr>
                </a:solidFill>
                <a:sym typeface="Wingdings" pitchFamily="2" charset="2"/>
              </a:rPr>
              <a:t> fast but inefficient?</a:t>
            </a:r>
          </a:p>
          <a:p>
            <a:pPr lvl="1"/>
            <a:r>
              <a:rPr lang="en-GB" sz="1700" dirty="0">
                <a:solidFill>
                  <a:schemeClr val="tx1">
                    <a:alpha val="80000"/>
                  </a:schemeClr>
                </a:solidFill>
                <a:sym typeface="Wingdings" pitchFamily="2" charset="2"/>
              </a:rPr>
              <a:t>Sophisticated Deep Learning models  good but not executable in real-life application on drone?</a:t>
            </a:r>
          </a:p>
          <a:p>
            <a:pPr lvl="1"/>
            <a:endParaRPr lang="en-GB" sz="1700" dirty="0">
              <a:solidFill>
                <a:schemeClr val="tx1">
                  <a:alpha val="80000"/>
                </a:schemeClr>
              </a:solidFill>
              <a:sym typeface="Wingdings" pitchFamily="2" charset="2"/>
            </a:endParaRPr>
          </a:p>
          <a:p>
            <a:r>
              <a:rPr lang="en-GB" sz="1700" dirty="0">
                <a:solidFill>
                  <a:schemeClr val="tx1">
                    <a:alpha val="80000"/>
                  </a:schemeClr>
                </a:solidFill>
                <a:sym typeface="Wingdings" pitchFamily="2" charset="2"/>
              </a:rPr>
              <a:t>What algorithm is most suitable to be implemented with the given time and </a:t>
            </a:r>
            <a:r>
              <a:rPr lang="en-GB" sz="1700" dirty="0" err="1">
                <a:solidFill>
                  <a:schemeClr val="tx1">
                    <a:alpha val="80000"/>
                  </a:schemeClr>
                </a:solidFill>
                <a:sym typeface="Wingdings" pitchFamily="2" charset="2"/>
              </a:rPr>
              <a:t>limitions</a:t>
            </a:r>
            <a:r>
              <a:rPr lang="en-GB" sz="1700" dirty="0">
                <a:solidFill>
                  <a:schemeClr val="tx1">
                    <a:alpha val="80000"/>
                  </a:schemeClr>
                </a:solidFill>
                <a:sym typeface="Wingdings" pitchFamily="2" charset="2"/>
              </a:rPr>
              <a:t>?</a:t>
            </a:r>
            <a:endParaRPr lang="en-GB" sz="1700" dirty="0">
              <a:solidFill>
                <a:schemeClr val="tx1">
                  <a:alpha val="80000"/>
                </a:schemeClr>
              </a:solidFill>
            </a:endParaRPr>
          </a:p>
          <a:p>
            <a:endParaRPr lang="en-GB" sz="1700" dirty="0">
              <a:solidFill>
                <a:schemeClr val="tx1">
                  <a:alpha val="80000"/>
                </a:schemeClr>
              </a:solidFill>
            </a:endParaRPr>
          </a:p>
          <a:p>
            <a:endParaRPr lang="en-GB" sz="17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Foliennummernplatzhalter 3">
            <a:extLst>
              <a:ext uri="{FF2B5EF4-FFF2-40B4-BE49-F238E27FC236}">
                <a16:creationId xmlns:a16="http://schemas.microsoft.com/office/drawing/2014/main" id="{9690854F-1152-4CFB-9CF2-6B93E1E5F265}"/>
              </a:ext>
            </a:extLst>
          </p:cNvPr>
          <p:cNvSpPr>
            <a:spLocks noGrp="1"/>
          </p:cNvSpPr>
          <p:nvPr>
            <p:ph type="sldNum" sz="quarter" idx="12"/>
          </p:nvPr>
        </p:nvSpPr>
        <p:spPr/>
        <p:txBody>
          <a:bodyPr/>
          <a:lstStyle/>
          <a:p>
            <a:fld id="{4CF8EA77-4542-B444-B907-EE0796A4E1B9}" type="slidenum">
              <a:rPr lang="en-GB" smtClean="0"/>
              <a:t>2</a:t>
            </a:fld>
            <a:endParaRPr lang="en-GB"/>
          </a:p>
        </p:txBody>
      </p:sp>
    </p:spTree>
    <p:extLst>
      <p:ext uri="{BB962C8B-B14F-4D97-AF65-F5344CB8AC3E}">
        <p14:creationId xmlns:p14="http://schemas.microsoft.com/office/powerpoint/2010/main" val="21872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1233982" y="2721608"/>
            <a:ext cx="9724031" cy="3683358"/>
          </a:xfrm>
        </p:spPr>
        <p:txBody>
          <a:bodyPr anchor="ctr">
            <a:normAutofit lnSpcReduction="10000"/>
          </a:bodyPr>
          <a:lstStyle/>
          <a:p>
            <a:r>
              <a:rPr lang="en-GB" sz="2000" b="1" dirty="0"/>
              <a:t>A Unified Survey on Anomaly, Novelty, Open-Set, and Out-of-Distribution Detection: Solutions and Future Challenges - </a:t>
            </a:r>
            <a:r>
              <a:rPr lang="en-GB" sz="2000" b="1" dirty="0">
                <a:hlinkClick r:id="rId2"/>
              </a:rPr>
              <a:t>https://arxiv.org/pdf/2110.14051.pdf</a:t>
            </a:r>
            <a:endParaRPr lang="en-GB" sz="2000" dirty="0"/>
          </a:p>
          <a:p>
            <a:pPr lvl="1"/>
            <a:r>
              <a:rPr lang="en-GB" sz="2000" dirty="0"/>
              <a:t>To date, several research domains tackle the problem of detecting unfamiliar samples, including anomaly detection, novelty detection, one-class learning, open set recognition, and out-of-distribution detection. </a:t>
            </a:r>
          </a:p>
          <a:p>
            <a:pPr lvl="1"/>
            <a:r>
              <a:rPr lang="en-GB" sz="2000" dirty="0"/>
              <a:t>Outlier or novelty detection? Our challenge illustrates a great example for anomaly detection, as our data has mixed outliers within. (training data = polluted with outliers)</a:t>
            </a:r>
          </a:p>
          <a:p>
            <a:pPr lvl="1"/>
            <a:r>
              <a:rPr lang="en-GB" sz="2000" dirty="0"/>
              <a:t>Adopting an appropriate distance metric is necessary</a:t>
            </a:r>
          </a:p>
          <a:p>
            <a:pPr lvl="1"/>
            <a:r>
              <a:rPr lang="en-GB" sz="2000" dirty="0"/>
              <a:t>For instance, deviation could be computed in a raw pixel-level input or in a semantic space that is learned through a deep neural network</a:t>
            </a:r>
          </a:p>
          <a:p>
            <a:pPr lvl="1"/>
            <a:r>
              <a:rPr lang="en-GB" sz="2000" dirty="0"/>
              <a:t>Last challenge is choosing the threshold to determine whether the deviation from normal samples is significant.</a:t>
            </a:r>
          </a:p>
          <a:p>
            <a:pPr lvl="1"/>
            <a:endParaRPr lang="en-GB" sz="1900" b="1" dirty="0"/>
          </a:p>
          <a:p>
            <a:endParaRPr lang="en-GB" sz="1900" dirty="0"/>
          </a:p>
          <a:p>
            <a:pPr lvl="1"/>
            <a:endParaRPr lang="en-GB" sz="1900" dirty="0"/>
          </a:p>
          <a:p>
            <a:pPr lvl="1"/>
            <a:endParaRPr lang="en-GB" sz="1900" dirty="0"/>
          </a:p>
        </p:txBody>
      </p:sp>
      <p:sp>
        <p:nvSpPr>
          <p:cNvPr id="4" name="Foliennummernplatzhalter 3">
            <a:extLst>
              <a:ext uri="{FF2B5EF4-FFF2-40B4-BE49-F238E27FC236}">
                <a16:creationId xmlns:a16="http://schemas.microsoft.com/office/drawing/2014/main" id="{068E1917-E9D3-469E-958C-8FF7251273A7}"/>
              </a:ext>
            </a:extLst>
          </p:cNvPr>
          <p:cNvSpPr>
            <a:spLocks noGrp="1"/>
          </p:cNvSpPr>
          <p:nvPr>
            <p:ph type="sldNum" sz="quarter" idx="12"/>
          </p:nvPr>
        </p:nvSpPr>
        <p:spPr/>
        <p:txBody>
          <a:bodyPr/>
          <a:lstStyle/>
          <a:p>
            <a:fld id="{4CF8EA77-4542-B444-B907-EE0796A4E1B9}" type="slidenum">
              <a:rPr lang="en-GB" smtClean="0"/>
              <a:t>3</a:t>
            </a:fld>
            <a:endParaRPr lang="en-GB"/>
          </a:p>
        </p:txBody>
      </p:sp>
    </p:spTree>
    <p:extLst>
      <p:ext uri="{BB962C8B-B14F-4D97-AF65-F5344CB8AC3E}">
        <p14:creationId xmlns:p14="http://schemas.microsoft.com/office/powerpoint/2010/main" val="313531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1371599" y="2318197"/>
            <a:ext cx="9724031" cy="3683358"/>
          </a:xfrm>
        </p:spPr>
        <p:txBody>
          <a:bodyPr anchor="ctr">
            <a:normAutofit lnSpcReduction="10000"/>
          </a:bodyPr>
          <a:lstStyle/>
          <a:p>
            <a:endParaRPr lang="en-GB" sz="1800" b="1" dirty="0"/>
          </a:p>
          <a:p>
            <a:r>
              <a:rPr lang="en-GB" sz="1800" b="1" dirty="0"/>
              <a:t>Search and Rescue with Airborne Optical Sectioning - </a:t>
            </a:r>
            <a:r>
              <a:rPr lang="en-GB" sz="1800" b="1" dirty="0">
                <a:hlinkClick r:id="rId2"/>
              </a:rPr>
              <a:t>https://arxiv.org/abs/2009.08835</a:t>
            </a:r>
            <a:endParaRPr lang="en-GB" sz="1800" b="1" dirty="0"/>
          </a:p>
          <a:p>
            <a:pPr lvl="1"/>
            <a:r>
              <a:rPr lang="en-GB" sz="1800" dirty="0"/>
              <a:t>We show that automated person detection under occlusion conditions can be significantly improved by combining </a:t>
            </a:r>
            <a:r>
              <a:rPr lang="en-GB" sz="1800" dirty="0" err="1"/>
              <a:t>multiperspective</a:t>
            </a:r>
            <a:r>
              <a:rPr lang="en-GB" sz="1800" dirty="0"/>
              <a:t> images before classification</a:t>
            </a:r>
          </a:p>
          <a:p>
            <a:pPr lvl="1"/>
            <a:r>
              <a:rPr lang="en-GB" sz="1800" dirty="0"/>
              <a:t>Here, we employed image integration by Airborne Optical Sectioning (AOS)—a synthetic aperture imaging technique that uses camera drones to capture unstructured thermal light fields—to achieve this with a precision/recall of 96/93%. </a:t>
            </a:r>
          </a:p>
          <a:p>
            <a:pPr lvl="1"/>
            <a:endParaRPr lang="en-GB" sz="1800" b="1" dirty="0"/>
          </a:p>
          <a:p>
            <a:r>
              <a:rPr lang="en-GB" sz="1800" b="1" dirty="0"/>
              <a:t>Through-Foliage Tracking with Airborne Optical Sectioning, Remote Sensing of Environment -</a:t>
            </a:r>
            <a:r>
              <a:rPr lang="en-GB" sz="1800" b="1" dirty="0">
                <a:hlinkClick r:id="rId3"/>
              </a:rPr>
              <a:t>https://arxiv.org/abs/2111.06959</a:t>
            </a:r>
            <a:endParaRPr lang="en-GB" sz="1800" b="1" dirty="0"/>
          </a:p>
          <a:p>
            <a:pPr lvl="1"/>
            <a:r>
              <a:rPr lang="en-GB" sz="1800" dirty="0"/>
              <a:t>It was shown that </a:t>
            </a:r>
            <a:r>
              <a:rPr lang="en-GB" sz="1800" dirty="0" err="1"/>
              <a:t>color</a:t>
            </a:r>
            <a:r>
              <a:rPr lang="en-GB" sz="1800" dirty="0"/>
              <a:t> anomaly detection benefits significantly from AOS integral images when compared to conventional single images (on average 97% vs. 42% in precision). </a:t>
            </a:r>
            <a:r>
              <a:rPr lang="en-GB" sz="1800" dirty="0" err="1"/>
              <a:t>Color</a:t>
            </a:r>
            <a:r>
              <a:rPr lang="en-GB" sz="1800" dirty="0"/>
              <a:t> anomaly detection is often used for automatized aerial image analysis in search and rescue applications.</a:t>
            </a:r>
          </a:p>
          <a:p>
            <a:pPr lvl="1"/>
            <a:endParaRPr lang="en-GB" sz="1800" dirty="0"/>
          </a:p>
          <a:p>
            <a:pPr lvl="1"/>
            <a:endParaRPr lang="en-GB" sz="1800" dirty="0"/>
          </a:p>
          <a:p>
            <a:endParaRPr lang="en-GB" sz="1800" dirty="0"/>
          </a:p>
        </p:txBody>
      </p:sp>
      <p:sp>
        <p:nvSpPr>
          <p:cNvPr id="4" name="Foliennummernplatzhalter 3">
            <a:extLst>
              <a:ext uri="{FF2B5EF4-FFF2-40B4-BE49-F238E27FC236}">
                <a16:creationId xmlns:a16="http://schemas.microsoft.com/office/drawing/2014/main" id="{C5944575-CB3D-47A0-9128-7B581682F250}"/>
              </a:ext>
            </a:extLst>
          </p:cNvPr>
          <p:cNvSpPr>
            <a:spLocks noGrp="1"/>
          </p:cNvSpPr>
          <p:nvPr>
            <p:ph type="sldNum" sz="quarter" idx="12"/>
          </p:nvPr>
        </p:nvSpPr>
        <p:spPr/>
        <p:txBody>
          <a:bodyPr/>
          <a:lstStyle/>
          <a:p>
            <a:fld id="{4CF8EA77-4542-B444-B907-EE0796A4E1B9}" type="slidenum">
              <a:rPr lang="en-GB" smtClean="0"/>
              <a:t>4</a:t>
            </a:fld>
            <a:endParaRPr lang="en-GB"/>
          </a:p>
        </p:txBody>
      </p:sp>
    </p:spTree>
    <p:extLst>
      <p:ext uri="{BB962C8B-B14F-4D97-AF65-F5344CB8AC3E}">
        <p14:creationId xmlns:p14="http://schemas.microsoft.com/office/powerpoint/2010/main" val="124148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1371599" y="2318197"/>
            <a:ext cx="9724031" cy="3683358"/>
          </a:xfrm>
        </p:spPr>
        <p:txBody>
          <a:bodyPr anchor="ctr">
            <a:normAutofit/>
          </a:bodyPr>
          <a:lstStyle/>
          <a:p>
            <a:r>
              <a:rPr lang="en-GB" sz="2000" b="1" dirty="0"/>
              <a:t>Normality-Calibrated Autoencoder for Unsupervised Anomaly Detection on Data Contamination -</a:t>
            </a:r>
            <a:r>
              <a:rPr lang="en-GB" sz="2000" b="1" dirty="0">
                <a:hlinkClick r:id="rId2"/>
              </a:rPr>
              <a:t>https://arxiv.org/abs/2110.14825v1</a:t>
            </a:r>
            <a:endParaRPr lang="en-GB" sz="2000" b="1" dirty="0"/>
          </a:p>
          <a:p>
            <a:pPr lvl="1"/>
            <a:r>
              <a:rPr lang="en-GB" sz="2000" dirty="0"/>
              <a:t>In this paper a Normality-Calibrated Autoencoder (NCAE) was proposed, which can boost anomaly detection performance on the contaminated datasets without any prior information or explicit abnormal samples in the training phase. </a:t>
            </a:r>
          </a:p>
          <a:p>
            <a:pPr lvl="1"/>
            <a:r>
              <a:rPr lang="en-GB" sz="2000" dirty="0"/>
              <a:t>The NCAE </a:t>
            </a:r>
            <a:r>
              <a:rPr lang="en-GB" sz="2000" dirty="0" err="1"/>
              <a:t>adversarially</a:t>
            </a:r>
            <a:r>
              <a:rPr lang="en-GB" sz="2000" dirty="0"/>
              <a:t> generates high confident normal samples from a latent space having low entropy and leverages them to predict abnormal samples in a training dataset</a:t>
            </a:r>
          </a:p>
          <a:p>
            <a:pPr lvl="1"/>
            <a:endParaRPr lang="en-GB" sz="2000" dirty="0"/>
          </a:p>
          <a:p>
            <a:endParaRPr lang="en-GB" sz="2000" dirty="0"/>
          </a:p>
        </p:txBody>
      </p:sp>
      <p:sp>
        <p:nvSpPr>
          <p:cNvPr id="4" name="Foliennummernplatzhalter 3">
            <a:extLst>
              <a:ext uri="{FF2B5EF4-FFF2-40B4-BE49-F238E27FC236}">
                <a16:creationId xmlns:a16="http://schemas.microsoft.com/office/drawing/2014/main" id="{2787A8D4-776E-42ED-BF7E-925BCC7A1E98}"/>
              </a:ext>
            </a:extLst>
          </p:cNvPr>
          <p:cNvSpPr>
            <a:spLocks noGrp="1"/>
          </p:cNvSpPr>
          <p:nvPr>
            <p:ph type="sldNum" sz="quarter" idx="12"/>
          </p:nvPr>
        </p:nvSpPr>
        <p:spPr/>
        <p:txBody>
          <a:bodyPr/>
          <a:lstStyle/>
          <a:p>
            <a:fld id="{4CF8EA77-4542-B444-B907-EE0796A4E1B9}" type="slidenum">
              <a:rPr lang="en-GB" smtClean="0"/>
              <a:t>5</a:t>
            </a:fld>
            <a:endParaRPr lang="en-GB"/>
          </a:p>
        </p:txBody>
      </p:sp>
    </p:spTree>
    <p:extLst>
      <p:ext uri="{BB962C8B-B14F-4D97-AF65-F5344CB8AC3E}">
        <p14:creationId xmlns:p14="http://schemas.microsoft.com/office/powerpoint/2010/main" val="20058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923363" y="2694714"/>
            <a:ext cx="9724031" cy="3683358"/>
          </a:xfrm>
        </p:spPr>
        <p:txBody>
          <a:bodyPr anchor="ctr">
            <a:normAutofit fontScale="25000" lnSpcReduction="20000"/>
          </a:bodyPr>
          <a:lstStyle/>
          <a:p>
            <a:r>
              <a:rPr lang="en-GB" sz="6400" b="1" dirty="0" err="1"/>
              <a:t>SaRNet</a:t>
            </a:r>
            <a:r>
              <a:rPr lang="en-GB" sz="6400" b="1" dirty="0"/>
              <a:t>: A Dataset for Deep Learning Assisted Search and Rescue with Satellite Imagery - </a:t>
            </a:r>
            <a:r>
              <a:rPr lang="en-GB" sz="6400" b="1" dirty="0">
                <a:hlinkClick r:id="rId2"/>
              </a:rPr>
              <a:t>https://arxiv.org/abs/2107.12469</a:t>
            </a:r>
            <a:r>
              <a:rPr lang="en-GB" sz="6400" b="1" dirty="0"/>
              <a:t> </a:t>
            </a:r>
          </a:p>
          <a:p>
            <a:pPr lvl="1"/>
            <a:r>
              <a:rPr lang="en-GB" sz="6400" dirty="0"/>
              <a:t>Exploring similar dataset and its usage</a:t>
            </a:r>
          </a:p>
          <a:p>
            <a:pPr lvl="1"/>
            <a:endParaRPr lang="en-GB" sz="4800" dirty="0"/>
          </a:p>
          <a:p>
            <a:r>
              <a:rPr lang="en-GB" sz="6400" b="1" dirty="0"/>
              <a:t>Small Target Detection for Search and Rescue Operations using Distributed Deep Learning and Synthetic Data Generation - </a:t>
            </a:r>
            <a:r>
              <a:rPr lang="en-GB" sz="6400" b="1" dirty="0">
                <a:hlinkClick r:id="rId3"/>
              </a:rPr>
              <a:t>https://arxiv.org/pdf/1904.11619.pdf</a:t>
            </a:r>
            <a:r>
              <a:rPr lang="en-GB" sz="6400" b="1" dirty="0"/>
              <a:t> </a:t>
            </a:r>
          </a:p>
          <a:p>
            <a:pPr lvl="1"/>
            <a:r>
              <a:rPr lang="en-GB" sz="6400" dirty="0"/>
              <a:t>“We combined image segmentation, enhancement, and convolution neural networks to reduce detection time to detect small targets. We compared the performance between the auto-detection system and the human eye. Our system detected the target within 8 seconds, but the human eye detected the target within 25 seconds. Our systems also used synthetic data generation and data augmentation techniques to improve target detection accuracy”</a:t>
            </a:r>
          </a:p>
          <a:p>
            <a:pPr lvl="1"/>
            <a:endParaRPr lang="en-GB" sz="4800" dirty="0"/>
          </a:p>
          <a:p>
            <a:r>
              <a:rPr lang="en-GB" sz="6400" b="1" dirty="0"/>
              <a:t>Automatic Person Detection in Search and Rescue Operations Using Deep CNN Detectors - </a:t>
            </a:r>
            <a:r>
              <a:rPr lang="en-GB" sz="6400" b="1" dirty="0">
                <a:hlinkClick r:id="rId4"/>
              </a:rPr>
              <a:t>https://ieeexplore.ieee.org/document/9369386/algorithms</a:t>
            </a:r>
            <a:r>
              <a:rPr lang="en-GB" sz="6400" b="1" dirty="0"/>
              <a:t>  </a:t>
            </a:r>
          </a:p>
          <a:p>
            <a:pPr lvl="1"/>
            <a:r>
              <a:rPr lang="en-GB" sz="6400" dirty="0"/>
              <a:t> In this paper, the reliability of existing state-of-the-art detectors such as Faster R-CNN, YOLOv4, </a:t>
            </a:r>
            <a:r>
              <a:rPr lang="en-GB" sz="6400" dirty="0" err="1"/>
              <a:t>RetinaNet</a:t>
            </a:r>
            <a:r>
              <a:rPr lang="en-GB" sz="6400" dirty="0"/>
              <a:t>, and Cascade R-CNN on a </a:t>
            </a:r>
            <a:r>
              <a:rPr lang="en-GB" sz="6400" dirty="0" err="1"/>
              <a:t>VisDrone</a:t>
            </a:r>
            <a:r>
              <a:rPr lang="en-GB" sz="6400" dirty="0"/>
              <a:t> benchmark and custom-made dataset SARD build to simulate rescue scenes was investigated. After training the models on selected datasets, detection results were compared. Because of the high speed and accuracy and the small number of false detections, the YOLOv4 detector was chosen for further examination. […] YOLOv4 has achieved the best detection performances </a:t>
            </a:r>
          </a:p>
          <a:p>
            <a:pPr lvl="1"/>
            <a:endParaRPr lang="en-GB" sz="4800" dirty="0"/>
          </a:p>
          <a:p>
            <a:r>
              <a:rPr lang="en-GB" sz="6400" b="1" dirty="0"/>
              <a:t>Deep Reinforcement Learning for Autonomous Search and Rescue - </a:t>
            </a:r>
            <a:r>
              <a:rPr lang="en-GB" sz="6400" b="1" dirty="0">
                <a:hlinkClick r:id="rId5"/>
              </a:rPr>
              <a:t>https://ieeexplore.ieee.org/document/8556642</a:t>
            </a:r>
            <a:r>
              <a:rPr lang="en-GB" sz="6400" b="1" dirty="0"/>
              <a:t> </a:t>
            </a:r>
          </a:p>
          <a:p>
            <a:pPr lvl="1"/>
            <a:r>
              <a:rPr lang="en-GB" sz="6400" dirty="0"/>
              <a:t>The prototype successfully demonstrated the feasibility of using an artificial intelligence to direct unmanned aerial vehicles to search. […] However, given the real-time, real-physics nature of a single simulated run, training time simply takes too long, inhibiting the success rate of the intelligent system</a:t>
            </a:r>
          </a:p>
          <a:p>
            <a:pPr lvl="1"/>
            <a:endParaRPr lang="en-GB" sz="1100" b="1" dirty="0"/>
          </a:p>
          <a:p>
            <a:endParaRPr lang="en-GB" sz="1100" dirty="0"/>
          </a:p>
          <a:p>
            <a:pPr lvl="1"/>
            <a:endParaRPr lang="en-GB" sz="1100" dirty="0"/>
          </a:p>
          <a:p>
            <a:pPr lvl="1"/>
            <a:endParaRPr lang="en-GB" sz="1100" dirty="0"/>
          </a:p>
        </p:txBody>
      </p:sp>
      <p:sp>
        <p:nvSpPr>
          <p:cNvPr id="4" name="Foliennummernplatzhalter 3">
            <a:extLst>
              <a:ext uri="{FF2B5EF4-FFF2-40B4-BE49-F238E27FC236}">
                <a16:creationId xmlns:a16="http://schemas.microsoft.com/office/drawing/2014/main" id="{F7D80AE5-CE36-4FFC-B6FE-AAD586C950F1}"/>
              </a:ext>
            </a:extLst>
          </p:cNvPr>
          <p:cNvSpPr>
            <a:spLocks noGrp="1"/>
          </p:cNvSpPr>
          <p:nvPr>
            <p:ph type="sldNum" sz="quarter" idx="12"/>
          </p:nvPr>
        </p:nvSpPr>
        <p:spPr/>
        <p:txBody>
          <a:bodyPr/>
          <a:lstStyle/>
          <a:p>
            <a:fld id="{4CF8EA77-4542-B444-B907-EE0796A4E1B9}" type="slidenum">
              <a:rPr lang="en-GB" smtClean="0"/>
              <a:t>6</a:t>
            </a:fld>
            <a:endParaRPr lang="en-GB"/>
          </a:p>
        </p:txBody>
      </p:sp>
    </p:spTree>
    <p:extLst>
      <p:ext uri="{BB962C8B-B14F-4D97-AF65-F5344CB8AC3E}">
        <p14:creationId xmlns:p14="http://schemas.microsoft.com/office/powerpoint/2010/main" val="331750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8C08661-FFA2-4119-8DC3-0D39F44C297F}"/>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Overview scientific papers</a:t>
            </a:r>
          </a:p>
        </p:txBody>
      </p:sp>
      <p:sp>
        <p:nvSpPr>
          <p:cNvPr id="3" name="Inhaltsplatzhalter 2">
            <a:extLst>
              <a:ext uri="{FF2B5EF4-FFF2-40B4-BE49-F238E27FC236}">
                <a16:creationId xmlns:a16="http://schemas.microsoft.com/office/drawing/2014/main" id="{208C77B5-63D7-4C7B-8BEB-59BA2CA38162}"/>
              </a:ext>
            </a:extLst>
          </p:cNvPr>
          <p:cNvSpPr>
            <a:spLocks noGrp="1"/>
          </p:cNvSpPr>
          <p:nvPr>
            <p:ph idx="1"/>
          </p:nvPr>
        </p:nvSpPr>
        <p:spPr>
          <a:xfrm>
            <a:off x="1371599" y="2318197"/>
            <a:ext cx="9724031" cy="3683358"/>
          </a:xfrm>
        </p:spPr>
        <p:txBody>
          <a:bodyPr anchor="ctr">
            <a:normAutofit/>
          </a:bodyPr>
          <a:lstStyle/>
          <a:p>
            <a:pPr marL="0" indent="0">
              <a:buNone/>
            </a:pPr>
            <a:r>
              <a:rPr lang="de-DE" sz="2000"/>
              <a:t>Another technique </a:t>
            </a:r>
            <a:r>
              <a:rPr lang="de-DE" sz="2000" b="1"/>
              <a:t>GAN</a:t>
            </a:r>
            <a:r>
              <a:rPr lang="de-DE" sz="2000"/>
              <a:t> (Generative Adversarial Networks)</a:t>
            </a:r>
          </a:p>
          <a:p>
            <a:pPr marL="0" indent="0">
              <a:buNone/>
            </a:pPr>
            <a:r>
              <a:rPr lang="de-DE" sz="2000" b="1"/>
              <a:t>GAN </a:t>
            </a:r>
          </a:p>
          <a:p>
            <a:r>
              <a:rPr lang="en-US" sz="2000"/>
              <a:t>is a class of machine learning frameworks </a:t>
            </a:r>
          </a:p>
          <a:p>
            <a:r>
              <a:rPr lang="en-US" sz="2000"/>
              <a:t>Idea is based on the "indirect" training through the discriminator, which itself is also being updated dynamically.</a:t>
            </a:r>
          </a:p>
          <a:p>
            <a:pPr marL="0" indent="0">
              <a:buNone/>
            </a:pPr>
            <a:r>
              <a:rPr lang="de-DE" sz="2000" b="1"/>
              <a:t>Benefit:</a:t>
            </a:r>
          </a:p>
          <a:p>
            <a:r>
              <a:rPr lang="en-US" sz="2000"/>
              <a:t>Generation of functions that result in robustness for object recognition in images with reduced quality</a:t>
            </a:r>
            <a:endParaRPr lang="de-DE" sz="2000"/>
          </a:p>
          <a:p>
            <a:pPr marL="0" indent="0">
              <a:buNone/>
            </a:pPr>
            <a:endParaRPr lang="de-DE" sz="2000"/>
          </a:p>
          <a:p>
            <a:pPr marL="0" indent="0">
              <a:buNone/>
            </a:pPr>
            <a:endParaRPr lang="de-DE" sz="2000"/>
          </a:p>
        </p:txBody>
      </p:sp>
      <p:sp>
        <p:nvSpPr>
          <p:cNvPr id="5" name="Foliennummernplatzhalter 4">
            <a:extLst>
              <a:ext uri="{FF2B5EF4-FFF2-40B4-BE49-F238E27FC236}">
                <a16:creationId xmlns:a16="http://schemas.microsoft.com/office/drawing/2014/main" id="{8B204068-AC1B-41DA-A0FF-30D611DF42D4}"/>
              </a:ext>
            </a:extLst>
          </p:cNvPr>
          <p:cNvSpPr>
            <a:spLocks noGrp="1"/>
          </p:cNvSpPr>
          <p:nvPr>
            <p:ph type="sldNum" sz="quarter" idx="12"/>
          </p:nvPr>
        </p:nvSpPr>
        <p:spPr/>
        <p:txBody>
          <a:bodyPr/>
          <a:lstStyle/>
          <a:p>
            <a:fld id="{4CF8EA77-4542-B444-B907-EE0796A4E1B9}" type="slidenum">
              <a:rPr lang="en-GB" smtClean="0"/>
              <a:t>7</a:t>
            </a:fld>
            <a:endParaRPr lang="en-GB"/>
          </a:p>
        </p:txBody>
      </p:sp>
    </p:spTree>
    <p:extLst>
      <p:ext uri="{BB962C8B-B14F-4D97-AF65-F5344CB8AC3E}">
        <p14:creationId xmlns:p14="http://schemas.microsoft.com/office/powerpoint/2010/main" val="387609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A65FAD0-6747-4B7C-AAF0-07B490A53FEE}"/>
              </a:ext>
            </a:extLst>
          </p:cNvPr>
          <p:cNvSpPr>
            <a:spLocks noGrp="1"/>
          </p:cNvSpPr>
          <p:nvPr>
            <p:ph idx="1"/>
          </p:nvPr>
        </p:nvSpPr>
        <p:spPr>
          <a:xfrm>
            <a:off x="1371599" y="2318197"/>
            <a:ext cx="9724031" cy="3683358"/>
          </a:xfrm>
        </p:spPr>
        <p:txBody>
          <a:bodyPr anchor="ctr">
            <a:normAutofit/>
          </a:bodyPr>
          <a:lstStyle/>
          <a:p>
            <a:r>
              <a:rPr lang="de-DE" sz="2000" b="1"/>
              <a:t>It GAN DO Better: GAN-based Detection of Objects on Images with Varying Quality</a:t>
            </a:r>
            <a:r>
              <a:rPr lang="de-DE" sz="2000"/>
              <a:t> </a:t>
            </a:r>
            <a:r>
              <a:rPr lang="de-DE" sz="2000" b="1">
                <a:hlinkClick r:id="rId2"/>
              </a:rPr>
              <a:t>https://arxiv.org/pdf/1912.01707.pdf</a:t>
            </a:r>
            <a:endParaRPr lang="de-DE" sz="2000" b="1"/>
          </a:p>
          <a:p>
            <a:pPr marL="0" indent="0">
              <a:buNone/>
            </a:pPr>
            <a:r>
              <a:rPr lang="de-DE" sz="2000" b="1"/>
              <a:t>Research object :</a:t>
            </a:r>
          </a:p>
          <a:p>
            <a:r>
              <a:rPr lang="en-US" sz="2000"/>
              <a:t>Effect of the number of newly trained parameters in the GAN-DO generator on the accuracy of the finally trained parameter</a:t>
            </a:r>
          </a:p>
          <a:p>
            <a:r>
              <a:rPr lang="en-US" sz="2000"/>
              <a:t>Used GAN framework to train object recognition models to get robust object recognition on images with reduced quality</a:t>
            </a:r>
          </a:p>
          <a:p>
            <a:pPr marL="0" indent="0">
              <a:buNone/>
            </a:pPr>
            <a:r>
              <a:rPr lang="en-US" sz="2000" b="1"/>
              <a:t>Result</a:t>
            </a:r>
            <a:r>
              <a:rPr lang="de-DE" sz="2000" b="1"/>
              <a:t>:</a:t>
            </a:r>
          </a:p>
          <a:p>
            <a:r>
              <a:rPr lang="en-US" sz="2000"/>
              <a:t>GAN-DO Framework leads to robust object recognition</a:t>
            </a:r>
          </a:p>
          <a:p>
            <a:r>
              <a:rPr lang="en-US" sz="2000"/>
              <a:t>improves the accuracy and robustness of the selected base model</a:t>
            </a:r>
            <a:endParaRPr lang="de-DE" sz="2000"/>
          </a:p>
          <a:p>
            <a:pPr marL="0" indent="0">
              <a:buNone/>
            </a:pPr>
            <a:endParaRPr lang="de-DE" sz="2000" b="1"/>
          </a:p>
        </p:txBody>
      </p:sp>
      <p:sp>
        <p:nvSpPr>
          <p:cNvPr id="11" name="Title 1">
            <a:extLst>
              <a:ext uri="{FF2B5EF4-FFF2-40B4-BE49-F238E27FC236}">
                <a16:creationId xmlns:a16="http://schemas.microsoft.com/office/drawing/2014/main" id="{4CCC7393-C6E3-4E21-A5F9-F71862FC383D}"/>
              </a:ext>
            </a:extLst>
          </p:cNvPr>
          <p:cNvSpPr>
            <a:spLocks noGrp="1"/>
          </p:cNvSpPr>
          <p:nvPr>
            <p:ph type="title"/>
          </p:nvPr>
        </p:nvSpPr>
        <p:spPr>
          <a:xfrm>
            <a:off x="1371600" y="295275"/>
            <a:ext cx="9896475" cy="1033463"/>
          </a:xfrm>
        </p:spPr>
        <p:txBody>
          <a:bodyPr>
            <a:normAutofit/>
          </a:bodyPr>
          <a:lstStyle/>
          <a:p>
            <a:r>
              <a:rPr lang="en-GB" sz="4000" dirty="0">
                <a:solidFill>
                  <a:srgbClr val="FFFFFF"/>
                </a:solidFill>
              </a:rPr>
              <a:t>Overview scientific papers</a:t>
            </a:r>
          </a:p>
        </p:txBody>
      </p:sp>
      <p:sp>
        <p:nvSpPr>
          <p:cNvPr id="5" name="Foliennummernplatzhalter 4">
            <a:extLst>
              <a:ext uri="{FF2B5EF4-FFF2-40B4-BE49-F238E27FC236}">
                <a16:creationId xmlns:a16="http://schemas.microsoft.com/office/drawing/2014/main" id="{E67E8EC1-35B8-4B93-87D2-2CA9AE3DAF10}"/>
              </a:ext>
            </a:extLst>
          </p:cNvPr>
          <p:cNvSpPr>
            <a:spLocks noGrp="1"/>
          </p:cNvSpPr>
          <p:nvPr>
            <p:ph type="sldNum" sz="quarter" idx="12"/>
          </p:nvPr>
        </p:nvSpPr>
        <p:spPr/>
        <p:txBody>
          <a:bodyPr/>
          <a:lstStyle/>
          <a:p>
            <a:fld id="{4CF8EA77-4542-B444-B907-EE0796A4E1B9}" type="slidenum">
              <a:rPr lang="en-GB" smtClean="0"/>
              <a:t>8</a:t>
            </a:fld>
            <a:endParaRPr lang="en-GB"/>
          </a:p>
        </p:txBody>
      </p:sp>
    </p:spTree>
    <p:extLst>
      <p:ext uri="{BB962C8B-B14F-4D97-AF65-F5344CB8AC3E}">
        <p14:creationId xmlns:p14="http://schemas.microsoft.com/office/powerpoint/2010/main" val="398134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32B0BFA-E7B1-46F6-B986-8404F6A04F30}"/>
              </a:ext>
            </a:extLst>
          </p:cNvPr>
          <p:cNvSpPr>
            <a:spLocks noGrp="1"/>
          </p:cNvSpPr>
          <p:nvPr>
            <p:ph idx="1"/>
          </p:nvPr>
        </p:nvSpPr>
        <p:spPr>
          <a:xfrm>
            <a:off x="1457821" y="2366127"/>
            <a:ext cx="9724031" cy="4233507"/>
          </a:xfrm>
        </p:spPr>
        <p:txBody>
          <a:bodyPr anchor="ctr">
            <a:normAutofit lnSpcReduction="10000"/>
          </a:bodyPr>
          <a:lstStyle/>
          <a:p>
            <a:endParaRPr lang="en-US" sz="2000" b="1" dirty="0"/>
          </a:p>
          <a:p>
            <a:r>
              <a:rPr lang="en-US" sz="2000" b="1" dirty="0"/>
              <a:t>Small-Object Detection in Remote Sensing Images with End-to-End Edge-Enhanced GAN and Object Detector Network - </a:t>
            </a:r>
            <a:r>
              <a:rPr lang="en-US" sz="2000" b="1" dirty="0">
                <a:hlinkClick r:id="rId2"/>
              </a:rPr>
              <a:t>https://arxiv.org/pdf/2003.09085v5.pdf</a:t>
            </a:r>
            <a:endParaRPr lang="en-US" sz="2000" b="1" dirty="0"/>
          </a:p>
          <a:p>
            <a:pPr marL="0" indent="0">
              <a:buNone/>
            </a:pPr>
            <a:endParaRPr lang="en-US" sz="2000" b="1" dirty="0"/>
          </a:p>
          <a:p>
            <a:pPr marL="0" indent="0">
              <a:buNone/>
            </a:pPr>
            <a:r>
              <a:rPr lang="en-US" sz="2000" b="1" dirty="0"/>
              <a:t>Problem:</a:t>
            </a:r>
          </a:p>
          <a:p>
            <a:r>
              <a:rPr lang="en-US" sz="2000" dirty="0"/>
              <a:t>small objects difficult to see on remote sensing images (low quality)</a:t>
            </a:r>
          </a:p>
          <a:p>
            <a:pPr marL="0" indent="0">
              <a:buNone/>
            </a:pPr>
            <a:r>
              <a:rPr lang="de-DE" sz="2000" b="1" dirty="0"/>
              <a:t>Methode :</a:t>
            </a:r>
          </a:p>
          <a:p>
            <a:r>
              <a:rPr lang="en-US" sz="2000" dirty="0"/>
              <a:t>Use of an ESRGAN showed remarkable image enhancement performance</a:t>
            </a:r>
          </a:p>
          <a:p>
            <a:r>
              <a:rPr lang="en-US" sz="2000" dirty="0"/>
              <a:t>Use of Super-Resolution (SR) techniques to further improve recognition (based on Deep Convolution Neural Network and generates artificial images)</a:t>
            </a:r>
          </a:p>
          <a:p>
            <a:r>
              <a:rPr lang="en-US" sz="2000" dirty="0"/>
              <a:t>End-to-end SR detector network improves detection accuracy compared to several other methods.</a:t>
            </a:r>
            <a:endParaRPr lang="de-DE" sz="2000" dirty="0"/>
          </a:p>
          <a:p>
            <a:pPr marL="0" indent="0">
              <a:buNone/>
            </a:pPr>
            <a:endParaRPr lang="de-DE" sz="2000" dirty="0"/>
          </a:p>
          <a:p>
            <a:endParaRPr lang="de-DE" sz="2000" dirty="0"/>
          </a:p>
          <a:p>
            <a:endParaRPr lang="de-DE" sz="2000" dirty="0"/>
          </a:p>
          <a:p>
            <a:endParaRPr lang="de-DE" sz="2000" b="1" dirty="0"/>
          </a:p>
        </p:txBody>
      </p:sp>
      <p:sp>
        <p:nvSpPr>
          <p:cNvPr id="9" name="Title 1">
            <a:extLst>
              <a:ext uri="{FF2B5EF4-FFF2-40B4-BE49-F238E27FC236}">
                <a16:creationId xmlns:a16="http://schemas.microsoft.com/office/drawing/2014/main" id="{BC651721-7A1A-4916-BFC2-24B480D820E2}"/>
              </a:ext>
            </a:extLst>
          </p:cNvPr>
          <p:cNvSpPr>
            <a:spLocks noGrp="1"/>
          </p:cNvSpPr>
          <p:nvPr>
            <p:ph type="title"/>
          </p:nvPr>
        </p:nvSpPr>
        <p:spPr>
          <a:xfrm>
            <a:off x="1371600" y="295275"/>
            <a:ext cx="9896475" cy="1033463"/>
          </a:xfrm>
        </p:spPr>
        <p:txBody>
          <a:bodyPr>
            <a:normAutofit/>
          </a:bodyPr>
          <a:lstStyle/>
          <a:p>
            <a:r>
              <a:rPr lang="en-GB" sz="4000" dirty="0">
                <a:solidFill>
                  <a:srgbClr val="FFFFFF"/>
                </a:solidFill>
              </a:rPr>
              <a:t>Overview scientific papers</a:t>
            </a:r>
          </a:p>
        </p:txBody>
      </p:sp>
      <p:sp>
        <p:nvSpPr>
          <p:cNvPr id="4" name="Foliennummernplatzhalter 3">
            <a:extLst>
              <a:ext uri="{FF2B5EF4-FFF2-40B4-BE49-F238E27FC236}">
                <a16:creationId xmlns:a16="http://schemas.microsoft.com/office/drawing/2014/main" id="{A88A1755-5D1B-4580-A2C4-AC51F0FF1929}"/>
              </a:ext>
            </a:extLst>
          </p:cNvPr>
          <p:cNvSpPr>
            <a:spLocks noGrp="1"/>
          </p:cNvSpPr>
          <p:nvPr>
            <p:ph type="sldNum" sz="quarter" idx="12"/>
          </p:nvPr>
        </p:nvSpPr>
        <p:spPr/>
        <p:txBody>
          <a:bodyPr/>
          <a:lstStyle/>
          <a:p>
            <a:fld id="{4CF8EA77-4542-B444-B907-EE0796A4E1B9}" type="slidenum">
              <a:rPr lang="en-GB" smtClean="0"/>
              <a:t>9</a:t>
            </a:fld>
            <a:endParaRPr lang="en-GB"/>
          </a:p>
        </p:txBody>
      </p:sp>
    </p:spTree>
    <p:extLst>
      <p:ext uri="{BB962C8B-B14F-4D97-AF65-F5344CB8AC3E}">
        <p14:creationId xmlns:p14="http://schemas.microsoft.com/office/powerpoint/2010/main" val="2566908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1041</Words>
  <Application>Microsoft Office PowerPoint</Application>
  <PresentationFormat>Breitbild</PresentationFormat>
  <Paragraphs>88</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 Theme</vt:lpstr>
      <vt:lpstr>UNSUPERVISED PERSON LOCALIZATION IN WISAR</vt:lpstr>
      <vt:lpstr>Main problems/tasks</vt:lpstr>
      <vt:lpstr>Overview scientific papers</vt:lpstr>
      <vt:lpstr>Overview scientific papers</vt:lpstr>
      <vt:lpstr>Overview scientific papers</vt:lpstr>
      <vt:lpstr>Overview scientific papers</vt:lpstr>
      <vt:lpstr>Overview scientific papers</vt:lpstr>
      <vt:lpstr>Overview scientific papers</vt:lpstr>
      <vt:lpstr>Overview scientific papers</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Deutsch Daniel</dc:creator>
  <cp:lastModifiedBy>Uta Wagner</cp:lastModifiedBy>
  <cp:revision>9</cp:revision>
  <dcterms:created xsi:type="dcterms:W3CDTF">2021-11-17T09:55:16Z</dcterms:created>
  <dcterms:modified xsi:type="dcterms:W3CDTF">2021-11-21T21:03:17Z</dcterms:modified>
</cp:coreProperties>
</file>