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Arimo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mo-boldItalic.fntdata"/><Relationship Id="rId12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028700" y="2372126"/>
            <a:ext cx="7906357" cy="5755251"/>
            <a:chOff x="0" y="63825"/>
            <a:chExt cx="10541810" cy="7673668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63825"/>
              <a:ext cx="10541810" cy="6003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Whatsapp Booking Assistant</a:t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7136293"/>
              <a:ext cx="10541700" cy="6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2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by Creative Assemblers</a:t>
              </a:r>
              <a:endParaRPr/>
            </a:p>
          </p:txBody>
        </p:sp>
      </p:grpSp>
      <p:sp>
        <p:nvSpPr>
          <p:cNvPr id="87" name="Google Shape;87;p13"/>
          <p:cNvSpPr/>
          <p:nvPr/>
        </p:nvSpPr>
        <p:spPr>
          <a:xfrm rot="4524093">
            <a:off x="9010719" y="317955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5"/>
                </a:lnTo>
                <a:lnTo>
                  <a:pt x="0" y="8855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8631695" y="2526184"/>
            <a:ext cx="5178547" cy="4742041"/>
          </a:xfrm>
          <a:custGeom>
            <a:rect b="b" l="l" r="r" t="t"/>
            <a:pathLst>
              <a:path extrusionOk="0" h="4742041" w="5178547">
                <a:moveTo>
                  <a:pt x="0" y="0"/>
                </a:moveTo>
                <a:lnTo>
                  <a:pt x="5178547" y="0"/>
                </a:lnTo>
                <a:lnTo>
                  <a:pt x="5178547" y="4742041"/>
                </a:lnTo>
                <a:lnTo>
                  <a:pt x="0" y="4742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13435330" y="4532270"/>
            <a:ext cx="2735954" cy="2735954"/>
          </a:xfrm>
          <a:custGeom>
            <a:rect b="b" l="l" r="r" t="t"/>
            <a:pathLst>
              <a:path extrusionOk="0" h="2735954" w="2735954">
                <a:moveTo>
                  <a:pt x="0" y="0"/>
                </a:moveTo>
                <a:lnTo>
                  <a:pt x="2735954" y="0"/>
                </a:lnTo>
                <a:lnTo>
                  <a:pt x="2735954" y="2735955"/>
                </a:lnTo>
                <a:lnTo>
                  <a:pt x="0" y="2735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11416725" y="1961451"/>
            <a:ext cx="3386581" cy="3366089"/>
          </a:xfrm>
          <a:custGeom>
            <a:rect b="b" l="l" r="r" t="t"/>
            <a:pathLst>
              <a:path extrusionOk="0" h="3366089" w="3386581">
                <a:moveTo>
                  <a:pt x="0" y="0"/>
                </a:moveTo>
                <a:lnTo>
                  <a:pt x="3386582" y="0"/>
                </a:lnTo>
                <a:lnTo>
                  <a:pt x="3386582" y="3366089"/>
                </a:lnTo>
                <a:lnTo>
                  <a:pt x="0" y="33660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2" l="0" r="0" t="-303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4522386">
            <a:off x="-1037093" y="-5373440"/>
            <a:ext cx="7501011" cy="885478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4"/>
                </a:lnTo>
                <a:lnTo>
                  <a:pt x="0" y="8855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4"/>
          <p:cNvGrpSpPr/>
          <p:nvPr/>
        </p:nvGrpSpPr>
        <p:grpSpPr>
          <a:xfrm>
            <a:off x="1028700" y="782844"/>
            <a:ext cx="16230600" cy="9909503"/>
            <a:chOff x="0" y="-327808"/>
            <a:chExt cx="21640800" cy="1321267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0" y="-327808"/>
              <a:ext cx="21640800" cy="19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0" lvl="0" marL="0" marR="0" rtl="0" algn="l">
                <a:lnSpc>
                  <a:spcPct val="11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493">
                  <a:solidFill>
                    <a:srgbClr val="FFFFFF"/>
                  </a:solidFill>
                </a:rPr>
                <a:t> </a:t>
              </a:r>
              <a:r>
                <a:rPr b="0" i="0" lang="en-US" sz="9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Lösung</a:t>
              </a:r>
              <a:endParaRPr sz="9200"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0" y="12226415"/>
              <a:ext cx="20355701" cy="65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0" y="2874044"/>
              <a:ext cx="20355701" cy="6535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538044" lvl="1" marL="107609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984"/>
                <a:buFont typeface="Arial"/>
                <a:buChar char="•"/>
              </a:pPr>
              <a:r>
                <a:rPr b="1" i="0" lang="en-US" sz="4984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Intuitive Terminvereinbarung in natürlicher Sprache in vertrauter WhatsApp-Umgebung</a:t>
              </a:r>
              <a:endParaRPr/>
            </a:p>
            <a:p>
              <a:pPr indent="0" lvl="0" marL="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984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-538044" lvl="1" marL="107609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984"/>
                <a:buFont typeface="Arial"/>
                <a:buChar char="•"/>
              </a:pPr>
              <a:r>
                <a:rPr b="1" i="0" lang="en-US" sz="4984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Automatisierte Bearbeitung in höchster Qualität mit 24/7 Verfügbarkeit und schnellem Feedback</a:t>
              </a: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 rot="4524093">
            <a:off x="15340400" y="6398206"/>
            <a:ext cx="4344331" cy="5128391"/>
          </a:xfrm>
          <a:custGeom>
            <a:rect b="b" l="l" r="r" t="t"/>
            <a:pathLst>
              <a:path extrusionOk="0" h="5128391" w="4344331">
                <a:moveTo>
                  <a:pt x="0" y="0"/>
                </a:moveTo>
                <a:lnTo>
                  <a:pt x="4344331" y="0"/>
                </a:lnTo>
                <a:lnTo>
                  <a:pt x="4344331" y="5128392"/>
                </a:lnTo>
                <a:lnTo>
                  <a:pt x="0" y="5128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 rot="4522386">
            <a:off x="-142630" y="-5219386"/>
            <a:ext cx="7501011" cy="885478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4"/>
                </a:lnTo>
                <a:lnTo>
                  <a:pt x="0" y="8855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5"/>
          <p:cNvSpPr txBox="1"/>
          <p:nvPr/>
        </p:nvSpPr>
        <p:spPr>
          <a:xfrm>
            <a:off x="1028700" y="857250"/>
            <a:ext cx="458688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Vorteile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623175" y="5114925"/>
            <a:ext cx="63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Einfache Integration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623175" y="6529891"/>
            <a:ext cx="63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Automatisierung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623175" y="7949116"/>
            <a:ext cx="63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Kundenzufriedenheit+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623175" y="3469506"/>
            <a:ext cx="40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Unternehmen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189946" y="5112795"/>
            <a:ext cx="6345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Intuitive Kommunikation 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189946" y="6527761"/>
            <a:ext cx="6345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Keine Registrierung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10189946" y="3469506"/>
            <a:ext cx="212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Kunden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0189946" y="7946986"/>
            <a:ext cx="6345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Schnelles Feedback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4522386">
            <a:off x="16114520" y="7418844"/>
            <a:ext cx="7501011" cy="885478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5"/>
                </a:lnTo>
                <a:lnTo>
                  <a:pt x="0" y="8855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1028700" y="1092994"/>
            <a:ext cx="16230600" cy="9599353"/>
            <a:chOff x="0" y="85725"/>
            <a:chExt cx="21640800" cy="12799137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0" y="85725"/>
              <a:ext cx="21640800" cy="18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Ideal Für </a:t>
              </a:r>
              <a:endParaRPr sz="9200"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0" y="12226415"/>
              <a:ext cx="20355701" cy="65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0" y="2874044"/>
              <a:ext cx="20355701" cy="6535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84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Dienstleister, bei denen Terminvereinbarungen erforderlich sind wie zBsp:  Massage/Beauty Salons, Fitness Trainer / Kurse, Arztpraxen, Autowerkstätten, Beratung, etc</a:t>
              </a:r>
              <a:endParaRPr/>
            </a:p>
            <a:p>
              <a:pPr indent="0" lvl="0" marL="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984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84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endParaRPr/>
            </a:p>
          </p:txBody>
        </p:sp>
      </p:grpSp>
      <p:sp>
        <p:nvSpPr>
          <p:cNvPr id="124" name="Google Shape;124;p16"/>
          <p:cNvSpPr/>
          <p:nvPr/>
        </p:nvSpPr>
        <p:spPr>
          <a:xfrm rot="4524093">
            <a:off x="-1015334" y="7621521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5"/>
                </a:lnTo>
                <a:lnTo>
                  <a:pt x="0" y="8855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6"/>
          <p:cNvSpPr/>
          <p:nvPr/>
        </p:nvSpPr>
        <p:spPr>
          <a:xfrm rot="4524093">
            <a:off x="13092248" y="-6222245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4"/>
                </a:lnTo>
                <a:lnTo>
                  <a:pt x="0" y="8855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936281" y="5185408"/>
            <a:ext cx="2050072" cy="1875669"/>
            <a:chOff x="0" y="0"/>
            <a:chExt cx="2733429" cy="2500892"/>
          </a:xfrm>
        </p:grpSpPr>
        <p:sp>
          <p:nvSpPr>
            <p:cNvPr id="131" name="Google Shape;131;p17"/>
            <p:cNvSpPr/>
            <p:nvPr/>
          </p:nvSpPr>
          <p:spPr>
            <a:xfrm>
              <a:off x="0" y="497806"/>
              <a:ext cx="1822808" cy="2003086"/>
            </a:xfrm>
            <a:custGeom>
              <a:rect b="b" l="l" r="r" t="t"/>
              <a:pathLst>
                <a:path extrusionOk="0" h="2003086" w="1822808">
                  <a:moveTo>
                    <a:pt x="0" y="0"/>
                  </a:moveTo>
                  <a:lnTo>
                    <a:pt x="1822808" y="0"/>
                  </a:lnTo>
                  <a:lnTo>
                    <a:pt x="1822808" y="2003086"/>
                  </a:lnTo>
                  <a:lnTo>
                    <a:pt x="0" y="20030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" name="Google Shape;132;p17"/>
            <p:cNvSpPr/>
            <p:nvPr/>
          </p:nvSpPr>
          <p:spPr>
            <a:xfrm>
              <a:off x="1421508" y="0"/>
              <a:ext cx="1311921" cy="1319623"/>
            </a:xfrm>
            <a:custGeom>
              <a:rect b="b" l="l" r="r" t="t"/>
              <a:pathLst>
                <a:path extrusionOk="0" h="1319623" w="1311921">
                  <a:moveTo>
                    <a:pt x="0" y="0"/>
                  </a:moveTo>
                  <a:lnTo>
                    <a:pt x="1311921" y="0"/>
                  </a:lnTo>
                  <a:lnTo>
                    <a:pt x="1311921" y="1319623"/>
                  </a:lnTo>
                  <a:lnTo>
                    <a:pt x="0" y="13196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3" name="Google Shape;133;p17"/>
          <p:cNvSpPr/>
          <p:nvPr/>
        </p:nvSpPr>
        <p:spPr>
          <a:xfrm>
            <a:off x="11833568" y="5571090"/>
            <a:ext cx="1428366" cy="1428366"/>
          </a:xfrm>
          <a:custGeom>
            <a:rect b="b" l="l" r="r" t="t"/>
            <a:pathLst>
              <a:path extrusionOk="0" h="1428366" w="1428366">
                <a:moveTo>
                  <a:pt x="0" y="0"/>
                </a:moveTo>
                <a:lnTo>
                  <a:pt x="1428366" y="0"/>
                </a:lnTo>
                <a:lnTo>
                  <a:pt x="1428366" y="1428366"/>
                </a:lnTo>
                <a:lnTo>
                  <a:pt x="0" y="1428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/>
          <p:nvPr/>
        </p:nvSpPr>
        <p:spPr>
          <a:xfrm>
            <a:off x="11509031" y="3349238"/>
            <a:ext cx="2115541" cy="1189992"/>
          </a:xfrm>
          <a:custGeom>
            <a:rect b="b" l="l" r="r" t="t"/>
            <a:pathLst>
              <a:path extrusionOk="0" h="1189992" w="2115541">
                <a:moveTo>
                  <a:pt x="0" y="0"/>
                </a:moveTo>
                <a:lnTo>
                  <a:pt x="2115541" y="0"/>
                </a:lnTo>
                <a:lnTo>
                  <a:pt x="2115541" y="1189992"/>
                </a:lnTo>
                <a:lnTo>
                  <a:pt x="0" y="1189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p17"/>
          <p:cNvGrpSpPr/>
          <p:nvPr/>
        </p:nvGrpSpPr>
        <p:grpSpPr>
          <a:xfrm>
            <a:off x="14976216" y="5369157"/>
            <a:ext cx="2104808" cy="1850560"/>
            <a:chOff x="0" y="0"/>
            <a:chExt cx="2806411" cy="2467414"/>
          </a:xfrm>
        </p:grpSpPr>
        <p:sp>
          <p:nvSpPr>
            <p:cNvPr id="136" name="Google Shape;136;p17"/>
            <p:cNvSpPr/>
            <p:nvPr/>
          </p:nvSpPr>
          <p:spPr>
            <a:xfrm>
              <a:off x="1189342" y="250019"/>
              <a:ext cx="1617069" cy="1617069"/>
            </a:xfrm>
            <a:custGeom>
              <a:rect b="b" l="l" r="r" t="t"/>
              <a:pathLst>
                <a:path extrusionOk="0" h="1617069" w="1617069">
                  <a:moveTo>
                    <a:pt x="0" y="0"/>
                  </a:moveTo>
                  <a:lnTo>
                    <a:pt x="1617069" y="0"/>
                  </a:lnTo>
                  <a:lnTo>
                    <a:pt x="1617069" y="1617069"/>
                  </a:lnTo>
                  <a:lnTo>
                    <a:pt x="0" y="16170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7" name="Google Shape;137;p17"/>
            <p:cNvSpPr/>
            <p:nvPr/>
          </p:nvSpPr>
          <p:spPr>
            <a:xfrm>
              <a:off x="0" y="0"/>
              <a:ext cx="1189342" cy="1189342"/>
            </a:xfrm>
            <a:custGeom>
              <a:rect b="b" l="l" r="r" t="t"/>
              <a:pathLst>
                <a:path extrusionOk="0" h="1189342" w="1189342">
                  <a:moveTo>
                    <a:pt x="0" y="0"/>
                  </a:moveTo>
                  <a:lnTo>
                    <a:pt x="1189342" y="0"/>
                  </a:lnTo>
                  <a:lnTo>
                    <a:pt x="1189342" y="1189342"/>
                  </a:lnTo>
                  <a:lnTo>
                    <a:pt x="0" y="11893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8" name="Google Shape;138;p17"/>
            <p:cNvSpPr/>
            <p:nvPr/>
          </p:nvSpPr>
          <p:spPr>
            <a:xfrm>
              <a:off x="125134" y="1189342"/>
              <a:ext cx="1278072" cy="1278072"/>
            </a:xfrm>
            <a:custGeom>
              <a:rect b="b" l="l" r="r" t="t"/>
              <a:pathLst>
                <a:path extrusionOk="0" h="1278072" w="1278072">
                  <a:moveTo>
                    <a:pt x="0" y="0"/>
                  </a:moveTo>
                  <a:lnTo>
                    <a:pt x="1278072" y="0"/>
                  </a:lnTo>
                  <a:lnTo>
                    <a:pt x="1278072" y="1278072"/>
                  </a:lnTo>
                  <a:lnTo>
                    <a:pt x="0" y="12780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cxnSp>
        <p:nvCxnSpPr>
          <p:cNvPr id="139" name="Google Shape;139;p17"/>
          <p:cNvCxnSpPr/>
          <p:nvPr/>
        </p:nvCxnSpPr>
        <p:spPr>
          <a:xfrm>
            <a:off x="10481196" y="6256337"/>
            <a:ext cx="89307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med" w="med" type="stealth"/>
            <a:tailEnd len="med" w="med" type="stealth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12566801" y="4539230"/>
            <a:ext cx="0" cy="785044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med" w="med" type="stealth"/>
            <a:tailEnd len="med" w="med" type="stealth"/>
          </a:ln>
        </p:spPr>
      </p:cxnSp>
      <p:sp>
        <p:nvSpPr>
          <p:cNvPr id="141" name="Google Shape;141;p17"/>
          <p:cNvSpPr/>
          <p:nvPr/>
        </p:nvSpPr>
        <p:spPr>
          <a:xfrm>
            <a:off x="4525401" y="3349238"/>
            <a:ext cx="5308095" cy="5548009"/>
          </a:xfrm>
          <a:custGeom>
            <a:rect b="b" l="l" r="r" t="t"/>
            <a:pathLst>
              <a:path extrusionOk="0" h="5548009" w="5308095">
                <a:moveTo>
                  <a:pt x="0" y="0"/>
                </a:moveTo>
                <a:lnTo>
                  <a:pt x="5308095" y="0"/>
                </a:lnTo>
                <a:lnTo>
                  <a:pt x="5308095" y="5548010"/>
                </a:lnTo>
                <a:lnTo>
                  <a:pt x="0" y="5548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7"/>
          <p:cNvSpPr txBox="1"/>
          <p:nvPr/>
        </p:nvSpPr>
        <p:spPr>
          <a:xfrm>
            <a:off x="1028700" y="901376"/>
            <a:ext cx="1623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9200"/>
          </a:p>
        </p:txBody>
      </p:sp>
      <p:cxnSp>
        <p:nvCxnSpPr>
          <p:cNvPr id="143" name="Google Shape;143;p17"/>
          <p:cNvCxnSpPr/>
          <p:nvPr/>
        </p:nvCxnSpPr>
        <p:spPr>
          <a:xfrm>
            <a:off x="13624572" y="6237287"/>
            <a:ext cx="97876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med" w="med" type="stealth"/>
            <a:tailEnd len="med" w="med" type="stealth"/>
          </a:ln>
        </p:spPr>
      </p:cxnSp>
      <p:sp>
        <p:nvSpPr>
          <p:cNvPr id="144" name="Google Shape;144;p17"/>
          <p:cNvSpPr/>
          <p:nvPr/>
        </p:nvSpPr>
        <p:spPr>
          <a:xfrm rot="4524093">
            <a:off x="-3569765" y="-4030070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5"/>
                </a:lnTo>
                <a:lnTo>
                  <a:pt x="0" y="8855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7"/>
          <p:cNvSpPr/>
          <p:nvPr/>
        </p:nvSpPr>
        <p:spPr>
          <a:xfrm rot="4524093">
            <a:off x="12276033" y="6880316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4"/>
                </a:lnTo>
                <a:lnTo>
                  <a:pt x="0" y="8855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6" name="Google Shape;146;p17"/>
          <p:cNvCxnSpPr/>
          <p:nvPr/>
        </p:nvCxnSpPr>
        <p:spPr>
          <a:xfrm>
            <a:off x="2986353" y="6279859"/>
            <a:ext cx="89307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lgDash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8"/>
          <p:cNvGrpSpPr/>
          <p:nvPr/>
        </p:nvGrpSpPr>
        <p:grpSpPr>
          <a:xfrm>
            <a:off x="1028700" y="1092994"/>
            <a:ext cx="16230600" cy="10332677"/>
            <a:chOff x="0" y="85725"/>
            <a:chExt cx="21640800" cy="13776903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0" y="85725"/>
              <a:ext cx="21640800" cy="1840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49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Funktionen</a:t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0" y="13204181"/>
              <a:ext cx="20355701" cy="65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0" y="2883569"/>
              <a:ext cx="20355701" cy="750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Abwicklung von Terminanfragen in natürlicher Sprache</a:t>
              </a:r>
              <a:endParaRPr/>
            </a:p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Bei Terminkonflikt: Vorschlag von sinnvollen Alternativterminen</a:t>
              </a:r>
              <a:endParaRPr/>
            </a:p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Einfache Auskunft von Geschäftszeiten und Anschrift</a:t>
              </a:r>
              <a:endParaRPr/>
            </a:p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Stornierung von gebuchten Terminen</a:t>
              </a:r>
              <a:endParaRPr/>
            </a:p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Weiterleitung des Chats an Mitarbeiter</a:t>
              </a:r>
              <a:endParaRPr/>
            </a:p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Terminarten für verschiedene Zeitfenster und Dienstleistungen</a:t>
              </a:r>
              <a:endParaRPr/>
            </a:p>
            <a:p>
              <a:pPr indent="-377824" lvl="1" marL="755647" marR="0" rtl="0" algn="l">
                <a:lnSpc>
                  <a:spcPct val="13000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99"/>
                <a:buFont typeface="Arial"/>
                <a:buChar char="•"/>
              </a:pPr>
              <a:r>
                <a:rPr b="1" i="0" lang="en-US" sz="34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Branchen/Kundenspezifisch anpassbar </a:t>
              </a:r>
              <a:endParaRPr/>
            </a:p>
            <a:p>
              <a:pPr indent="0" lvl="0" marL="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84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2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984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endParaRPr/>
            </a:p>
          </p:txBody>
        </p:sp>
      </p:grpSp>
      <p:sp>
        <p:nvSpPr>
          <p:cNvPr id="155" name="Google Shape;155;p18"/>
          <p:cNvSpPr/>
          <p:nvPr/>
        </p:nvSpPr>
        <p:spPr>
          <a:xfrm rot="4524093">
            <a:off x="-1015334" y="7621521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5"/>
                </a:lnTo>
                <a:lnTo>
                  <a:pt x="0" y="88556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rot="4524093">
            <a:off x="13092248" y="-6222245"/>
            <a:ext cx="7501714" cy="8855614"/>
          </a:xfrm>
          <a:custGeom>
            <a:rect b="b" l="l" r="r" t="t"/>
            <a:pathLst>
              <a:path extrusionOk="0" h="8855614" w="7501714">
                <a:moveTo>
                  <a:pt x="0" y="0"/>
                </a:moveTo>
                <a:lnTo>
                  <a:pt x="7501714" y="0"/>
                </a:lnTo>
                <a:lnTo>
                  <a:pt x="7501714" y="8855614"/>
                </a:lnTo>
                <a:lnTo>
                  <a:pt x="0" y="8855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