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个性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主题样式 2 - 个性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>
        <p:scale>
          <a:sx n="100" d="100"/>
          <a:sy n="100" d="100"/>
        </p:scale>
        <p:origin x="10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20CDB-24A8-A347-BE55-6579902AF0C9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CA9DC-2614-0B49-BBB4-4FBA063B1E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7040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CA9DC-2614-0B49-BBB4-4FBA063B1ED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43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绿1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5192-89EF-2E4B-9312-267A5CB1A6E6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70A3-4CE6-234D-86E3-B192F6B8C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34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5192-89EF-2E4B-9312-267A5CB1A6E6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70A3-4CE6-234D-86E3-B192F6B8C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549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5192-89EF-2E4B-9312-267A5CB1A6E6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70A3-4CE6-234D-86E3-B192F6B8C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34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5192-89EF-2E4B-9312-267A5CB1A6E6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70A3-4CE6-234D-86E3-B192F6B8C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064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5192-89EF-2E4B-9312-267A5CB1A6E6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70A3-4CE6-234D-86E3-B192F6B8C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77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53900" cy="137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0324" y="155968"/>
            <a:ext cx="9177057" cy="60733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5192-89EF-2E4B-9312-267A5CB1A6E6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70A3-4CE6-234D-86E3-B192F6B8C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2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5192-89EF-2E4B-9312-267A5CB1A6E6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70A3-4CE6-234D-86E3-B192F6B8C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29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5192-89EF-2E4B-9312-267A5CB1A6E6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70A3-4CE6-234D-86E3-B192F6B8C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47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5192-89EF-2E4B-9312-267A5CB1A6E6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70A3-4CE6-234D-86E3-B192F6B8C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452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5192-89EF-2E4B-9312-267A5CB1A6E6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70A3-4CE6-234D-86E3-B192F6B8C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766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A5192-89EF-2E4B-9312-267A5CB1A6E6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70A3-4CE6-234D-86E3-B192F6B8C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99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A5192-89EF-2E4B-9312-267A5CB1A6E6}" type="datetimeFigureOut">
              <a:rPr kumimoji="1" lang="zh-CN" altLang="en-US" smtClean="0"/>
              <a:t>2020/7/13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E70A3-4CE6-234D-86E3-B192F6B8C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02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93870" y="80752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会员专享价值评估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20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637" y="59376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兑换商品明细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415637" y="1817225"/>
            <a:ext cx="10152049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数据日期：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2020.6.1—2020.7.3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，数据来源：北极星完成任务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兑换报表、神策埋点、优惠券系统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5637" y="2517792"/>
            <a:ext cx="4677224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元互助券：</a:t>
            </a:r>
            <a:endParaRPr kumimoji="1"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日均新增兑换数：</a:t>
            </a:r>
            <a:r>
              <a:rPr kumimoji="1" lang="en-US" altLang="zh-CN" dirty="0" smtClean="0"/>
              <a:t>223</a:t>
            </a:r>
            <a:r>
              <a:rPr kumimoji="1" lang="zh-CN" altLang="en-US" dirty="0" smtClean="0"/>
              <a:t>，转化率</a:t>
            </a:r>
            <a:r>
              <a:rPr kumimoji="1" lang="en-US" altLang="zh-CN" dirty="0" smtClean="0"/>
              <a:t>1.45%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日均核销数：</a:t>
            </a:r>
            <a:r>
              <a:rPr kumimoji="1" lang="en-US" altLang="zh-CN" dirty="0" smtClean="0"/>
              <a:t>361</a:t>
            </a: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491661" y="2517792"/>
            <a:ext cx="5585311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元互助券：</a:t>
            </a:r>
            <a:endParaRPr kumimoji="1"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日均新增兑换数：</a:t>
            </a:r>
            <a:r>
              <a:rPr kumimoji="1" lang="en-US" altLang="zh-CN" dirty="0" smtClean="0"/>
              <a:t>206</a:t>
            </a:r>
            <a:r>
              <a:rPr kumimoji="1" lang="zh-CN" altLang="en-US" dirty="0" smtClean="0"/>
              <a:t>，转化率</a:t>
            </a:r>
            <a:r>
              <a:rPr kumimoji="1" lang="en-US" altLang="zh-CN" dirty="0" smtClean="0"/>
              <a:t>1.34%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日均核销数：</a:t>
            </a:r>
            <a:r>
              <a:rPr kumimoji="1" lang="en-US" altLang="zh-CN" dirty="0" smtClean="0"/>
              <a:t>385</a:t>
            </a:r>
            <a:endParaRPr kumimoji="1"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415637" y="3918926"/>
            <a:ext cx="5076024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10-1</a:t>
            </a:r>
            <a:r>
              <a:rPr kumimoji="1" lang="zh-CN" altLang="en-US" dirty="0" smtClean="0"/>
              <a:t>元互助券：</a:t>
            </a:r>
            <a:endParaRPr kumimoji="1"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日均新增兑换数：</a:t>
            </a:r>
            <a:r>
              <a:rPr kumimoji="1" lang="en-US" altLang="zh-CN" dirty="0" smtClean="0"/>
              <a:t>12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转化率</a:t>
            </a:r>
            <a:r>
              <a:rPr kumimoji="1" lang="en-US" altLang="zh-CN" dirty="0" smtClean="0"/>
              <a:t>0.08%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日均核销数：</a:t>
            </a:r>
            <a:r>
              <a:rPr kumimoji="1" lang="en-US" altLang="zh-CN" dirty="0" smtClean="0"/>
              <a:t>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91661" y="3918926"/>
            <a:ext cx="5897828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10-3</a:t>
            </a:r>
            <a:r>
              <a:rPr kumimoji="1" lang="zh-CN" altLang="en-US" dirty="0" smtClean="0"/>
              <a:t>元互助券数：</a:t>
            </a:r>
            <a:endParaRPr kumimoji="1"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日均新增兑换数：</a:t>
            </a:r>
            <a:r>
              <a:rPr kumimoji="1" lang="en-US" altLang="zh-CN" dirty="0" smtClean="0"/>
              <a:t>37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转化率</a:t>
            </a:r>
            <a:r>
              <a:rPr kumimoji="1" lang="en-US" altLang="zh-CN" dirty="0" smtClean="0"/>
              <a:t>0.24%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日均核销数：</a:t>
            </a:r>
            <a:r>
              <a:rPr kumimoji="1" lang="en-US" altLang="zh-CN" dirty="0" smtClean="0"/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128544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637" y="59376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会员专享改版时间线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415637" y="1817225"/>
            <a:ext cx="667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2019.5.31</a:t>
            </a:r>
            <a:r>
              <a:rPr kumimoji="1" lang="zh-CN" altLang="en-US" dirty="0" smtClean="0"/>
              <a:t>：会员专享页上线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5636" y="2478528"/>
            <a:ext cx="667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2019.8.28</a:t>
            </a:r>
            <a:r>
              <a:rPr kumimoji="1" lang="zh-CN" altLang="en-US" dirty="0" smtClean="0"/>
              <a:t>：抽奖</a:t>
            </a:r>
            <a:r>
              <a:rPr kumimoji="1" lang="en-US" altLang="zh-CN" dirty="0" smtClean="0"/>
              <a:t>1.0</a:t>
            </a:r>
            <a:r>
              <a:rPr kumimoji="1" lang="zh-CN" altLang="en-US" dirty="0" smtClean="0"/>
              <a:t>上线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5636" y="3140848"/>
            <a:ext cx="667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2019.10.9</a:t>
            </a:r>
            <a:r>
              <a:rPr kumimoji="1" lang="zh-CN" altLang="en-US" dirty="0" smtClean="0"/>
              <a:t>：任务</a:t>
            </a:r>
            <a:r>
              <a:rPr kumimoji="1" lang="en-US" altLang="zh-CN" dirty="0" smtClean="0"/>
              <a:t>1.0</a:t>
            </a:r>
            <a:r>
              <a:rPr kumimoji="1" lang="zh-CN" altLang="en-US" dirty="0" smtClean="0"/>
              <a:t>上线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15636" y="3803168"/>
            <a:ext cx="879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2020.4.8</a:t>
            </a:r>
            <a:r>
              <a:rPr kumimoji="1" lang="zh-CN" altLang="en-US" dirty="0" smtClean="0"/>
              <a:t>：会员专享弹窗广告位上线，弹窗日均转化</a:t>
            </a:r>
            <a:r>
              <a:rPr kumimoji="1" lang="en-US" altLang="zh-CN" b="1" dirty="0" smtClean="0"/>
              <a:t>260</a:t>
            </a:r>
            <a:r>
              <a:rPr kumimoji="1" lang="zh-CN" altLang="en-US" b="1" dirty="0" smtClean="0"/>
              <a:t>人</a:t>
            </a:r>
            <a:r>
              <a:rPr kumimoji="1" lang="zh-CN" altLang="en-US" dirty="0" smtClean="0"/>
              <a:t>，展示到支付转化率</a:t>
            </a:r>
            <a:r>
              <a:rPr kumimoji="1" lang="en-US" altLang="zh-CN" b="1" dirty="0" smtClean="0"/>
              <a:t>3%</a:t>
            </a:r>
            <a:endParaRPr kumimoji="1"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15636" y="4465488"/>
            <a:ext cx="911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2020.4.22</a:t>
            </a:r>
            <a:r>
              <a:rPr kumimoji="1" lang="zh-CN" altLang="en-US" dirty="0" smtClean="0"/>
              <a:t>：任务</a:t>
            </a:r>
            <a:r>
              <a:rPr kumimoji="1" lang="en-US" altLang="zh-CN" dirty="0" smtClean="0"/>
              <a:t>2.0</a:t>
            </a:r>
            <a:r>
              <a:rPr kumimoji="1" lang="zh-CN" altLang="en-US" dirty="0" smtClean="0"/>
              <a:t>上线，增加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个任务，任务点击率提高</a:t>
            </a:r>
            <a:r>
              <a:rPr kumimoji="1" lang="en-US" altLang="zh-CN" b="1" dirty="0" smtClean="0"/>
              <a:t>36%</a:t>
            </a:r>
            <a:r>
              <a:rPr kumimoji="1" lang="zh-CN" altLang="en-US" dirty="0" smtClean="0"/>
              <a:t>，任务总转化率提高</a:t>
            </a:r>
            <a:r>
              <a:rPr kumimoji="1" lang="en-US" altLang="zh-CN" b="1" dirty="0" smtClean="0"/>
              <a:t>60%</a:t>
            </a:r>
            <a:endParaRPr kumimoji="1"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15636" y="5127808"/>
            <a:ext cx="97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2020.4.27</a:t>
            </a:r>
            <a:r>
              <a:rPr kumimoji="1" lang="zh-CN" altLang="en-US" dirty="0" smtClean="0"/>
              <a:t>：新版会员专享页上线，调整页面布局及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，增加中部充值和激活广告位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15636" y="5790128"/>
            <a:ext cx="1095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2020.6.1</a:t>
            </a:r>
            <a:r>
              <a:rPr kumimoji="1" lang="zh-CN" altLang="en-US" dirty="0" smtClean="0"/>
              <a:t>：任务</a:t>
            </a:r>
            <a:r>
              <a:rPr kumimoji="1" lang="en-US" altLang="zh-CN" dirty="0" smtClean="0"/>
              <a:t>3.0</a:t>
            </a:r>
            <a:r>
              <a:rPr kumimoji="1" lang="zh-CN" altLang="en-US" dirty="0" smtClean="0"/>
              <a:t>上线，增加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个任务，增加领任务状态，任务点击率提高</a:t>
            </a:r>
            <a:r>
              <a:rPr kumimoji="1" lang="en-US" altLang="zh-CN" b="1" dirty="0" smtClean="0"/>
              <a:t>31%</a:t>
            </a:r>
            <a:r>
              <a:rPr kumimoji="1" lang="zh-CN" altLang="en-US" dirty="0" smtClean="0"/>
              <a:t>，任务总转化率提高</a:t>
            </a:r>
            <a:r>
              <a:rPr kumimoji="1" lang="en-US" altLang="zh-CN" b="1" dirty="0"/>
              <a:t>3</a:t>
            </a:r>
            <a:r>
              <a:rPr kumimoji="1" lang="en-US" altLang="zh-CN" b="1" dirty="0" smtClean="0"/>
              <a:t>0%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018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637" y="59376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会员专享数据概述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415637" y="1817225"/>
            <a:ext cx="10152049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数据日期：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2020.6.1—2020.7.3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，数据来源：北极星完成任务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兑换报表、神策埋点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5637" y="2455908"/>
            <a:ext cx="10302520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签到：</a:t>
            </a:r>
            <a:endParaRPr kumimoji="1"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日均签到次数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人数</a:t>
            </a:r>
            <a:r>
              <a:rPr kumimoji="1" lang="en-US" altLang="zh-CN" dirty="0" smtClean="0"/>
              <a:t>=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12319/12319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浏览会员专享页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完成签到转化率：</a:t>
            </a:r>
            <a:r>
              <a:rPr kumimoji="1" lang="en-US" altLang="zh-CN" b="1" dirty="0" smtClean="0"/>
              <a:t>68.57%</a:t>
            </a:r>
            <a:endParaRPr kumimoji="1"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15637" y="3648589"/>
            <a:ext cx="1062661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任务：</a:t>
            </a:r>
            <a:endParaRPr kumimoji="1"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日均任务完成次数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人数</a:t>
            </a:r>
            <a:r>
              <a:rPr kumimoji="1" lang="en-US" altLang="zh-CN" dirty="0" smtClean="0"/>
              <a:t>=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17530/13208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转化率：浏览会员专享页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完成任务转化率：</a:t>
            </a:r>
            <a:r>
              <a:rPr kumimoji="1" lang="en-US" altLang="zh-CN" b="1" dirty="0" smtClean="0"/>
              <a:t>17.87%</a:t>
            </a:r>
            <a:r>
              <a:rPr kumimoji="1" lang="zh-CN" altLang="en-US" dirty="0" smtClean="0"/>
              <a:t>，完成任务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领取元宝成功：</a:t>
            </a:r>
            <a:r>
              <a:rPr kumimoji="1" lang="en-US" altLang="zh-CN" b="1" dirty="0" smtClean="0"/>
              <a:t>43.56%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留存率：完成任务后第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天平均留存率</a:t>
            </a:r>
            <a:r>
              <a:rPr kumimoji="1" lang="en-US" altLang="zh-CN" b="1" dirty="0" smtClean="0"/>
              <a:t>39.35%</a:t>
            </a:r>
            <a:r>
              <a:rPr kumimoji="1" lang="zh-CN" altLang="en-US" dirty="0" smtClean="0"/>
              <a:t>，第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天平均留存率</a:t>
            </a:r>
            <a:r>
              <a:rPr kumimoji="1" lang="en-US" altLang="zh-CN" b="1" dirty="0" smtClean="0"/>
              <a:t>34.02%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15637" y="5118269"/>
            <a:ext cx="10626612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兑换：</a:t>
            </a:r>
            <a:endParaRPr kumimoji="1"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日均兑换完成次数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人数</a:t>
            </a:r>
            <a:r>
              <a:rPr kumimoji="1" lang="en-US" altLang="zh-CN" dirty="0" smtClean="0"/>
              <a:t>=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478/381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转化率：浏览会员专享页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兑换成功转化率：</a:t>
            </a:r>
            <a:r>
              <a:rPr kumimoji="1" lang="en-US" altLang="zh-CN" b="1" dirty="0" smtClean="0"/>
              <a:t>0.85%</a:t>
            </a:r>
          </a:p>
        </p:txBody>
      </p:sp>
    </p:spTree>
    <p:extLst>
      <p:ext uri="{BB962C8B-B14F-4D97-AF65-F5344CB8AC3E}">
        <p14:creationId xmlns:p14="http://schemas.microsoft.com/office/powerpoint/2010/main" val="8453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637" y="593767"/>
            <a:ext cx="3977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会员专享归因订单数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415637" y="1817225"/>
            <a:ext cx="10152049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数据日期：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2020.6.1—2020.7.3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，数据来源：神策归因分析，近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天有过元宝相关行为后完成订单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5637" y="2455908"/>
            <a:ext cx="1030252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用户完成任务或兑换等行为后</a:t>
            </a:r>
            <a:r>
              <a:rPr kumimoji="1" lang="zh-CN" altLang="en-US" u="sng" dirty="0" smtClean="0"/>
              <a:t>归因转化</a:t>
            </a:r>
            <a:r>
              <a:rPr kumimoji="1" lang="zh-CN" altLang="en-US" dirty="0" smtClean="0"/>
              <a:t>的订单</a:t>
            </a:r>
            <a:r>
              <a:rPr kumimoji="1" lang="en-US" altLang="zh-CN" dirty="0" smtClean="0"/>
              <a:t>=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3448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单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/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日，</a:t>
            </a:r>
            <a:r>
              <a:rPr kumimoji="1" lang="zh-CN" altLang="en-US" dirty="0" smtClean="0"/>
              <a:t>日均</a:t>
            </a:r>
            <a:r>
              <a:rPr kumimoji="1" lang="en-US" altLang="zh-CN" dirty="0" smtClean="0"/>
              <a:t>UV——</a:t>
            </a:r>
            <a:r>
              <a:rPr kumimoji="1" lang="zh-CN" altLang="en-US" dirty="0" smtClean="0"/>
              <a:t>归因订单转化率</a:t>
            </a:r>
            <a:r>
              <a:rPr kumimoji="1" lang="en-US" altLang="zh-CN" dirty="0" smtClean="0"/>
              <a:t>=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22.48%</a:t>
            </a:r>
            <a:endParaRPr kumimoji="1"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637" y="3094591"/>
            <a:ext cx="1030252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日均归因加入订单</a:t>
            </a:r>
            <a:r>
              <a:rPr kumimoji="1" lang="en-US" altLang="zh-CN" dirty="0" smtClean="0"/>
              <a:t>=</a:t>
            </a:r>
            <a:r>
              <a:rPr kumimoji="1" lang="en-US" altLang="zh-CN" b="1" dirty="0" smtClean="0"/>
              <a:t>796</a:t>
            </a:r>
            <a:r>
              <a:rPr kumimoji="1" lang="zh-CN" altLang="en-US" b="1" dirty="0" smtClean="0"/>
              <a:t>，</a:t>
            </a:r>
            <a:r>
              <a:rPr kumimoji="1" lang="zh-CN" altLang="en-US" dirty="0"/>
              <a:t>日均</a:t>
            </a:r>
            <a:r>
              <a:rPr kumimoji="1" lang="en-US" altLang="zh-CN" dirty="0"/>
              <a:t>UV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归因加入订单</a:t>
            </a:r>
            <a:r>
              <a:rPr kumimoji="1" lang="zh-CN" altLang="en-US" dirty="0"/>
              <a:t>转化率</a:t>
            </a:r>
            <a:r>
              <a:rPr kumimoji="1" lang="en-US" altLang="zh-CN" dirty="0" smtClean="0"/>
              <a:t>=</a:t>
            </a:r>
            <a:r>
              <a:rPr kumimoji="1" lang="en-US" altLang="zh-CN" b="1" dirty="0" smtClean="0"/>
              <a:t>5.19%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5637" y="3733274"/>
            <a:ext cx="1030252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日均归因激活订单</a:t>
            </a:r>
            <a:r>
              <a:rPr kumimoji="1" lang="en-US" altLang="zh-CN" dirty="0" smtClean="0"/>
              <a:t>=</a:t>
            </a:r>
            <a:r>
              <a:rPr kumimoji="1" lang="en-US" altLang="zh-CN" b="1" dirty="0" smtClean="0"/>
              <a:t>470</a:t>
            </a:r>
            <a:r>
              <a:rPr kumimoji="1" lang="zh-CN" altLang="en-US" b="1" dirty="0"/>
              <a:t>，</a:t>
            </a:r>
            <a:r>
              <a:rPr kumimoji="1" lang="zh-CN" altLang="en-US" dirty="0"/>
              <a:t>日均</a:t>
            </a:r>
            <a:r>
              <a:rPr kumimoji="1" lang="en-US" altLang="zh-CN" dirty="0"/>
              <a:t>UV</a:t>
            </a:r>
            <a:r>
              <a:rPr kumimoji="1" lang="en-US" altLang="zh-CN" dirty="0" smtClean="0"/>
              <a:t>——</a:t>
            </a:r>
            <a:r>
              <a:rPr kumimoji="1" lang="zh-CN" altLang="en-US" dirty="0"/>
              <a:t>归因</a:t>
            </a:r>
            <a:r>
              <a:rPr kumimoji="1" lang="zh-CN" altLang="en-US" dirty="0" smtClean="0"/>
              <a:t>激活订单</a:t>
            </a:r>
            <a:r>
              <a:rPr kumimoji="1" lang="zh-CN" altLang="en-US" dirty="0"/>
              <a:t>转化率</a:t>
            </a:r>
            <a:r>
              <a:rPr kumimoji="1" lang="en-US" altLang="zh-CN" dirty="0" smtClean="0"/>
              <a:t>=</a:t>
            </a:r>
            <a:r>
              <a:rPr kumimoji="1" lang="en-US" altLang="zh-CN" b="1" dirty="0" smtClean="0"/>
              <a:t>3.06%</a:t>
            </a:r>
            <a:endParaRPr kumimoji="1" lang="en-US" altLang="zh-CN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15637" y="4371957"/>
            <a:ext cx="1030252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日均归因充值订单</a:t>
            </a:r>
            <a:r>
              <a:rPr kumimoji="1" lang="en-US" altLang="zh-CN" dirty="0" smtClean="0"/>
              <a:t>=</a:t>
            </a:r>
            <a:r>
              <a:rPr kumimoji="1" lang="en-US" altLang="zh-CN" b="1" dirty="0" smtClean="0"/>
              <a:t>2182</a:t>
            </a:r>
            <a:r>
              <a:rPr kumimoji="1" lang="zh-CN" altLang="en-US" b="1" dirty="0" smtClean="0"/>
              <a:t>，</a:t>
            </a:r>
            <a:r>
              <a:rPr kumimoji="1" lang="zh-CN" altLang="en-US" dirty="0" smtClean="0"/>
              <a:t>日均</a:t>
            </a:r>
            <a:r>
              <a:rPr kumimoji="1" lang="en-US" altLang="zh-CN" dirty="0"/>
              <a:t>UV</a:t>
            </a:r>
            <a:r>
              <a:rPr kumimoji="1" lang="en-US" altLang="zh-CN" dirty="0" smtClean="0"/>
              <a:t>——</a:t>
            </a:r>
            <a:r>
              <a:rPr kumimoji="1" lang="zh-CN" altLang="en-US" dirty="0"/>
              <a:t>归因</a:t>
            </a:r>
            <a:r>
              <a:rPr kumimoji="1" lang="zh-CN" altLang="en-US" dirty="0" smtClean="0"/>
              <a:t>充值订单</a:t>
            </a:r>
            <a:r>
              <a:rPr kumimoji="1" lang="zh-CN" altLang="en-US" dirty="0"/>
              <a:t>转化率</a:t>
            </a:r>
            <a:r>
              <a:rPr kumimoji="1" lang="en-US" altLang="zh-CN" dirty="0" smtClean="0"/>
              <a:t>=</a:t>
            </a:r>
            <a:r>
              <a:rPr kumimoji="1" lang="en-US" altLang="zh-CN" b="1" dirty="0" smtClean="0"/>
              <a:t>14.23%</a:t>
            </a:r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91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637" y="593767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会员专享直接转化订单数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415637" y="1817225"/>
            <a:ext cx="10152049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数据日期：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2020.6.1—2020.7.3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，数据来源：神策漏斗分析，优惠券系统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5636" y="2455908"/>
            <a:ext cx="10997001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用户完成任务或兑换等行为后</a:t>
            </a:r>
            <a:r>
              <a:rPr kumimoji="1" lang="zh-CN" altLang="en-US" u="sng" dirty="0" smtClean="0"/>
              <a:t>直接转化</a:t>
            </a:r>
            <a:r>
              <a:rPr kumimoji="1" lang="zh-CN" altLang="en-US" dirty="0" smtClean="0"/>
              <a:t>的订单</a:t>
            </a:r>
            <a:r>
              <a:rPr kumimoji="1" lang="en-US" altLang="zh-CN" dirty="0" smtClean="0"/>
              <a:t>=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1703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单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/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日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日均</a:t>
            </a:r>
            <a:r>
              <a:rPr kumimoji="1" lang="en-US" altLang="zh-CN" dirty="0"/>
              <a:t>UV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直接转化订单</a:t>
            </a:r>
            <a:r>
              <a:rPr kumimoji="1" lang="zh-CN" altLang="en-US" dirty="0"/>
              <a:t>转化率</a:t>
            </a:r>
            <a:r>
              <a:rPr kumimoji="1" lang="en-US" altLang="zh-CN" dirty="0" smtClean="0"/>
              <a:t>=</a:t>
            </a:r>
            <a:r>
              <a:rPr kumimoji="1" lang="en-US" altLang="zh-CN" b="1" dirty="0" smtClean="0">
                <a:solidFill>
                  <a:srgbClr val="C00000"/>
                </a:solidFill>
              </a:rPr>
              <a:t>11.1%</a:t>
            </a:r>
            <a:endParaRPr kumimoji="1"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637" y="3094591"/>
            <a:ext cx="10302520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日均直接转化加入订单：共</a:t>
            </a:r>
            <a:r>
              <a:rPr kumimoji="1" lang="en-US" altLang="zh-CN" b="1" dirty="0" smtClean="0"/>
              <a:t>450</a:t>
            </a:r>
            <a:r>
              <a:rPr kumimoji="1" lang="zh-CN" altLang="en-US" dirty="0" smtClean="0"/>
              <a:t>单，转化率</a:t>
            </a:r>
            <a:r>
              <a:rPr kumimoji="1" lang="en-US" altLang="zh-CN" b="1" dirty="0" smtClean="0"/>
              <a:t>2.93%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完成添加家人任务：</a:t>
            </a:r>
            <a:r>
              <a:rPr kumimoji="1" lang="en-US" altLang="zh-CN" dirty="0" smtClean="0"/>
              <a:t>25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纯新用户完成加入任务：</a:t>
            </a:r>
            <a:r>
              <a:rPr kumimoji="1" lang="en-US" altLang="zh-CN" dirty="0" smtClean="0"/>
              <a:t>4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百万升级：</a:t>
            </a:r>
            <a:r>
              <a:rPr kumimoji="1" lang="en-US" altLang="zh-CN" dirty="0" smtClean="0"/>
              <a:t>5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弹窗广告位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元、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kumimoji="1"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元加入）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260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底部广告位</a:t>
            </a:r>
            <a:r>
              <a:rPr kumimoji="1"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（病友防癌） 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156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30826" y="3094591"/>
            <a:ext cx="5209133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日均直接转化激活订单：共</a:t>
            </a:r>
            <a:r>
              <a:rPr kumimoji="1" lang="en-US" altLang="zh-CN" b="1" dirty="0" smtClean="0"/>
              <a:t>31</a:t>
            </a:r>
            <a:r>
              <a:rPr kumimoji="1" lang="zh-CN" altLang="en-US" dirty="0" smtClean="0"/>
              <a:t>单，转化率</a:t>
            </a:r>
            <a:r>
              <a:rPr kumimoji="1" lang="en-US" altLang="zh-CN" b="1" dirty="0" smtClean="0"/>
              <a:t>0.2%</a:t>
            </a:r>
            <a:endParaRPr kumimoji="1" lang="en-US" altLang="zh-CN" b="1" dirty="0"/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完成激活大病任务：</a:t>
            </a:r>
            <a:r>
              <a:rPr kumimoji="1" lang="en-US" altLang="zh-CN" dirty="0" smtClean="0"/>
              <a:t>4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完成激活意外任务：</a:t>
            </a:r>
            <a:r>
              <a:rPr kumimoji="1" lang="en-US" altLang="zh-CN" dirty="0" smtClean="0"/>
              <a:t>1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中部激活广告位：</a:t>
            </a:r>
            <a:r>
              <a:rPr kumimoji="1" lang="en-US" altLang="zh-CN" dirty="0" smtClean="0"/>
              <a:t>26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5637" y="5118268"/>
            <a:ext cx="10302520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日均直接转化充值订单：共</a:t>
            </a:r>
            <a:r>
              <a:rPr kumimoji="1" lang="en-US" altLang="zh-CN" b="1" dirty="0" smtClean="0"/>
              <a:t>1222</a:t>
            </a:r>
            <a:r>
              <a:rPr kumimoji="1" lang="zh-CN" altLang="en-US" dirty="0"/>
              <a:t>单，</a:t>
            </a:r>
            <a:r>
              <a:rPr kumimoji="1" lang="zh-CN" altLang="en-US" dirty="0" smtClean="0"/>
              <a:t>转化率</a:t>
            </a:r>
            <a:r>
              <a:rPr kumimoji="1" lang="en-US" altLang="zh-CN" b="1" dirty="0" smtClean="0"/>
              <a:t>7.97%</a:t>
            </a:r>
            <a:endParaRPr kumimoji="1" lang="en-US" altLang="zh-CN" dirty="0" smtClean="0"/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抽奖优惠券核销：</a:t>
            </a:r>
            <a:r>
              <a:rPr kumimoji="1" lang="en-US" altLang="zh-CN" dirty="0" smtClean="0"/>
              <a:t>121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兑换优惠券核销：</a:t>
            </a:r>
            <a:r>
              <a:rPr kumimoji="1" lang="en-US" altLang="zh-CN" dirty="0" smtClean="0"/>
              <a:t>818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完成充值任务：</a:t>
            </a:r>
            <a:r>
              <a:rPr kumimoji="1" lang="en-US" altLang="zh-CN" dirty="0" smtClean="0"/>
              <a:t>109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dirty="0" smtClean="0"/>
              <a:t>中部充值广告位：</a:t>
            </a:r>
            <a:r>
              <a:rPr kumimoji="1" lang="en-US" altLang="zh-CN" dirty="0" smtClean="0"/>
              <a:t>174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61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637" y="59376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任务</a:t>
            </a:r>
            <a:r>
              <a:rPr kumimoji="1" lang="en-US" altLang="zh-CN" sz="3200" dirty="0" smtClean="0"/>
              <a:t>——</a:t>
            </a:r>
            <a:r>
              <a:rPr kumimoji="1" lang="zh-CN" altLang="en-US" sz="3200" dirty="0" smtClean="0"/>
              <a:t>新手任务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415637" y="1817225"/>
            <a:ext cx="10152049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数据日期：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2020.6.1—2020.7.3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，数据来源：北极星完成任务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兑换报表、神策埋点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5637" y="2286214"/>
            <a:ext cx="10302520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日均完成新手任务的次数：</a:t>
            </a:r>
            <a:r>
              <a:rPr kumimoji="1" lang="en-US" altLang="zh-CN" b="1" dirty="0" smtClean="0"/>
              <a:t>1465</a:t>
            </a:r>
            <a:r>
              <a:rPr kumimoji="1" lang="zh-CN" altLang="en-US" b="1" dirty="0" smtClean="0"/>
              <a:t>，</a:t>
            </a:r>
            <a:r>
              <a:rPr kumimoji="1" lang="zh-CN" altLang="en-US" dirty="0" smtClean="0"/>
              <a:t>占总完成任务数</a:t>
            </a:r>
            <a:r>
              <a:rPr kumimoji="1" lang="en-US" altLang="zh-CN" b="1" dirty="0" smtClean="0"/>
              <a:t>8.36%</a:t>
            </a:r>
            <a:r>
              <a:rPr kumimoji="1" lang="zh-CN" altLang="en-US" b="1" dirty="0" smtClean="0"/>
              <a:t>，</a:t>
            </a:r>
            <a:r>
              <a:rPr kumimoji="1" lang="en-US" altLang="zh-CN" dirty="0" smtClean="0"/>
              <a:t>UV——</a:t>
            </a:r>
            <a:r>
              <a:rPr kumimoji="1" lang="zh-CN" altLang="en-US" dirty="0" smtClean="0"/>
              <a:t>完成任务转化率</a:t>
            </a:r>
            <a:r>
              <a:rPr kumimoji="1" lang="en-US" altLang="zh-CN" b="1" dirty="0" smtClean="0"/>
              <a:t>9.55%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新手</a:t>
            </a:r>
            <a:r>
              <a:rPr lang="zh-CN" altLang="en-US" dirty="0"/>
              <a:t>任务中，</a:t>
            </a:r>
            <a:r>
              <a:rPr lang="en-US" altLang="zh-CN" dirty="0"/>
              <a:t>1</a:t>
            </a:r>
            <a:r>
              <a:rPr lang="zh-CN" altLang="en-US" dirty="0"/>
              <a:t>分钟了解轻松互助任务奖励元宝最多，按钮点击率最高，但因为需要在落地页停留</a:t>
            </a:r>
            <a:r>
              <a:rPr lang="en-US" altLang="zh-CN" dirty="0"/>
              <a:t>15s</a:t>
            </a:r>
            <a:r>
              <a:rPr lang="zh-CN" altLang="en-US" dirty="0"/>
              <a:t>才能完成，任务完成率最低。</a:t>
            </a:r>
          </a:p>
          <a:p>
            <a:pPr marL="285750" indent="-285750">
              <a:buFont typeface="Arial" charset="0"/>
              <a:buChar char="•"/>
            </a:pPr>
            <a:endParaRPr kumimoji="1" lang="en-US" altLang="zh-CN" dirty="0" smtClean="0">
              <a:solidFill>
                <a:srgbClr val="C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35462"/>
              </p:ext>
            </p:extLst>
          </p:nvPr>
        </p:nvGraphicFramePr>
        <p:xfrm>
          <a:off x="415637" y="3648589"/>
          <a:ext cx="10515600" cy="21691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>
                          <a:effectLst/>
                        </a:rPr>
                        <a:t>任务</a:t>
                      </a:r>
                      <a:r>
                        <a:rPr lang="en-US" altLang="zh-CN" sz="1400" dirty="0">
                          <a:effectLst/>
                        </a:rPr>
                        <a:t>id</a:t>
                      </a:r>
                      <a:endParaRPr lang="en-US" altLang="zh-CN" sz="1400" b="1" dirty="0">
                        <a:effectLst/>
                      </a:endParaRP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>
                          <a:effectLst/>
                        </a:rPr>
                        <a:t>任务名称</a:t>
                      </a:r>
                      <a:endParaRPr lang="zh-CN" altLang="en-US" sz="1400" b="1" dirty="0">
                        <a:effectLst/>
                      </a:endParaRP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>
                          <a:effectLst/>
                        </a:rPr>
                        <a:t>日均完成任务次数</a:t>
                      </a:r>
                      <a:endParaRPr lang="zh-CN" altLang="en-US" sz="1400" b="1" dirty="0">
                        <a:effectLst/>
                      </a:endParaRP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>
                          <a:effectLst/>
                        </a:rPr>
                        <a:t>领任务</a:t>
                      </a:r>
                      <a:r>
                        <a:rPr lang="en-US" altLang="zh-CN" sz="1400" dirty="0">
                          <a:effectLst/>
                        </a:rPr>
                        <a:t>&amp;</a:t>
                      </a:r>
                      <a:r>
                        <a:rPr lang="zh-CN" altLang="en-US" sz="1400" dirty="0">
                          <a:effectLst/>
                        </a:rPr>
                        <a:t>去完成点击率</a:t>
                      </a:r>
                      <a:endParaRPr lang="zh-CN" altLang="en-US" sz="1400" b="1" dirty="0">
                        <a:effectLst/>
                      </a:endParaRP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>
                          <a:effectLst/>
                        </a:rPr>
                        <a:t>任务完成率</a:t>
                      </a:r>
                      <a:endParaRPr lang="zh-CN" altLang="en-US" sz="1400" b="1" dirty="0">
                        <a:effectLst/>
                      </a:endParaRPr>
                    </a:p>
                  </a:txBody>
                  <a:tcPr marL="127000" marR="127000" marT="88900" marB="8890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cs-CZ" sz="1400">
                          <a:effectLst/>
                        </a:rPr>
                        <a:t>11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effectLst/>
                        </a:rPr>
                        <a:t>1</a:t>
                      </a:r>
                      <a:r>
                        <a:rPr lang="zh-CN" altLang="en-US" sz="1400">
                          <a:effectLst/>
                        </a:rPr>
                        <a:t>分钟了解轻松互助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400">
                          <a:effectLst/>
                        </a:rPr>
                        <a:t>681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 dirty="0">
                          <a:effectLst/>
                        </a:rPr>
                        <a:t>2.99%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72.51%</a:t>
                      </a:r>
                    </a:p>
                  </a:txBody>
                  <a:tcPr marL="127000" marR="127000" marT="88900" marB="8890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effectLst/>
                        </a:rPr>
                        <a:t>30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看一看互助故事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400">
                          <a:effectLst/>
                        </a:rPr>
                        <a:t>308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2.01%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99.63%</a:t>
                      </a:r>
                    </a:p>
                  </a:txBody>
                  <a:tcPr marL="127000" marR="127000" marT="88900" marB="8890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s-IS" sz="1400">
                          <a:effectLst/>
                        </a:rPr>
                        <a:t>12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如何保证互助权益不失效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400">
                          <a:effectLst/>
                        </a:rPr>
                        <a:t>265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1.95%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91.18%</a:t>
                      </a:r>
                    </a:p>
                  </a:txBody>
                  <a:tcPr marL="127000" marR="127000" marT="88900" marB="8890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s-IS" sz="1400">
                          <a:effectLst/>
                        </a:rPr>
                        <a:t>13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了解什么是观察期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sz="1400">
                          <a:effectLst/>
                        </a:rPr>
                        <a:t>211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1.92%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 dirty="0">
                          <a:effectLst/>
                        </a:rPr>
                        <a:t>86.96%</a:t>
                      </a:r>
                    </a:p>
                  </a:txBody>
                  <a:tcPr marL="127000" marR="127000" marT="88900" marB="88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637" y="59376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任务</a:t>
            </a:r>
            <a:r>
              <a:rPr kumimoji="1" lang="en-US" altLang="zh-CN" sz="3200" dirty="0" smtClean="0"/>
              <a:t>——</a:t>
            </a:r>
            <a:r>
              <a:rPr kumimoji="1" lang="zh-CN" altLang="en-US" sz="3200" dirty="0" smtClean="0"/>
              <a:t>每日任务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415637" y="1817225"/>
            <a:ext cx="10152049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数据日期：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2020.6.1—2020.7.3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，数据来源：北极星完成任务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兑换报表、神策埋点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5637" y="2286214"/>
            <a:ext cx="1030252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日均完成每日任务的次数：</a:t>
            </a:r>
            <a:r>
              <a:rPr kumimoji="1" lang="en-US" altLang="zh-CN" b="1" dirty="0" smtClean="0"/>
              <a:t>14112</a:t>
            </a:r>
            <a:r>
              <a:rPr kumimoji="1" lang="zh-CN" altLang="en-US" b="1" dirty="0" smtClean="0"/>
              <a:t>，</a:t>
            </a:r>
            <a:r>
              <a:rPr kumimoji="1" lang="zh-CN" altLang="en-US" dirty="0" smtClean="0"/>
              <a:t>占总完成任务数</a:t>
            </a:r>
            <a:r>
              <a:rPr kumimoji="1" lang="en-US" altLang="zh-CN" b="1" dirty="0" smtClean="0"/>
              <a:t>80.5%</a:t>
            </a:r>
            <a:r>
              <a:rPr kumimoji="1" lang="zh-CN" altLang="en-US" b="1" dirty="0" smtClean="0"/>
              <a:t>，</a:t>
            </a:r>
            <a:r>
              <a:rPr kumimoji="1" lang="en-US" altLang="zh-CN" dirty="0"/>
              <a:t>UV——</a:t>
            </a:r>
            <a:r>
              <a:rPr kumimoji="1" lang="zh-CN" altLang="en-US" dirty="0"/>
              <a:t>完成任务</a:t>
            </a:r>
            <a:r>
              <a:rPr kumimoji="1" lang="zh-CN" altLang="en-US" dirty="0" smtClean="0"/>
              <a:t>转化率</a:t>
            </a:r>
            <a:r>
              <a:rPr kumimoji="1" lang="en-US" altLang="zh-CN" b="1" dirty="0" smtClean="0"/>
              <a:t>92.01%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每日任务中，每日签到和幸运抽奖点击率较高，分享和升级百万互助点击率低，用户可能对推荐轻松互助和升级百万不感兴趣</a:t>
            </a:r>
            <a:endParaRPr kumimoji="1" lang="en-US" altLang="zh-CN" dirty="0" smtClean="0">
              <a:solidFill>
                <a:srgbClr val="C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659982"/>
              </p:ext>
            </p:extLst>
          </p:nvPr>
        </p:nvGraphicFramePr>
        <p:xfrm>
          <a:off x="415637" y="3670946"/>
          <a:ext cx="9763515" cy="28326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952703"/>
                <a:gridCol w="1952703"/>
                <a:gridCol w="1952703"/>
                <a:gridCol w="1952703"/>
                <a:gridCol w="1952703"/>
              </a:tblGrid>
              <a:tr h="33181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任务</a:t>
                      </a:r>
                      <a:r>
                        <a:rPr lang="en-US" altLang="zh-CN" sz="1400">
                          <a:effectLst/>
                        </a:rPr>
                        <a:t>id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任务名称</a:t>
                      </a:r>
                      <a:endParaRPr lang="zh-CN" altLang="en-US" sz="1400" b="1">
                        <a:effectLst/>
                      </a:endParaRP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日均完成任务次数</a:t>
                      </a:r>
                      <a:endParaRPr lang="zh-CN" altLang="en-US" sz="1400" b="1">
                        <a:effectLst/>
                      </a:endParaRP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>
                          <a:effectLst/>
                        </a:rPr>
                        <a:t>领任务</a:t>
                      </a:r>
                      <a:r>
                        <a:rPr lang="en-US" altLang="zh-CN" sz="1400" dirty="0">
                          <a:effectLst/>
                        </a:rPr>
                        <a:t>&amp;</a:t>
                      </a:r>
                      <a:r>
                        <a:rPr lang="zh-CN" altLang="en-US" sz="1400" dirty="0">
                          <a:effectLst/>
                        </a:rPr>
                        <a:t>去完成点击率</a:t>
                      </a:r>
                      <a:endParaRPr lang="zh-CN" altLang="en-US" sz="1400" b="1" dirty="0">
                        <a:effectLst/>
                      </a:endParaRP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任务完成率</a:t>
                      </a:r>
                      <a:endParaRPr lang="zh-CN" altLang="en-US" sz="1400" b="1">
                        <a:effectLst/>
                      </a:endParaRPr>
                    </a:p>
                  </a:txBody>
                  <a:tcPr marL="114872" marR="114872" marT="80410" marB="80410"/>
                </a:tc>
              </a:tr>
              <a:tr h="33181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effectLst/>
                        </a:rPr>
                        <a:t>6</a:t>
                      </a: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每日签到（会员专享）</a:t>
                      </a: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400">
                          <a:effectLst/>
                        </a:rPr>
                        <a:t>12812</a:t>
                      </a: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66.7%</a:t>
                      </a: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99.59%</a:t>
                      </a:r>
                    </a:p>
                  </a:txBody>
                  <a:tcPr marL="114872" marR="114872" marT="80410" marB="80410"/>
                </a:tc>
              </a:tr>
              <a:tr h="206516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effectLst/>
                        </a:rPr>
                        <a:t>8</a:t>
                      </a: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幸运抽奖</a:t>
                      </a: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400">
                          <a:effectLst/>
                        </a:rPr>
                        <a:t>868</a:t>
                      </a: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10.98%</a:t>
                      </a: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77.22%</a:t>
                      </a:r>
                    </a:p>
                  </a:txBody>
                  <a:tcPr marL="114872" marR="114872" marT="80410" marB="80410"/>
                </a:tc>
              </a:tr>
              <a:tr h="33181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effectLst/>
                        </a:rPr>
                        <a:t>33</a:t>
                      </a: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 smtClean="0">
                          <a:effectLst/>
                        </a:rPr>
                        <a:t>向</a:t>
                      </a:r>
                      <a:r>
                        <a:rPr lang="zh-CN" altLang="en-US" sz="1400" dirty="0">
                          <a:effectLst/>
                        </a:rPr>
                        <a:t>他人推荐轻松互助</a:t>
                      </a: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400">
                          <a:effectLst/>
                        </a:rPr>
                        <a:t>295</a:t>
                      </a: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2.03%</a:t>
                      </a: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85.47%</a:t>
                      </a:r>
                    </a:p>
                  </a:txBody>
                  <a:tcPr marL="114872" marR="114872" marT="80410" marB="80410"/>
                </a:tc>
              </a:tr>
              <a:tr h="331817">
                <a:tc>
                  <a:txBody>
                    <a:bodyPr/>
                    <a:lstStyle/>
                    <a:p>
                      <a:pPr algn="l" fontAlgn="t"/>
                      <a:r>
                        <a:rPr lang="is-IS" sz="1400">
                          <a:effectLst/>
                        </a:rPr>
                        <a:t>29</a:t>
                      </a: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充值延长互助权益</a:t>
                      </a: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400">
                          <a:effectLst/>
                        </a:rPr>
                        <a:t>107</a:t>
                      </a: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2.36%</a:t>
                      </a: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80.57%</a:t>
                      </a:r>
                    </a:p>
                  </a:txBody>
                  <a:tcPr marL="114872" marR="114872" marT="80410" marB="80410"/>
                </a:tc>
              </a:tr>
              <a:tr h="331817">
                <a:tc>
                  <a:txBody>
                    <a:bodyPr/>
                    <a:lstStyle/>
                    <a:p>
                      <a:pPr algn="l" fontAlgn="t"/>
                      <a:r>
                        <a:rPr lang="is-IS" sz="1400">
                          <a:effectLst/>
                        </a:rPr>
                        <a:t>27</a:t>
                      </a: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为家人加入互助行动</a:t>
                      </a: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400">
                          <a:effectLst/>
                        </a:rPr>
                        <a:t>25</a:t>
                      </a: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2.69%</a:t>
                      </a: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52.84%</a:t>
                      </a:r>
                    </a:p>
                  </a:txBody>
                  <a:tcPr marL="114872" marR="114872" marT="80410" marB="80410"/>
                </a:tc>
              </a:tr>
              <a:tr h="331817">
                <a:tc>
                  <a:txBody>
                    <a:bodyPr/>
                    <a:lstStyle/>
                    <a:p>
                      <a:pPr algn="l" fontAlgn="t"/>
                      <a:r>
                        <a:rPr lang="is-IS" sz="1400">
                          <a:effectLst/>
                        </a:rPr>
                        <a:t>28</a:t>
                      </a: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升级百万互助</a:t>
                      </a: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effectLst/>
                        </a:rPr>
                        <a:t>5</a:t>
                      </a: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1.35%</a:t>
                      </a:r>
                    </a:p>
                  </a:txBody>
                  <a:tcPr marL="114872" marR="114872" marT="80410" marB="804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 dirty="0">
                          <a:effectLst/>
                        </a:rPr>
                        <a:t>50.72%</a:t>
                      </a:r>
                    </a:p>
                  </a:txBody>
                  <a:tcPr marL="114872" marR="114872" marT="80410" marB="8041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90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637" y="59376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任务</a:t>
            </a:r>
            <a:r>
              <a:rPr kumimoji="1" lang="en-US" altLang="zh-CN" sz="3200" dirty="0" smtClean="0"/>
              <a:t>——</a:t>
            </a:r>
            <a:r>
              <a:rPr kumimoji="1" lang="zh-CN" altLang="en-US" sz="3200" dirty="0" smtClean="0"/>
              <a:t>周任务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415637" y="1817225"/>
            <a:ext cx="10152049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数据日期：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2020.6.1—2020.7.3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，数据来源：北极星完成任务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兑换报表、神策埋点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5637" y="2286214"/>
            <a:ext cx="10302520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日均完成周任务的次数：</a:t>
            </a:r>
            <a:r>
              <a:rPr kumimoji="1" lang="en-US" altLang="zh-CN" b="1" dirty="0" smtClean="0"/>
              <a:t>1902</a:t>
            </a:r>
            <a:r>
              <a:rPr kumimoji="1" lang="zh-CN" altLang="en-US" b="1" dirty="0" smtClean="0"/>
              <a:t>，</a:t>
            </a:r>
            <a:r>
              <a:rPr kumimoji="1" lang="zh-CN" altLang="en-US" dirty="0" smtClean="0"/>
              <a:t>占总完成任务数</a:t>
            </a:r>
            <a:r>
              <a:rPr kumimoji="1" lang="en-US" altLang="zh-CN" b="1" dirty="0" smtClean="0"/>
              <a:t>10.85%</a:t>
            </a:r>
            <a:r>
              <a:rPr kumimoji="1" lang="zh-CN" altLang="en-US" b="1" dirty="0" smtClean="0"/>
              <a:t>，</a:t>
            </a:r>
            <a:r>
              <a:rPr kumimoji="1" lang="en-US" altLang="zh-CN" dirty="0"/>
              <a:t>UV——</a:t>
            </a:r>
            <a:r>
              <a:rPr kumimoji="1" lang="zh-CN" altLang="en-US" dirty="0"/>
              <a:t>完成任务</a:t>
            </a:r>
            <a:r>
              <a:rPr kumimoji="1" lang="zh-CN" altLang="en-US" dirty="0" smtClean="0"/>
              <a:t>转化率</a:t>
            </a:r>
            <a:r>
              <a:rPr kumimoji="1" lang="en-US" altLang="zh-CN" b="1" dirty="0" smtClean="0"/>
              <a:t>12.4%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周任务按钮点击率相差不多，都在周四时最高，证明用户有周期性来会员专享页的习惯</a:t>
            </a:r>
            <a:endParaRPr kumimoji="1" lang="en-US" altLang="zh-CN" dirty="0" smtClean="0">
              <a:solidFill>
                <a:srgbClr val="C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19209"/>
              </p:ext>
            </p:extLst>
          </p:nvPr>
        </p:nvGraphicFramePr>
        <p:xfrm>
          <a:off x="415637" y="3795007"/>
          <a:ext cx="9105900" cy="17780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821180"/>
                <a:gridCol w="1821180"/>
                <a:gridCol w="1821180"/>
                <a:gridCol w="1821180"/>
                <a:gridCol w="182118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任务</a:t>
                      </a:r>
                      <a:r>
                        <a:rPr lang="en-US" altLang="zh-CN" sz="1400">
                          <a:effectLst/>
                        </a:rPr>
                        <a:t>id</a:t>
                      </a:r>
                      <a:endParaRPr lang="en-US" altLang="zh-CN" sz="1400" b="1">
                        <a:effectLst/>
                      </a:endParaRP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任务名称</a:t>
                      </a:r>
                      <a:endParaRPr lang="zh-CN" altLang="en-US" sz="1400" b="1">
                        <a:effectLst/>
                      </a:endParaRP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 smtClean="0">
                          <a:effectLst/>
                        </a:rPr>
                        <a:t>日均</a:t>
                      </a:r>
                      <a:r>
                        <a:rPr lang="zh-CN" altLang="en-US" sz="1400" dirty="0">
                          <a:effectLst/>
                        </a:rPr>
                        <a:t>完成次数</a:t>
                      </a:r>
                      <a:endParaRPr lang="zh-CN" altLang="en-US" sz="1400" b="1" dirty="0">
                        <a:effectLst/>
                      </a:endParaRP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>
                          <a:effectLst/>
                        </a:rPr>
                        <a:t>领任务</a:t>
                      </a:r>
                      <a:r>
                        <a:rPr lang="en-US" altLang="zh-CN" sz="1400" dirty="0">
                          <a:effectLst/>
                        </a:rPr>
                        <a:t>&amp;</a:t>
                      </a:r>
                      <a:r>
                        <a:rPr lang="zh-CN" altLang="en-US" sz="1400" dirty="0">
                          <a:effectLst/>
                        </a:rPr>
                        <a:t>去完成点击率</a:t>
                      </a:r>
                      <a:endParaRPr lang="zh-CN" altLang="en-US" sz="1400" b="1" dirty="0">
                        <a:effectLst/>
                      </a:endParaRP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任务完成率</a:t>
                      </a:r>
                      <a:endParaRPr lang="zh-CN" altLang="en-US" sz="1400" b="1">
                        <a:effectLst/>
                      </a:endParaRPr>
                    </a:p>
                  </a:txBody>
                  <a:tcPr marL="127000" marR="127000" marT="88900" marB="8890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effectLst/>
                        </a:rPr>
                        <a:t>9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查看公示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 smtClean="0">
                          <a:effectLst/>
                        </a:rPr>
                        <a:t>722</a:t>
                      </a:r>
                      <a:endParaRPr lang="is-IS" sz="1400" dirty="0">
                        <a:effectLst/>
                      </a:endParaRP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17.35%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99.11%</a:t>
                      </a:r>
                    </a:p>
                  </a:txBody>
                  <a:tcPr marL="127000" marR="127000" marT="88900" marB="8890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>
                          <a:effectLst/>
                        </a:rPr>
                        <a:t>34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查看互助月账单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 smtClean="0">
                          <a:effectLst/>
                        </a:rPr>
                        <a:t>666</a:t>
                      </a:r>
                      <a:endParaRPr lang="is-IS" sz="1400" dirty="0">
                        <a:effectLst/>
                      </a:endParaRP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16.21%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99.92%</a:t>
                      </a:r>
                    </a:p>
                  </a:txBody>
                  <a:tcPr marL="127000" marR="127000" marT="88900" marB="8890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effectLst/>
                        </a:rPr>
                        <a:t>10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查看余额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 dirty="0" smtClean="0">
                          <a:effectLst/>
                        </a:rPr>
                        <a:t>514</a:t>
                      </a:r>
                      <a:endParaRPr lang="ru-RU" sz="1400" dirty="0">
                        <a:effectLst/>
                      </a:endParaRP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17.41%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 dirty="0">
                          <a:effectLst/>
                        </a:rPr>
                        <a:t>99.95%</a:t>
                      </a:r>
                    </a:p>
                  </a:txBody>
                  <a:tcPr marL="127000" marR="127000" marT="88900" marB="88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54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637" y="593767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任务</a:t>
            </a:r>
            <a:r>
              <a:rPr kumimoji="1" lang="en-US" altLang="zh-CN" sz="3200" dirty="0" smtClean="0"/>
              <a:t>——</a:t>
            </a:r>
            <a:r>
              <a:rPr kumimoji="1" lang="zh-CN" altLang="en-US" sz="3200" dirty="0" smtClean="0"/>
              <a:t>千人千面任务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415637" y="1817225"/>
            <a:ext cx="10152049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数据日期：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2020.6.1—2020.7.3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，数据来源：北极星完成任务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&amp;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兑换报表、神策埋点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5637" y="2517792"/>
            <a:ext cx="1030252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日均完成千人千面任务的次数：</a:t>
            </a:r>
            <a:r>
              <a:rPr kumimoji="1" lang="en-US" altLang="zh-CN" b="1" dirty="0" smtClean="0"/>
              <a:t>51</a:t>
            </a:r>
            <a:r>
              <a:rPr kumimoji="1" lang="zh-CN" altLang="en-US" b="1" dirty="0" smtClean="0"/>
              <a:t>，</a:t>
            </a:r>
            <a:r>
              <a:rPr kumimoji="1" lang="zh-CN" altLang="en-US" dirty="0" smtClean="0"/>
              <a:t>占总完成任务数</a:t>
            </a:r>
            <a:r>
              <a:rPr kumimoji="1" lang="en-US" altLang="zh-CN" b="1" dirty="0" smtClean="0"/>
              <a:t>0.29%</a:t>
            </a:r>
            <a:r>
              <a:rPr kumimoji="1" lang="zh-CN" altLang="en-US" b="1" dirty="0" smtClean="0"/>
              <a:t>，</a:t>
            </a:r>
            <a:r>
              <a:rPr kumimoji="1" lang="en-US" altLang="zh-CN" dirty="0"/>
              <a:t>UV——</a:t>
            </a:r>
            <a:r>
              <a:rPr kumimoji="1" lang="zh-CN" altLang="en-US" dirty="0"/>
              <a:t>完成任务</a:t>
            </a:r>
            <a:r>
              <a:rPr kumimoji="1" lang="zh-CN" altLang="en-US" dirty="0" smtClean="0"/>
              <a:t>转化率</a:t>
            </a:r>
            <a:r>
              <a:rPr kumimoji="1" lang="en-US" altLang="zh-CN" b="1" dirty="0" smtClean="0"/>
              <a:t>0.33%</a:t>
            </a:r>
            <a:endParaRPr kumimoji="1" lang="en-US" altLang="zh-CN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54693"/>
              </p:ext>
            </p:extLst>
          </p:nvPr>
        </p:nvGraphicFramePr>
        <p:xfrm>
          <a:off x="415637" y="3414072"/>
          <a:ext cx="10515600" cy="23469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>
                          <a:effectLst/>
                        </a:rPr>
                        <a:t>任务</a:t>
                      </a:r>
                      <a:r>
                        <a:rPr lang="en-US" altLang="zh-CN" sz="1400" dirty="0">
                          <a:effectLst/>
                        </a:rPr>
                        <a:t>id</a:t>
                      </a:r>
                      <a:endParaRPr lang="en-US" altLang="zh-CN" sz="1400" b="1" dirty="0">
                        <a:effectLst/>
                      </a:endParaRP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>
                          <a:effectLst/>
                        </a:rPr>
                        <a:t>任务名称</a:t>
                      </a:r>
                      <a:endParaRPr lang="zh-CN" altLang="en-US" sz="1400" b="1" dirty="0">
                        <a:effectLst/>
                      </a:endParaRP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>
                          <a:effectLst/>
                        </a:rPr>
                        <a:t>日均完成任务次数</a:t>
                      </a:r>
                      <a:endParaRPr lang="zh-CN" altLang="en-US" sz="1400" b="1" dirty="0">
                        <a:effectLst/>
                      </a:endParaRP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领任务</a:t>
                      </a:r>
                      <a:r>
                        <a:rPr lang="en-US" altLang="zh-CN" sz="1400">
                          <a:effectLst/>
                        </a:rPr>
                        <a:t>&amp;</a:t>
                      </a:r>
                      <a:r>
                        <a:rPr lang="zh-CN" altLang="en-US" sz="1400">
                          <a:effectLst/>
                        </a:rPr>
                        <a:t>去完成点击率</a:t>
                      </a:r>
                      <a:endParaRPr lang="zh-CN" altLang="en-US" sz="1400" b="1">
                        <a:effectLst/>
                      </a:endParaRP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任务完成率</a:t>
                      </a:r>
                      <a:endParaRPr lang="zh-CN" altLang="en-US" sz="1400" b="1">
                        <a:effectLst/>
                      </a:endParaRPr>
                    </a:p>
                  </a:txBody>
                  <a:tcPr marL="127000" marR="127000" marT="88900" marB="8890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s-IS" sz="1400">
                          <a:effectLst/>
                        </a:rPr>
                        <a:t>26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补充会员身份证号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effectLst/>
                        </a:rPr>
                        <a:t>40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 dirty="0">
                          <a:effectLst/>
                        </a:rPr>
                        <a:t>3.77%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58.98%</a:t>
                      </a:r>
                    </a:p>
                  </a:txBody>
                  <a:tcPr marL="127000" marR="127000" marT="88900" marB="8890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s-IS" sz="1400">
                          <a:effectLst/>
                        </a:rPr>
                        <a:t>22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加入轻松互助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effectLst/>
                        </a:rPr>
                        <a:t>4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 dirty="0">
                          <a:effectLst/>
                        </a:rPr>
                        <a:t>1.8%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47.44%</a:t>
                      </a:r>
                    </a:p>
                  </a:txBody>
                  <a:tcPr marL="127000" marR="127000" marT="88900" marB="8890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s-IS" sz="1400">
                          <a:effectLst/>
                        </a:rPr>
                        <a:t>24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激活</a:t>
                      </a:r>
                      <a:r>
                        <a:rPr lang="en-US" altLang="zh-CN" sz="1400">
                          <a:effectLst/>
                        </a:rPr>
                        <a:t>30</a:t>
                      </a:r>
                      <a:r>
                        <a:rPr lang="zh-CN" altLang="en-US" sz="1400">
                          <a:effectLst/>
                        </a:rPr>
                        <a:t>万互助大病权益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effectLst/>
                        </a:rPr>
                        <a:t>4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 dirty="0">
                          <a:effectLst/>
                        </a:rPr>
                        <a:t>2.16%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47.83%</a:t>
                      </a:r>
                    </a:p>
                  </a:txBody>
                  <a:tcPr marL="127000" marR="127000" marT="88900" marB="8890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s-IS" sz="1400">
                          <a:effectLst/>
                        </a:rPr>
                        <a:t>23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恢复互助权益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 sz="1400">
                          <a:effectLst/>
                        </a:rPr>
                        <a:t>2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1.89%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 dirty="0">
                          <a:effectLst/>
                        </a:rPr>
                        <a:t>56.88%</a:t>
                      </a:r>
                    </a:p>
                  </a:txBody>
                  <a:tcPr marL="127000" marR="127000" marT="88900" marB="88900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s-IS" sz="1400">
                          <a:effectLst/>
                        </a:rPr>
                        <a:t>25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effectLst/>
                        </a:rPr>
                        <a:t>激活</a:t>
                      </a:r>
                      <a:r>
                        <a:rPr lang="en-US" altLang="zh-CN" sz="1400">
                          <a:effectLst/>
                        </a:rPr>
                        <a:t>100</a:t>
                      </a:r>
                      <a:r>
                        <a:rPr lang="zh-CN" altLang="en-US" sz="1400">
                          <a:effectLst/>
                        </a:rPr>
                        <a:t>万意外互助金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>
                          <a:effectLst/>
                        </a:rPr>
                        <a:t>0.84%</a:t>
                      </a:r>
                    </a:p>
                  </a:txBody>
                  <a:tcPr marL="127000" marR="1270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sz="1400" dirty="0">
                          <a:effectLst/>
                        </a:rPr>
                        <a:t>50%</a:t>
                      </a:r>
                    </a:p>
                  </a:txBody>
                  <a:tcPr marL="127000" marR="127000" marT="88900" marB="88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93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1162</Words>
  <Application>Microsoft Macintosh PowerPoint</Application>
  <PresentationFormat>宽屏</PresentationFormat>
  <Paragraphs>189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DengXian</vt:lpstr>
      <vt:lpstr>DengXian Light</vt:lpstr>
      <vt:lpstr>Mangal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29</cp:revision>
  <dcterms:created xsi:type="dcterms:W3CDTF">2020-07-07T07:57:54Z</dcterms:created>
  <dcterms:modified xsi:type="dcterms:W3CDTF">2020-07-13T08:35:53Z</dcterms:modified>
</cp:coreProperties>
</file>