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7" r:id="rId2"/>
    <p:sldId id="284" r:id="rId3"/>
    <p:sldId id="306" r:id="rId4"/>
    <p:sldId id="285" r:id="rId5"/>
    <p:sldId id="330" r:id="rId6"/>
    <p:sldId id="333" r:id="rId7"/>
    <p:sldId id="338" r:id="rId8"/>
    <p:sldId id="339" r:id="rId9"/>
    <p:sldId id="334" r:id="rId10"/>
    <p:sldId id="335" r:id="rId11"/>
    <p:sldId id="336" r:id="rId12"/>
    <p:sldId id="337" r:id="rId13"/>
    <p:sldId id="340" r:id="rId14"/>
    <p:sldId id="365" r:id="rId15"/>
    <p:sldId id="343" r:id="rId16"/>
    <p:sldId id="341" r:id="rId17"/>
    <p:sldId id="342" r:id="rId18"/>
    <p:sldId id="344" r:id="rId19"/>
    <p:sldId id="346" r:id="rId20"/>
    <p:sldId id="369" r:id="rId21"/>
    <p:sldId id="350" r:id="rId22"/>
    <p:sldId id="348" r:id="rId23"/>
    <p:sldId id="349" r:id="rId24"/>
    <p:sldId id="363" r:id="rId25"/>
    <p:sldId id="364" r:id="rId26"/>
    <p:sldId id="362" r:id="rId27"/>
    <p:sldId id="351" r:id="rId28"/>
    <p:sldId id="352" r:id="rId29"/>
    <p:sldId id="353" r:id="rId30"/>
    <p:sldId id="354" r:id="rId31"/>
    <p:sldId id="368" r:id="rId32"/>
    <p:sldId id="355" r:id="rId33"/>
    <p:sldId id="356" r:id="rId34"/>
    <p:sldId id="357" r:id="rId35"/>
    <p:sldId id="359" r:id="rId36"/>
    <p:sldId id="332" r:id="rId37"/>
    <p:sldId id="360" r:id="rId38"/>
    <p:sldId id="263" r:id="rId3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7B413"/>
    <a:srgbClr val="0D6CBB"/>
    <a:srgbClr val="F17E2F"/>
    <a:srgbClr val="2681C9"/>
    <a:srgbClr val="FB6912"/>
    <a:srgbClr val="46B214"/>
    <a:srgbClr val="43A911"/>
    <a:srgbClr val="FB071F"/>
    <a:srgbClr val="FC091F"/>
    <a:srgbClr val="0F7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87013" autoAdjust="0"/>
  </p:normalViewPr>
  <p:slideViewPr>
    <p:cSldViewPr snapToGrid="0" snapToObjects="1">
      <p:cViewPr varScale="1">
        <p:scale>
          <a:sx n="74" d="100"/>
          <a:sy n="74" d="100"/>
        </p:scale>
        <p:origin x="112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83A99-DA09-495F-BFCD-D8A9C67A635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F9BF9-3E4B-4390-A9E7-ACF496847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10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3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26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1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2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89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41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95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6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03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73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42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01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39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1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06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10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08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17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27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21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09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46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60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81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63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7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7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1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0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0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4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F9BF9-3E4B-4390-A9E7-ACF496847A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2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2017/11/2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://127.0.0.1:5258/v1/push'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86676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6" y="3547593"/>
            <a:ext cx="153118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部门：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LBG</a:t>
            </a:r>
            <a:endParaRPr kumimoji="1"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日期：</a:t>
            </a:r>
            <a:r>
              <a:rPr lang="en-US" altLang="zh-CN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2017-11-2</a:t>
            </a:r>
            <a:endParaRPr lang="zh-CN" altLang="en-US" sz="1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2" y="1286725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2017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年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T5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晋级述职</a:t>
            </a:r>
            <a:endParaRPr kumimoji="1"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5"/>
            <a:ext cx="68836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述职人：黄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文存</a:t>
            </a:r>
            <a:endParaRPr kumimoji="1" lang="zh-CN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8" y="4050093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-109219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10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监控结果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" y="1081714"/>
            <a:ext cx="8953500" cy="228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" y="3965551"/>
            <a:ext cx="8943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11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3200" dirty="0" smtClean="0"/>
              <a:t>Node</a:t>
            </a:r>
            <a:r>
              <a:rPr lang="zh-CN" altLang="en-US" sz="3200" dirty="0" smtClean="0"/>
              <a:t>监控</a:t>
            </a:r>
            <a:r>
              <a:rPr lang="en-US" altLang="zh-CN" sz="3200" dirty="0" smtClean="0"/>
              <a:t>-API</a:t>
            </a:r>
            <a:r>
              <a:rPr lang="zh-CN" altLang="en-US" sz="3200" dirty="0" smtClean="0"/>
              <a:t>响应时间</a:t>
            </a:r>
            <a:endParaRPr lang="zh-CN" altLang="en-US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6918" y="4504374"/>
            <a:ext cx="8675527" cy="1969770"/>
          </a:xfrm>
          <a:prstGeom prst="rect">
            <a:avLst/>
          </a:prstGeom>
          <a:solidFill>
            <a:srgbClr val="0F19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428B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使用方法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app.use(expressFalconRoute({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falconUrl: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DC1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DC1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http://127.0.0.1:5258/v1/push'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//monitor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监控自定义传输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appName: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DC1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应用名称，默认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recordTimeout: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00, 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超时日志阀值单位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毫秒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recordLog: path.join(__dirname,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DC1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'/tmp/timeout-testcase.log'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超时日志详情文件位置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428BD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}));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8" y="1667757"/>
            <a:ext cx="8297433" cy="2276793"/>
          </a:xfrm>
          <a:prstGeom prst="rect">
            <a:avLst/>
          </a:prstGeom>
        </p:spPr>
      </p:pic>
      <p:sp>
        <p:nvSpPr>
          <p:cNvPr id="10" name="Text Box 5"/>
          <p:cNvSpPr txBox="1"/>
          <p:nvPr/>
        </p:nvSpPr>
        <p:spPr>
          <a:xfrm>
            <a:off x="211763" y="976022"/>
            <a:ext cx="27701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Arial" panose="020B0604020202020204" pitchFamily="34" charset="0"/>
              </a:rPr>
              <a:t>实现原理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211763" y="3785473"/>
            <a:ext cx="27701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Arial" panose="020B0604020202020204" pitchFamily="34" charset="0"/>
              </a:rPr>
              <a:t>使用方法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12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监控结果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9" y="1528133"/>
            <a:ext cx="8796709" cy="38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13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48863" y="2048669"/>
            <a:ext cx="7246275" cy="2760663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 cap="flat">
            <a:solidFill>
              <a:srgbClr val="DC0B0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3659303" y="2557233"/>
            <a:ext cx="35674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应用配置平台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51009" y="2822335"/>
            <a:ext cx="1342430" cy="1104503"/>
            <a:chOff x="3621788" y="2794199"/>
            <a:chExt cx="1342430" cy="1104503"/>
          </a:xfrm>
        </p:grpSpPr>
        <p:sp>
          <p:nvSpPr>
            <p:cNvPr id="29" name="文本框 10"/>
            <p:cNvSpPr txBox="1"/>
            <p:nvPr/>
          </p:nvSpPr>
          <p:spPr>
            <a:xfrm>
              <a:off x="3655925" y="3313927"/>
              <a:ext cx="127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solidFill>
                    <a:srgbClr val="FF0000"/>
                  </a:solidFill>
                  <a:latin typeface="Impact" panose="020B0806030902050204" pitchFamily="34" charset="0"/>
                  <a:ea typeface="微软雅黑 Light" panose="020B0502040204020203" pitchFamily="34" charset="-122"/>
                </a:rPr>
                <a:t>PART</a:t>
              </a:r>
              <a:endParaRPr lang="zh-CN" altLang="en-US" sz="3200" dirty="0">
                <a:solidFill>
                  <a:srgbClr val="FF0000"/>
                </a:solidFill>
                <a:latin typeface="Impact" panose="020B080603090205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3621788" y="2794199"/>
              <a:ext cx="1342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293041" y="3167668"/>
              <a:ext cx="207441" cy="104457"/>
              <a:chOff x="4093098" y="3134123"/>
              <a:chExt cx="107723" cy="54244"/>
            </a:xfrm>
          </p:grpSpPr>
          <p:sp>
            <p:nvSpPr>
              <p:cNvPr id="32" name="L 形 31"/>
              <p:cNvSpPr/>
              <p:nvPr/>
            </p:nvSpPr>
            <p:spPr>
              <a:xfrm rot="2493705" flipH="1" flipV="1">
                <a:off x="409309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L 形 32"/>
              <p:cNvSpPr/>
              <p:nvPr/>
            </p:nvSpPr>
            <p:spPr>
              <a:xfrm rot="2493705" flipH="1" flipV="1">
                <a:off x="414657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2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14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需求</a:t>
            </a:r>
            <a:r>
              <a:rPr lang="zh-CN" altLang="en-US" sz="3200" dirty="0"/>
              <a:t>背景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105171" y="1443841"/>
            <a:ext cx="89350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后台管理系统开发需求量大，前端开发资源紧张，急需提升效率。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不同的管理系统使用的技术栈，代码风格差异较大，维护成功高。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后台管理系统使用组件重复性高，且对</a:t>
            </a:r>
            <a:r>
              <a:rPr lang="en-US" altLang="zh-CN" sz="2800" dirty="0" smtClean="0">
                <a:latin typeface="+mj-ea"/>
                <a:ea typeface="+mj-ea"/>
              </a:rPr>
              <a:t>UI</a:t>
            </a:r>
            <a:r>
              <a:rPr lang="zh-CN" altLang="en-US" sz="2800" dirty="0" smtClean="0">
                <a:latin typeface="+mj-ea"/>
                <a:ea typeface="+mj-ea"/>
              </a:rPr>
              <a:t>风格个性化要求较低。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64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15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功能模块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0" y="1869816"/>
            <a:ext cx="8620053" cy="3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16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遇到的问题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3174" y="1276265"/>
            <a:ext cx="8057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如何通过简单的组件来配置出复杂的页面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组件关系如何实现可描述，可配置化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ea typeface="黑体" panose="02010609060101010101" pitchFamily="49" charset="-122"/>
              </a:rPr>
              <a:t>页面编辑状态与页面</a:t>
            </a:r>
            <a:r>
              <a:rPr lang="zh-CN" altLang="en-US" sz="3200" dirty="0" smtClean="0">
                <a:ea typeface="黑体" panose="02010609060101010101" pitchFamily="49" charset="-122"/>
              </a:rPr>
              <a:t>实际预览效果如何保持一致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ea typeface="黑体" panose="02010609060101010101" pitchFamily="49" charset="-122"/>
              </a:rPr>
              <a:t>客户端加载机制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数据的提交与回填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7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17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平台介绍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技术选型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2" y="973974"/>
            <a:ext cx="5840889" cy="55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18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数据库设计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4" y="1494014"/>
            <a:ext cx="8951212" cy="38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19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组件类型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3829" y="902004"/>
            <a:ext cx="8874915" cy="58467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布局组件</a:t>
            </a:r>
          </a:p>
          <a:p>
            <a:pPr marL="0" indent="0">
              <a:lnSpc>
                <a:spcPct val="130000"/>
              </a:lnSpc>
              <a:buFont typeface="Arial" panose="020B0604020202020204"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  frame     layout     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flowLayout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容器组件</a:t>
            </a:r>
          </a:p>
          <a:p>
            <a:pPr marL="0" indent="0">
              <a:lnSpc>
                <a:spcPct val="130000"/>
              </a:lnSpc>
              <a:buFont typeface="Arial" panose="020B0604020202020204"/>
              <a:buNone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container    form    tab   panel   pop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基础组件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header  menu   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crumb  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textfile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textarea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  radio-group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combo   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btn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selectInput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sym typeface="+mn-ea"/>
              </a:rPr>
              <a:t>datetime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  table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定制组件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满足特殊业务需求的定制组件。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    </a:t>
            </a:r>
          </a:p>
          <a:p>
            <a:pPr marL="0" indent="0">
              <a:lnSpc>
                <a:spcPct val="130000"/>
              </a:lnSpc>
              <a:buFont typeface="Arial" panose="020B0604020202020204"/>
              <a:buNone/>
            </a:pPr>
            <a:endParaRPr lang="zh-CN" alt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 smtClean="0">
                <a:solidFill>
                  <a:srgbClr val="898989"/>
                </a:solidFill>
                <a:ea typeface="微软雅黑" panose="020B0503020204020204" charset="-122"/>
              </a:rPr>
              <a:t>2</a:t>
            </a:fld>
            <a:r>
              <a:rPr lang="zh-CN" altLang="en-US" dirty="0" smtClean="0">
                <a:solidFill>
                  <a:srgbClr val="898989"/>
                </a:solidFill>
                <a:ea typeface="微软雅黑" panose="020B0503020204020204" charset="-122"/>
              </a:rPr>
              <a:t>          </a:t>
            </a:r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/>
              <a:t>目录</a:t>
            </a:r>
          </a:p>
        </p:txBody>
      </p:sp>
      <p:sp>
        <p:nvSpPr>
          <p:cNvPr id="73" name="Rectangle 5"/>
          <p:cNvSpPr/>
          <p:nvPr/>
        </p:nvSpPr>
        <p:spPr>
          <a:xfrm>
            <a:off x="553720" y="3044190"/>
            <a:ext cx="2051685" cy="179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880" tIns="60940" rIns="121880" bIns="6094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63905" y="3389630"/>
            <a:ext cx="1630045" cy="842010"/>
          </a:xfrm>
          <a:prstGeom prst="rect">
            <a:avLst/>
          </a:prstGeom>
          <a:noFill/>
        </p:spPr>
        <p:txBody>
          <a:bodyPr wrap="square" lIns="0" tIns="0" rIns="91377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930"/>
            <a:r>
              <a:rPr lang="en-US" sz="4800" kern="0" dirty="0" smtClean="0">
                <a:solidFill>
                  <a:schemeClr val="accent2"/>
                </a:solidFill>
                <a:ea typeface="Roboto" pitchFamily="2" charset="0"/>
                <a:cs typeface="Helvetica Neue"/>
              </a:rPr>
              <a:t>01 </a:t>
            </a:r>
            <a:endParaRPr lang="en-US" sz="4800" kern="0" dirty="0">
              <a:solidFill>
                <a:schemeClr val="accent2"/>
              </a:solidFill>
              <a:ea typeface="Roboto" pitchFamily="2" charset="0"/>
              <a:cs typeface="Helvetica Neue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156970" y="1906905"/>
            <a:ext cx="844550" cy="845820"/>
            <a:chOff x="2766300" y="1508004"/>
            <a:chExt cx="633744" cy="634330"/>
          </a:xfrm>
        </p:grpSpPr>
        <p:sp>
          <p:nvSpPr>
            <p:cNvPr id="107" name="Teardrop 21"/>
            <p:cNvSpPr/>
            <p:nvPr/>
          </p:nvSpPr>
          <p:spPr>
            <a:xfrm rot="8100000">
              <a:off x="2766300" y="1508004"/>
              <a:ext cx="633744" cy="634330"/>
            </a:xfrm>
            <a:prstGeom prst="teardrop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930"/>
              <a:endParaRPr lang="en-US" kern="0" dirty="0">
                <a:solidFill>
                  <a:srgbClr val="D9D9D9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2913647" y="1645326"/>
              <a:ext cx="339050" cy="366270"/>
              <a:chOff x="2782033" y="2877344"/>
              <a:chExt cx="571561" cy="617451"/>
            </a:xfrm>
            <a:solidFill>
              <a:schemeClr val="bg1"/>
            </a:solidFill>
          </p:grpSpPr>
          <p:sp>
            <p:nvSpPr>
              <p:cNvPr id="109" name="Freeform 884"/>
              <p:cNvSpPr>
                <a:spLocks noEditPoints="1"/>
              </p:cNvSpPr>
              <p:nvPr/>
            </p:nvSpPr>
            <p:spPr bwMode="auto">
              <a:xfrm>
                <a:off x="2946844" y="2877344"/>
                <a:ext cx="406750" cy="411147"/>
              </a:xfrm>
              <a:custGeom>
                <a:avLst/>
                <a:gdLst>
                  <a:gd name="T0" fmla="*/ 90 w 174"/>
                  <a:gd name="T1" fmla="*/ 14 h 176"/>
                  <a:gd name="T2" fmla="*/ 90 w 174"/>
                  <a:gd name="T3" fmla="*/ 0 h 176"/>
                  <a:gd name="T4" fmla="*/ 80 w 174"/>
                  <a:gd name="T5" fmla="*/ 0 h 176"/>
                  <a:gd name="T6" fmla="*/ 80 w 174"/>
                  <a:gd name="T7" fmla="*/ 14 h 176"/>
                  <a:gd name="T8" fmla="*/ 0 w 174"/>
                  <a:gd name="T9" fmla="*/ 14 h 176"/>
                  <a:gd name="T10" fmla="*/ 0 w 174"/>
                  <a:gd name="T11" fmla="*/ 40 h 176"/>
                  <a:gd name="T12" fmla="*/ 9 w 174"/>
                  <a:gd name="T13" fmla="*/ 40 h 176"/>
                  <a:gd name="T14" fmla="*/ 9 w 174"/>
                  <a:gd name="T15" fmla="*/ 138 h 176"/>
                  <a:gd name="T16" fmla="*/ 70 w 174"/>
                  <a:gd name="T17" fmla="*/ 138 h 176"/>
                  <a:gd name="T18" fmla="*/ 33 w 174"/>
                  <a:gd name="T19" fmla="*/ 168 h 176"/>
                  <a:gd name="T20" fmla="*/ 39 w 174"/>
                  <a:gd name="T21" fmla="*/ 176 h 176"/>
                  <a:gd name="T22" fmla="*/ 86 w 174"/>
                  <a:gd name="T23" fmla="*/ 138 h 176"/>
                  <a:gd name="T24" fmla="*/ 86 w 174"/>
                  <a:gd name="T25" fmla="*/ 138 h 176"/>
                  <a:gd name="T26" fmla="*/ 133 w 174"/>
                  <a:gd name="T27" fmla="*/ 176 h 176"/>
                  <a:gd name="T28" fmla="*/ 140 w 174"/>
                  <a:gd name="T29" fmla="*/ 168 h 176"/>
                  <a:gd name="T30" fmla="*/ 102 w 174"/>
                  <a:gd name="T31" fmla="*/ 138 h 176"/>
                  <a:gd name="T32" fmla="*/ 164 w 174"/>
                  <a:gd name="T33" fmla="*/ 138 h 176"/>
                  <a:gd name="T34" fmla="*/ 164 w 174"/>
                  <a:gd name="T35" fmla="*/ 40 h 176"/>
                  <a:gd name="T36" fmla="*/ 174 w 174"/>
                  <a:gd name="T37" fmla="*/ 40 h 176"/>
                  <a:gd name="T38" fmla="*/ 174 w 174"/>
                  <a:gd name="T39" fmla="*/ 14 h 176"/>
                  <a:gd name="T40" fmla="*/ 90 w 174"/>
                  <a:gd name="T41" fmla="*/ 14 h 176"/>
                  <a:gd name="T42" fmla="*/ 154 w 174"/>
                  <a:gd name="T43" fmla="*/ 128 h 176"/>
                  <a:gd name="T44" fmla="*/ 19 w 174"/>
                  <a:gd name="T45" fmla="*/ 128 h 176"/>
                  <a:gd name="T46" fmla="*/ 19 w 174"/>
                  <a:gd name="T47" fmla="*/ 40 h 176"/>
                  <a:gd name="T48" fmla="*/ 154 w 174"/>
                  <a:gd name="T49" fmla="*/ 40 h 176"/>
                  <a:gd name="T50" fmla="*/ 154 w 174"/>
                  <a:gd name="T51" fmla="*/ 128 h 176"/>
                  <a:gd name="T52" fmla="*/ 51 w 174"/>
                  <a:gd name="T53" fmla="*/ 105 h 176"/>
                  <a:gd name="T54" fmla="*/ 51 w 174"/>
                  <a:gd name="T55" fmla="*/ 79 h 176"/>
                  <a:gd name="T56" fmla="*/ 77 w 174"/>
                  <a:gd name="T57" fmla="*/ 79 h 176"/>
                  <a:gd name="T58" fmla="*/ 51 w 174"/>
                  <a:gd name="T59" fmla="*/ 53 h 176"/>
                  <a:gd name="T60" fmla="*/ 25 w 174"/>
                  <a:gd name="T61" fmla="*/ 79 h 176"/>
                  <a:gd name="T62" fmla="*/ 51 w 174"/>
                  <a:gd name="T63" fmla="*/ 105 h 176"/>
                  <a:gd name="T64" fmla="*/ 59 w 174"/>
                  <a:gd name="T65" fmla="*/ 112 h 176"/>
                  <a:gd name="T66" fmla="*/ 85 w 174"/>
                  <a:gd name="T67" fmla="*/ 86 h 176"/>
                  <a:gd name="T68" fmla="*/ 59 w 174"/>
                  <a:gd name="T69" fmla="*/ 86 h 176"/>
                  <a:gd name="T70" fmla="*/ 59 w 174"/>
                  <a:gd name="T71" fmla="*/ 112 h 176"/>
                  <a:gd name="T72" fmla="*/ 138 w 174"/>
                  <a:gd name="T73" fmla="*/ 59 h 176"/>
                  <a:gd name="T74" fmla="*/ 105 w 174"/>
                  <a:gd name="T75" fmla="*/ 59 h 176"/>
                  <a:gd name="T76" fmla="*/ 105 w 174"/>
                  <a:gd name="T77" fmla="*/ 69 h 176"/>
                  <a:gd name="T78" fmla="*/ 138 w 174"/>
                  <a:gd name="T79" fmla="*/ 69 h 176"/>
                  <a:gd name="T80" fmla="*/ 138 w 174"/>
                  <a:gd name="T81" fmla="*/ 59 h 176"/>
                  <a:gd name="T82" fmla="*/ 138 w 174"/>
                  <a:gd name="T83" fmla="*/ 77 h 176"/>
                  <a:gd name="T84" fmla="*/ 105 w 174"/>
                  <a:gd name="T85" fmla="*/ 77 h 176"/>
                  <a:gd name="T86" fmla="*/ 105 w 174"/>
                  <a:gd name="T87" fmla="*/ 87 h 176"/>
                  <a:gd name="T88" fmla="*/ 138 w 174"/>
                  <a:gd name="T89" fmla="*/ 87 h 176"/>
                  <a:gd name="T90" fmla="*/ 138 w 174"/>
                  <a:gd name="T91" fmla="*/ 77 h 176"/>
                  <a:gd name="T92" fmla="*/ 138 w 174"/>
                  <a:gd name="T93" fmla="*/ 96 h 176"/>
                  <a:gd name="T94" fmla="*/ 105 w 174"/>
                  <a:gd name="T95" fmla="*/ 96 h 176"/>
                  <a:gd name="T96" fmla="*/ 105 w 174"/>
                  <a:gd name="T97" fmla="*/ 106 h 176"/>
                  <a:gd name="T98" fmla="*/ 138 w 174"/>
                  <a:gd name="T99" fmla="*/ 106 h 176"/>
                  <a:gd name="T100" fmla="*/ 138 w 174"/>
                  <a:gd name="T101" fmla="*/ 9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4" h="176">
                    <a:moveTo>
                      <a:pt x="90" y="14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70" y="138"/>
                      <a:pt x="70" y="138"/>
                      <a:pt x="70" y="138"/>
                    </a:cubicBezTo>
                    <a:cubicBezTo>
                      <a:pt x="33" y="168"/>
                      <a:pt x="33" y="168"/>
                      <a:pt x="33" y="168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40" y="168"/>
                      <a:pt x="140" y="168"/>
                      <a:pt x="140" y="168"/>
                    </a:cubicBezTo>
                    <a:cubicBezTo>
                      <a:pt x="102" y="138"/>
                      <a:pt x="102" y="138"/>
                      <a:pt x="102" y="138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164" y="40"/>
                      <a:pt x="164" y="40"/>
                      <a:pt x="164" y="40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4"/>
                      <a:pt x="174" y="14"/>
                      <a:pt x="174" y="14"/>
                    </a:cubicBezTo>
                    <a:lnTo>
                      <a:pt x="90" y="14"/>
                    </a:lnTo>
                    <a:close/>
                    <a:moveTo>
                      <a:pt x="154" y="128"/>
                    </a:moveTo>
                    <a:cubicBezTo>
                      <a:pt x="19" y="128"/>
                      <a:pt x="19" y="128"/>
                      <a:pt x="19" y="12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54" y="40"/>
                      <a:pt x="154" y="40"/>
                      <a:pt x="154" y="40"/>
                    </a:cubicBezTo>
                    <a:lnTo>
                      <a:pt x="154" y="128"/>
                    </a:lnTo>
                    <a:close/>
                    <a:moveTo>
                      <a:pt x="51" y="105"/>
                    </a:moveTo>
                    <a:cubicBezTo>
                      <a:pt x="51" y="79"/>
                      <a:pt x="51" y="79"/>
                      <a:pt x="51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65"/>
                      <a:pt x="66" y="53"/>
                      <a:pt x="51" y="53"/>
                    </a:cubicBezTo>
                    <a:cubicBezTo>
                      <a:pt x="37" y="53"/>
                      <a:pt x="25" y="65"/>
                      <a:pt x="25" y="79"/>
                    </a:cubicBezTo>
                    <a:cubicBezTo>
                      <a:pt x="25" y="94"/>
                      <a:pt x="37" y="105"/>
                      <a:pt x="51" y="105"/>
                    </a:cubicBezTo>
                    <a:close/>
                    <a:moveTo>
                      <a:pt x="59" y="112"/>
                    </a:moveTo>
                    <a:cubicBezTo>
                      <a:pt x="73" y="112"/>
                      <a:pt x="85" y="101"/>
                      <a:pt x="85" y="86"/>
                    </a:cubicBezTo>
                    <a:cubicBezTo>
                      <a:pt x="59" y="86"/>
                      <a:pt x="59" y="86"/>
                      <a:pt x="59" y="86"/>
                    </a:cubicBezTo>
                    <a:lnTo>
                      <a:pt x="59" y="112"/>
                    </a:lnTo>
                    <a:close/>
                    <a:moveTo>
                      <a:pt x="138" y="59"/>
                    </a:move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69"/>
                      <a:pt x="105" y="69"/>
                      <a:pt x="105" y="69"/>
                    </a:cubicBezTo>
                    <a:cubicBezTo>
                      <a:pt x="138" y="69"/>
                      <a:pt x="138" y="69"/>
                      <a:pt x="138" y="69"/>
                    </a:cubicBezTo>
                    <a:lnTo>
                      <a:pt x="138" y="59"/>
                    </a:lnTo>
                    <a:close/>
                    <a:moveTo>
                      <a:pt x="138" y="77"/>
                    </a:move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38" y="87"/>
                      <a:pt x="138" y="87"/>
                      <a:pt x="138" y="87"/>
                    </a:cubicBezTo>
                    <a:lnTo>
                      <a:pt x="138" y="77"/>
                    </a:lnTo>
                    <a:close/>
                    <a:moveTo>
                      <a:pt x="138" y="96"/>
                    </a:move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38" y="106"/>
                      <a:pt x="138" y="106"/>
                      <a:pt x="138" y="106"/>
                    </a:cubicBezTo>
                    <a:lnTo>
                      <a:pt x="138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0" name="Freeform 40"/>
              <p:cNvSpPr>
                <a:spLocks noEditPoints="1"/>
              </p:cNvSpPr>
              <p:nvPr/>
            </p:nvSpPr>
            <p:spPr bwMode="auto">
              <a:xfrm>
                <a:off x="2782033" y="2992399"/>
                <a:ext cx="317694" cy="502396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76" name="Rectangle 4"/>
          <p:cNvSpPr txBox="1">
            <a:spLocks noChangeArrowheads="1"/>
          </p:cNvSpPr>
          <p:nvPr/>
        </p:nvSpPr>
        <p:spPr bwMode="auto">
          <a:xfrm>
            <a:off x="664210" y="4036695"/>
            <a:ext cx="182943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sz="32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工作内容</a:t>
            </a:r>
            <a:endParaRPr lang="zh-CN" altLang="en-US" sz="32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8" name="Rectangle 6"/>
          <p:cNvSpPr/>
          <p:nvPr/>
        </p:nvSpPr>
        <p:spPr>
          <a:xfrm>
            <a:off x="2620010" y="3044190"/>
            <a:ext cx="2051685" cy="1797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880" tIns="60940" rIns="121880" bIns="6094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TextBox 82"/>
          <p:cNvSpPr txBox="1"/>
          <p:nvPr/>
        </p:nvSpPr>
        <p:spPr>
          <a:xfrm>
            <a:off x="2829560" y="3389630"/>
            <a:ext cx="1631315" cy="838200"/>
          </a:xfrm>
          <a:prstGeom prst="rect">
            <a:avLst/>
          </a:prstGeom>
          <a:noFill/>
        </p:spPr>
        <p:txBody>
          <a:bodyPr wrap="square" lIns="0" tIns="0" rIns="91377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930"/>
            <a:r>
              <a:rPr lang="en-US" sz="4800" kern="0" dirty="0" smtClean="0">
                <a:solidFill>
                  <a:schemeClr val="accent3"/>
                </a:solidFill>
                <a:ea typeface="Roboto" pitchFamily="2" charset="0"/>
                <a:cs typeface="Helvetica Neue"/>
              </a:rPr>
              <a:t>02 </a:t>
            </a:r>
            <a:endParaRPr lang="en-US" sz="4800" kern="0" dirty="0">
              <a:solidFill>
                <a:schemeClr val="accent3"/>
              </a:solidFill>
              <a:ea typeface="Roboto" pitchFamily="2" charset="0"/>
              <a:cs typeface="Helvetica Neue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258185" y="1906905"/>
            <a:ext cx="844550" cy="845820"/>
            <a:chOff x="4309588" y="1508004"/>
            <a:chExt cx="633744" cy="634330"/>
          </a:xfrm>
        </p:grpSpPr>
        <p:sp>
          <p:nvSpPr>
            <p:cNvPr id="103" name="Teardrop 18"/>
            <p:cNvSpPr/>
            <p:nvPr/>
          </p:nvSpPr>
          <p:spPr>
            <a:xfrm rot="8100000">
              <a:off x="4309588" y="1508004"/>
              <a:ext cx="633744" cy="634330"/>
            </a:xfrm>
            <a:prstGeom prst="teardrop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930"/>
              <a:endParaRPr lang="en-US" kern="0" dirty="0">
                <a:solidFill>
                  <a:srgbClr val="D9D9D9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450096" y="1645326"/>
              <a:ext cx="352815" cy="352864"/>
              <a:chOff x="5699322" y="3963624"/>
              <a:chExt cx="132182" cy="132201"/>
            </a:xfrm>
            <a:solidFill>
              <a:schemeClr val="bg1"/>
            </a:solidFill>
          </p:grpSpPr>
          <p:sp>
            <p:nvSpPr>
              <p:cNvPr id="105" name="Freeform 412"/>
              <p:cNvSpPr>
                <a:spLocks noEditPoints="1"/>
              </p:cNvSpPr>
              <p:nvPr/>
            </p:nvSpPr>
            <p:spPr bwMode="auto">
              <a:xfrm>
                <a:off x="5781489" y="3963624"/>
                <a:ext cx="50015" cy="50022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Freeform 413"/>
              <p:cNvSpPr>
                <a:spLocks noEditPoints="1"/>
              </p:cNvSpPr>
              <p:nvPr/>
            </p:nvSpPr>
            <p:spPr bwMode="auto">
              <a:xfrm>
                <a:off x="5699322" y="3996972"/>
                <a:ext cx="98839" cy="98853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81" name="Rectangle 4"/>
          <p:cNvSpPr txBox="1">
            <a:spLocks noChangeArrowheads="1"/>
          </p:cNvSpPr>
          <p:nvPr/>
        </p:nvSpPr>
        <p:spPr bwMode="auto">
          <a:xfrm>
            <a:off x="2730500" y="4036695"/>
            <a:ext cx="182943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sz="3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典型</a:t>
            </a:r>
            <a:r>
              <a:rPr lang="zh-CN" altLang="en-US" sz="32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项目</a:t>
            </a:r>
            <a:endParaRPr lang="zh-CN" altLang="en-US" sz="32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3" name="Rectangle 7"/>
          <p:cNvSpPr/>
          <p:nvPr/>
        </p:nvSpPr>
        <p:spPr>
          <a:xfrm>
            <a:off x="4688205" y="3044190"/>
            <a:ext cx="2051685" cy="179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880" tIns="60940" rIns="121880" bIns="6094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TextBox 91"/>
          <p:cNvSpPr txBox="1"/>
          <p:nvPr/>
        </p:nvSpPr>
        <p:spPr>
          <a:xfrm>
            <a:off x="4891405" y="3382010"/>
            <a:ext cx="1645285" cy="849630"/>
          </a:xfrm>
          <a:prstGeom prst="rect">
            <a:avLst/>
          </a:prstGeom>
          <a:noFill/>
        </p:spPr>
        <p:txBody>
          <a:bodyPr wrap="square" lIns="0" tIns="0" rIns="91377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930"/>
            <a:r>
              <a:rPr lang="en-US" sz="4800" kern="0" dirty="0" smtClean="0">
                <a:solidFill>
                  <a:schemeClr val="accent2"/>
                </a:solidFill>
                <a:ea typeface="Roboto" pitchFamily="2" charset="0"/>
                <a:cs typeface="Helvetica Neue"/>
              </a:rPr>
              <a:t>03 </a:t>
            </a:r>
            <a:endParaRPr lang="en-US" sz="4800" kern="0" dirty="0">
              <a:solidFill>
                <a:schemeClr val="accent2"/>
              </a:solidFill>
              <a:ea typeface="Roboto" pitchFamily="2" charset="0"/>
              <a:cs typeface="Helvetica Neue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289550" y="1906905"/>
            <a:ext cx="844550" cy="845820"/>
            <a:chOff x="5863511" y="1508004"/>
            <a:chExt cx="633744" cy="634330"/>
          </a:xfrm>
        </p:grpSpPr>
        <p:sp>
          <p:nvSpPr>
            <p:cNvPr id="97" name="Teardrop 27"/>
            <p:cNvSpPr/>
            <p:nvPr/>
          </p:nvSpPr>
          <p:spPr>
            <a:xfrm rot="8100000">
              <a:off x="5863511" y="1508004"/>
              <a:ext cx="633744" cy="634330"/>
            </a:xfrm>
            <a:prstGeom prst="teardrop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930"/>
              <a:endParaRPr lang="en-US" kern="0" dirty="0">
                <a:solidFill>
                  <a:srgbClr val="D9D9D9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6005148" y="1632573"/>
              <a:ext cx="365159" cy="356940"/>
              <a:chOff x="5710238" y="3049588"/>
              <a:chExt cx="771526" cy="754062"/>
            </a:xfrm>
            <a:solidFill>
              <a:schemeClr val="bg1"/>
            </a:solidFill>
          </p:grpSpPr>
          <p:sp>
            <p:nvSpPr>
              <p:cNvPr id="99" name="Freeform 355"/>
              <p:cNvSpPr/>
              <p:nvPr/>
            </p:nvSpPr>
            <p:spPr bwMode="auto">
              <a:xfrm>
                <a:off x="6026151" y="3049588"/>
                <a:ext cx="106363" cy="125413"/>
              </a:xfrm>
              <a:custGeom>
                <a:avLst/>
                <a:gdLst>
                  <a:gd name="T0" fmla="*/ 11 w 28"/>
                  <a:gd name="T1" fmla="*/ 32 h 33"/>
                  <a:gd name="T2" fmla="*/ 26 w 28"/>
                  <a:gd name="T3" fmla="*/ 19 h 33"/>
                  <a:gd name="T4" fmla="*/ 17 w 28"/>
                  <a:gd name="T5" fmla="*/ 1 h 33"/>
                  <a:gd name="T6" fmla="*/ 1 w 28"/>
                  <a:gd name="T7" fmla="*/ 14 h 33"/>
                  <a:gd name="T8" fmla="*/ 11 w 28"/>
                  <a:gd name="T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11" y="32"/>
                    </a:moveTo>
                    <a:cubicBezTo>
                      <a:pt x="18" y="33"/>
                      <a:pt x="24" y="27"/>
                      <a:pt x="26" y="19"/>
                    </a:cubicBezTo>
                    <a:cubicBezTo>
                      <a:pt x="28" y="10"/>
                      <a:pt x="24" y="2"/>
                      <a:pt x="17" y="1"/>
                    </a:cubicBezTo>
                    <a:cubicBezTo>
                      <a:pt x="10" y="0"/>
                      <a:pt x="3" y="6"/>
                      <a:pt x="1" y="14"/>
                    </a:cubicBezTo>
                    <a:cubicBezTo>
                      <a:pt x="0" y="22"/>
                      <a:pt x="4" y="30"/>
                      <a:pt x="11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2495"/>
                <a:endParaRPr lang="zh-CN" altLang="en-US" sz="19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Freeform 356"/>
              <p:cNvSpPr/>
              <p:nvPr/>
            </p:nvSpPr>
            <p:spPr bwMode="auto">
              <a:xfrm>
                <a:off x="5797551" y="3160713"/>
                <a:ext cx="479425" cy="498475"/>
              </a:xfrm>
              <a:custGeom>
                <a:avLst/>
                <a:gdLst>
                  <a:gd name="T0" fmla="*/ 27 w 126"/>
                  <a:gd name="T1" fmla="*/ 32 h 131"/>
                  <a:gd name="T2" fmla="*/ 40 w 126"/>
                  <a:gd name="T3" fmla="*/ 22 h 131"/>
                  <a:gd name="T4" fmla="*/ 26 w 126"/>
                  <a:gd name="T5" fmla="*/ 62 h 131"/>
                  <a:gd name="T6" fmla="*/ 26 w 126"/>
                  <a:gd name="T7" fmla="*/ 62 h 131"/>
                  <a:gd name="T8" fmla="*/ 36 w 126"/>
                  <a:gd name="T9" fmla="*/ 66 h 131"/>
                  <a:gd name="T10" fmla="*/ 31 w 126"/>
                  <a:gd name="T11" fmla="*/ 91 h 131"/>
                  <a:gd name="T12" fmla="*/ 17 w 126"/>
                  <a:gd name="T13" fmla="*/ 123 h 131"/>
                  <a:gd name="T14" fmla="*/ 32 w 126"/>
                  <a:gd name="T15" fmla="*/ 131 h 131"/>
                  <a:gd name="T16" fmla="*/ 51 w 126"/>
                  <a:gd name="T17" fmla="*/ 88 h 131"/>
                  <a:gd name="T18" fmla="*/ 54 w 126"/>
                  <a:gd name="T19" fmla="*/ 74 h 131"/>
                  <a:gd name="T20" fmla="*/ 75 w 126"/>
                  <a:gd name="T21" fmla="*/ 75 h 131"/>
                  <a:gd name="T22" fmla="*/ 73 w 126"/>
                  <a:gd name="T23" fmla="*/ 79 h 131"/>
                  <a:gd name="T24" fmla="*/ 70 w 126"/>
                  <a:gd name="T25" fmla="*/ 96 h 131"/>
                  <a:gd name="T26" fmla="*/ 86 w 126"/>
                  <a:gd name="T27" fmla="*/ 100 h 131"/>
                  <a:gd name="T28" fmla="*/ 92 w 126"/>
                  <a:gd name="T29" fmla="*/ 80 h 131"/>
                  <a:gd name="T30" fmla="*/ 95 w 126"/>
                  <a:gd name="T31" fmla="*/ 69 h 131"/>
                  <a:gd name="T32" fmla="*/ 86 w 126"/>
                  <a:gd name="T33" fmla="*/ 57 h 131"/>
                  <a:gd name="T34" fmla="*/ 86 w 126"/>
                  <a:gd name="T35" fmla="*/ 57 h 131"/>
                  <a:gd name="T36" fmla="*/ 85 w 126"/>
                  <a:gd name="T37" fmla="*/ 57 h 131"/>
                  <a:gd name="T38" fmla="*/ 84 w 126"/>
                  <a:gd name="T39" fmla="*/ 57 h 131"/>
                  <a:gd name="T40" fmla="*/ 81 w 126"/>
                  <a:gd name="T41" fmla="*/ 56 h 131"/>
                  <a:gd name="T42" fmla="*/ 76 w 126"/>
                  <a:gd name="T43" fmla="*/ 56 h 131"/>
                  <a:gd name="T44" fmla="*/ 66 w 126"/>
                  <a:gd name="T45" fmla="*/ 55 h 131"/>
                  <a:gd name="T46" fmla="*/ 74 w 126"/>
                  <a:gd name="T47" fmla="*/ 27 h 131"/>
                  <a:gd name="T48" fmla="*/ 78 w 126"/>
                  <a:gd name="T49" fmla="*/ 33 h 131"/>
                  <a:gd name="T50" fmla="*/ 83 w 126"/>
                  <a:gd name="T51" fmla="*/ 39 h 131"/>
                  <a:gd name="T52" fmla="*/ 84 w 126"/>
                  <a:gd name="T53" fmla="*/ 40 h 131"/>
                  <a:gd name="T54" fmla="*/ 91 w 126"/>
                  <a:gd name="T55" fmla="*/ 45 h 131"/>
                  <a:gd name="T56" fmla="*/ 91 w 126"/>
                  <a:gd name="T57" fmla="*/ 45 h 131"/>
                  <a:gd name="T58" fmla="*/ 91 w 126"/>
                  <a:gd name="T59" fmla="*/ 45 h 131"/>
                  <a:gd name="T60" fmla="*/ 92 w 126"/>
                  <a:gd name="T61" fmla="*/ 45 h 131"/>
                  <a:gd name="T62" fmla="*/ 95 w 126"/>
                  <a:gd name="T63" fmla="*/ 45 h 131"/>
                  <a:gd name="T64" fmla="*/ 126 w 126"/>
                  <a:gd name="T65" fmla="*/ 45 h 131"/>
                  <a:gd name="T66" fmla="*/ 126 w 126"/>
                  <a:gd name="T67" fmla="*/ 28 h 131"/>
                  <a:gd name="T68" fmla="*/ 95 w 126"/>
                  <a:gd name="T69" fmla="*/ 29 h 131"/>
                  <a:gd name="T70" fmla="*/ 94 w 126"/>
                  <a:gd name="T71" fmla="*/ 29 h 131"/>
                  <a:gd name="T72" fmla="*/ 91 w 126"/>
                  <a:gd name="T73" fmla="*/ 24 h 131"/>
                  <a:gd name="T74" fmla="*/ 81 w 126"/>
                  <a:gd name="T75" fmla="*/ 12 h 131"/>
                  <a:gd name="T76" fmla="*/ 75 w 126"/>
                  <a:gd name="T77" fmla="*/ 9 h 131"/>
                  <a:gd name="T78" fmla="*/ 74 w 126"/>
                  <a:gd name="T79" fmla="*/ 8 h 131"/>
                  <a:gd name="T80" fmla="*/ 76 w 126"/>
                  <a:gd name="T81" fmla="*/ 14 h 131"/>
                  <a:gd name="T82" fmla="*/ 71 w 126"/>
                  <a:gd name="T83" fmla="*/ 16 h 131"/>
                  <a:gd name="T84" fmla="*/ 71 w 126"/>
                  <a:gd name="T85" fmla="*/ 21 h 131"/>
                  <a:gd name="T86" fmla="*/ 61 w 126"/>
                  <a:gd name="T87" fmla="*/ 37 h 131"/>
                  <a:gd name="T88" fmla="*/ 68 w 126"/>
                  <a:gd name="T89" fmla="*/ 12 h 131"/>
                  <a:gd name="T90" fmla="*/ 69 w 126"/>
                  <a:gd name="T91" fmla="*/ 11 h 131"/>
                  <a:gd name="T92" fmla="*/ 70 w 126"/>
                  <a:gd name="T93" fmla="*/ 6 h 131"/>
                  <a:gd name="T94" fmla="*/ 68 w 126"/>
                  <a:gd name="T95" fmla="*/ 5 h 131"/>
                  <a:gd name="T96" fmla="*/ 65 w 126"/>
                  <a:gd name="T97" fmla="*/ 10 h 131"/>
                  <a:gd name="T98" fmla="*/ 65 w 126"/>
                  <a:gd name="T99" fmla="*/ 11 h 131"/>
                  <a:gd name="T100" fmla="*/ 57 w 126"/>
                  <a:gd name="T101" fmla="*/ 35 h 131"/>
                  <a:gd name="T102" fmla="*/ 58 w 126"/>
                  <a:gd name="T103" fmla="*/ 17 h 131"/>
                  <a:gd name="T104" fmla="*/ 61 w 126"/>
                  <a:gd name="T105" fmla="*/ 12 h 131"/>
                  <a:gd name="T106" fmla="*/ 59 w 126"/>
                  <a:gd name="T107" fmla="*/ 8 h 131"/>
                  <a:gd name="T108" fmla="*/ 63 w 126"/>
                  <a:gd name="T109" fmla="*/ 4 h 131"/>
                  <a:gd name="T110" fmla="*/ 53 w 126"/>
                  <a:gd name="T111" fmla="*/ 1 h 131"/>
                  <a:gd name="T112" fmla="*/ 44 w 126"/>
                  <a:gd name="T113" fmla="*/ 1 h 131"/>
                  <a:gd name="T114" fmla="*/ 18 w 126"/>
                  <a:gd name="T115" fmla="*/ 19 h 131"/>
                  <a:gd name="T116" fmla="*/ 0 w 126"/>
                  <a:gd name="T117" fmla="*/ 49 h 131"/>
                  <a:gd name="T118" fmla="*/ 15 w 126"/>
                  <a:gd name="T119" fmla="*/ 57 h 131"/>
                  <a:gd name="T120" fmla="*/ 27 w 126"/>
                  <a:gd name="T1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31">
                    <a:moveTo>
                      <a:pt x="27" y="3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35" y="36"/>
                      <a:pt x="30" y="49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9" y="64"/>
                      <a:pt x="33" y="65"/>
                      <a:pt x="36" y="66"/>
                    </a:cubicBezTo>
                    <a:cubicBezTo>
                      <a:pt x="35" y="75"/>
                      <a:pt x="33" y="85"/>
                      <a:pt x="31" y="91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7" y="119"/>
                      <a:pt x="46" y="107"/>
                      <a:pt x="51" y="88"/>
                    </a:cubicBezTo>
                    <a:cubicBezTo>
                      <a:pt x="52" y="83"/>
                      <a:pt x="53" y="78"/>
                      <a:pt x="54" y="74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8" y="95"/>
                      <a:pt x="90" y="88"/>
                      <a:pt x="92" y="80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5" y="57"/>
                      <a:pt x="85" y="57"/>
                      <a:pt x="85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2" y="56"/>
                      <a:pt x="69" y="56"/>
                      <a:pt x="66" y="55"/>
                    </a:cubicBezTo>
                    <a:cubicBezTo>
                      <a:pt x="69" y="46"/>
                      <a:pt x="72" y="36"/>
                      <a:pt x="74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26" y="39"/>
                      <a:pt x="126" y="34"/>
                      <a:pt x="126" y="28"/>
                    </a:cubicBezTo>
                    <a:cubicBezTo>
                      <a:pt x="95" y="29"/>
                      <a:pt x="95" y="29"/>
                      <a:pt x="95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0" y="10"/>
                      <a:pt x="78" y="9"/>
                      <a:pt x="75" y="9"/>
                    </a:cubicBezTo>
                    <a:cubicBezTo>
                      <a:pt x="75" y="8"/>
                      <a:pt x="75" y="8"/>
                      <a:pt x="74" y="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0" y="3"/>
                      <a:pt x="56" y="2"/>
                      <a:pt x="53" y="1"/>
                    </a:cubicBezTo>
                    <a:cubicBezTo>
                      <a:pt x="48" y="0"/>
                      <a:pt x="47" y="0"/>
                      <a:pt x="44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7" y="34"/>
                      <a:pt x="6" y="39"/>
                      <a:pt x="0" y="49"/>
                    </a:cubicBezTo>
                    <a:cubicBezTo>
                      <a:pt x="5" y="52"/>
                      <a:pt x="10" y="55"/>
                      <a:pt x="15" y="57"/>
                    </a:cubicBezTo>
                    <a:cubicBezTo>
                      <a:pt x="19" y="49"/>
                      <a:pt x="27" y="3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2495"/>
                <a:endParaRPr lang="zh-CN" altLang="en-US" sz="19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Freeform 357"/>
              <p:cNvSpPr>
                <a:spLocks noEditPoints="1"/>
              </p:cNvSpPr>
              <p:nvPr/>
            </p:nvSpPr>
            <p:spPr bwMode="auto">
              <a:xfrm>
                <a:off x="5710238" y="3370263"/>
                <a:ext cx="169863" cy="155575"/>
              </a:xfrm>
              <a:custGeom>
                <a:avLst/>
                <a:gdLst>
                  <a:gd name="T0" fmla="*/ 5 w 45"/>
                  <a:gd name="T1" fmla="*/ 33 h 41"/>
                  <a:gd name="T2" fmla="*/ 7 w 45"/>
                  <a:gd name="T3" fmla="*/ 32 h 41"/>
                  <a:gd name="T4" fmla="*/ 7 w 45"/>
                  <a:gd name="T5" fmla="*/ 32 h 41"/>
                  <a:gd name="T6" fmla="*/ 29 w 45"/>
                  <a:gd name="T7" fmla="*/ 39 h 41"/>
                  <a:gd name="T8" fmla="*/ 29 w 45"/>
                  <a:gd name="T9" fmla="*/ 39 h 41"/>
                  <a:gd name="T10" fmla="*/ 30 w 45"/>
                  <a:gd name="T11" fmla="*/ 41 h 41"/>
                  <a:gd name="T12" fmla="*/ 32 w 45"/>
                  <a:gd name="T13" fmla="*/ 41 h 41"/>
                  <a:gd name="T14" fmla="*/ 33 w 45"/>
                  <a:gd name="T15" fmla="*/ 40 h 41"/>
                  <a:gd name="T16" fmla="*/ 33 w 45"/>
                  <a:gd name="T17" fmla="*/ 40 h 41"/>
                  <a:gd name="T18" fmla="*/ 38 w 45"/>
                  <a:gd name="T19" fmla="*/ 37 h 41"/>
                  <a:gd name="T20" fmla="*/ 44 w 45"/>
                  <a:gd name="T21" fmla="*/ 18 h 41"/>
                  <a:gd name="T22" fmla="*/ 41 w 45"/>
                  <a:gd name="T23" fmla="*/ 13 h 41"/>
                  <a:gd name="T24" fmla="*/ 36 w 45"/>
                  <a:gd name="T25" fmla="*/ 11 h 41"/>
                  <a:gd name="T26" fmla="*/ 36 w 45"/>
                  <a:gd name="T27" fmla="*/ 11 h 41"/>
                  <a:gd name="T28" fmla="*/ 32 w 45"/>
                  <a:gd name="T29" fmla="*/ 4 h 41"/>
                  <a:gd name="T30" fmla="*/ 25 w 45"/>
                  <a:gd name="T31" fmla="*/ 1 h 41"/>
                  <a:gd name="T32" fmla="*/ 17 w 45"/>
                  <a:gd name="T33" fmla="*/ 5 h 41"/>
                  <a:gd name="T34" fmla="*/ 17 w 45"/>
                  <a:gd name="T35" fmla="*/ 6 h 41"/>
                  <a:gd name="T36" fmla="*/ 12 w 45"/>
                  <a:gd name="T37" fmla="*/ 4 h 41"/>
                  <a:gd name="T38" fmla="*/ 7 w 45"/>
                  <a:gd name="T39" fmla="*/ 7 h 41"/>
                  <a:gd name="T40" fmla="*/ 1 w 45"/>
                  <a:gd name="T41" fmla="*/ 25 h 41"/>
                  <a:gd name="T42" fmla="*/ 3 w 45"/>
                  <a:gd name="T43" fmla="*/ 30 h 41"/>
                  <a:gd name="T44" fmla="*/ 3 w 45"/>
                  <a:gd name="T45" fmla="*/ 31 h 41"/>
                  <a:gd name="T46" fmla="*/ 3 w 45"/>
                  <a:gd name="T47" fmla="*/ 32 h 41"/>
                  <a:gd name="T48" fmla="*/ 5 w 45"/>
                  <a:gd name="T49" fmla="*/ 33 h 41"/>
                  <a:gd name="T50" fmla="*/ 20 w 45"/>
                  <a:gd name="T51" fmla="*/ 6 h 41"/>
                  <a:gd name="T52" fmla="*/ 24 w 45"/>
                  <a:gd name="T53" fmla="*/ 4 h 41"/>
                  <a:gd name="T54" fmla="*/ 31 w 45"/>
                  <a:gd name="T55" fmla="*/ 7 h 41"/>
                  <a:gd name="T56" fmla="*/ 33 w 45"/>
                  <a:gd name="T57" fmla="*/ 10 h 41"/>
                  <a:gd name="T58" fmla="*/ 33 w 45"/>
                  <a:gd name="T59" fmla="*/ 10 h 41"/>
                  <a:gd name="T60" fmla="*/ 20 w 45"/>
                  <a:gd name="T61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41">
                    <a:moveTo>
                      <a:pt x="5" y="33"/>
                    </a:moveTo>
                    <a:cubicBezTo>
                      <a:pt x="6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40"/>
                      <a:pt x="29" y="40"/>
                      <a:pt x="30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3" y="41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5" y="40"/>
                      <a:pt x="37" y="39"/>
                      <a:pt x="38" y="37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5" y="16"/>
                      <a:pt x="43" y="14"/>
                      <a:pt x="41" y="13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8"/>
                      <a:pt x="35" y="4"/>
                      <a:pt x="32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2" y="0"/>
                      <a:pt x="18" y="2"/>
                      <a:pt x="17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7" y="4"/>
                      <a:pt x="7" y="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7"/>
                      <a:pt x="1" y="30"/>
                      <a:pt x="3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1"/>
                      <a:pt x="3" y="32"/>
                      <a:pt x="3" y="32"/>
                    </a:cubicBezTo>
                    <a:lnTo>
                      <a:pt x="5" y="33"/>
                    </a:lnTo>
                    <a:close/>
                    <a:moveTo>
                      <a:pt x="20" y="6"/>
                    </a:moveTo>
                    <a:cubicBezTo>
                      <a:pt x="21" y="4"/>
                      <a:pt x="22" y="4"/>
                      <a:pt x="24" y="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3" y="7"/>
                      <a:pt x="33" y="8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20" y="6"/>
                      <a:pt x="20" y="6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2495"/>
                <a:endParaRPr lang="zh-CN" altLang="en-US" sz="19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Freeform 358"/>
              <p:cNvSpPr/>
              <p:nvPr/>
            </p:nvSpPr>
            <p:spPr bwMode="auto">
              <a:xfrm>
                <a:off x="5721351" y="3340100"/>
                <a:ext cx="760413" cy="463550"/>
              </a:xfrm>
              <a:custGeom>
                <a:avLst/>
                <a:gdLst>
                  <a:gd name="T0" fmla="*/ 479 w 479"/>
                  <a:gd name="T1" fmla="*/ 0 h 292"/>
                  <a:gd name="T2" fmla="*/ 395 w 479"/>
                  <a:gd name="T3" fmla="*/ 33 h 292"/>
                  <a:gd name="T4" fmla="*/ 412 w 479"/>
                  <a:gd name="T5" fmla="*/ 45 h 292"/>
                  <a:gd name="T6" fmla="*/ 307 w 479"/>
                  <a:gd name="T7" fmla="*/ 158 h 292"/>
                  <a:gd name="T8" fmla="*/ 213 w 479"/>
                  <a:gd name="T9" fmla="*/ 148 h 292"/>
                  <a:gd name="T10" fmla="*/ 139 w 479"/>
                  <a:gd name="T11" fmla="*/ 225 h 292"/>
                  <a:gd name="T12" fmla="*/ 62 w 479"/>
                  <a:gd name="T13" fmla="*/ 187 h 292"/>
                  <a:gd name="T14" fmla="*/ 0 w 479"/>
                  <a:gd name="T15" fmla="*/ 266 h 292"/>
                  <a:gd name="T16" fmla="*/ 33 w 479"/>
                  <a:gd name="T17" fmla="*/ 292 h 292"/>
                  <a:gd name="T18" fmla="*/ 74 w 479"/>
                  <a:gd name="T19" fmla="*/ 242 h 292"/>
                  <a:gd name="T20" fmla="*/ 148 w 479"/>
                  <a:gd name="T21" fmla="*/ 278 h 292"/>
                  <a:gd name="T22" fmla="*/ 230 w 479"/>
                  <a:gd name="T23" fmla="*/ 194 h 292"/>
                  <a:gd name="T24" fmla="*/ 323 w 479"/>
                  <a:gd name="T25" fmla="*/ 204 h 292"/>
                  <a:gd name="T26" fmla="*/ 448 w 479"/>
                  <a:gd name="T27" fmla="*/ 72 h 292"/>
                  <a:gd name="T28" fmla="*/ 472 w 479"/>
                  <a:gd name="T29" fmla="*/ 88 h 292"/>
                  <a:gd name="T30" fmla="*/ 479 w 479"/>
                  <a:gd name="T3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9" h="292">
                    <a:moveTo>
                      <a:pt x="479" y="0"/>
                    </a:moveTo>
                    <a:lnTo>
                      <a:pt x="395" y="33"/>
                    </a:lnTo>
                    <a:lnTo>
                      <a:pt x="412" y="45"/>
                    </a:lnTo>
                    <a:lnTo>
                      <a:pt x="307" y="158"/>
                    </a:lnTo>
                    <a:lnTo>
                      <a:pt x="213" y="148"/>
                    </a:lnTo>
                    <a:lnTo>
                      <a:pt x="139" y="225"/>
                    </a:lnTo>
                    <a:lnTo>
                      <a:pt x="62" y="187"/>
                    </a:lnTo>
                    <a:lnTo>
                      <a:pt x="0" y="266"/>
                    </a:lnTo>
                    <a:lnTo>
                      <a:pt x="33" y="292"/>
                    </a:lnTo>
                    <a:lnTo>
                      <a:pt x="74" y="242"/>
                    </a:lnTo>
                    <a:lnTo>
                      <a:pt x="148" y="278"/>
                    </a:lnTo>
                    <a:lnTo>
                      <a:pt x="230" y="194"/>
                    </a:lnTo>
                    <a:lnTo>
                      <a:pt x="323" y="204"/>
                    </a:lnTo>
                    <a:lnTo>
                      <a:pt x="448" y="72"/>
                    </a:lnTo>
                    <a:lnTo>
                      <a:pt x="472" y="88"/>
                    </a:lnTo>
                    <a:lnTo>
                      <a:pt x="4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2495"/>
                <a:endParaRPr lang="zh-CN" altLang="en-US" sz="190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6" name="Rectangle 4"/>
          <p:cNvSpPr txBox="1">
            <a:spLocks noChangeArrowheads="1"/>
          </p:cNvSpPr>
          <p:nvPr/>
        </p:nvSpPr>
        <p:spPr bwMode="auto">
          <a:xfrm>
            <a:off x="4687570" y="4036695"/>
            <a:ext cx="205359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sz="32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个人贡献</a:t>
            </a:r>
            <a:endParaRPr lang="zh-CN" altLang="en-US" sz="32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8" name="Rectangle 8"/>
          <p:cNvSpPr/>
          <p:nvPr/>
        </p:nvSpPr>
        <p:spPr>
          <a:xfrm>
            <a:off x="6751320" y="3044190"/>
            <a:ext cx="2051685" cy="1797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880" tIns="60940" rIns="121880" bIns="6094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9" name="TextBox 102"/>
          <p:cNvSpPr txBox="1"/>
          <p:nvPr/>
        </p:nvSpPr>
        <p:spPr>
          <a:xfrm>
            <a:off x="6959600" y="3389630"/>
            <a:ext cx="1635125" cy="838200"/>
          </a:xfrm>
          <a:prstGeom prst="rect">
            <a:avLst/>
          </a:prstGeom>
          <a:noFill/>
        </p:spPr>
        <p:txBody>
          <a:bodyPr wrap="square" lIns="0" tIns="0" rIns="91377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930"/>
            <a:r>
              <a:rPr lang="en-US" sz="4800" kern="0" dirty="0" smtClean="0">
                <a:solidFill>
                  <a:schemeClr val="accent1"/>
                </a:solidFill>
                <a:ea typeface="Roboto" pitchFamily="2" charset="0"/>
                <a:cs typeface="Helvetica Neue"/>
              </a:rPr>
              <a:t>04 </a:t>
            </a:r>
            <a:endParaRPr lang="en-US" sz="4800" kern="0" dirty="0">
              <a:solidFill>
                <a:schemeClr val="accent1"/>
              </a:solidFill>
              <a:ea typeface="Roboto" pitchFamily="2" charset="0"/>
              <a:cs typeface="Helvetica Neue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7320915" y="1906905"/>
            <a:ext cx="844550" cy="845820"/>
            <a:chOff x="7365722" y="1508004"/>
            <a:chExt cx="633744" cy="634330"/>
          </a:xfrm>
        </p:grpSpPr>
        <p:sp>
          <p:nvSpPr>
            <p:cNvPr id="93" name="Teardrop 24"/>
            <p:cNvSpPr/>
            <p:nvPr/>
          </p:nvSpPr>
          <p:spPr>
            <a:xfrm rot="8100000">
              <a:off x="7365722" y="1508004"/>
              <a:ext cx="633744" cy="634330"/>
            </a:xfrm>
            <a:prstGeom prst="teardrop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7930"/>
              <a:endParaRPr lang="en-US" kern="0" dirty="0">
                <a:solidFill>
                  <a:srgbClr val="D9D9D9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7524122" y="1698649"/>
              <a:ext cx="364517" cy="325118"/>
              <a:chOff x="8366125" y="119063"/>
              <a:chExt cx="1571625" cy="1401763"/>
            </a:xfrm>
            <a:solidFill>
              <a:schemeClr val="bg1"/>
            </a:solidFill>
          </p:grpSpPr>
          <p:sp>
            <p:nvSpPr>
              <p:cNvPr id="95" name="Freeform 278"/>
              <p:cNvSpPr>
                <a:spLocks noEditPoints="1"/>
              </p:cNvSpPr>
              <p:nvPr/>
            </p:nvSpPr>
            <p:spPr bwMode="auto">
              <a:xfrm>
                <a:off x="8404225" y="119063"/>
                <a:ext cx="1398588" cy="1398588"/>
              </a:xfrm>
              <a:custGeom>
                <a:avLst/>
                <a:gdLst>
                  <a:gd name="T0" fmla="*/ 187 w 373"/>
                  <a:gd name="T1" fmla="*/ 0 h 373"/>
                  <a:gd name="T2" fmla="*/ 0 w 373"/>
                  <a:gd name="T3" fmla="*/ 187 h 373"/>
                  <a:gd name="T4" fmla="*/ 187 w 373"/>
                  <a:gd name="T5" fmla="*/ 373 h 373"/>
                  <a:gd name="T6" fmla="*/ 373 w 373"/>
                  <a:gd name="T7" fmla="*/ 187 h 373"/>
                  <a:gd name="T8" fmla="*/ 187 w 373"/>
                  <a:gd name="T9" fmla="*/ 0 h 373"/>
                  <a:gd name="T10" fmla="*/ 187 w 373"/>
                  <a:gd name="T11" fmla="*/ 365 h 373"/>
                  <a:gd name="T12" fmla="*/ 9 w 373"/>
                  <a:gd name="T13" fmla="*/ 187 h 373"/>
                  <a:gd name="T14" fmla="*/ 187 w 373"/>
                  <a:gd name="T15" fmla="*/ 8 h 373"/>
                  <a:gd name="T16" fmla="*/ 365 w 373"/>
                  <a:gd name="T17" fmla="*/ 187 h 373"/>
                  <a:gd name="T18" fmla="*/ 187 w 373"/>
                  <a:gd name="T19" fmla="*/ 36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3" h="373">
                    <a:moveTo>
                      <a:pt x="187" y="0"/>
                    </a:moveTo>
                    <a:cubicBezTo>
                      <a:pt x="84" y="0"/>
                      <a:pt x="0" y="83"/>
                      <a:pt x="0" y="187"/>
                    </a:cubicBezTo>
                    <a:cubicBezTo>
                      <a:pt x="0" y="290"/>
                      <a:pt x="84" y="373"/>
                      <a:pt x="187" y="373"/>
                    </a:cubicBezTo>
                    <a:cubicBezTo>
                      <a:pt x="290" y="373"/>
                      <a:pt x="373" y="290"/>
                      <a:pt x="373" y="187"/>
                    </a:cubicBezTo>
                    <a:cubicBezTo>
                      <a:pt x="373" y="83"/>
                      <a:pt x="290" y="0"/>
                      <a:pt x="187" y="0"/>
                    </a:cubicBezTo>
                    <a:close/>
                    <a:moveTo>
                      <a:pt x="187" y="365"/>
                    </a:moveTo>
                    <a:cubicBezTo>
                      <a:pt x="88" y="365"/>
                      <a:pt x="9" y="285"/>
                      <a:pt x="9" y="187"/>
                    </a:cubicBezTo>
                    <a:cubicBezTo>
                      <a:pt x="9" y="88"/>
                      <a:pt x="88" y="8"/>
                      <a:pt x="187" y="8"/>
                    </a:cubicBezTo>
                    <a:cubicBezTo>
                      <a:pt x="285" y="8"/>
                      <a:pt x="365" y="88"/>
                      <a:pt x="365" y="187"/>
                    </a:cubicBezTo>
                    <a:cubicBezTo>
                      <a:pt x="365" y="285"/>
                      <a:pt x="285" y="365"/>
                      <a:pt x="187" y="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Freeform 279"/>
              <p:cNvSpPr/>
              <p:nvPr/>
            </p:nvSpPr>
            <p:spPr bwMode="auto">
              <a:xfrm>
                <a:off x="8366125" y="144463"/>
                <a:ext cx="1571625" cy="1376363"/>
              </a:xfrm>
              <a:custGeom>
                <a:avLst/>
                <a:gdLst>
                  <a:gd name="T0" fmla="*/ 121 w 419"/>
                  <a:gd name="T1" fmla="*/ 29 h 367"/>
                  <a:gd name="T2" fmla="*/ 113 w 419"/>
                  <a:gd name="T3" fmla="*/ 43 h 367"/>
                  <a:gd name="T4" fmla="*/ 105 w 419"/>
                  <a:gd name="T5" fmla="*/ 54 h 367"/>
                  <a:gd name="T6" fmla="*/ 99 w 419"/>
                  <a:gd name="T7" fmla="*/ 48 h 367"/>
                  <a:gd name="T8" fmla="*/ 97 w 419"/>
                  <a:gd name="T9" fmla="*/ 60 h 367"/>
                  <a:gd name="T10" fmla="*/ 78 w 419"/>
                  <a:gd name="T11" fmla="*/ 63 h 367"/>
                  <a:gd name="T12" fmla="*/ 66 w 419"/>
                  <a:gd name="T13" fmla="*/ 76 h 367"/>
                  <a:gd name="T14" fmla="*/ 50 w 419"/>
                  <a:gd name="T15" fmla="*/ 98 h 367"/>
                  <a:gd name="T16" fmla="*/ 40 w 419"/>
                  <a:gd name="T17" fmla="*/ 113 h 367"/>
                  <a:gd name="T18" fmla="*/ 49 w 419"/>
                  <a:gd name="T19" fmla="*/ 123 h 367"/>
                  <a:gd name="T20" fmla="*/ 50 w 419"/>
                  <a:gd name="T21" fmla="*/ 129 h 367"/>
                  <a:gd name="T22" fmla="*/ 41 w 419"/>
                  <a:gd name="T23" fmla="*/ 121 h 367"/>
                  <a:gd name="T24" fmla="*/ 34 w 419"/>
                  <a:gd name="T25" fmla="*/ 111 h 367"/>
                  <a:gd name="T26" fmla="*/ 31 w 419"/>
                  <a:gd name="T27" fmla="*/ 127 h 367"/>
                  <a:gd name="T28" fmla="*/ 32 w 419"/>
                  <a:gd name="T29" fmla="*/ 153 h 367"/>
                  <a:gd name="T30" fmla="*/ 45 w 419"/>
                  <a:gd name="T31" fmla="*/ 147 h 367"/>
                  <a:gd name="T32" fmla="*/ 59 w 419"/>
                  <a:gd name="T33" fmla="*/ 163 h 367"/>
                  <a:gd name="T34" fmla="*/ 76 w 419"/>
                  <a:gd name="T35" fmla="*/ 180 h 367"/>
                  <a:gd name="T36" fmla="*/ 92 w 419"/>
                  <a:gd name="T37" fmla="*/ 194 h 367"/>
                  <a:gd name="T38" fmla="*/ 113 w 419"/>
                  <a:gd name="T39" fmla="*/ 216 h 367"/>
                  <a:gd name="T40" fmla="*/ 106 w 419"/>
                  <a:gd name="T41" fmla="*/ 248 h 367"/>
                  <a:gd name="T42" fmla="*/ 90 w 419"/>
                  <a:gd name="T43" fmla="*/ 286 h 367"/>
                  <a:gd name="T44" fmla="*/ 95 w 419"/>
                  <a:gd name="T45" fmla="*/ 313 h 367"/>
                  <a:gd name="T46" fmla="*/ 85 w 419"/>
                  <a:gd name="T47" fmla="*/ 315 h 367"/>
                  <a:gd name="T48" fmla="*/ 59 w 419"/>
                  <a:gd name="T49" fmla="*/ 273 h 367"/>
                  <a:gd name="T50" fmla="*/ 30 w 419"/>
                  <a:gd name="T51" fmla="*/ 208 h 367"/>
                  <a:gd name="T52" fmla="*/ 21 w 419"/>
                  <a:gd name="T53" fmla="*/ 160 h 367"/>
                  <a:gd name="T54" fmla="*/ 135 w 419"/>
                  <a:gd name="T55" fmla="*/ 337 h 367"/>
                  <a:gd name="T56" fmla="*/ 165 w 419"/>
                  <a:gd name="T57" fmla="*/ 333 h 367"/>
                  <a:gd name="T58" fmla="*/ 203 w 419"/>
                  <a:gd name="T59" fmla="*/ 329 h 367"/>
                  <a:gd name="T60" fmla="*/ 200 w 419"/>
                  <a:gd name="T61" fmla="*/ 344 h 367"/>
                  <a:gd name="T62" fmla="*/ 222 w 419"/>
                  <a:gd name="T63" fmla="*/ 343 h 367"/>
                  <a:gd name="T64" fmla="*/ 255 w 419"/>
                  <a:gd name="T65" fmla="*/ 339 h 367"/>
                  <a:gd name="T66" fmla="*/ 253 w 419"/>
                  <a:gd name="T67" fmla="*/ 5 h 367"/>
                  <a:gd name="T68" fmla="*/ 362 w 419"/>
                  <a:gd name="T69" fmla="*/ 118 h 367"/>
                  <a:gd name="T70" fmla="*/ 347 w 419"/>
                  <a:gd name="T71" fmla="*/ 107 h 367"/>
                  <a:gd name="T72" fmla="*/ 334 w 419"/>
                  <a:gd name="T73" fmla="*/ 137 h 367"/>
                  <a:gd name="T74" fmla="*/ 313 w 419"/>
                  <a:gd name="T75" fmla="*/ 110 h 367"/>
                  <a:gd name="T76" fmla="*/ 321 w 419"/>
                  <a:gd name="T77" fmla="*/ 138 h 367"/>
                  <a:gd name="T78" fmla="*/ 343 w 419"/>
                  <a:gd name="T79" fmla="*/ 145 h 367"/>
                  <a:gd name="T80" fmla="*/ 334 w 419"/>
                  <a:gd name="T81" fmla="*/ 185 h 367"/>
                  <a:gd name="T82" fmla="*/ 323 w 419"/>
                  <a:gd name="T83" fmla="*/ 226 h 367"/>
                  <a:gd name="T84" fmla="*/ 310 w 419"/>
                  <a:gd name="T85" fmla="*/ 253 h 367"/>
                  <a:gd name="T86" fmla="*/ 271 w 419"/>
                  <a:gd name="T87" fmla="*/ 284 h 367"/>
                  <a:gd name="T88" fmla="*/ 260 w 419"/>
                  <a:gd name="T89" fmla="*/ 256 h 367"/>
                  <a:gd name="T90" fmla="*/ 262 w 419"/>
                  <a:gd name="T91" fmla="*/ 222 h 367"/>
                  <a:gd name="T92" fmla="*/ 248 w 419"/>
                  <a:gd name="T93" fmla="*/ 186 h 367"/>
                  <a:gd name="T94" fmla="*/ 230 w 419"/>
                  <a:gd name="T95" fmla="*/ 165 h 367"/>
                  <a:gd name="T96" fmla="*/ 183 w 419"/>
                  <a:gd name="T97" fmla="*/ 166 h 367"/>
                  <a:gd name="T98" fmla="*/ 165 w 419"/>
                  <a:gd name="T99" fmla="*/ 141 h 367"/>
                  <a:gd name="T100" fmla="*/ 184 w 419"/>
                  <a:gd name="T101" fmla="*/ 91 h 367"/>
                  <a:gd name="T102" fmla="*/ 219 w 419"/>
                  <a:gd name="T103" fmla="*/ 76 h 367"/>
                  <a:gd name="T104" fmla="*/ 240 w 419"/>
                  <a:gd name="T105" fmla="*/ 86 h 367"/>
                  <a:gd name="T106" fmla="*/ 269 w 419"/>
                  <a:gd name="T107" fmla="*/ 86 h 367"/>
                  <a:gd name="T108" fmla="*/ 298 w 419"/>
                  <a:gd name="T109" fmla="*/ 81 h 367"/>
                  <a:gd name="T110" fmla="*/ 271 w 419"/>
                  <a:gd name="T111" fmla="*/ 69 h 367"/>
                  <a:gd name="T112" fmla="*/ 269 w 419"/>
                  <a:gd name="T113" fmla="*/ 59 h 367"/>
                  <a:gd name="T114" fmla="*/ 234 w 419"/>
                  <a:gd name="T115" fmla="*/ 60 h 367"/>
                  <a:gd name="T116" fmla="*/ 204 w 419"/>
                  <a:gd name="T117" fmla="*/ 69 h 367"/>
                  <a:gd name="T118" fmla="*/ 198 w 419"/>
                  <a:gd name="T119" fmla="*/ 38 h 367"/>
                  <a:gd name="T120" fmla="*/ 177 w 419"/>
                  <a:gd name="T121" fmla="*/ 20 h 367"/>
                  <a:gd name="T122" fmla="*/ 200 w 419"/>
                  <a:gd name="T123" fmla="*/ 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19" h="367">
                    <a:moveTo>
                      <a:pt x="170" y="1"/>
                    </a:moveTo>
                    <a:cubicBezTo>
                      <a:pt x="170" y="1"/>
                      <a:pt x="107" y="9"/>
                      <a:pt x="64" y="58"/>
                    </a:cubicBezTo>
                    <a:cubicBezTo>
                      <a:pt x="64" y="58"/>
                      <a:pt x="97" y="24"/>
                      <a:pt x="118" y="24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22" y="26"/>
                      <a:pt x="121" y="28"/>
                      <a:pt x="121" y="29"/>
                    </a:cubicBezTo>
                    <a:cubicBezTo>
                      <a:pt x="120" y="29"/>
                      <a:pt x="118" y="33"/>
                      <a:pt x="118" y="33"/>
                    </a:cubicBezTo>
                    <a:cubicBezTo>
                      <a:pt x="118" y="34"/>
                      <a:pt x="118" y="37"/>
                      <a:pt x="118" y="37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9"/>
                      <a:pt x="115" y="40"/>
                      <a:pt x="114" y="41"/>
                    </a:cubicBezTo>
                    <a:cubicBezTo>
                      <a:pt x="114" y="41"/>
                      <a:pt x="113" y="41"/>
                      <a:pt x="113" y="43"/>
                    </a:cubicBezTo>
                    <a:cubicBezTo>
                      <a:pt x="113" y="44"/>
                      <a:pt x="113" y="46"/>
                      <a:pt x="113" y="46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4"/>
                      <a:pt x="107" y="54"/>
                      <a:pt x="105" y="54"/>
                    </a:cubicBezTo>
                    <a:cubicBezTo>
                      <a:pt x="104" y="53"/>
                      <a:pt x="104" y="51"/>
                      <a:pt x="104" y="51"/>
                    </a:cubicBezTo>
                    <a:cubicBezTo>
                      <a:pt x="107" y="48"/>
                      <a:pt x="107" y="48"/>
                      <a:pt x="107" y="48"/>
                    </a:cubicBezTo>
                    <a:cubicBezTo>
                      <a:pt x="107" y="48"/>
                      <a:pt x="108" y="48"/>
                      <a:pt x="107" y="47"/>
                    </a:cubicBezTo>
                    <a:cubicBezTo>
                      <a:pt x="106" y="46"/>
                      <a:pt x="106" y="44"/>
                      <a:pt x="104" y="45"/>
                    </a:cubicBezTo>
                    <a:cubicBezTo>
                      <a:pt x="102" y="45"/>
                      <a:pt x="99" y="48"/>
                      <a:pt x="99" y="48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50"/>
                      <a:pt x="94" y="54"/>
                      <a:pt x="95" y="54"/>
                    </a:cubicBezTo>
                    <a:cubicBezTo>
                      <a:pt x="95" y="54"/>
                      <a:pt x="97" y="55"/>
                      <a:pt x="97" y="55"/>
                    </a:cubicBezTo>
                    <a:cubicBezTo>
                      <a:pt x="97" y="55"/>
                      <a:pt x="98" y="56"/>
                      <a:pt x="98" y="57"/>
                    </a:cubicBezTo>
                    <a:cubicBezTo>
                      <a:pt x="98" y="58"/>
                      <a:pt x="97" y="60"/>
                      <a:pt x="97" y="60"/>
                    </a:cubicBezTo>
                    <a:cubicBezTo>
                      <a:pt x="97" y="60"/>
                      <a:pt x="96" y="61"/>
                      <a:pt x="94" y="61"/>
                    </a:cubicBezTo>
                    <a:cubicBezTo>
                      <a:pt x="92" y="60"/>
                      <a:pt x="90" y="60"/>
                      <a:pt x="88" y="59"/>
                    </a:cubicBezTo>
                    <a:cubicBezTo>
                      <a:pt x="87" y="59"/>
                      <a:pt x="86" y="58"/>
                      <a:pt x="85" y="59"/>
                    </a:cubicBezTo>
                    <a:cubicBezTo>
                      <a:pt x="83" y="59"/>
                      <a:pt x="83" y="60"/>
                      <a:pt x="83" y="60"/>
                    </a:cubicBezTo>
                    <a:cubicBezTo>
                      <a:pt x="82" y="61"/>
                      <a:pt x="78" y="63"/>
                      <a:pt x="78" y="63"/>
                    </a:cubicBezTo>
                    <a:cubicBezTo>
                      <a:pt x="78" y="63"/>
                      <a:pt x="76" y="64"/>
                      <a:pt x="76" y="65"/>
                    </a:cubicBezTo>
                    <a:cubicBezTo>
                      <a:pt x="76" y="66"/>
                      <a:pt x="75" y="69"/>
                      <a:pt x="75" y="69"/>
                    </a:cubicBezTo>
                    <a:cubicBezTo>
                      <a:pt x="75" y="69"/>
                      <a:pt x="74" y="70"/>
                      <a:pt x="71" y="71"/>
                    </a:cubicBezTo>
                    <a:cubicBezTo>
                      <a:pt x="68" y="72"/>
                      <a:pt x="67" y="73"/>
                      <a:pt x="67" y="7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4" y="77"/>
                      <a:pt x="62" y="79"/>
                    </a:cubicBezTo>
                    <a:cubicBezTo>
                      <a:pt x="61" y="81"/>
                      <a:pt x="56" y="84"/>
                      <a:pt x="56" y="85"/>
                    </a:cubicBezTo>
                    <a:cubicBezTo>
                      <a:pt x="55" y="85"/>
                      <a:pt x="53" y="87"/>
                      <a:pt x="53" y="88"/>
                    </a:cubicBezTo>
                    <a:cubicBezTo>
                      <a:pt x="52" y="90"/>
                      <a:pt x="52" y="93"/>
                      <a:pt x="52" y="94"/>
                    </a:cubicBezTo>
                    <a:cubicBezTo>
                      <a:pt x="51" y="94"/>
                      <a:pt x="50" y="97"/>
                      <a:pt x="50" y="98"/>
                    </a:cubicBezTo>
                    <a:cubicBezTo>
                      <a:pt x="50" y="100"/>
                      <a:pt x="49" y="102"/>
                      <a:pt x="48" y="103"/>
                    </a:cubicBezTo>
                    <a:cubicBezTo>
                      <a:pt x="47" y="104"/>
                      <a:pt x="46" y="105"/>
                      <a:pt x="45" y="105"/>
                    </a:cubicBezTo>
                    <a:cubicBezTo>
                      <a:pt x="44" y="105"/>
                      <a:pt x="40" y="107"/>
                      <a:pt x="39" y="107"/>
                    </a:cubicBezTo>
                    <a:cubicBezTo>
                      <a:pt x="38" y="108"/>
                      <a:pt x="37" y="110"/>
                      <a:pt x="37" y="111"/>
                    </a:cubicBezTo>
                    <a:cubicBezTo>
                      <a:pt x="37" y="112"/>
                      <a:pt x="39" y="113"/>
                      <a:pt x="40" y="113"/>
                    </a:cubicBezTo>
                    <a:cubicBezTo>
                      <a:pt x="40" y="113"/>
                      <a:pt x="42" y="114"/>
                      <a:pt x="42" y="114"/>
                    </a:cubicBezTo>
                    <a:cubicBezTo>
                      <a:pt x="42" y="114"/>
                      <a:pt x="43" y="117"/>
                      <a:pt x="43" y="118"/>
                    </a:cubicBezTo>
                    <a:cubicBezTo>
                      <a:pt x="43" y="119"/>
                      <a:pt x="41" y="122"/>
                      <a:pt x="43" y="122"/>
                    </a:cubicBezTo>
                    <a:cubicBezTo>
                      <a:pt x="44" y="122"/>
                      <a:pt x="46" y="122"/>
                      <a:pt x="46" y="122"/>
                    </a:cubicBezTo>
                    <a:cubicBezTo>
                      <a:pt x="49" y="123"/>
                      <a:pt x="49" y="123"/>
                      <a:pt x="49" y="123"/>
                    </a:cubicBezTo>
                    <a:cubicBezTo>
                      <a:pt x="52" y="125"/>
                      <a:pt x="52" y="125"/>
                      <a:pt x="52" y="125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126"/>
                      <a:pt x="54" y="128"/>
                      <a:pt x="53" y="129"/>
                    </a:cubicBezTo>
                    <a:cubicBezTo>
                      <a:pt x="53" y="130"/>
                      <a:pt x="52" y="131"/>
                      <a:pt x="51" y="131"/>
                    </a:cubicBezTo>
                    <a:cubicBezTo>
                      <a:pt x="51" y="131"/>
                      <a:pt x="51" y="131"/>
                      <a:pt x="50" y="129"/>
                    </a:cubicBezTo>
                    <a:cubicBezTo>
                      <a:pt x="49" y="128"/>
                      <a:pt x="50" y="127"/>
                      <a:pt x="48" y="127"/>
                    </a:cubicBezTo>
                    <a:cubicBezTo>
                      <a:pt x="47" y="126"/>
                      <a:pt x="45" y="128"/>
                      <a:pt x="45" y="127"/>
                    </a:cubicBezTo>
                    <a:cubicBezTo>
                      <a:pt x="44" y="127"/>
                      <a:pt x="43" y="127"/>
                      <a:pt x="42" y="126"/>
                    </a:cubicBezTo>
                    <a:cubicBezTo>
                      <a:pt x="41" y="125"/>
                      <a:pt x="40" y="127"/>
                      <a:pt x="41" y="125"/>
                    </a:cubicBezTo>
                    <a:cubicBezTo>
                      <a:pt x="41" y="123"/>
                      <a:pt x="42" y="122"/>
                      <a:pt x="41" y="121"/>
                    </a:cubicBezTo>
                    <a:cubicBezTo>
                      <a:pt x="41" y="120"/>
                      <a:pt x="40" y="118"/>
                      <a:pt x="39" y="118"/>
                    </a:cubicBezTo>
                    <a:cubicBezTo>
                      <a:pt x="38" y="118"/>
                      <a:pt x="39" y="120"/>
                      <a:pt x="38" y="118"/>
                    </a:cubicBezTo>
                    <a:cubicBezTo>
                      <a:pt x="37" y="116"/>
                      <a:pt x="36" y="116"/>
                      <a:pt x="35" y="116"/>
                    </a:cubicBezTo>
                    <a:cubicBezTo>
                      <a:pt x="34" y="116"/>
                      <a:pt x="34" y="116"/>
                      <a:pt x="34" y="115"/>
                    </a:cubicBezTo>
                    <a:cubicBezTo>
                      <a:pt x="34" y="114"/>
                      <a:pt x="34" y="112"/>
                      <a:pt x="34" y="111"/>
                    </a:cubicBezTo>
                    <a:cubicBezTo>
                      <a:pt x="34" y="110"/>
                      <a:pt x="35" y="108"/>
                      <a:pt x="35" y="107"/>
                    </a:cubicBezTo>
                    <a:cubicBezTo>
                      <a:pt x="35" y="107"/>
                      <a:pt x="36" y="101"/>
                      <a:pt x="36" y="101"/>
                    </a:cubicBezTo>
                    <a:cubicBezTo>
                      <a:pt x="36" y="101"/>
                      <a:pt x="30" y="113"/>
                      <a:pt x="28" y="121"/>
                    </a:cubicBezTo>
                    <a:cubicBezTo>
                      <a:pt x="28" y="121"/>
                      <a:pt x="30" y="121"/>
                      <a:pt x="30" y="122"/>
                    </a:cubicBezTo>
                    <a:cubicBezTo>
                      <a:pt x="30" y="124"/>
                      <a:pt x="31" y="125"/>
                      <a:pt x="31" y="127"/>
                    </a:cubicBezTo>
                    <a:cubicBezTo>
                      <a:pt x="30" y="128"/>
                      <a:pt x="30" y="128"/>
                      <a:pt x="30" y="132"/>
                    </a:cubicBezTo>
                    <a:cubicBezTo>
                      <a:pt x="30" y="137"/>
                      <a:pt x="31" y="138"/>
                      <a:pt x="31" y="140"/>
                    </a:cubicBezTo>
                    <a:cubicBezTo>
                      <a:pt x="30" y="141"/>
                      <a:pt x="29" y="143"/>
                      <a:pt x="29" y="145"/>
                    </a:cubicBezTo>
                    <a:cubicBezTo>
                      <a:pt x="29" y="146"/>
                      <a:pt x="30" y="151"/>
                      <a:pt x="31" y="151"/>
                    </a:cubicBezTo>
                    <a:cubicBezTo>
                      <a:pt x="31" y="152"/>
                      <a:pt x="31" y="153"/>
                      <a:pt x="32" y="153"/>
                    </a:cubicBezTo>
                    <a:cubicBezTo>
                      <a:pt x="33" y="154"/>
                      <a:pt x="31" y="158"/>
                      <a:pt x="33" y="154"/>
                    </a:cubicBezTo>
                    <a:cubicBezTo>
                      <a:pt x="35" y="151"/>
                      <a:pt x="36" y="149"/>
                      <a:pt x="36" y="149"/>
                    </a:cubicBezTo>
                    <a:cubicBezTo>
                      <a:pt x="38" y="148"/>
                      <a:pt x="38" y="148"/>
                      <a:pt x="38" y="148"/>
                    </a:cubicBezTo>
                    <a:cubicBezTo>
                      <a:pt x="38" y="148"/>
                      <a:pt x="38" y="146"/>
                      <a:pt x="41" y="146"/>
                    </a:cubicBezTo>
                    <a:cubicBezTo>
                      <a:pt x="43" y="147"/>
                      <a:pt x="44" y="146"/>
                      <a:pt x="45" y="147"/>
                    </a:cubicBezTo>
                    <a:cubicBezTo>
                      <a:pt x="45" y="148"/>
                      <a:pt x="43" y="151"/>
                      <a:pt x="45" y="151"/>
                    </a:cubicBezTo>
                    <a:cubicBezTo>
                      <a:pt x="46" y="152"/>
                      <a:pt x="51" y="150"/>
                      <a:pt x="52" y="150"/>
                    </a:cubicBezTo>
                    <a:cubicBezTo>
                      <a:pt x="53" y="150"/>
                      <a:pt x="54" y="151"/>
                      <a:pt x="55" y="153"/>
                    </a:cubicBezTo>
                    <a:cubicBezTo>
                      <a:pt x="55" y="155"/>
                      <a:pt x="56" y="157"/>
                      <a:pt x="57" y="158"/>
                    </a:cubicBezTo>
                    <a:cubicBezTo>
                      <a:pt x="59" y="159"/>
                      <a:pt x="58" y="161"/>
                      <a:pt x="59" y="163"/>
                    </a:cubicBezTo>
                    <a:cubicBezTo>
                      <a:pt x="59" y="165"/>
                      <a:pt x="63" y="166"/>
                      <a:pt x="64" y="166"/>
                    </a:cubicBezTo>
                    <a:cubicBezTo>
                      <a:pt x="65" y="166"/>
                      <a:pt x="69" y="166"/>
                      <a:pt x="70" y="167"/>
                    </a:cubicBezTo>
                    <a:cubicBezTo>
                      <a:pt x="71" y="167"/>
                      <a:pt x="70" y="169"/>
                      <a:pt x="73" y="170"/>
                    </a:cubicBezTo>
                    <a:cubicBezTo>
                      <a:pt x="75" y="171"/>
                      <a:pt x="75" y="175"/>
                      <a:pt x="75" y="175"/>
                    </a:cubicBezTo>
                    <a:cubicBezTo>
                      <a:pt x="75" y="175"/>
                      <a:pt x="76" y="179"/>
                      <a:pt x="76" y="180"/>
                    </a:cubicBezTo>
                    <a:cubicBezTo>
                      <a:pt x="75" y="181"/>
                      <a:pt x="75" y="183"/>
                      <a:pt x="77" y="184"/>
                    </a:cubicBezTo>
                    <a:cubicBezTo>
                      <a:pt x="78" y="184"/>
                      <a:pt x="82" y="185"/>
                      <a:pt x="82" y="185"/>
                    </a:cubicBezTo>
                    <a:cubicBezTo>
                      <a:pt x="82" y="185"/>
                      <a:pt x="80" y="187"/>
                      <a:pt x="83" y="189"/>
                    </a:cubicBezTo>
                    <a:cubicBezTo>
                      <a:pt x="86" y="190"/>
                      <a:pt x="89" y="191"/>
                      <a:pt x="90" y="191"/>
                    </a:cubicBezTo>
                    <a:cubicBezTo>
                      <a:pt x="91" y="192"/>
                      <a:pt x="88" y="195"/>
                      <a:pt x="92" y="194"/>
                    </a:cubicBezTo>
                    <a:cubicBezTo>
                      <a:pt x="96" y="194"/>
                      <a:pt x="99" y="193"/>
                      <a:pt x="101" y="195"/>
                    </a:cubicBezTo>
                    <a:cubicBezTo>
                      <a:pt x="103" y="196"/>
                      <a:pt x="101" y="198"/>
                      <a:pt x="106" y="201"/>
                    </a:cubicBezTo>
                    <a:cubicBezTo>
                      <a:pt x="110" y="203"/>
                      <a:pt x="112" y="204"/>
                      <a:pt x="113" y="205"/>
                    </a:cubicBezTo>
                    <a:cubicBezTo>
                      <a:pt x="114" y="205"/>
                      <a:pt x="116" y="205"/>
                      <a:pt x="116" y="209"/>
                    </a:cubicBezTo>
                    <a:cubicBezTo>
                      <a:pt x="115" y="212"/>
                      <a:pt x="115" y="214"/>
                      <a:pt x="113" y="216"/>
                    </a:cubicBezTo>
                    <a:cubicBezTo>
                      <a:pt x="111" y="217"/>
                      <a:pt x="109" y="222"/>
                      <a:pt x="108" y="223"/>
                    </a:cubicBezTo>
                    <a:cubicBezTo>
                      <a:pt x="107" y="225"/>
                      <a:pt x="105" y="227"/>
                      <a:pt x="107" y="229"/>
                    </a:cubicBezTo>
                    <a:cubicBezTo>
                      <a:pt x="108" y="232"/>
                      <a:pt x="109" y="234"/>
                      <a:pt x="109" y="236"/>
                    </a:cubicBezTo>
                    <a:cubicBezTo>
                      <a:pt x="109" y="237"/>
                      <a:pt x="110" y="241"/>
                      <a:pt x="109" y="243"/>
                    </a:cubicBezTo>
                    <a:cubicBezTo>
                      <a:pt x="108" y="245"/>
                      <a:pt x="106" y="248"/>
                      <a:pt x="106" y="248"/>
                    </a:cubicBezTo>
                    <a:cubicBezTo>
                      <a:pt x="106" y="248"/>
                      <a:pt x="109" y="250"/>
                      <a:pt x="107" y="253"/>
                    </a:cubicBezTo>
                    <a:cubicBezTo>
                      <a:pt x="105" y="255"/>
                      <a:pt x="101" y="258"/>
                      <a:pt x="100" y="258"/>
                    </a:cubicBezTo>
                    <a:cubicBezTo>
                      <a:pt x="98" y="259"/>
                      <a:pt x="95" y="262"/>
                      <a:pt x="95" y="262"/>
                    </a:cubicBezTo>
                    <a:cubicBezTo>
                      <a:pt x="95" y="262"/>
                      <a:pt x="95" y="269"/>
                      <a:pt x="95" y="270"/>
                    </a:cubicBezTo>
                    <a:cubicBezTo>
                      <a:pt x="94" y="272"/>
                      <a:pt x="88" y="283"/>
                      <a:pt x="90" y="286"/>
                    </a:cubicBezTo>
                    <a:cubicBezTo>
                      <a:pt x="92" y="288"/>
                      <a:pt x="93" y="291"/>
                      <a:pt x="92" y="293"/>
                    </a:cubicBezTo>
                    <a:cubicBezTo>
                      <a:pt x="91" y="295"/>
                      <a:pt x="91" y="294"/>
                      <a:pt x="90" y="296"/>
                    </a:cubicBezTo>
                    <a:cubicBezTo>
                      <a:pt x="89" y="297"/>
                      <a:pt x="85" y="296"/>
                      <a:pt x="88" y="300"/>
                    </a:cubicBezTo>
                    <a:cubicBezTo>
                      <a:pt x="90" y="304"/>
                      <a:pt x="92" y="305"/>
                      <a:pt x="93" y="307"/>
                    </a:cubicBezTo>
                    <a:cubicBezTo>
                      <a:pt x="94" y="310"/>
                      <a:pt x="94" y="310"/>
                      <a:pt x="95" y="313"/>
                    </a:cubicBezTo>
                    <a:cubicBezTo>
                      <a:pt x="97" y="315"/>
                      <a:pt x="98" y="317"/>
                      <a:pt x="100" y="319"/>
                    </a:cubicBezTo>
                    <a:cubicBezTo>
                      <a:pt x="102" y="321"/>
                      <a:pt x="104" y="322"/>
                      <a:pt x="104" y="324"/>
                    </a:cubicBezTo>
                    <a:cubicBezTo>
                      <a:pt x="104" y="326"/>
                      <a:pt x="109" y="330"/>
                      <a:pt x="103" y="327"/>
                    </a:cubicBezTo>
                    <a:cubicBezTo>
                      <a:pt x="98" y="324"/>
                      <a:pt x="103" y="327"/>
                      <a:pt x="96" y="321"/>
                    </a:cubicBezTo>
                    <a:cubicBezTo>
                      <a:pt x="90" y="316"/>
                      <a:pt x="88" y="318"/>
                      <a:pt x="85" y="315"/>
                    </a:cubicBezTo>
                    <a:cubicBezTo>
                      <a:pt x="82" y="311"/>
                      <a:pt x="87" y="323"/>
                      <a:pt x="81" y="309"/>
                    </a:cubicBezTo>
                    <a:cubicBezTo>
                      <a:pt x="76" y="295"/>
                      <a:pt x="74" y="296"/>
                      <a:pt x="73" y="293"/>
                    </a:cubicBezTo>
                    <a:cubicBezTo>
                      <a:pt x="71" y="290"/>
                      <a:pt x="73" y="294"/>
                      <a:pt x="69" y="286"/>
                    </a:cubicBezTo>
                    <a:cubicBezTo>
                      <a:pt x="65" y="279"/>
                      <a:pt x="68" y="284"/>
                      <a:pt x="65" y="279"/>
                    </a:cubicBezTo>
                    <a:cubicBezTo>
                      <a:pt x="61" y="275"/>
                      <a:pt x="61" y="281"/>
                      <a:pt x="59" y="273"/>
                    </a:cubicBezTo>
                    <a:cubicBezTo>
                      <a:pt x="57" y="264"/>
                      <a:pt x="57" y="270"/>
                      <a:pt x="55" y="260"/>
                    </a:cubicBezTo>
                    <a:cubicBezTo>
                      <a:pt x="53" y="251"/>
                      <a:pt x="57" y="251"/>
                      <a:pt x="51" y="246"/>
                    </a:cubicBezTo>
                    <a:cubicBezTo>
                      <a:pt x="46" y="242"/>
                      <a:pt x="47" y="244"/>
                      <a:pt x="45" y="241"/>
                    </a:cubicBezTo>
                    <a:cubicBezTo>
                      <a:pt x="43" y="238"/>
                      <a:pt x="45" y="241"/>
                      <a:pt x="41" y="233"/>
                    </a:cubicBezTo>
                    <a:cubicBezTo>
                      <a:pt x="36" y="225"/>
                      <a:pt x="30" y="221"/>
                      <a:pt x="30" y="208"/>
                    </a:cubicBezTo>
                    <a:cubicBezTo>
                      <a:pt x="31" y="194"/>
                      <a:pt x="31" y="192"/>
                      <a:pt x="31" y="192"/>
                    </a:cubicBezTo>
                    <a:cubicBezTo>
                      <a:pt x="31" y="192"/>
                      <a:pt x="24" y="186"/>
                      <a:pt x="26" y="178"/>
                    </a:cubicBezTo>
                    <a:cubicBezTo>
                      <a:pt x="28" y="170"/>
                      <a:pt x="29" y="173"/>
                      <a:pt x="28" y="170"/>
                    </a:cubicBezTo>
                    <a:cubicBezTo>
                      <a:pt x="27" y="168"/>
                      <a:pt x="27" y="168"/>
                      <a:pt x="24" y="165"/>
                    </a:cubicBezTo>
                    <a:cubicBezTo>
                      <a:pt x="22" y="162"/>
                      <a:pt x="22" y="162"/>
                      <a:pt x="21" y="160"/>
                    </a:cubicBezTo>
                    <a:cubicBezTo>
                      <a:pt x="21" y="158"/>
                      <a:pt x="20" y="154"/>
                      <a:pt x="20" y="154"/>
                    </a:cubicBezTo>
                    <a:cubicBezTo>
                      <a:pt x="18" y="155"/>
                      <a:pt x="18" y="155"/>
                      <a:pt x="18" y="155"/>
                    </a:cubicBezTo>
                    <a:cubicBezTo>
                      <a:pt x="18" y="155"/>
                      <a:pt x="0" y="336"/>
                      <a:pt x="180" y="362"/>
                    </a:cubicBezTo>
                    <a:cubicBezTo>
                      <a:pt x="180" y="362"/>
                      <a:pt x="138" y="353"/>
                      <a:pt x="135" y="345"/>
                    </a:cubicBezTo>
                    <a:cubicBezTo>
                      <a:pt x="135" y="345"/>
                      <a:pt x="134" y="337"/>
                      <a:pt x="135" y="337"/>
                    </a:cubicBezTo>
                    <a:cubicBezTo>
                      <a:pt x="137" y="337"/>
                      <a:pt x="140" y="339"/>
                      <a:pt x="142" y="337"/>
                    </a:cubicBezTo>
                    <a:cubicBezTo>
                      <a:pt x="145" y="335"/>
                      <a:pt x="148" y="332"/>
                      <a:pt x="148" y="332"/>
                    </a:cubicBezTo>
                    <a:cubicBezTo>
                      <a:pt x="148" y="335"/>
                      <a:pt x="148" y="335"/>
                      <a:pt x="148" y="335"/>
                    </a:cubicBezTo>
                    <a:cubicBezTo>
                      <a:pt x="148" y="335"/>
                      <a:pt x="146" y="336"/>
                      <a:pt x="154" y="335"/>
                    </a:cubicBezTo>
                    <a:cubicBezTo>
                      <a:pt x="162" y="333"/>
                      <a:pt x="162" y="334"/>
                      <a:pt x="165" y="333"/>
                    </a:cubicBezTo>
                    <a:cubicBezTo>
                      <a:pt x="168" y="332"/>
                      <a:pt x="171" y="325"/>
                      <a:pt x="173" y="329"/>
                    </a:cubicBezTo>
                    <a:cubicBezTo>
                      <a:pt x="175" y="333"/>
                      <a:pt x="171" y="331"/>
                      <a:pt x="175" y="333"/>
                    </a:cubicBezTo>
                    <a:cubicBezTo>
                      <a:pt x="179" y="335"/>
                      <a:pt x="186" y="332"/>
                      <a:pt x="186" y="332"/>
                    </a:cubicBezTo>
                    <a:cubicBezTo>
                      <a:pt x="186" y="332"/>
                      <a:pt x="198" y="333"/>
                      <a:pt x="200" y="332"/>
                    </a:cubicBezTo>
                    <a:cubicBezTo>
                      <a:pt x="201" y="330"/>
                      <a:pt x="201" y="328"/>
                      <a:pt x="203" y="329"/>
                    </a:cubicBezTo>
                    <a:cubicBezTo>
                      <a:pt x="205" y="329"/>
                      <a:pt x="206" y="332"/>
                      <a:pt x="206" y="332"/>
                    </a:cubicBezTo>
                    <a:cubicBezTo>
                      <a:pt x="200" y="336"/>
                      <a:pt x="200" y="336"/>
                      <a:pt x="200" y="336"/>
                    </a:cubicBezTo>
                    <a:cubicBezTo>
                      <a:pt x="193" y="341"/>
                      <a:pt x="193" y="341"/>
                      <a:pt x="193" y="341"/>
                    </a:cubicBezTo>
                    <a:cubicBezTo>
                      <a:pt x="193" y="341"/>
                      <a:pt x="190" y="342"/>
                      <a:pt x="193" y="343"/>
                    </a:cubicBezTo>
                    <a:cubicBezTo>
                      <a:pt x="195" y="344"/>
                      <a:pt x="197" y="344"/>
                      <a:pt x="200" y="344"/>
                    </a:cubicBezTo>
                    <a:cubicBezTo>
                      <a:pt x="203" y="345"/>
                      <a:pt x="210" y="350"/>
                      <a:pt x="212" y="347"/>
                    </a:cubicBezTo>
                    <a:cubicBezTo>
                      <a:pt x="213" y="343"/>
                      <a:pt x="214" y="343"/>
                      <a:pt x="215" y="341"/>
                    </a:cubicBezTo>
                    <a:cubicBezTo>
                      <a:pt x="216" y="339"/>
                      <a:pt x="216" y="336"/>
                      <a:pt x="219" y="336"/>
                    </a:cubicBezTo>
                    <a:cubicBezTo>
                      <a:pt x="222" y="336"/>
                      <a:pt x="225" y="337"/>
                      <a:pt x="225" y="337"/>
                    </a:cubicBezTo>
                    <a:cubicBezTo>
                      <a:pt x="222" y="343"/>
                      <a:pt x="222" y="343"/>
                      <a:pt x="222" y="343"/>
                    </a:cubicBezTo>
                    <a:cubicBezTo>
                      <a:pt x="222" y="343"/>
                      <a:pt x="227" y="342"/>
                      <a:pt x="230" y="342"/>
                    </a:cubicBezTo>
                    <a:cubicBezTo>
                      <a:pt x="232" y="342"/>
                      <a:pt x="232" y="346"/>
                      <a:pt x="235" y="343"/>
                    </a:cubicBezTo>
                    <a:cubicBezTo>
                      <a:pt x="238" y="340"/>
                      <a:pt x="239" y="340"/>
                      <a:pt x="242" y="339"/>
                    </a:cubicBezTo>
                    <a:cubicBezTo>
                      <a:pt x="245" y="339"/>
                      <a:pt x="249" y="337"/>
                      <a:pt x="250" y="338"/>
                    </a:cubicBezTo>
                    <a:cubicBezTo>
                      <a:pt x="251" y="338"/>
                      <a:pt x="254" y="339"/>
                      <a:pt x="255" y="339"/>
                    </a:cubicBezTo>
                    <a:cubicBezTo>
                      <a:pt x="257" y="339"/>
                      <a:pt x="263" y="343"/>
                      <a:pt x="264" y="343"/>
                    </a:cubicBezTo>
                    <a:cubicBezTo>
                      <a:pt x="266" y="342"/>
                      <a:pt x="273" y="342"/>
                      <a:pt x="273" y="342"/>
                    </a:cubicBezTo>
                    <a:cubicBezTo>
                      <a:pt x="273" y="342"/>
                      <a:pt x="252" y="361"/>
                      <a:pt x="208" y="362"/>
                    </a:cubicBezTo>
                    <a:cubicBezTo>
                      <a:pt x="208" y="362"/>
                      <a:pt x="307" y="367"/>
                      <a:pt x="363" y="270"/>
                    </a:cubicBezTo>
                    <a:cubicBezTo>
                      <a:pt x="419" y="173"/>
                      <a:pt x="380" y="49"/>
                      <a:pt x="253" y="5"/>
                    </a:cubicBezTo>
                    <a:cubicBezTo>
                      <a:pt x="253" y="5"/>
                      <a:pt x="348" y="41"/>
                      <a:pt x="373" y="132"/>
                    </a:cubicBezTo>
                    <a:cubicBezTo>
                      <a:pt x="373" y="134"/>
                      <a:pt x="373" y="134"/>
                      <a:pt x="373" y="134"/>
                    </a:cubicBezTo>
                    <a:cubicBezTo>
                      <a:pt x="370" y="131"/>
                      <a:pt x="370" y="133"/>
                      <a:pt x="368" y="128"/>
                    </a:cubicBezTo>
                    <a:cubicBezTo>
                      <a:pt x="366" y="124"/>
                      <a:pt x="367" y="125"/>
                      <a:pt x="366" y="122"/>
                    </a:cubicBezTo>
                    <a:cubicBezTo>
                      <a:pt x="364" y="119"/>
                      <a:pt x="364" y="121"/>
                      <a:pt x="362" y="118"/>
                    </a:cubicBezTo>
                    <a:cubicBezTo>
                      <a:pt x="360" y="115"/>
                      <a:pt x="360" y="115"/>
                      <a:pt x="358" y="114"/>
                    </a:cubicBezTo>
                    <a:cubicBezTo>
                      <a:pt x="356" y="112"/>
                      <a:pt x="355" y="106"/>
                      <a:pt x="353" y="105"/>
                    </a:cubicBezTo>
                    <a:cubicBezTo>
                      <a:pt x="352" y="103"/>
                      <a:pt x="348" y="103"/>
                      <a:pt x="346" y="102"/>
                    </a:cubicBezTo>
                    <a:cubicBezTo>
                      <a:pt x="345" y="102"/>
                      <a:pt x="346" y="100"/>
                      <a:pt x="345" y="102"/>
                    </a:cubicBezTo>
                    <a:cubicBezTo>
                      <a:pt x="344" y="104"/>
                      <a:pt x="347" y="107"/>
                      <a:pt x="347" y="107"/>
                    </a:cubicBezTo>
                    <a:cubicBezTo>
                      <a:pt x="347" y="114"/>
                      <a:pt x="347" y="114"/>
                      <a:pt x="347" y="114"/>
                    </a:cubicBezTo>
                    <a:cubicBezTo>
                      <a:pt x="347" y="114"/>
                      <a:pt x="350" y="121"/>
                      <a:pt x="350" y="122"/>
                    </a:cubicBezTo>
                    <a:cubicBezTo>
                      <a:pt x="350" y="124"/>
                      <a:pt x="348" y="129"/>
                      <a:pt x="348" y="129"/>
                    </a:cubicBezTo>
                    <a:cubicBezTo>
                      <a:pt x="348" y="129"/>
                      <a:pt x="347" y="134"/>
                      <a:pt x="345" y="135"/>
                    </a:cubicBezTo>
                    <a:cubicBezTo>
                      <a:pt x="343" y="136"/>
                      <a:pt x="334" y="137"/>
                      <a:pt x="334" y="137"/>
                    </a:cubicBezTo>
                    <a:cubicBezTo>
                      <a:pt x="334" y="137"/>
                      <a:pt x="331" y="134"/>
                      <a:pt x="329" y="131"/>
                    </a:cubicBezTo>
                    <a:cubicBezTo>
                      <a:pt x="327" y="128"/>
                      <a:pt x="322" y="127"/>
                      <a:pt x="321" y="126"/>
                    </a:cubicBezTo>
                    <a:cubicBezTo>
                      <a:pt x="320" y="124"/>
                      <a:pt x="322" y="122"/>
                      <a:pt x="319" y="118"/>
                    </a:cubicBezTo>
                    <a:cubicBezTo>
                      <a:pt x="317" y="115"/>
                      <a:pt x="319" y="116"/>
                      <a:pt x="316" y="113"/>
                    </a:cubicBezTo>
                    <a:cubicBezTo>
                      <a:pt x="313" y="110"/>
                      <a:pt x="313" y="110"/>
                      <a:pt x="313" y="110"/>
                    </a:cubicBezTo>
                    <a:cubicBezTo>
                      <a:pt x="313" y="110"/>
                      <a:pt x="305" y="107"/>
                      <a:pt x="307" y="112"/>
                    </a:cubicBezTo>
                    <a:cubicBezTo>
                      <a:pt x="310" y="116"/>
                      <a:pt x="307" y="121"/>
                      <a:pt x="309" y="121"/>
                    </a:cubicBezTo>
                    <a:cubicBezTo>
                      <a:pt x="311" y="121"/>
                      <a:pt x="313" y="120"/>
                      <a:pt x="314" y="124"/>
                    </a:cubicBezTo>
                    <a:cubicBezTo>
                      <a:pt x="316" y="127"/>
                      <a:pt x="316" y="129"/>
                      <a:pt x="318" y="130"/>
                    </a:cubicBezTo>
                    <a:cubicBezTo>
                      <a:pt x="319" y="132"/>
                      <a:pt x="319" y="137"/>
                      <a:pt x="321" y="138"/>
                    </a:cubicBezTo>
                    <a:cubicBezTo>
                      <a:pt x="323" y="138"/>
                      <a:pt x="328" y="138"/>
                      <a:pt x="327" y="140"/>
                    </a:cubicBezTo>
                    <a:cubicBezTo>
                      <a:pt x="327" y="142"/>
                      <a:pt x="324" y="145"/>
                      <a:pt x="327" y="146"/>
                    </a:cubicBezTo>
                    <a:cubicBezTo>
                      <a:pt x="330" y="147"/>
                      <a:pt x="331" y="148"/>
                      <a:pt x="332" y="147"/>
                    </a:cubicBezTo>
                    <a:cubicBezTo>
                      <a:pt x="334" y="147"/>
                      <a:pt x="333" y="148"/>
                      <a:pt x="336" y="147"/>
                    </a:cubicBezTo>
                    <a:cubicBezTo>
                      <a:pt x="339" y="145"/>
                      <a:pt x="343" y="145"/>
                      <a:pt x="343" y="145"/>
                    </a:cubicBezTo>
                    <a:cubicBezTo>
                      <a:pt x="343" y="145"/>
                      <a:pt x="346" y="148"/>
                      <a:pt x="346" y="150"/>
                    </a:cubicBezTo>
                    <a:cubicBezTo>
                      <a:pt x="346" y="151"/>
                      <a:pt x="345" y="158"/>
                      <a:pt x="345" y="158"/>
                    </a:cubicBezTo>
                    <a:cubicBezTo>
                      <a:pt x="341" y="165"/>
                      <a:pt x="341" y="165"/>
                      <a:pt x="341" y="165"/>
                    </a:cubicBezTo>
                    <a:cubicBezTo>
                      <a:pt x="341" y="165"/>
                      <a:pt x="342" y="178"/>
                      <a:pt x="340" y="178"/>
                    </a:cubicBezTo>
                    <a:cubicBezTo>
                      <a:pt x="337" y="178"/>
                      <a:pt x="335" y="184"/>
                      <a:pt x="334" y="185"/>
                    </a:cubicBezTo>
                    <a:cubicBezTo>
                      <a:pt x="332" y="186"/>
                      <a:pt x="332" y="194"/>
                      <a:pt x="332" y="194"/>
                    </a:cubicBezTo>
                    <a:cubicBezTo>
                      <a:pt x="328" y="199"/>
                      <a:pt x="328" y="199"/>
                      <a:pt x="328" y="199"/>
                    </a:cubicBezTo>
                    <a:cubicBezTo>
                      <a:pt x="328" y="199"/>
                      <a:pt x="328" y="205"/>
                      <a:pt x="328" y="207"/>
                    </a:cubicBezTo>
                    <a:cubicBezTo>
                      <a:pt x="328" y="209"/>
                      <a:pt x="329" y="216"/>
                      <a:pt x="328" y="219"/>
                    </a:cubicBezTo>
                    <a:cubicBezTo>
                      <a:pt x="328" y="222"/>
                      <a:pt x="323" y="226"/>
                      <a:pt x="323" y="226"/>
                    </a:cubicBezTo>
                    <a:cubicBezTo>
                      <a:pt x="323" y="226"/>
                      <a:pt x="329" y="232"/>
                      <a:pt x="326" y="233"/>
                    </a:cubicBezTo>
                    <a:cubicBezTo>
                      <a:pt x="322" y="234"/>
                      <a:pt x="319" y="239"/>
                      <a:pt x="318" y="240"/>
                    </a:cubicBezTo>
                    <a:cubicBezTo>
                      <a:pt x="317" y="241"/>
                      <a:pt x="318" y="244"/>
                      <a:pt x="316" y="244"/>
                    </a:cubicBezTo>
                    <a:cubicBezTo>
                      <a:pt x="313" y="245"/>
                      <a:pt x="310" y="245"/>
                      <a:pt x="310" y="246"/>
                    </a:cubicBezTo>
                    <a:cubicBezTo>
                      <a:pt x="310" y="248"/>
                      <a:pt x="310" y="253"/>
                      <a:pt x="310" y="253"/>
                    </a:cubicBezTo>
                    <a:cubicBezTo>
                      <a:pt x="303" y="263"/>
                      <a:pt x="303" y="263"/>
                      <a:pt x="303" y="263"/>
                    </a:cubicBezTo>
                    <a:cubicBezTo>
                      <a:pt x="295" y="269"/>
                      <a:pt x="295" y="269"/>
                      <a:pt x="295" y="269"/>
                    </a:cubicBezTo>
                    <a:cubicBezTo>
                      <a:pt x="295" y="269"/>
                      <a:pt x="296" y="274"/>
                      <a:pt x="293" y="275"/>
                    </a:cubicBezTo>
                    <a:cubicBezTo>
                      <a:pt x="290" y="275"/>
                      <a:pt x="282" y="278"/>
                      <a:pt x="281" y="280"/>
                    </a:cubicBezTo>
                    <a:cubicBezTo>
                      <a:pt x="279" y="281"/>
                      <a:pt x="273" y="284"/>
                      <a:pt x="271" y="284"/>
                    </a:cubicBezTo>
                    <a:cubicBezTo>
                      <a:pt x="269" y="284"/>
                      <a:pt x="272" y="290"/>
                      <a:pt x="269" y="284"/>
                    </a:cubicBezTo>
                    <a:cubicBezTo>
                      <a:pt x="265" y="278"/>
                      <a:pt x="268" y="282"/>
                      <a:pt x="265" y="275"/>
                    </a:cubicBezTo>
                    <a:cubicBezTo>
                      <a:pt x="262" y="268"/>
                      <a:pt x="262" y="273"/>
                      <a:pt x="262" y="268"/>
                    </a:cubicBezTo>
                    <a:cubicBezTo>
                      <a:pt x="262" y="263"/>
                      <a:pt x="262" y="268"/>
                      <a:pt x="262" y="263"/>
                    </a:cubicBezTo>
                    <a:cubicBezTo>
                      <a:pt x="261" y="258"/>
                      <a:pt x="263" y="262"/>
                      <a:pt x="260" y="256"/>
                    </a:cubicBezTo>
                    <a:cubicBezTo>
                      <a:pt x="258" y="251"/>
                      <a:pt x="258" y="252"/>
                      <a:pt x="255" y="249"/>
                    </a:cubicBezTo>
                    <a:cubicBezTo>
                      <a:pt x="251" y="245"/>
                      <a:pt x="249" y="249"/>
                      <a:pt x="251" y="243"/>
                    </a:cubicBezTo>
                    <a:cubicBezTo>
                      <a:pt x="253" y="238"/>
                      <a:pt x="252" y="243"/>
                      <a:pt x="253" y="238"/>
                    </a:cubicBezTo>
                    <a:cubicBezTo>
                      <a:pt x="254" y="232"/>
                      <a:pt x="253" y="231"/>
                      <a:pt x="256" y="229"/>
                    </a:cubicBezTo>
                    <a:cubicBezTo>
                      <a:pt x="260" y="226"/>
                      <a:pt x="263" y="226"/>
                      <a:pt x="262" y="222"/>
                    </a:cubicBezTo>
                    <a:cubicBezTo>
                      <a:pt x="262" y="219"/>
                      <a:pt x="262" y="218"/>
                      <a:pt x="261" y="216"/>
                    </a:cubicBezTo>
                    <a:cubicBezTo>
                      <a:pt x="260" y="213"/>
                      <a:pt x="257" y="210"/>
                      <a:pt x="256" y="209"/>
                    </a:cubicBezTo>
                    <a:cubicBezTo>
                      <a:pt x="256" y="207"/>
                      <a:pt x="256" y="208"/>
                      <a:pt x="253" y="204"/>
                    </a:cubicBezTo>
                    <a:cubicBezTo>
                      <a:pt x="251" y="201"/>
                      <a:pt x="249" y="198"/>
                      <a:pt x="249" y="198"/>
                    </a:cubicBezTo>
                    <a:cubicBezTo>
                      <a:pt x="249" y="198"/>
                      <a:pt x="248" y="189"/>
                      <a:pt x="248" y="186"/>
                    </a:cubicBezTo>
                    <a:cubicBezTo>
                      <a:pt x="248" y="183"/>
                      <a:pt x="247" y="188"/>
                      <a:pt x="248" y="183"/>
                    </a:cubicBezTo>
                    <a:cubicBezTo>
                      <a:pt x="249" y="177"/>
                      <a:pt x="250" y="174"/>
                      <a:pt x="250" y="174"/>
                    </a:cubicBezTo>
                    <a:cubicBezTo>
                      <a:pt x="250" y="174"/>
                      <a:pt x="243" y="169"/>
                      <a:pt x="241" y="170"/>
                    </a:cubicBezTo>
                    <a:cubicBezTo>
                      <a:pt x="238" y="170"/>
                      <a:pt x="239" y="174"/>
                      <a:pt x="235" y="171"/>
                    </a:cubicBezTo>
                    <a:cubicBezTo>
                      <a:pt x="231" y="168"/>
                      <a:pt x="232" y="166"/>
                      <a:pt x="230" y="165"/>
                    </a:cubicBezTo>
                    <a:cubicBezTo>
                      <a:pt x="229" y="164"/>
                      <a:pt x="227" y="164"/>
                      <a:pt x="224" y="165"/>
                    </a:cubicBezTo>
                    <a:cubicBezTo>
                      <a:pt x="222" y="167"/>
                      <a:pt x="218" y="167"/>
                      <a:pt x="214" y="169"/>
                    </a:cubicBezTo>
                    <a:cubicBezTo>
                      <a:pt x="210" y="171"/>
                      <a:pt x="209" y="170"/>
                      <a:pt x="204" y="170"/>
                    </a:cubicBezTo>
                    <a:cubicBezTo>
                      <a:pt x="198" y="170"/>
                      <a:pt x="192" y="172"/>
                      <a:pt x="189" y="170"/>
                    </a:cubicBezTo>
                    <a:cubicBezTo>
                      <a:pt x="185" y="168"/>
                      <a:pt x="184" y="171"/>
                      <a:pt x="183" y="166"/>
                    </a:cubicBezTo>
                    <a:cubicBezTo>
                      <a:pt x="181" y="162"/>
                      <a:pt x="183" y="162"/>
                      <a:pt x="179" y="160"/>
                    </a:cubicBezTo>
                    <a:cubicBezTo>
                      <a:pt x="175" y="158"/>
                      <a:pt x="174" y="160"/>
                      <a:pt x="174" y="156"/>
                    </a:cubicBezTo>
                    <a:cubicBezTo>
                      <a:pt x="173" y="152"/>
                      <a:pt x="175" y="153"/>
                      <a:pt x="172" y="150"/>
                    </a:cubicBezTo>
                    <a:cubicBezTo>
                      <a:pt x="169" y="146"/>
                      <a:pt x="174" y="151"/>
                      <a:pt x="169" y="146"/>
                    </a:cubicBezTo>
                    <a:cubicBezTo>
                      <a:pt x="165" y="141"/>
                      <a:pt x="163" y="145"/>
                      <a:pt x="165" y="141"/>
                    </a:cubicBezTo>
                    <a:cubicBezTo>
                      <a:pt x="166" y="137"/>
                      <a:pt x="168" y="139"/>
                      <a:pt x="168" y="134"/>
                    </a:cubicBezTo>
                    <a:cubicBezTo>
                      <a:pt x="168" y="129"/>
                      <a:pt x="175" y="136"/>
                      <a:pt x="171" y="126"/>
                    </a:cubicBezTo>
                    <a:cubicBezTo>
                      <a:pt x="166" y="116"/>
                      <a:pt x="165" y="118"/>
                      <a:pt x="169" y="110"/>
                    </a:cubicBezTo>
                    <a:cubicBezTo>
                      <a:pt x="174" y="103"/>
                      <a:pt x="179" y="100"/>
                      <a:pt x="180" y="98"/>
                    </a:cubicBezTo>
                    <a:cubicBezTo>
                      <a:pt x="181" y="97"/>
                      <a:pt x="183" y="92"/>
                      <a:pt x="184" y="91"/>
                    </a:cubicBezTo>
                    <a:cubicBezTo>
                      <a:pt x="186" y="90"/>
                      <a:pt x="185" y="88"/>
                      <a:pt x="189" y="89"/>
                    </a:cubicBezTo>
                    <a:cubicBezTo>
                      <a:pt x="192" y="89"/>
                      <a:pt x="197" y="88"/>
                      <a:pt x="199" y="85"/>
                    </a:cubicBezTo>
                    <a:cubicBezTo>
                      <a:pt x="202" y="82"/>
                      <a:pt x="205" y="79"/>
                      <a:pt x="207" y="78"/>
                    </a:cubicBezTo>
                    <a:cubicBezTo>
                      <a:pt x="209" y="78"/>
                      <a:pt x="208" y="79"/>
                      <a:pt x="212" y="78"/>
                    </a:cubicBezTo>
                    <a:cubicBezTo>
                      <a:pt x="215" y="77"/>
                      <a:pt x="216" y="76"/>
                      <a:pt x="219" y="76"/>
                    </a:cubicBezTo>
                    <a:cubicBezTo>
                      <a:pt x="221" y="76"/>
                      <a:pt x="216" y="77"/>
                      <a:pt x="224" y="76"/>
                    </a:cubicBezTo>
                    <a:cubicBezTo>
                      <a:pt x="231" y="75"/>
                      <a:pt x="229" y="75"/>
                      <a:pt x="231" y="75"/>
                    </a:cubicBezTo>
                    <a:cubicBezTo>
                      <a:pt x="233" y="75"/>
                      <a:pt x="232" y="75"/>
                      <a:pt x="235" y="76"/>
                    </a:cubicBezTo>
                    <a:cubicBezTo>
                      <a:pt x="238" y="76"/>
                      <a:pt x="237" y="70"/>
                      <a:pt x="238" y="76"/>
                    </a:cubicBezTo>
                    <a:cubicBezTo>
                      <a:pt x="238" y="82"/>
                      <a:pt x="235" y="85"/>
                      <a:pt x="240" y="86"/>
                    </a:cubicBezTo>
                    <a:cubicBezTo>
                      <a:pt x="245" y="86"/>
                      <a:pt x="240" y="86"/>
                      <a:pt x="245" y="86"/>
                    </a:cubicBezTo>
                    <a:cubicBezTo>
                      <a:pt x="251" y="86"/>
                      <a:pt x="249" y="87"/>
                      <a:pt x="252" y="88"/>
                    </a:cubicBezTo>
                    <a:cubicBezTo>
                      <a:pt x="254" y="90"/>
                      <a:pt x="256" y="91"/>
                      <a:pt x="260" y="91"/>
                    </a:cubicBezTo>
                    <a:cubicBezTo>
                      <a:pt x="263" y="91"/>
                      <a:pt x="258" y="97"/>
                      <a:pt x="263" y="91"/>
                    </a:cubicBezTo>
                    <a:cubicBezTo>
                      <a:pt x="269" y="86"/>
                      <a:pt x="259" y="85"/>
                      <a:pt x="269" y="86"/>
                    </a:cubicBezTo>
                    <a:cubicBezTo>
                      <a:pt x="279" y="87"/>
                      <a:pt x="280" y="89"/>
                      <a:pt x="282" y="88"/>
                    </a:cubicBezTo>
                    <a:cubicBezTo>
                      <a:pt x="284" y="87"/>
                      <a:pt x="284" y="89"/>
                      <a:pt x="288" y="87"/>
                    </a:cubicBezTo>
                    <a:cubicBezTo>
                      <a:pt x="293" y="85"/>
                      <a:pt x="293" y="85"/>
                      <a:pt x="295" y="85"/>
                    </a:cubicBezTo>
                    <a:cubicBezTo>
                      <a:pt x="296" y="86"/>
                      <a:pt x="296" y="90"/>
                      <a:pt x="298" y="86"/>
                    </a:cubicBezTo>
                    <a:cubicBezTo>
                      <a:pt x="300" y="82"/>
                      <a:pt x="303" y="84"/>
                      <a:pt x="298" y="81"/>
                    </a:cubicBezTo>
                    <a:cubicBezTo>
                      <a:pt x="293" y="79"/>
                      <a:pt x="291" y="82"/>
                      <a:pt x="290" y="78"/>
                    </a:cubicBezTo>
                    <a:cubicBezTo>
                      <a:pt x="290" y="75"/>
                      <a:pt x="295" y="76"/>
                      <a:pt x="290" y="75"/>
                    </a:cubicBezTo>
                    <a:cubicBezTo>
                      <a:pt x="284" y="74"/>
                      <a:pt x="285" y="74"/>
                      <a:pt x="281" y="73"/>
                    </a:cubicBezTo>
                    <a:cubicBezTo>
                      <a:pt x="278" y="71"/>
                      <a:pt x="274" y="76"/>
                      <a:pt x="272" y="73"/>
                    </a:cubicBezTo>
                    <a:cubicBezTo>
                      <a:pt x="271" y="69"/>
                      <a:pt x="264" y="75"/>
                      <a:pt x="271" y="69"/>
                    </a:cubicBezTo>
                    <a:cubicBezTo>
                      <a:pt x="278" y="62"/>
                      <a:pt x="275" y="60"/>
                      <a:pt x="280" y="61"/>
                    </a:cubicBezTo>
                    <a:cubicBezTo>
                      <a:pt x="285" y="62"/>
                      <a:pt x="284" y="67"/>
                      <a:pt x="287" y="64"/>
                    </a:cubicBezTo>
                    <a:cubicBezTo>
                      <a:pt x="290" y="61"/>
                      <a:pt x="295" y="60"/>
                      <a:pt x="290" y="56"/>
                    </a:cubicBezTo>
                    <a:cubicBezTo>
                      <a:pt x="284" y="52"/>
                      <a:pt x="288" y="54"/>
                      <a:pt x="282" y="51"/>
                    </a:cubicBezTo>
                    <a:cubicBezTo>
                      <a:pt x="277" y="49"/>
                      <a:pt x="272" y="61"/>
                      <a:pt x="269" y="59"/>
                    </a:cubicBezTo>
                    <a:cubicBezTo>
                      <a:pt x="266" y="58"/>
                      <a:pt x="265" y="56"/>
                      <a:pt x="263" y="57"/>
                    </a:cubicBezTo>
                    <a:cubicBezTo>
                      <a:pt x="262" y="58"/>
                      <a:pt x="262" y="63"/>
                      <a:pt x="261" y="66"/>
                    </a:cubicBezTo>
                    <a:cubicBezTo>
                      <a:pt x="261" y="70"/>
                      <a:pt x="264" y="70"/>
                      <a:pt x="259" y="68"/>
                    </a:cubicBezTo>
                    <a:cubicBezTo>
                      <a:pt x="253" y="65"/>
                      <a:pt x="265" y="67"/>
                      <a:pt x="252" y="62"/>
                    </a:cubicBezTo>
                    <a:cubicBezTo>
                      <a:pt x="240" y="57"/>
                      <a:pt x="236" y="58"/>
                      <a:pt x="234" y="60"/>
                    </a:cubicBezTo>
                    <a:cubicBezTo>
                      <a:pt x="232" y="62"/>
                      <a:pt x="230" y="61"/>
                      <a:pt x="228" y="63"/>
                    </a:cubicBezTo>
                    <a:cubicBezTo>
                      <a:pt x="227" y="64"/>
                      <a:pt x="232" y="67"/>
                      <a:pt x="227" y="64"/>
                    </a:cubicBezTo>
                    <a:cubicBezTo>
                      <a:pt x="222" y="61"/>
                      <a:pt x="217" y="66"/>
                      <a:pt x="217" y="66"/>
                    </a:cubicBezTo>
                    <a:cubicBezTo>
                      <a:pt x="217" y="66"/>
                      <a:pt x="215" y="65"/>
                      <a:pt x="213" y="67"/>
                    </a:cubicBezTo>
                    <a:cubicBezTo>
                      <a:pt x="211" y="68"/>
                      <a:pt x="206" y="70"/>
                      <a:pt x="204" y="69"/>
                    </a:cubicBezTo>
                    <a:cubicBezTo>
                      <a:pt x="201" y="68"/>
                      <a:pt x="196" y="70"/>
                      <a:pt x="201" y="64"/>
                    </a:cubicBezTo>
                    <a:cubicBezTo>
                      <a:pt x="205" y="58"/>
                      <a:pt x="202" y="61"/>
                      <a:pt x="209" y="58"/>
                    </a:cubicBezTo>
                    <a:cubicBezTo>
                      <a:pt x="216" y="55"/>
                      <a:pt x="227" y="55"/>
                      <a:pt x="218" y="52"/>
                    </a:cubicBezTo>
                    <a:cubicBezTo>
                      <a:pt x="208" y="50"/>
                      <a:pt x="223" y="50"/>
                      <a:pt x="210" y="44"/>
                    </a:cubicBezTo>
                    <a:cubicBezTo>
                      <a:pt x="198" y="38"/>
                      <a:pt x="198" y="47"/>
                      <a:pt x="198" y="38"/>
                    </a:cubicBezTo>
                    <a:cubicBezTo>
                      <a:pt x="198" y="30"/>
                      <a:pt x="197" y="30"/>
                      <a:pt x="195" y="30"/>
                    </a:cubicBezTo>
                    <a:cubicBezTo>
                      <a:pt x="192" y="31"/>
                      <a:pt x="184" y="32"/>
                      <a:pt x="181" y="33"/>
                    </a:cubicBezTo>
                    <a:cubicBezTo>
                      <a:pt x="178" y="33"/>
                      <a:pt x="182" y="36"/>
                      <a:pt x="176" y="32"/>
                    </a:cubicBezTo>
                    <a:cubicBezTo>
                      <a:pt x="171" y="29"/>
                      <a:pt x="168" y="34"/>
                      <a:pt x="171" y="29"/>
                    </a:cubicBezTo>
                    <a:cubicBezTo>
                      <a:pt x="173" y="24"/>
                      <a:pt x="173" y="23"/>
                      <a:pt x="177" y="20"/>
                    </a:cubicBezTo>
                    <a:cubicBezTo>
                      <a:pt x="180" y="17"/>
                      <a:pt x="179" y="6"/>
                      <a:pt x="188" y="10"/>
                    </a:cubicBezTo>
                    <a:cubicBezTo>
                      <a:pt x="196" y="14"/>
                      <a:pt x="193" y="13"/>
                      <a:pt x="200" y="14"/>
                    </a:cubicBezTo>
                    <a:cubicBezTo>
                      <a:pt x="206" y="14"/>
                      <a:pt x="210" y="13"/>
                      <a:pt x="210" y="11"/>
                    </a:cubicBezTo>
                    <a:cubicBezTo>
                      <a:pt x="210" y="10"/>
                      <a:pt x="202" y="6"/>
                      <a:pt x="202" y="6"/>
                    </a:cubicBezTo>
                    <a:cubicBezTo>
                      <a:pt x="202" y="6"/>
                      <a:pt x="199" y="7"/>
                      <a:pt x="200" y="6"/>
                    </a:cubicBezTo>
                    <a:cubicBezTo>
                      <a:pt x="201" y="5"/>
                      <a:pt x="203" y="2"/>
                      <a:pt x="203" y="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76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6760845" y="4036695"/>
            <a:ext cx="203263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8" rIns="91398" bIns="4569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>
              <a:defRPr/>
            </a:pPr>
            <a:r>
              <a:rPr lang="zh-CN" altLang="en-US" sz="32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</a:rPr>
              <a:t>未来规划</a:t>
            </a:r>
            <a:endParaRPr lang="zh-CN" altLang="en-US" sz="3200" b="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20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组件结构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7" y="1092301"/>
            <a:ext cx="5824417" cy="51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21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/>
              <a:t>页面</a:t>
            </a:r>
            <a:r>
              <a:rPr lang="zh-CN" altLang="en-US" sz="3200" dirty="0" smtClean="0"/>
              <a:t>渲染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4" y="957431"/>
            <a:ext cx="508896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22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页面编辑器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" y="972495"/>
            <a:ext cx="9144000" cy="32590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28" y="1607572"/>
            <a:ext cx="1271847" cy="49855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1764" y="1619066"/>
            <a:ext cx="7708491" cy="24924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62512" y="833780"/>
            <a:ext cx="3505200" cy="71652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" t="4996" r="1462" b="5654"/>
          <a:stretch/>
        </p:blipFill>
        <p:spPr>
          <a:xfrm>
            <a:off x="1864077" y="4191802"/>
            <a:ext cx="5662265" cy="24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23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页面配置</a:t>
            </a:r>
            <a:r>
              <a:rPr lang="en-US" altLang="zh-CN" sz="3200" dirty="0" smtClean="0"/>
              <a:t>JSON</a:t>
            </a:r>
            <a:endParaRPr lang="zh-CN" altLang="en-US" sz="3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0835" y="1228397"/>
            <a:ext cx="8376807" cy="44012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'pageContainer'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组件类型</a:t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'com1'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组件唯一标识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'children'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包含的子组件</a:t>
            </a:r>
            <a:b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'container'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'key'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'com232425'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'children'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}],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'jsUrl'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'http://configapp.58corp.com/custom.js'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页面需要的外链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‘comMap’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'container'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'Container'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7987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24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接口数据格式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28" y="941706"/>
            <a:ext cx="5580568" cy="56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25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数据提交与回填</a:t>
            </a:r>
            <a:r>
              <a:rPr lang="en-US" altLang="zh-CN" sz="3200" dirty="0" smtClean="0"/>
              <a:t>-from</a:t>
            </a:r>
            <a:r>
              <a:rPr lang="zh-CN" altLang="en-US" sz="3200" dirty="0" smtClean="0"/>
              <a:t>组件</a:t>
            </a:r>
            <a:endParaRPr lang="zh-CN" altLang="en-US" sz="3200" dirty="0"/>
          </a:p>
        </p:txBody>
      </p:sp>
      <p:sp>
        <p:nvSpPr>
          <p:cNvPr id="6" name="Text Box 5"/>
          <p:cNvSpPr txBox="1"/>
          <p:nvPr/>
        </p:nvSpPr>
        <p:spPr>
          <a:xfrm>
            <a:off x="97282" y="1126348"/>
            <a:ext cx="27701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Arial" panose="020B0604020202020204" pitchFamily="34" charset="0"/>
              </a:rPr>
              <a:t>数据提交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97282" y="3452142"/>
            <a:ext cx="27701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Arial" panose="020B0604020202020204" pitchFamily="34" charset="0"/>
              </a:rPr>
              <a:t>数据回填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105881" y="1649568"/>
            <a:ext cx="8930808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</a:rPr>
              <a:t>      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subUrl</a:t>
            </a:r>
            <a:r>
              <a:rPr lang="en-US" altLang="zh-CN" sz="2800" dirty="0" smtClean="0">
                <a:latin typeface="Arial" panose="020B0604020202020204" pitchFamily="34" charset="0"/>
              </a:rPr>
              <a:t>     </a:t>
            </a:r>
            <a:r>
              <a:rPr lang="zh-CN" altLang="en-US" sz="2800" dirty="0" smtClean="0">
                <a:latin typeface="Arial" panose="020B0604020202020204" pitchFamily="34" charset="0"/>
              </a:rPr>
              <a:t>数据</a:t>
            </a:r>
            <a:r>
              <a:rPr lang="zh-CN" altLang="en-US" sz="2800" dirty="0" smtClean="0">
                <a:latin typeface="Arial" panose="020B0604020202020204" pitchFamily="34" charset="0"/>
              </a:rPr>
              <a:t>提交的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url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Arial" panose="020B0604020202020204" pitchFamily="34" charset="0"/>
              </a:rPr>
              <a:t>     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subType</a:t>
            </a:r>
            <a:r>
              <a:rPr lang="en-US" altLang="zh-CN" sz="2800" dirty="0" smtClean="0">
                <a:latin typeface="Arial" panose="020B0604020202020204" pitchFamily="34" charset="0"/>
              </a:rPr>
              <a:t>  </a:t>
            </a:r>
            <a:r>
              <a:rPr lang="zh-CN" altLang="en-US" sz="2800" dirty="0" smtClean="0">
                <a:latin typeface="Arial" panose="020B0604020202020204" pitchFamily="34" charset="0"/>
              </a:rPr>
              <a:t>类型 </a:t>
            </a:r>
            <a:r>
              <a:rPr lang="en-US" altLang="zh-CN" sz="2800" dirty="0" smtClean="0">
                <a:latin typeface="Arial" panose="020B0604020202020204" pitchFamily="34" charset="0"/>
              </a:rPr>
              <a:t>get/post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</a:rPr>
              <a:t>      submit() </a:t>
            </a:r>
            <a:r>
              <a:rPr lang="zh-CN" altLang="en-US" sz="2800" dirty="0" smtClean="0">
                <a:latin typeface="Arial" panose="020B0604020202020204" pitchFamily="34" charset="0"/>
              </a:rPr>
              <a:t>  扫描</a:t>
            </a:r>
            <a:r>
              <a:rPr lang="en-US" altLang="zh-CN" sz="2800" dirty="0" smtClean="0">
                <a:latin typeface="Arial" panose="020B0604020202020204" pitchFamily="34" charset="0"/>
              </a:rPr>
              <a:t>from</a:t>
            </a:r>
            <a:r>
              <a:rPr lang="zh-CN" altLang="en-US" sz="2800" dirty="0" smtClean="0">
                <a:latin typeface="Arial" panose="020B0604020202020204" pitchFamily="34" charset="0"/>
              </a:rPr>
              <a:t>容器内所有组件的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subKey</a:t>
            </a:r>
            <a:r>
              <a:rPr lang="en-US" altLang="zh-CN" sz="2800" dirty="0" smtClean="0">
                <a:latin typeface="Arial" panose="020B0604020202020204" pitchFamily="34" charset="0"/>
              </a:rPr>
              <a:t>,</a:t>
            </a:r>
            <a:r>
              <a:rPr lang="zh-CN" altLang="en-US" sz="2800" dirty="0" smtClean="0">
                <a:latin typeface="Arial" panose="020B0604020202020204" pitchFamily="34" charset="0"/>
              </a:rPr>
              <a:t>调用组件的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getValue</a:t>
            </a:r>
            <a:r>
              <a:rPr lang="zh-CN" altLang="en-US" sz="2800" dirty="0" smtClean="0">
                <a:latin typeface="Arial" panose="020B0604020202020204" pitchFamily="34" charset="0"/>
              </a:rPr>
              <a:t>方法获取值。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97282" y="3933806"/>
            <a:ext cx="8930808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</a:rPr>
              <a:t>from:</a:t>
            </a:r>
          </a:p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Arial" panose="020B0604020202020204" pitchFamily="34" charset="0"/>
              </a:rPr>
              <a:t>     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initUrl</a:t>
            </a:r>
            <a:r>
              <a:rPr lang="en-US" altLang="zh-CN" sz="2800" dirty="0" smtClean="0">
                <a:latin typeface="Arial" panose="020B0604020202020204" pitchFamily="34" charset="0"/>
              </a:rPr>
              <a:t>  </a:t>
            </a:r>
            <a:r>
              <a:rPr lang="en-US" altLang="zh-CN" sz="2800" dirty="0" smtClean="0">
                <a:latin typeface="Arial" panose="020B0604020202020204" pitchFamily="34" charset="0"/>
              </a:rPr>
              <a:t>   </a:t>
            </a:r>
            <a:r>
              <a:rPr lang="zh-CN" altLang="en-US" sz="2800" dirty="0" smtClean="0">
                <a:latin typeface="Arial" panose="020B0604020202020204" pitchFamily="34" charset="0"/>
              </a:rPr>
              <a:t>数据</a:t>
            </a:r>
            <a:r>
              <a:rPr lang="zh-CN" altLang="en-US" sz="2800" dirty="0">
                <a:latin typeface="Arial" panose="020B0604020202020204" pitchFamily="34" charset="0"/>
              </a:rPr>
              <a:t>回填</a:t>
            </a:r>
            <a:r>
              <a:rPr lang="zh-CN" altLang="en-US" sz="2800" dirty="0" smtClean="0">
                <a:latin typeface="Arial" panose="020B0604020202020204" pitchFamily="34" charset="0"/>
              </a:rPr>
              <a:t>的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url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Arial" panose="020B0604020202020204" pitchFamily="34" charset="0"/>
              </a:rPr>
              <a:t>     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initType</a:t>
            </a:r>
            <a:r>
              <a:rPr lang="en-US" altLang="zh-CN" sz="2800" dirty="0" smtClean="0">
                <a:latin typeface="Arial" panose="020B0604020202020204" pitchFamily="34" charset="0"/>
              </a:rPr>
              <a:t>  </a:t>
            </a:r>
            <a:r>
              <a:rPr lang="zh-CN" altLang="en-US" sz="2800" dirty="0" smtClean="0">
                <a:latin typeface="Arial" panose="020B0604020202020204" pitchFamily="34" charset="0"/>
              </a:rPr>
              <a:t>类型 </a:t>
            </a:r>
            <a:r>
              <a:rPr lang="en-US" altLang="zh-CN" sz="2800" dirty="0" smtClean="0">
                <a:latin typeface="Arial" panose="020B0604020202020204" pitchFamily="34" charset="0"/>
              </a:rPr>
              <a:t>get/post</a:t>
            </a:r>
          </a:p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</a:rPr>
              <a:t>      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initValue</a:t>
            </a:r>
            <a:r>
              <a:rPr lang="en-US" altLang="zh-CN" sz="2800" dirty="0" smtClean="0">
                <a:latin typeface="Arial" panose="020B0604020202020204" pitchFamily="34" charset="0"/>
              </a:rPr>
              <a:t>() </a:t>
            </a:r>
            <a:r>
              <a:rPr lang="zh-CN" altLang="en-US" sz="2800" dirty="0" smtClean="0">
                <a:latin typeface="Arial" panose="020B0604020202020204" pitchFamily="34" charset="0"/>
              </a:rPr>
              <a:t> 扫描</a:t>
            </a:r>
            <a:r>
              <a:rPr lang="en-US" altLang="zh-CN" sz="2800" dirty="0" smtClean="0">
                <a:latin typeface="Arial" panose="020B0604020202020204" pitchFamily="34" charset="0"/>
              </a:rPr>
              <a:t>from</a:t>
            </a:r>
            <a:r>
              <a:rPr lang="zh-CN" altLang="en-US" sz="2800" dirty="0" smtClean="0">
                <a:latin typeface="Arial" panose="020B0604020202020204" pitchFamily="34" charset="0"/>
              </a:rPr>
              <a:t>容器内所有组件的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initKey</a:t>
            </a:r>
            <a:r>
              <a:rPr lang="en-US" altLang="zh-CN" sz="2800" dirty="0" smtClean="0">
                <a:latin typeface="Arial" panose="020B0604020202020204" pitchFamily="34" charset="0"/>
              </a:rPr>
              <a:t>,</a:t>
            </a:r>
            <a:r>
              <a:rPr lang="zh-CN" altLang="en-US" sz="2800" dirty="0" smtClean="0">
                <a:latin typeface="Arial" panose="020B0604020202020204" pitchFamily="34" charset="0"/>
              </a:rPr>
              <a:t>在</a:t>
            </a:r>
            <a:r>
              <a:rPr lang="en-US" altLang="zh-CN" sz="2800" dirty="0" smtClean="0">
                <a:latin typeface="Arial" panose="020B0604020202020204" pitchFamily="34" charset="0"/>
              </a:rPr>
              <a:t>data</a:t>
            </a:r>
            <a:r>
              <a:rPr lang="zh-CN" altLang="en-US" sz="2800" dirty="0" smtClean="0">
                <a:latin typeface="Arial" panose="020B0604020202020204" pitchFamily="34" charset="0"/>
              </a:rPr>
              <a:t>中获取</a:t>
            </a:r>
            <a:r>
              <a:rPr lang="zh-CN" altLang="en-US" sz="2800" dirty="0">
                <a:latin typeface="Arial" panose="020B0604020202020204" pitchFamily="34" charset="0"/>
              </a:rPr>
              <a:t>回填</a:t>
            </a:r>
            <a:r>
              <a:rPr lang="zh-CN" altLang="en-US" sz="2800" dirty="0" smtClean="0">
                <a:latin typeface="Arial" panose="020B0604020202020204" pitchFamily="34" charset="0"/>
              </a:rPr>
              <a:t>值，调用组件的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setValue</a:t>
            </a:r>
            <a:r>
              <a:rPr lang="zh-CN" altLang="en-US" sz="2800" dirty="0" smtClean="0">
                <a:latin typeface="Arial" panose="020B0604020202020204" pitchFamily="34" charset="0"/>
              </a:rPr>
              <a:t>方法进行回填。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26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组件</a:t>
            </a:r>
            <a:r>
              <a:rPr lang="zh-CN" altLang="en-US" sz="3200" dirty="0" smtClean="0"/>
              <a:t>关系处理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4106" y="919057"/>
            <a:ext cx="8057261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defTabSz="914400">
              <a:defRPr sz="2800">
                <a:latin typeface="Arial" panose="020B0604020202020204" pitchFamily="34" charset="0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zh-CN" altLang="en-US" dirty="0" smtClean="0"/>
              <a:t>通过关系配置</a:t>
            </a:r>
            <a:r>
              <a:rPr lang="zh-CN" altLang="en-US" dirty="0"/>
              <a:t>页面设置组件之间运算关系</a:t>
            </a:r>
            <a:endParaRPr lang="en-US" altLang="zh-CN" dirty="0"/>
          </a:p>
        </p:txBody>
      </p:sp>
      <p:sp>
        <p:nvSpPr>
          <p:cNvPr id="8" name="TextBox 5"/>
          <p:cNvSpPr txBox="1"/>
          <p:nvPr/>
        </p:nvSpPr>
        <p:spPr>
          <a:xfrm>
            <a:off x="111893" y="5366714"/>
            <a:ext cx="954726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4400">
              <a:defRPr sz="2800">
                <a:latin typeface="Arial" panose="020B0604020202020204" pitchFamily="34" charset="0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zh-CN" altLang="en-US" dirty="0"/>
              <a:t>通过属性面板设置组件之间的</a:t>
            </a:r>
            <a:r>
              <a:rPr lang="zh-CN" altLang="en-US" dirty="0" smtClean="0"/>
              <a:t>联动</a:t>
            </a:r>
            <a:r>
              <a:rPr lang="en-US" altLang="zh-CN" dirty="0" smtClean="0"/>
              <a:t>(</a:t>
            </a:r>
            <a:r>
              <a:rPr lang="zh-CN" altLang="en-US" dirty="0"/>
              <a:t>例</a:t>
            </a:r>
            <a:r>
              <a:rPr lang="en-US" altLang="zh-CN" dirty="0"/>
              <a:t>:</a:t>
            </a:r>
            <a:r>
              <a:rPr lang="zh-CN" altLang="en-US" dirty="0"/>
              <a:t>按钮与弹窗关联</a:t>
            </a:r>
            <a:r>
              <a:rPr lang="en-US" altLang="zh-CN" dirty="0"/>
              <a:t>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" y="1442277"/>
            <a:ext cx="3630897" cy="38285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6" y="5985805"/>
            <a:ext cx="5986257" cy="5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27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组件开发流程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3" y="1476062"/>
            <a:ext cx="7595103" cy="40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28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44800" y="109008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/>
              <a:t>页面</a:t>
            </a:r>
            <a:r>
              <a:rPr lang="zh-CN" altLang="en-US" sz="3200" dirty="0" smtClean="0"/>
              <a:t>开发流程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6" y="1891580"/>
            <a:ext cx="8936877" cy="45961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31831" y="1224435"/>
            <a:ext cx="1519707" cy="594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开发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483267" y="1224113"/>
            <a:ext cx="1487335" cy="5872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测试</a:t>
            </a:r>
          </a:p>
        </p:txBody>
      </p:sp>
      <p:sp>
        <p:nvSpPr>
          <p:cNvPr id="8" name="矩形 7"/>
          <p:cNvSpPr/>
          <p:nvPr/>
        </p:nvSpPr>
        <p:spPr>
          <a:xfrm>
            <a:off x="7444841" y="1224435"/>
            <a:ext cx="1338551" cy="593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上线</a:t>
            </a:r>
          </a:p>
        </p:txBody>
      </p:sp>
    </p:spTree>
    <p:extLst>
      <p:ext uri="{BB962C8B-B14F-4D97-AF65-F5344CB8AC3E}">
        <p14:creationId xmlns:p14="http://schemas.microsoft.com/office/powerpoint/2010/main" val="23976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29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客户端使用</a:t>
            </a:r>
            <a:endParaRPr lang="zh-CN" altLang="en-US" sz="32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870" y="3282516"/>
            <a:ext cx="7408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ea typeface="黑体" panose="02010609060101010101" pitchFamily="49" charset="-122"/>
              </a:rPr>
              <a:t>使用方法：在页面中引入以下代码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95275" y="3961175"/>
            <a:ext cx="7920000" cy="25545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dirty="0">
                <a:solidFill>
                  <a:srgbClr val="F9267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!function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zh-CN" i="1" dirty="0">
                <a:solidFill>
                  <a:srgbClr val="FD971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t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 </a:t>
            </a:r>
            <a:r>
              <a:rPr lang="zh-CN" altLang="zh-CN" i="1" dirty="0">
                <a:solidFill>
                  <a:srgbClr val="FD971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e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 </a:t>
            </a:r>
            <a:r>
              <a:rPr lang="zh-CN" altLang="zh-CN" i="1" dirty="0">
                <a:solidFill>
                  <a:srgbClr val="FD971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w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 {</a:t>
            </a:r>
            <a:r>
              <a:rPr lang="en-US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</a:b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zh-CN" i="1" dirty="0">
                <a:solidFill>
                  <a:srgbClr val="FD971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w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._app_id </a:t>
            </a:r>
            <a:r>
              <a:rPr lang="zh-CN" altLang="zh-CN" dirty="0">
                <a:solidFill>
                  <a:srgbClr val="F9267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=</a:t>
            </a:r>
            <a:r>
              <a:rPr lang="zh-CN" altLang="zh-CN" dirty="0">
                <a:solidFill>
                  <a:srgbClr val="AE81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60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;</a:t>
            </a:r>
            <a:r>
              <a:rPr lang="zh-CN" altLang="zh-CN" dirty="0">
                <a:solidFill>
                  <a:srgbClr val="75715E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//</a:t>
            </a:r>
            <a:r>
              <a:rPr lang="zh-CN" dirty="0">
                <a:solidFill>
                  <a:srgbClr val="75715E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页面的</a:t>
            </a:r>
            <a:r>
              <a:rPr lang="zh-CN" altLang="zh-CN" dirty="0">
                <a:solidFill>
                  <a:srgbClr val="75715E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appid</a:t>
            </a:r>
            <a:br>
              <a:rPr lang="zh-CN" altLang="zh-CN" dirty="0">
                <a:solidFill>
                  <a:srgbClr val="75715E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</a:br>
            <a:r>
              <a:rPr lang="zh-CN" altLang="zh-CN" dirty="0">
                <a:solidFill>
                  <a:srgbClr val="75715E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zh-CN" dirty="0">
                <a:solidFill>
                  <a:srgbClr val="F9267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var </a:t>
            </a:r>
            <a:r>
              <a:rPr lang="zh-CN" altLang="zh-CN" dirty="0">
                <a:solidFill>
                  <a:srgbClr val="64A2A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a </a:t>
            </a:r>
            <a:r>
              <a:rPr lang="zh-CN" altLang="zh-CN" dirty="0">
                <a:solidFill>
                  <a:srgbClr val="F9267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= </a:t>
            </a:r>
            <a:r>
              <a:rPr lang="zh-CN" altLang="zh-CN" i="1" dirty="0">
                <a:solidFill>
                  <a:srgbClr val="FD971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t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</a:t>
            </a:r>
            <a:r>
              <a:rPr lang="zh-CN" altLang="zh-CN" dirty="0">
                <a:solidFill>
                  <a:srgbClr val="979748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createElement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zh-CN" i="1" dirty="0">
                <a:solidFill>
                  <a:srgbClr val="FD971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e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);</a:t>
            </a:r>
            <a:b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</a:b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zh-CN" dirty="0">
                <a:solidFill>
                  <a:srgbClr val="64A2A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a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.async </a:t>
            </a:r>
            <a:r>
              <a:rPr lang="zh-CN" altLang="zh-CN" dirty="0">
                <a:solidFill>
                  <a:srgbClr val="F9267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= !</a:t>
            </a:r>
            <a:r>
              <a:rPr lang="zh-CN" altLang="zh-CN" dirty="0">
                <a:solidFill>
                  <a:srgbClr val="AE81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0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</a:t>
            </a:r>
            <a:r>
              <a:rPr lang="zh-CN" altLang="zh-CN" dirty="0">
                <a:solidFill>
                  <a:srgbClr val="64A2A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a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.src </a:t>
            </a:r>
            <a:r>
              <a:rPr lang="zh-CN" altLang="zh-CN" dirty="0">
                <a:solidFill>
                  <a:srgbClr val="F9267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=</a:t>
            </a:r>
            <a:r>
              <a:rPr lang="zh-CN" altLang="zh-CN" dirty="0">
                <a:solidFill>
                  <a:srgbClr val="E6DB74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‘http:</a:t>
            </a:r>
            <a:r>
              <a:rPr lang="zh-CN" altLang="zh-CN" dirty="0" smtClean="0">
                <a:solidFill>
                  <a:srgbClr val="E6DB74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/</a:t>
            </a:r>
            <a:r>
              <a:rPr lang="en-US" altLang="zh-CN" dirty="0" smtClean="0">
                <a:solidFill>
                  <a:srgbClr val="E6DB74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/easy</a:t>
            </a:r>
            <a:r>
              <a:rPr lang="zh-CN" altLang="zh-CN" dirty="0" smtClean="0">
                <a:solidFill>
                  <a:srgbClr val="E6DB74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app</a:t>
            </a:r>
            <a:r>
              <a:rPr lang="zh-CN" altLang="zh-CN" dirty="0">
                <a:solidFill>
                  <a:srgbClr val="E6DB74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.58corp.com/apidoc/view/app-sdk</a:t>
            </a:r>
            <a:r>
              <a:rPr lang="en-US" altLang="zh-CN" dirty="0">
                <a:solidFill>
                  <a:srgbClr val="E6DB74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.min</a:t>
            </a:r>
            <a:r>
              <a:rPr lang="zh-CN" altLang="zh-CN" dirty="0">
                <a:solidFill>
                  <a:srgbClr val="E6DB74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.js'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;</a:t>
            </a:r>
            <a:b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</a:b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zh-CN" dirty="0">
                <a:solidFill>
                  <a:srgbClr val="F9267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var </a:t>
            </a:r>
            <a:r>
              <a:rPr lang="zh-CN" altLang="zh-CN" dirty="0">
                <a:solidFill>
                  <a:srgbClr val="64A2A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c </a:t>
            </a:r>
            <a:r>
              <a:rPr lang="zh-CN" altLang="zh-CN" dirty="0">
                <a:solidFill>
                  <a:srgbClr val="F9267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= </a:t>
            </a:r>
            <a:r>
              <a:rPr lang="zh-CN" altLang="zh-CN" i="1" dirty="0">
                <a:solidFill>
                  <a:srgbClr val="FD971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t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</a:t>
            </a:r>
            <a:r>
              <a:rPr lang="zh-CN" altLang="zh-CN" dirty="0">
                <a:solidFill>
                  <a:srgbClr val="979748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getElementsByTagName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zh-CN" altLang="zh-CN" i="1" dirty="0">
                <a:solidFill>
                  <a:srgbClr val="FD971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e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)[</a:t>
            </a:r>
            <a:r>
              <a:rPr lang="zh-CN" altLang="zh-CN" dirty="0">
                <a:solidFill>
                  <a:srgbClr val="AE81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0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];</a:t>
            </a:r>
            <a:b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</a:b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zh-CN" dirty="0">
                <a:solidFill>
                  <a:srgbClr val="64A2A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c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.parentNode.insertBefore(</a:t>
            </a:r>
            <a:r>
              <a:rPr lang="zh-CN" altLang="zh-CN" dirty="0">
                <a:solidFill>
                  <a:srgbClr val="64A2A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a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 </a:t>
            </a:r>
            <a:r>
              <a:rPr lang="zh-CN" altLang="zh-CN" dirty="0">
                <a:solidFill>
                  <a:srgbClr val="64A2A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c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b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</a:b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}(document, </a:t>
            </a:r>
            <a:r>
              <a:rPr lang="zh-CN" altLang="zh-CN" dirty="0">
                <a:solidFill>
                  <a:srgbClr val="E6DB74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'script'</a:t>
            </a:r>
            <a:r>
              <a:rPr lang="zh-CN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 window);</a:t>
            </a:r>
            <a:r>
              <a:rPr lang="en-US" altLang="zh-CN" dirty="0">
                <a:solidFill>
                  <a:srgbClr val="F8F8F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8" y="1381373"/>
            <a:ext cx="7155168" cy="185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870" y="951874"/>
            <a:ext cx="6927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</a:rPr>
              <a:t>app-</a:t>
            </a:r>
            <a:r>
              <a:rPr lang="en-US" altLang="zh-CN" sz="3200" dirty="0" err="1">
                <a:solidFill>
                  <a:schemeClr val="tx1"/>
                </a:solidFill>
                <a:ea typeface="黑体" panose="02010609060101010101" pitchFamily="49" charset="-122"/>
              </a:rPr>
              <a:t>sdk</a:t>
            </a:r>
            <a:r>
              <a:rPr lang="zh-CN" altLang="en-US" sz="3200" dirty="0">
                <a:solidFill>
                  <a:schemeClr val="tx1"/>
                </a:solidFill>
                <a:ea typeface="黑体" panose="02010609060101010101" pitchFamily="49" charset="-122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36828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48863" y="2048669"/>
            <a:ext cx="7246275" cy="2760663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 cap="flat">
            <a:solidFill>
              <a:srgbClr val="DC0B0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3542334" y="2930528"/>
            <a:ext cx="37570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351009" y="2822335"/>
            <a:ext cx="1342430" cy="1104503"/>
            <a:chOff x="3621788" y="2794199"/>
            <a:chExt cx="1342430" cy="1104503"/>
          </a:xfrm>
        </p:grpSpPr>
        <p:sp>
          <p:nvSpPr>
            <p:cNvPr id="29" name="文本框 10"/>
            <p:cNvSpPr txBox="1"/>
            <p:nvPr/>
          </p:nvSpPr>
          <p:spPr>
            <a:xfrm>
              <a:off x="3655925" y="3313927"/>
              <a:ext cx="127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solidFill>
                    <a:srgbClr val="FF0000"/>
                  </a:solidFill>
                  <a:latin typeface="Impact" panose="020B0806030902050204" pitchFamily="34" charset="0"/>
                  <a:ea typeface="微软雅黑 Light" panose="020B0502040204020203" pitchFamily="34" charset="-122"/>
                </a:rPr>
                <a:t>PART</a:t>
              </a:r>
              <a:endParaRPr lang="zh-CN" altLang="en-US" sz="3200" dirty="0">
                <a:solidFill>
                  <a:srgbClr val="FF0000"/>
                </a:solidFill>
                <a:latin typeface="Impact" panose="020B080603090205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3621788" y="2794199"/>
              <a:ext cx="1342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293041" y="3167668"/>
              <a:ext cx="207441" cy="104457"/>
              <a:chOff x="4093098" y="3134123"/>
              <a:chExt cx="107723" cy="54244"/>
            </a:xfrm>
          </p:grpSpPr>
          <p:sp>
            <p:nvSpPr>
              <p:cNvPr id="32" name="L 形 31"/>
              <p:cNvSpPr/>
              <p:nvPr/>
            </p:nvSpPr>
            <p:spPr>
              <a:xfrm rot="2493705" flipH="1" flipV="1">
                <a:off x="409309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L 形 32"/>
              <p:cNvSpPr/>
              <p:nvPr/>
            </p:nvSpPr>
            <p:spPr>
              <a:xfrm rot="2493705" flipH="1" flipV="1">
                <a:off x="414657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07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30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项目结果</a:t>
            </a:r>
            <a:endParaRPr lang="zh-CN" altLang="en-US" sz="3200" dirty="0"/>
          </a:p>
        </p:txBody>
      </p:sp>
      <p:sp>
        <p:nvSpPr>
          <p:cNvPr id="7" name="TextBox 5"/>
          <p:cNvSpPr txBox="1"/>
          <p:nvPr/>
        </p:nvSpPr>
        <p:spPr>
          <a:xfrm>
            <a:off x="208915" y="1102990"/>
            <a:ext cx="89336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组件的复用性显著提高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一次开发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永久使用。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通过交互友好的页面编辑器</a:t>
            </a:r>
            <a:r>
              <a:rPr lang="zh-CN" altLang="en-US" sz="2800" dirty="0">
                <a:latin typeface="+mj-ea"/>
                <a:ea typeface="+mj-ea"/>
              </a:rPr>
              <a:t>快速</a:t>
            </a:r>
            <a:r>
              <a:rPr lang="zh-CN" altLang="en-US" sz="2800" dirty="0" smtClean="0">
                <a:latin typeface="+mj-ea"/>
                <a:ea typeface="+mj-ea"/>
              </a:rPr>
              <a:t>组装页面</a:t>
            </a:r>
            <a:r>
              <a:rPr lang="en-US" altLang="zh-CN" sz="2800" dirty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无需开发页面。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通过属性设置，组件关系设置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实现业务逻辑可视化处理。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通过定制组件满足业务特殊需求，使平台最大限度满足业务需求。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项目</a:t>
            </a:r>
            <a:r>
              <a:rPr lang="zh-CN" altLang="en-US" sz="2800" dirty="0" smtClean="0">
                <a:latin typeface="+mj-ea"/>
                <a:ea typeface="+mj-ea"/>
              </a:rPr>
              <a:t>开发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测试</a:t>
            </a:r>
            <a:r>
              <a:rPr lang="en-US" altLang="zh-CN" sz="2800" dirty="0" smtClean="0">
                <a:latin typeface="+mj-ea"/>
                <a:ea typeface="+mj-ea"/>
              </a:rPr>
              <a:t>-</a:t>
            </a:r>
            <a:r>
              <a:rPr lang="zh-CN" altLang="en-US" sz="2800" dirty="0" smtClean="0">
                <a:latin typeface="+mj-ea"/>
                <a:ea typeface="+mj-ea"/>
              </a:rPr>
              <a:t>上线一站式服务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简洁高效。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98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31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平台使用情况</a:t>
            </a:r>
            <a:endParaRPr lang="zh-CN" altLang="en-US" sz="3200" dirty="0"/>
          </a:p>
        </p:txBody>
      </p:sp>
      <p:sp>
        <p:nvSpPr>
          <p:cNvPr id="7" name="TextBox 5"/>
          <p:cNvSpPr txBox="1"/>
          <p:nvPr/>
        </p:nvSpPr>
        <p:spPr>
          <a:xfrm>
            <a:off x="226094" y="975144"/>
            <a:ext cx="86903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投入使用</a:t>
            </a: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个月以来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系统组件数量达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38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个</a:t>
            </a:r>
            <a:r>
              <a:rPr lang="zh-CN" altLang="en-US" sz="2800" dirty="0" smtClean="0">
                <a:latin typeface="+mj-ea"/>
                <a:ea typeface="+mj-ea"/>
              </a:rPr>
              <a:t>，基本能满足绝大部分</a:t>
            </a:r>
            <a:r>
              <a:rPr lang="zh-CN" altLang="en-US" sz="2800" dirty="0" smtClean="0">
                <a:latin typeface="+mj-ea"/>
                <a:ea typeface="+mj-ea"/>
              </a:rPr>
              <a:t>后台系统</a:t>
            </a:r>
            <a:r>
              <a:rPr lang="zh-CN" altLang="en-US" sz="2800" dirty="0" smtClean="0">
                <a:latin typeface="+mj-ea"/>
                <a:ea typeface="+mj-ea"/>
              </a:rPr>
              <a:t>的需求，已有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个</a:t>
            </a:r>
            <a:r>
              <a:rPr lang="zh-CN" altLang="en-US" sz="2800" dirty="0" smtClean="0">
                <a:latin typeface="+mj-ea"/>
                <a:ea typeface="+mj-ea"/>
              </a:rPr>
              <a:t>业务项目接入，其页面</a:t>
            </a:r>
            <a:r>
              <a:rPr lang="zh-CN" altLang="en-US" sz="2800" dirty="0" smtClean="0">
                <a:latin typeface="+mj-ea"/>
                <a:ea typeface="+mj-ea"/>
              </a:rPr>
              <a:t>开发时间</a:t>
            </a:r>
            <a:r>
              <a:rPr lang="zh-CN" altLang="en-US" sz="2800" dirty="0" smtClean="0">
                <a:latin typeface="+mj-ea"/>
                <a:ea typeface="+mj-ea"/>
              </a:rPr>
              <a:t>显著降低，人力成本降幅达</a:t>
            </a:r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75%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16031"/>
              </p:ext>
            </p:extLst>
          </p:nvPr>
        </p:nvGraphicFramePr>
        <p:xfrm>
          <a:off x="529210" y="3362860"/>
          <a:ext cx="7832850" cy="268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6425"/>
                <a:gridCol w="3916425"/>
              </a:tblGrid>
              <a:tr h="54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项目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接入进展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803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放心服务管理后台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部分接入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微信运控系统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已接入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商家管理后台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部分接入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4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分布式调度系统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已接入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32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线上项目展示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7" y="972495"/>
            <a:ext cx="9144000" cy="4710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7" y="1368264"/>
            <a:ext cx="9144000" cy="4710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8" y="1764032"/>
            <a:ext cx="9144000" cy="47101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6" y="2352672"/>
            <a:ext cx="9144000" cy="47101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887157"/>
            <a:ext cx="9144000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-109219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33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不足与后续计划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1752" y="1066797"/>
            <a:ext cx="8057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+mj-ea"/>
                <a:ea typeface="+mj-ea"/>
              </a:rPr>
              <a:t>目前</a:t>
            </a:r>
            <a:r>
              <a:rPr lang="zh-CN" altLang="en-US" sz="2800" dirty="0" smtClean="0">
                <a:latin typeface="+mj-ea"/>
                <a:ea typeface="+mj-ea"/>
              </a:rPr>
              <a:t>数据</a:t>
            </a:r>
            <a:r>
              <a:rPr lang="en-US" altLang="zh-CN" sz="2800" dirty="0">
                <a:latin typeface="+mj-ea"/>
                <a:ea typeface="+mj-ea"/>
              </a:rPr>
              <a:t>M</a:t>
            </a:r>
            <a:r>
              <a:rPr lang="en-US" altLang="zh-CN" sz="2800" dirty="0" smtClean="0">
                <a:latin typeface="+mj-ea"/>
                <a:ea typeface="+mj-ea"/>
              </a:rPr>
              <a:t>ock</a:t>
            </a:r>
            <a:r>
              <a:rPr lang="zh-CN" altLang="en-US" sz="2800" dirty="0" smtClean="0">
                <a:latin typeface="+mj-ea"/>
                <a:ea typeface="+mj-ea"/>
              </a:rPr>
              <a:t>服务为单独服务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计划将数据</a:t>
            </a:r>
            <a:r>
              <a:rPr lang="en-US" altLang="zh-CN" sz="2800" dirty="0" smtClean="0">
                <a:latin typeface="+mj-ea"/>
                <a:ea typeface="+mj-ea"/>
              </a:rPr>
              <a:t>mock</a:t>
            </a:r>
            <a:r>
              <a:rPr lang="zh-CN" altLang="en-US" sz="2800" dirty="0" smtClean="0">
                <a:latin typeface="+mj-ea"/>
                <a:ea typeface="+mj-ea"/>
              </a:rPr>
              <a:t>服务整合到</a:t>
            </a:r>
            <a:r>
              <a:rPr lang="zh-CN" altLang="en-US" sz="2800" dirty="0" smtClean="0">
                <a:latin typeface="+mj-ea"/>
                <a:ea typeface="+mj-ea"/>
              </a:rPr>
              <a:t>来配置平台中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使其与项目紧密结合。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页面编辑器体验优化</a:t>
            </a:r>
            <a:r>
              <a:rPr lang="en-US" altLang="zh-CN" sz="2800" dirty="0" smtClean="0">
                <a:latin typeface="+mj-ea"/>
                <a:ea typeface="+mj-ea"/>
              </a:rPr>
              <a:t>,</a:t>
            </a:r>
            <a:r>
              <a:rPr lang="zh-CN" altLang="en-US" sz="2800" dirty="0" smtClean="0">
                <a:latin typeface="+mj-ea"/>
                <a:ea typeface="+mj-ea"/>
              </a:rPr>
              <a:t>根据实际的使用反馈持续优化。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j-ea"/>
                <a:ea typeface="+mj-ea"/>
              </a:rPr>
              <a:t>权限系统不够完善，多人开发团队项目时的权限设置将在后续进行完善。   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43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34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48863" y="2048669"/>
            <a:ext cx="7246275" cy="2760663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 cap="flat">
            <a:solidFill>
              <a:srgbClr val="DC0B0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3542334" y="2930528"/>
            <a:ext cx="37570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个人贡献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51009" y="2822335"/>
            <a:ext cx="1342430" cy="1104503"/>
            <a:chOff x="3621788" y="2794199"/>
            <a:chExt cx="1342430" cy="1104503"/>
          </a:xfrm>
        </p:grpSpPr>
        <p:sp>
          <p:nvSpPr>
            <p:cNvPr id="29" name="文本框 10"/>
            <p:cNvSpPr txBox="1"/>
            <p:nvPr/>
          </p:nvSpPr>
          <p:spPr>
            <a:xfrm>
              <a:off x="3655925" y="3313927"/>
              <a:ext cx="127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solidFill>
                    <a:srgbClr val="FF0000"/>
                  </a:solidFill>
                  <a:latin typeface="Impact" panose="020B0806030902050204" pitchFamily="34" charset="0"/>
                  <a:ea typeface="微软雅黑 Light" panose="020B0502040204020203" pitchFamily="34" charset="-122"/>
                </a:rPr>
                <a:t>PART</a:t>
              </a:r>
              <a:endParaRPr lang="zh-CN" altLang="en-US" sz="3200" dirty="0">
                <a:solidFill>
                  <a:srgbClr val="FF0000"/>
                </a:solidFill>
                <a:latin typeface="Impact" panose="020B080603090205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3621788" y="2794199"/>
              <a:ext cx="1342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293041" y="3167668"/>
              <a:ext cx="207441" cy="104457"/>
              <a:chOff x="4093098" y="3134123"/>
              <a:chExt cx="107723" cy="54244"/>
            </a:xfrm>
          </p:grpSpPr>
          <p:sp>
            <p:nvSpPr>
              <p:cNvPr id="32" name="L 形 31"/>
              <p:cNvSpPr/>
              <p:nvPr/>
            </p:nvSpPr>
            <p:spPr>
              <a:xfrm rot="2493705" flipH="1" flipV="1">
                <a:off x="409309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L 形 32"/>
              <p:cNvSpPr/>
              <p:nvPr/>
            </p:nvSpPr>
            <p:spPr>
              <a:xfrm rot="2493705" flipH="1" flipV="1">
                <a:off x="414657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4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-109219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35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个人贡献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3174" y="1327499"/>
            <a:ext cx="8057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+mj-ea"/>
                <a:ea typeface="+mj-ea"/>
              </a:rPr>
              <a:t>封装</a:t>
            </a:r>
            <a:r>
              <a:rPr lang="zh-CN" altLang="en-US" sz="3200" dirty="0" smtClean="0">
                <a:latin typeface="+mj-ea"/>
                <a:ea typeface="+mj-ea"/>
              </a:rPr>
              <a:t>公司统一登录平台</a:t>
            </a:r>
            <a:r>
              <a:rPr lang="en-US" altLang="zh-CN" sz="3200" dirty="0" smtClean="0">
                <a:latin typeface="+mj-ea"/>
                <a:ea typeface="+mj-ea"/>
              </a:rPr>
              <a:t>SSO</a:t>
            </a:r>
            <a:r>
              <a:rPr lang="zh-CN" altLang="en-US" sz="3200" dirty="0" smtClean="0">
                <a:latin typeface="+mj-ea"/>
                <a:ea typeface="+mj-ea"/>
              </a:rPr>
              <a:t>的</a:t>
            </a:r>
            <a:r>
              <a:rPr lang="en-US" altLang="zh-CN" sz="3200" dirty="0" smtClean="0">
                <a:latin typeface="+mj-ea"/>
                <a:ea typeface="+mj-ea"/>
              </a:rPr>
              <a:t>SDK</a:t>
            </a:r>
            <a:r>
              <a:rPr lang="zh-CN" altLang="en-US" sz="3200" dirty="0" smtClean="0">
                <a:latin typeface="+mj-ea"/>
                <a:ea typeface="+mj-ea"/>
              </a:rPr>
              <a:t>，并输出详细的接入文档</a:t>
            </a:r>
            <a:r>
              <a:rPr lang="zh-CN" altLang="en-US" sz="3200" dirty="0" smtClean="0">
                <a:latin typeface="+mj-ea"/>
                <a:ea typeface="+mj-ea"/>
              </a:rPr>
              <a:t>。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+mj-ea"/>
                <a:ea typeface="+mj-ea"/>
              </a:rPr>
              <a:t>搭建数据</a:t>
            </a:r>
            <a:r>
              <a:rPr lang="en-US" altLang="zh-CN" sz="3200" dirty="0">
                <a:latin typeface="+mj-ea"/>
                <a:ea typeface="+mj-ea"/>
              </a:rPr>
              <a:t>mock</a:t>
            </a:r>
            <a:r>
              <a:rPr lang="zh-CN" altLang="en-US" sz="3200" dirty="0">
                <a:latin typeface="+mj-ea"/>
                <a:ea typeface="+mj-ea"/>
              </a:rPr>
              <a:t>平台，方便大家进行数据</a:t>
            </a:r>
            <a:r>
              <a:rPr lang="en-US" altLang="zh-CN" sz="3200" dirty="0" smtClean="0">
                <a:latin typeface="+mj-ea"/>
                <a:ea typeface="+mj-ea"/>
              </a:rPr>
              <a:t>Mock</a:t>
            </a:r>
            <a:r>
              <a:rPr lang="zh-CN" altLang="en-US" sz="3200" dirty="0" smtClean="0">
                <a:latin typeface="+mj-ea"/>
                <a:ea typeface="+mj-ea"/>
              </a:rPr>
              <a:t>。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+mj-ea"/>
                <a:ea typeface="+mj-ea"/>
              </a:rPr>
              <a:t>公司监控系统接入方法及报警设置的相关分享</a:t>
            </a:r>
            <a:r>
              <a:rPr lang="zh-CN" altLang="en-US" sz="3200" dirty="0" smtClean="0">
                <a:latin typeface="+mj-ea"/>
                <a:ea typeface="+mj-ea"/>
              </a:rPr>
              <a:t>。</a:t>
            </a:r>
            <a:endParaRPr lang="en-US" altLang="zh-CN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76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36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48863" y="2048669"/>
            <a:ext cx="7246275" cy="2760663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 cap="flat">
            <a:solidFill>
              <a:srgbClr val="DC0B0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3542334" y="2930528"/>
            <a:ext cx="37570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51009" y="2822335"/>
            <a:ext cx="1342430" cy="1104503"/>
            <a:chOff x="3621788" y="2794199"/>
            <a:chExt cx="1342430" cy="1104503"/>
          </a:xfrm>
        </p:grpSpPr>
        <p:sp>
          <p:nvSpPr>
            <p:cNvPr id="29" name="文本框 10"/>
            <p:cNvSpPr txBox="1"/>
            <p:nvPr/>
          </p:nvSpPr>
          <p:spPr>
            <a:xfrm>
              <a:off x="3655925" y="3313927"/>
              <a:ext cx="127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solidFill>
                    <a:srgbClr val="FF0000"/>
                  </a:solidFill>
                  <a:latin typeface="Impact" panose="020B0806030902050204" pitchFamily="34" charset="0"/>
                  <a:ea typeface="微软雅黑 Light" panose="020B0502040204020203" pitchFamily="34" charset="-122"/>
                </a:rPr>
                <a:t>PART</a:t>
              </a:r>
              <a:endParaRPr lang="zh-CN" altLang="en-US" sz="3200" dirty="0">
                <a:solidFill>
                  <a:srgbClr val="FF0000"/>
                </a:solidFill>
                <a:latin typeface="Impact" panose="020B080603090205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3621788" y="2794199"/>
              <a:ext cx="1342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293041" y="3167668"/>
              <a:ext cx="207441" cy="104457"/>
              <a:chOff x="4093098" y="3134123"/>
              <a:chExt cx="107723" cy="54244"/>
            </a:xfrm>
          </p:grpSpPr>
          <p:sp>
            <p:nvSpPr>
              <p:cNvPr id="32" name="L 形 31"/>
              <p:cNvSpPr/>
              <p:nvPr/>
            </p:nvSpPr>
            <p:spPr>
              <a:xfrm rot="2493705" flipH="1" flipV="1">
                <a:off x="409309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L 形 32"/>
              <p:cNvSpPr/>
              <p:nvPr/>
            </p:nvSpPr>
            <p:spPr>
              <a:xfrm rot="2493705" flipH="1" flipV="1">
                <a:off x="414657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9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-109219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37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未来规划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3174" y="1191843"/>
            <a:ext cx="8057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latin typeface="+mj-ea"/>
                <a:ea typeface="+mj-ea"/>
              </a:rPr>
              <a:t>深入</a:t>
            </a:r>
            <a:r>
              <a:rPr lang="zh-CN" altLang="en-US" sz="3200" dirty="0" smtClean="0">
                <a:latin typeface="+mj-ea"/>
                <a:ea typeface="+mj-ea"/>
              </a:rPr>
              <a:t>了解</a:t>
            </a:r>
            <a:r>
              <a:rPr lang="en-US" altLang="zh-CN" sz="3200" dirty="0">
                <a:latin typeface="+mj-ea"/>
                <a:ea typeface="+mj-ea"/>
              </a:rPr>
              <a:t>N</a:t>
            </a:r>
            <a:r>
              <a:rPr lang="en-US" altLang="zh-CN" sz="3200" dirty="0" smtClean="0">
                <a:latin typeface="+mj-ea"/>
                <a:ea typeface="+mj-ea"/>
              </a:rPr>
              <a:t>ode</a:t>
            </a:r>
            <a:r>
              <a:rPr lang="zh-CN" altLang="en-US" sz="3200" dirty="0" smtClean="0">
                <a:latin typeface="+mj-ea"/>
                <a:ea typeface="+mj-ea"/>
              </a:rPr>
              <a:t>工作原理，为后续可能需要的性能优化做准备</a:t>
            </a:r>
            <a:r>
              <a:rPr lang="zh-CN" altLang="en-US" sz="3200" dirty="0" smtClean="0">
                <a:latin typeface="+mj-ea"/>
                <a:ea typeface="+mj-ea"/>
              </a:rPr>
              <a:t>。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+mj-ea"/>
                <a:ea typeface="+mj-ea"/>
              </a:rPr>
              <a:t>了解前端工程化，前后端分离可行方案，提高前端工作效率</a:t>
            </a:r>
            <a:r>
              <a:rPr lang="zh-CN" altLang="en-US" sz="3200" dirty="0" smtClean="0">
                <a:latin typeface="+mj-ea"/>
                <a:ea typeface="+mj-ea"/>
              </a:rPr>
              <a:t>。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+mj-ea"/>
                <a:ea typeface="+mj-ea"/>
              </a:rPr>
              <a:t>持续输出公用组件、工具，为团队做</a:t>
            </a:r>
            <a:r>
              <a:rPr lang="zh-CN" altLang="en-US" sz="3200" dirty="0" smtClean="0">
                <a:latin typeface="+mj-ea"/>
                <a:ea typeface="+mj-ea"/>
              </a:rPr>
              <a:t>贡献。</a:t>
            </a:r>
            <a:endParaRPr lang="en-US" altLang="zh-CN" sz="32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70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31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31" y="0"/>
            <a:ext cx="914257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0259" y="-65326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4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工作内容</a:t>
            </a:r>
            <a:endParaRPr lang="zh-CN" altLang="en-US" sz="3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1613268" y="2731017"/>
            <a:ext cx="9935488" cy="1367050"/>
            <a:chOff x="1015699" y="2928875"/>
            <a:chExt cx="9936781" cy="1367050"/>
          </a:xfrm>
        </p:grpSpPr>
        <p:cxnSp>
          <p:nvCxnSpPr>
            <p:cNvPr id="69" name="Straight Connector 31"/>
            <p:cNvCxnSpPr/>
            <p:nvPr/>
          </p:nvCxnSpPr>
          <p:spPr>
            <a:xfrm flipV="1">
              <a:off x="1015699" y="3621611"/>
              <a:ext cx="9936781" cy="1"/>
            </a:xfrm>
            <a:prstGeom prst="line">
              <a:avLst/>
            </a:prstGeom>
            <a:ln w="13970">
              <a:solidFill>
                <a:schemeClr val="tx1"/>
              </a:solidFill>
              <a:prstDash val="dash"/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1"/>
            <p:cNvCxnSpPr/>
            <p:nvPr/>
          </p:nvCxnSpPr>
          <p:spPr>
            <a:xfrm flipV="1">
              <a:off x="7265810" y="2928875"/>
              <a:ext cx="7039" cy="696490"/>
            </a:xfrm>
            <a:prstGeom prst="line">
              <a:avLst/>
            </a:prstGeom>
            <a:ln w="1397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5"/>
            <p:cNvSpPr/>
            <p:nvPr/>
          </p:nvSpPr>
          <p:spPr>
            <a:xfrm>
              <a:off x="7201978" y="3561532"/>
              <a:ext cx="127665" cy="1276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74" name="Straight Connector 31"/>
            <p:cNvCxnSpPr/>
            <p:nvPr/>
          </p:nvCxnSpPr>
          <p:spPr>
            <a:xfrm flipV="1">
              <a:off x="4777173" y="3599435"/>
              <a:ext cx="7039" cy="696490"/>
            </a:xfrm>
            <a:prstGeom prst="line">
              <a:avLst/>
            </a:prstGeom>
            <a:ln w="1397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5"/>
            <p:cNvSpPr/>
            <p:nvPr/>
          </p:nvSpPr>
          <p:spPr>
            <a:xfrm>
              <a:off x="4713341" y="3561532"/>
              <a:ext cx="127665" cy="127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76" name="Straight Connector 31"/>
            <p:cNvCxnSpPr/>
            <p:nvPr/>
          </p:nvCxnSpPr>
          <p:spPr>
            <a:xfrm flipV="1">
              <a:off x="9743294" y="3599435"/>
              <a:ext cx="7039" cy="696490"/>
            </a:xfrm>
            <a:prstGeom prst="line">
              <a:avLst/>
            </a:prstGeom>
            <a:ln w="1397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5"/>
            <p:cNvSpPr/>
            <p:nvPr/>
          </p:nvSpPr>
          <p:spPr>
            <a:xfrm>
              <a:off x="9679462" y="3561532"/>
              <a:ext cx="127665" cy="1276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7182" y="1026237"/>
            <a:ext cx="3413988" cy="2451943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2016.9-2017.12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：主站及便民服务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主要项目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: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主站相关需求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          春节活动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-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疯狂射鸡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          便民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SEO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优化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37619" y="1349977"/>
            <a:ext cx="3339371" cy="2949515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2017.5-2017.11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：发布业务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主要项目：发布</a:t>
            </a:r>
            <a:r>
              <a:rPr lang="en-US" altLang="zh-CN" sz="1600" dirty="0" err="1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vip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组件化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          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应用配置平台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           Node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服务监控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                          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1918" y="3610744"/>
            <a:ext cx="3501457" cy="1954371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2017.1-2017.4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：主站招商加盟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主要项目：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PC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招商加盟详情页改版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          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招商加盟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对比项目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</a:t>
            </a:r>
            <a:endParaRPr lang="en-US" altLang="zh-CN" sz="1600" dirty="0" smtClean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           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招商加盟海报项目</a:t>
            </a:r>
            <a:r>
              <a:rPr lang="en-US" altLang="zh-CN" sz="1600" dirty="0" smtClean="0">
                <a:solidFill>
                  <a:srgbClr val="7F7F7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                    </a:t>
            </a:r>
            <a:endParaRPr lang="zh-CN" altLang="en-US" sz="1600" dirty="0">
              <a:solidFill>
                <a:srgbClr val="7F7F7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88152" y="1646312"/>
            <a:ext cx="1250856" cy="1253549"/>
            <a:chOff x="6706749" y="1704468"/>
            <a:chExt cx="1251019" cy="1253549"/>
          </a:xfrm>
        </p:grpSpPr>
        <p:grpSp>
          <p:nvGrpSpPr>
            <p:cNvPr id="44" name="Group 43"/>
            <p:cNvGrpSpPr/>
            <p:nvPr/>
          </p:nvGrpSpPr>
          <p:grpSpPr>
            <a:xfrm>
              <a:off x="6706749" y="1704468"/>
              <a:ext cx="1251019" cy="1253549"/>
              <a:chOff x="3692576" y="1742634"/>
              <a:chExt cx="2790379" cy="2796023"/>
            </a:xfrm>
          </p:grpSpPr>
          <p:grpSp>
            <p:nvGrpSpPr>
              <p:cNvPr id="59" name="组合 58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61" name="任意多边形 60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任意多边形 61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椭圆 59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5" name="Group 24"/>
            <p:cNvGrpSpPr>
              <a:grpSpLocks noChangeAspect="1"/>
            </p:cNvGrpSpPr>
            <p:nvPr/>
          </p:nvGrpSpPr>
          <p:grpSpPr>
            <a:xfrm>
              <a:off x="7152542" y="2112972"/>
              <a:ext cx="404336" cy="404336"/>
              <a:chOff x="6111586" y="318800"/>
              <a:chExt cx="490538" cy="490538"/>
            </a:xfrm>
            <a:solidFill>
              <a:srgbClr val="FFFFFF"/>
            </a:solidFill>
          </p:grpSpPr>
          <p:sp>
            <p:nvSpPr>
              <p:cNvPr id="4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4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4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5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495041" y="3958139"/>
            <a:ext cx="1250856" cy="1253549"/>
            <a:chOff x="9213965" y="4016294"/>
            <a:chExt cx="1251019" cy="1253549"/>
          </a:xfrm>
        </p:grpSpPr>
        <p:grpSp>
          <p:nvGrpSpPr>
            <p:cNvPr id="34" name="Group 48"/>
            <p:cNvGrpSpPr/>
            <p:nvPr/>
          </p:nvGrpSpPr>
          <p:grpSpPr>
            <a:xfrm>
              <a:off x="9213965" y="4016294"/>
              <a:ext cx="1251019" cy="1253549"/>
              <a:chOff x="3692576" y="1742634"/>
              <a:chExt cx="2790379" cy="2796023"/>
            </a:xfrm>
          </p:grpSpPr>
          <p:grpSp>
            <p:nvGrpSpPr>
              <p:cNvPr id="40" name="组合 3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42" name="任意多边形 41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任意多边形 42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1" name="椭圆 4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Group 132"/>
            <p:cNvGrpSpPr>
              <a:grpSpLocks noChangeAspect="1"/>
            </p:cNvGrpSpPr>
            <p:nvPr/>
          </p:nvGrpSpPr>
          <p:grpSpPr>
            <a:xfrm>
              <a:off x="9613622" y="4409789"/>
              <a:ext cx="471510" cy="461033"/>
              <a:chOff x="-6349" y="-1587"/>
              <a:chExt cx="500062" cy="488950"/>
            </a:xfrm>
            <a:solidFill>
              <a:srgbClr val="FFFFFF"/>
            </a:solidFill>
          </p:grpSpPr>
          <p:sp>
            <p:nvSpPr>
              <p:cNvPr id="36" name="Freeform 17"/>
              <p:cNvSpPr>
                <a:spLocks noEditPoints="1"/>
              </p:cNvSpPr>
              <p:nvPr/>
            </p:nvSpPr>
            <p:spPr bwMode="auto">
              <a:xfrm>
                <a:off x="-6349" y="-1587"/>
                <a:ext cx="500062" cy="488950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174625" y="169863"/>
                <a:ext cx="134937" cy="138113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38" name="Freeform 19"/>
              <p:cNvSpPr/>
              <p:nvPr/>
            </p:nvSpPr>
            <p:spPr bwMode="auto">
              <a:xfrm>
                <a:off x="163513" y="334963"/>
                <a:ext cx="73025" cy="80963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  <p:sp>
            <p:nvSpPr>
              <p:cNvPr id="39" name="Freeform 20"/>
              <p:cNvSpPr/>
              <p:nvPr/>
            </p:nvSpPr>
            <p:spPr bwMode="auto">
              <a:xfrm>
                <a:off x="250825" y="74613"/>
                <a:ext cx="77787" cy="80963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542686" y="3958139"/>
            <a:ext cx="1250856" cy="1253549"/>
            <a:chOff x="4260965" y="4016294"/>
            <a:chExt cx="1251019" cy="1253549"/>
          </a:xfrm>
        </p:grpSpPr>
        <p:grpSp>
          <p:nvGrpSpPr>
            <p:cNvPr id="17" name="Group 48"/>
            <p:cNvGrpSpPr/>
            <p:nvPr/>
          </p:nvGrpSpPr>
          <p:grpSpPr>
            <a:xfrm>
              <a:off x="4260965" y="4016294"/>
              <a:ext cx="1251019" cy="1253549"/>
              <a:chOff x="3692576" y="1742634"/>
              <a:chExt cx="2790379" cy="2796023"/>
            </a:xfrm>
          </p:grpSpPr>
          <p:grpSp>
            <p:nvGrpSpPr>
              <p:cNvPr id="30" name="组合 2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椭圆 3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665282" y="4441986"/>
              <a:ext cx="476043" cy="437543"/>
              <a:chOff x="4470401" y="1481138"/>
              <a:chExt cx="215900" cy="198438"/>
            </a:xfrm>
            <a:solidFill>
              <a:schemeClr val="bg1"/>
            </a:solidFill>
          </p:grpSpPr>
          <p:sp>
            <p:nvSpPr>
              <p:cNvPr id="19" name="Freeform 355"/>
              <p:cNvSpPr/>
              <p:nvPr/>
            </p:nvSpPr>
            <p:spPr bwMode="auto">
              <a:xfrm>
                <a:off x="4546601" y="1651001"/>
                <a:ext cx="65088" cy="28575"/>
              </a:xfrm>
              <a:custGeom>
                <a:avLst/>
                <a:gdLst>
                  <a:gd name="T0" fmla="*/ 10 w 81"/>
                  <a:gd name="T1" fmla="*/ 0 h 37"/>
                  <a:gd name="T2" fmla="*/ 0 w 81"/>
                  <a:gd name="T3" fmla="*/ 33 h 37"/>
                  <a:gd name="T4" fmla="*/ 0 w 81"/>
                  <a:gd name="T5" fmla="*/ 33 h 37"/>
                  <a:gd name="T6" fmla="*/ 1 w 81"/>
                  <a:gd name="T7" fmla="*/ 36 h 37"/>
                  <a:gd name="T8" fmla="*/ 5 w 81"/>
                  <a:gd name="T9" fmla="*/ 37 h 37"/>
                  <a:gd name="T10" fmla="*/ 76 w 81"/>
                  <a:gd name="T11" fmla="*/ 37 h 37"/>
                  <a:gd name="T12" fmla="*/ 76 w 81"/>
                  <a:gd name="T13" fmla="*/ 37 h 37"/>
                  <a:gd name="T14" fmla="*/ 79 w 81"/>
                  <a:gd name="T15" fmla="*/ 36 h 37"/>
                  <a:gd name="T16" fmla="*/ 81 w 81"/>
                  <a:gd name="T17" fmla="*/ 33 h 37"/>
                  <a:gd name="T18" fmla="*/ 70 w 81"/>
                  <a:gd name="T19" fmla="*/ 0 h 37"/>
                  <a:gd name="T20" fmla="*/ 10 w 81"/>
                  <a:gd name="T2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37">
                    <a:moveTo>
                      <a:pt x="10" y="0"/>
                    </a:moveTo>
                    <a:lnTo>
                      <a:pt x="0" y="33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37"/>
                    </a:lnTo>
                    <a:lnTo>
                      <a:pt x="76" y="37"/>
                    </a:lnTo>
                    <a:lnTo>
                      <a:pt x="76" y="37"/>
                    </a:lnTo>
                    <a:lnTo>
                      <a:pt x="79" y="36"/>
                    </a:lnTo>
                    <a:lnTo>
                      <a:pt x="81" y="33"/>
                    </a:lnTo>
                    <a:lnTo>
                      <a:pt x="7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0" name="Freeform 356"/>
              <p:cNvSpPr>
                <a:spLocks noEditPoints="1"/>
              </p:cNvSpPr>
              <p:nvPr/>
            </p:nvSpPr>
            <p:spPr bwMode="auto">
              <a:xfrm>
                <a:off x="4470401" y="1481138"/>
                <a:ext cx="215900" cy="163513"/>
              </a:xfrm>
              <a:custGeom>
                <a:avLst/>
                <a:gdLst>
                  <a:gd name="T0" fmla="*/ 252 w 272"/>
                  <a:gd name="T1" fmla="*/ 0 h 206"/>
                  <a:gd name="T2" fmla="*/ 19 w 272"/>
                  <a:gd name="T3" fmla="*/ 0 h 206"/>
                  <a:gd name="T4" fmla="*/ 19 w 272"/>
                  <a:gd name="T5" fmla="*/ 0 h 206"/>
                  <a:gd name="T6" fmla="*/ 12 w 272"/>
                  <a:gd name="T7" fmla="*/ 2 h 206"/>
                  <a:gd name="T8" fmla="*/ 5 w 272"/>
                  <a:gd name="T9" fmla="*/ 6 h 206"/>
                  <a:gd name="T10" fmla="*/ 1 w 272"/>
                  <a:gd name="T11" fmla="*/ 13 h 206"/>
                  <a:gd name="T12" fmla="*/ 0 w 272"/>
                  <a:gd name="T13" fmla="*/ 21 h 206"/>
                  <a:gd name="T14" fmla="*/ 0 w 272"/>
                  <a:gd name="T15" fmla="*/ 187 h 206"/>
                  <a:gd name="T16" fmla="*/ 0 w 272"/>
                  <a:gd name="T17" fmla="*/ 187 h 206"/>
                  <a:gd name="T18" fmla="*/ 1 w 272"/>
                  <a:gd name="T19" fmla="*/ 195 h 206"/>
                  <a:gd name="T20" fmla="*/ 5 w 272"/>
                  <a:gd name="T21" fmla="*/ 201 h 206"/>
                  <a:gd name="T22" fmla="*/ 12 w 272"/>
                  <a:gd name="T23" fmla="*/ 205 h 206"/>
                  <a:gd name="T24" fmla="*/ 19 w 272"/>
                  <a:gd name="T25" fmla="*/ 206 h 206"/>
                  <a:gd name="T26" fmla="*/ 252 w 272"/>
                  <a:gd name="T27" fmla="*/ 206 h 206"/>
                  <a:gd name="T28" fmla="*/ 252 w 272"/>
                  <a:gd name="T29" fmla="*/ 206 h 206"/>
                  <a:gd name="T30" fmla="*/ 259 w 272"/>
                  <a:gd name="T31" fmla="*/ 205 h 206"/>
                  <a:gd name="T32" fmla="*/ 266 w 272"/>
                  <a:gd name="T33" fmla="*/ 201 h 206"/>
                  <a:gd name="T34" fmla="*/ 270 w 272"/>
                  <a:gd name="T35" fmla="*/ 195 h 206"/>
                  <a:gd name="T36" fmla="*/ 272 w 272"/>
                  <a:gd name="T37" fmla="*/ 187 h 206"/>
                  <a:gd name="T38" fmla="*/ 272 w 272"/>
                  <a:gd name="T39" fmla="*/ 21 h 206"/>
                  <a:gd name="T40" fmla="*/ 272 w 272"/>
                  <a:gd name="T41" fmla="*/ 21 h 206"/>
                  <a:gd name="T42" fmla="*/ 270 w 272"/>
                  <a:gd name="T43" fmla="*/ 13 h 206"/>
                  <a:gd name="T44" fmla="*/ 266 w 272"/>
                  <a:gd name="T45" fmla="*/ 6 h 206"/>
                  <a:gd name="T46" fmla="*/ 259 w 272"/>
                  <a:gd name="T47" fmla="*/ 2 h 206"/>
                  <a:gd name="T48" fmla="*/ 252 w 272"/>
                  <a:gd name="T49" fmla="*/ 0 h 206"/>
                  <a:gd name="T50" fmla="*/ 252 w 272"/>
                  <a:gd name="T51" fmla="*/ 0 h 206"/>
                  <a:gd name="T52" fmla="*/ 257 w 272"/>
                  <a:gd name="T53" fmla="*/ 189 h 206"/>
                  <a:gd name="T54" fmla="*/ 15 w 272"/>
                  <a:gd name="T55" fmla="*/ 189 h 206"/>
                  <a:gd name="T56" fmla="*/ 15 w 272"/>
                  <a:gd name="T57" fmla="*/ 14 h 206"/>
                  <a:gd name="T58" fmla="*/ 257 w 272"/>
                  <a:gd name="T59" fmla="*/ 14 h 206"/>
                  <a:gd name="T60" fmla="*/ 257 w 272"/>
                  <a:gd name="T61" fmla="*/ 18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2" h="206">
                    <a:moveTo>
                      <a:pt x="252" y="0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12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1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1" y="195"/>
                    </a:lnTo>
                    <a:lnTo>
                      <a:pt x="5" y="201"/>
                    </a:lnTo>
                    <a:lnTo>
                      <a:pt x="12" y="205"/>
                    </a:lnTo>
                    <a:lnTo>
                      <a:pt x="19" y="206"/>
                    </a:lnTo>
                    <a:lnTo>
                      <a:pt x="252" y="206"/>
                    </a:lnTo>
                    <a:lnTo>
                      <a:pt x="252" y="206"/>
                    </a:lnTo>
                    <a:lnTo>
                      <a:pt x="259" y="205"/>
                    </a:lnTo>
                    <a:lnTo>
                      <a:pt x="266" y="201"/>
                    </a:lnTo>
                    <a:lnTo>
                      <a:pt x="270" y="195"/>
                    </a:lnTo>
                    <a:lnTo>
                      <a:pt x="272" y="187"/>
                    </a:lnTo>
                    <a:lnTo>
                      <a:pt x="272" y="21"/>
                    </a:lnTo>
                    <a:lnTo>
                      <a:pt x="272" y="21"/>
                    </a:lnTo>
                    <a:lnTo>
                      <a:pt x="270" y="13"/>
                    </a:lnTo>
                    <a:lnTo>
                      <a:pt x="266" y="6"/>
                    </a:lnTo>
                    <a:lnTo>
                      <a:pt x="259" y="2"/>
                    </a:lnTo>
                    <a:lnTo>
                      <a:pt x="252" y="0"/>
                    </a:lnTo>
                    <a:lnTo>
                      <a:pt x="252" y="0"/>
                    </a:lnTo>
                    <a:close/>
                    <a:moveTo>
                      <a:pt x="257" y="189"/>
                    </a:moveTo>
                    <a:lnTo>
                      <a:pt x="15" y="189"/>
                    </a:lnTo>
                    <a:lnTo>
                      <a:pt x="15" y="14"/>
                    </a:lnTo>
                    <a:lnTo>
                      <a:pt x="257" y="14"/>
                    </a:lnTo>
                    <a:lnTo>
                      <a:pt x="257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1" name="Freeform 357"/>
              <p:cNvSpPr>
                <a:spLocks noEditPoints="1"/>
              </p:cNvSpPr>
              <p:nvPr/>
            </p:nvSpPr>
            <p:spPr bwMode="auto">
              <a:xfrm>
                <a:off x="4554538" y="1519238"/>
                <a:ext cx="44450" cy="46038"/>
              </a:xfrm>
              <a:custGeom>
                <a:avLst/>
                <a:gdLst>
                  <a:gd name="T0" fmla="*/ 29 w 57"/>
                  <a:gd name="T1" fmla="*/ 59 h 59"/>
                  <a:gd name="T2" fmla="*/ 40 w 57"/>
                  <a:gd name="T3" fmla="*/ 56 h 59"/>
                  <a:gd name="T4" fmla="*/ 49 w 57"/>
                  <a:gd name="T5" fmla="*/ 51 h 59"/>
                  <a:gd name="T6" fmla="*/ 56 w 57"/>
                  <a:gd name="T7" fmla="*/ 41 h 59"/>
                  <a:gd name="T8" fmla="*/ 57 w 57"/>
                  <a:gd name="T9" fmla="*/ 29 h 59"/>
                  <a:gd name="T10" fmla="*/ 57 w 57"/>
                  <a:gd name="T11" fmla="*/ 23 h 59"/>
                  <a:gd name="T12" fmla="*/ 53 w 57"/>
                  <a:gd name="T13" fmla="*/ 12 h 59"/>
                  <a:gd name="T14" fmla="*/ 45 w 57"/>
                  <a:gd name="T15" fmla="*/ 4 h 59"/>
                  <a:gd name="T16" fmla="*/ 36 w 57"/>
                  <a:gd name="T17" fmla="*/ 0 h 59"/>
                  <a:gd name="T18" fmla="*/ 29 w 57"/>
                  <a:gd name="T19" fmla="*/ 0 h 59"/>
                  <a:gd name="T20" fmla="*/ 16 w 57"/>
                  <a:gd name="T21" fmla="*/ 3 h 59"/>
                  <a:gd name="T22" fmla="*/ 7 w 57"/>
                  <a:gd name="T23" fmla="*/ 11 h 59"/>
                  <a:gd name="T24" fmla="*/ 6 w 57"/>
                  <a:gd name="T25" fmla="*/ 11 h 59"/>
                  <a:gd name="T26" fmla="*/ 6 w 57"/>
                  <a:gd name="T27" fmla="*/ 12 h 59"/>
                  <a:gd name="T28" fmla="*/ 1 w 57"/>
                  <a:gd name="T29" fmla="*/ 20 h 59"/>
                  <a:gd name="T30" fmla="*/ 0 w 57"/>
                  <a:gd name="T31" fmla="*/ 29 h 59"/>
                  <a:gd name="T32" fmla="*/ 3 w 57"/>
                  <a:gd name="T33" fmla="*/ 41 h 59"/>
                  <a:gd name="T34" fmla="*/ 8 w 57"/>
                  <a:gd name="T35" fmla="*/ 51 h 59"/>
                  <a:gd name="T36" fmla="*/ 18 w 57"/>
                  <a:gd name="T37" fmla="*/ 56 h 59"/>
                  <a:gd name="T38" fmla="*/ 29 w 57"/>
                  <a:gd name="T39" fmla="*/ 59 h 59"/>
                  <a:gd name="T40" fmla="*/ 29 w 57"/>
                  <a:gd name="T41" fmla="*/ 5 h 59"/>
                  <a:gd name="T42" fmla="*/ 36 w 57"/>
                  <a:gd name="T43" fmla="*/ 7 h 59"/>
                  <a:gd name="T44" fmla="*/ 41 w 57"/>
                  <a:gd name="T45" fmla="*/ 10 h 59"/>
                  <a:gd name="T46" fmla="*/ 29 w 57"/>
                  <a:gd name="T47" fmla="*/ 15 h 59"/>
                  <a:gd name="T48" fmla="*/ 23 w 57"/>
                  <a:gd name="T49" fmla="*/ 16 h 59"/>
                  <a:gd name="T50" fmla="*/ 12 w 57"/>
                  <a:gd name="T51" fmla="*/ 14 h 59"/>
                  <a:gd name="T52" fmla="*/ 16 w 57"/>
                  <a:gd name="T53" fmla="*/ 11 h 59"/>
                  <a:gd name="T54" fmla="*/ 25 w 57"/>
                  <a:gd name="T55" fmla="*/ 7 h 59"/>
                  <a:gd name="T56" fmla="*/ 29 w 57"/>
                  <a:gd name="T57" fmla="*/ 5 h 59"/>
                  <a:gd name="T58" fmla="*/ 10 w 57"/>
                  <a:gd name="T59" fmla="*/ 18 h 59"/>
                  <a:gd name="T60" fmla="*/ 22 w 57"/>
                  <a:gd name="T61" fmla="*/ 22 h 59"/>
                  <a:gd name="T62" fmla="*/ 26 w 57"/>
                  <a:gd name="T63" fmla="*/ 20 h 59"/>
                  <a:gd name="T64" fmla="*/ 30 w 57"/>
                  <a:gd name="T65" fmla="*/ 19 h 59"/>
                  <a:gd name="T66" fmla="*/ 44 w 57"/>
                  <a:gd name="T67" fmla="*/ 15 h 59"/>
                  <a:gd name="T68" fmla="*/ 46 w 57"/>
                  <a:gd name="T69" fmla="*/ 16 h 59"/>
                  <a:gd name="T70" fmla="*/ 48 w 57"/>
                  <a:gd name="T71" fmla="*/ 16 h 59"/>
                  <a:gd name="T72" fmla="*/ 52 w 57"/>
                  <a:gd name="T73" fmla="*/ 29 h 59"/>
                  <a:gd name="T74" fmla="*/ 51 w 57"/>
                  <a:gd name="T75" fmla="*/ 34 h 59"/>
                  <a:gd name="T76" fmla="*/ 48 w 57"/>
                  <a:gd name="T77" fmla="*/ 42 h 59"/>
                  <a:gd name="T78" fmla="*/ 41 w 57"/>
                  <a:gd name="T79" fmla="*/ 48 h 59"/>
                  <a:gd name="T80" fmla="*/ 34 w 57"/>
                  <a:gd name="T81" fmla="*/ 52 h 59"/>
                  <a:gd name="T82" fmla="*/ 29 w 57"/>
                  <a:gd name="T83" fmla="*/ 52 h 59"/>
                  <a:gd name="T84" fmla="*/ 21 w 57"/>
                  <a:gd name="T85" fmla="*/ 51 h 59"/>
                  <a:gd name="T86" fmla="*/ 14 w 57"/>
                  <a:gd name="T87" fmla="*/ 45 h 59"/>
                  <a:gd name="T88" fmla="*/ 8 w 57"/>
                  <a:gd name="T89" fmla="*/ 38 h 59"/>
                  <a:gd name="T90" fmla="*/ 7 w 57"/>
                  <a:gd name="T91" fmla="*/ 29 h 59"/>
                  <a:gd name="T92" fmla="*/ 7 w 57"/>
                  <a:gd name="T93" fmla="*/ 23 h 59"/>
                  <a:gd name="T94" fmla="*/ 10 w 57"/>
                  <a:gd name="T95" fmla="*/ 1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" h="59">
                    <a:moveTo>
                      <a:pt x="29" y="59"/>
                    </a:moveTo>
                    <a:lnTo>
                      <a:pt x="29" y="59"/>
                    </a:lnTo>
                    <a:lnTo>
                      <a:pt x="36" y="57"/>
                    </a:lnTo>
                    <a:lnTo>
                      <a:pt x="40" y="56"/>
                    </a:lnTo>
                    <a:lnTo>
                      <a:pt x="45" y="53"/>
                    </a:lnTo>
                    <a:lnTo>
                      <a:pt x="49" y="51"/>
                    </a:lnTo>
                    <a:lnTo>
                      <a:pt x="53" y="45"/>
                    </a:lnTo>
                    <a:lnTo>
                      <a:pt x="56" y="41"/>
                    </a:lnTo>
                    <a:lnTo>
                      <a:pt x="57" y="36"/>
                    </a:lnTo>
                    <a:lnTo>
                      <a:pt x="57" y="29"/>
                    </a:lnTo>
                    <a:lnTo>
                      <a:pt x="57" y="29"/>
                    </a:lnTo>
                    <a:lnTo>
                      <a:pt x="57" y="23"/>
                    </a:lnTo>
                    <a:lnTo>
                      <a:pt x="56" y="18"/>
                    </a:lnTo>
                    <a:lnTo>
                      <a:pt x="53" y="12"/>
                    </a:lnTo>
                    <a:lnTo>
                      <a:pt x="49" y="8"/>
                    </a:lnTo>
                    <a:lnTo>
                      <a:pt x="45" y="4"/>
                    </a:lnTo>
                    <a:lnTo>
                      <a:pt x="40" y="1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6" y="3"/>
                    </a:lnTo>
                    <a:lnTo>
                      <a:pt x="11" y="7"/>
                    </a:lnTo>
                    <a:lnTo>
                      <a:pt x="7" y="11"/>
                    </a:lnTo>
                    <a:lnTo>
                      <a:pt x="7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" y="2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36"/>
                    </a:lnTo>
                    <a:lnTo>
                      <a:pt x="3" y="41"/>
                    </a:lnTo>
                    <a:lnTo>
                      <a:pt x="6" y="45"/>
                    </a:lnTo>
                    <a:lnTo>
                      <a:pt x="8" y="51"/>
                    </a:lnTo>
                    <a:lnTo>
                      <a:pt x="14" y="53"/>
                    </a:lnTo>
                    <a:lnTo>
                      <a:pt x="18" y="56"/>
                    </a:lnTo>
                    <a:lnTo>
                      <a:pt x="23" y="57"/>
                    </a:lnTo>
                    <a:lnTo>
                      <a:pt x="29" y="59"/>
                    </a:lnTo>
                    <a:lnTo>
                      <a:pt x="29" y="59"/>
                    </a:lnTo>
                    <a:close/>
                    <a:moveTo>
                      <a:pt x="29" y="5"/>
                    </a:moveTo>
                    <a:lnTo>
                      <a:pt x="29" y="5"/>
                    </a:lnTo>
                    <a:lnTo>
                      <a:pt x="36" y="7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36" y="11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3" y="16"/>
                    </a:lnTo>
                    <a:lnTo>
                      <a:pt x="19" y="16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6" y="11"/>
                    </a:lnTo>
                    <a:lnTo>
                      <a:pt x="21" y="8"/>
                    </a:lnTo>
                    <a:lnTo>
                      <a:pt x="25" y="7"/>
                    </a:lnTo>
                    <a:lnTo>
                      <a:pt x="29" y="5"/>
                    </a:lnTo>
                    <a:lnTo>
                      <a:pt x="29" y="5"/>
                    </a:lnTo>
                    <a:close/>
                    <a:moveTo>
                      <a:pt x="10" y="18"/>
                    </a:moveTo>
                    <a:lnTo>
                      <a:pt x="10" y="18"/>
                    </a:lnTo>
                    <a:lnTo>
                      <a:pt x="15" y="20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6" y="20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41" y="15"/>
                    </a:lnTo>
                    <a:lnTo>
                      <a:pt x="44" y="15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51" y="22"/>
                    </a:lnTo>
                    <a:lnTo>
                      <a:pt x="52" y="29"/>
                    </a:lnTo>
                    <a:lnTo>
                      <a:pt x="52" y="29"/>
                    </a:lnTo>
                    <a:lnTo>
                      <a:pt x="51" y="34"/>
                    </a:lnTo>
                    <a:lnTo>
                      <a:pt x="49" y="38"/>
                    </a:lnTo>
                    <a:lnTo>
                      <a:pt x="48" y="42"/>
                    </a:lnTo>
                    <a:lnTo>
                      <a:pt x="45" y="45"/>
                    </a:lnTo>
                    <a:lnTo>
                      <a:pt x="41" y="48"/>
                    </a:lnTo>
                    <a:lnTo>
                      <a:pt x="38" y="51"/>
                    </a:lnTo>
                    <a:lnTo>
                      <a:pt x="34" y="52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5" y="52"/>
                    </a:lnTo>
                    <a:lnTo>
                      <a:pt x="21" y="51"/>
                    </a:lnTo>
                    <a:lnTo>
                      <a:pt x="16" y="48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8"/>
                    </a:lnTo>
                    <a:lnTo>
                      <a:pt x="7" y="34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10" y="18"/>
                    </a:lnTo>
                    <a:lnTo>
                      <a:pt x="1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2" name="Freeform 358"/>
              <p:cNvSpPr/>
              <p:nvPr/>
            </p:nvSpPr>
            <p:spPr bwMode="auto">
              <a:xfrm>
                <a:off x="4603751" y="1552576"/>
                <a:ext cx="22225" cy="34925"/>
              </a:xfrm>
              <a:custGeom>
                <a:avLst/>
                <a:gdLst>
                  <a:gd name="T0" fmla="*/ 24 w 29"/>
                  <a:gd name="T1" fmla="*/ 43 h 43"/>
                  <a:gd name="T2" fmla="*/ 24 w 29"/>
                  <a:gd name="T3" fmla="*/ 43 h 43"/>
                  <a:gd name="T4" fmla="*/ 24 w 29"/>
                  <a:gd name="T5" fmla="*/ 42 h 43"/>
                  <a:gd name="T6" fmla="*/ 29 w 29"/>
                  <a:gd name="T7" fmla="*/ 19 h 43"/>
                  <a:gd name="T8" fmla="*/ 29 w 29"/>
                  <a:gd name="T9" fmla="*/ 19 h 43"/>
                  <a:gd name="T10" fmla="*/ 29 w 29"/>
                  <a:gd name="T11" fmla="*/ 17 h 43"/>
                  <a:gd name="T12" fmla="*/ 29 w 29"/>
                  <a:gd name="T13" fmla="*/ 17 h 43"/>
                  <a:gd name="T14" fmla="*/ 27 w 29"/>
                  <a:gd name="T15" fmla="*/ 15 h 43"/>
                  <a:gd name="T16" fmla="*/ 26 w 29"/>
                  <a:gd name="T17" fmla="*/ 12 h 43"/>
                  <a:gd name="T18" fmla="*/ 26 w 29"/>
                  <a:gd name="T19" fmla="*/ 12 h 43"/>
                  <a:gd name="T20" fmla="*/ 26 w 29"/>
                  <a:gd name="T21" fmla="*/ 9 h 43"/>
                  <a:gd name="T22" fmla="*/ 29 w 29"/>
                  <a:gd name="T23" fmla="*/ 7 h 43"/>
                  <a:gd name="T24" fmla="*/ 29 w 29"/>
                  <a:gd name="T25" fmla="*/ 7 h 43"/>
                  <a:gd name="T26" fmla="*/ 29 w 29"/>
                  <a:gd name="T27" fmla="*/ 5 h 43"/>
                  <a:gd name="T28" fmla="*/ 29 w 29"/>
                  <a:gd name="T29" fmla="*/ 5 h 43"/>
                  <a:gd name="T30" fmla="*/ 29 w 29"/>
                  <a:gd name="T31" fmla="*/ 5 h 43"/>
                  <a:gd name="T32" fmla="*/ 29 w 29"/>
                  <a:gd name="T33" fmla="*/ 5 h 43"/>
                  <a:gd name="T34" fmla="*/ 23 w 29"/>
                  <a:gd name="T35" fmla="*/ 2 h 43"/>
                  <a:gd name="T36" fmla="*/ 18 w 29"/>
                  <a:gd name="T37" fmla="*/ 0 h 43"/>
                  <a:gd name="T38" fmla="*/ 18 w 29"/>
                  <a:gd name="T39" fmla="*/ 0 h 43"/>
                  <a:gd name="T40" fmla="*/ 16 w 29"/>
                  <a:gd name="T41" fmla="*/ 0 h 43"/>
                  <a:gd name="T42" fmla="*/ 16 w 29"/>
                  <a:gd name="T43" fmla="*/ 0 h 43"/>
                  <a:gd name="T44" fmla="*/ 11 w 29"/>
                  <a:gd name="T45" fmla="*/ 2 h 43"/>
                  <a:gd name="T46" fmla="*/ 7 w 29"/>
                  <a:gd name="T47" fmla="*/ 7 h 43"/>
                  <a:gd name="T48" fmla="*/ 3 w 29"/>
                  <a:gd name="T49" fmla="*/ 12 h 43"/>
                  <a:gd name="T50" fmla="*/ 0 w 29"/>
                  <a:gd name="T51" fmla="*/ 17 h 43"/>
                  <a:gd name="T52" fmla="*/ 0 w 29"/>
                  <a:gd name="T53" fmla="*/ 17 h 43"/>
                  <a:gd name="T54" fmla="*/ 5 w 29"/>
                  <a:gd name="T55" fmla="*/ 23 h 43"/>
                  <a:gd name="T56" fmla="*/ 9 w 29"/>
                  <a:gd name="T57" fmla="*/ 28 h 43"/>
                  <a:gd name="T58" fmla="*/ 13 w 29"/>
                  <a:gd name="T59" fmla="*/ 35 h 43"/>
                  <a:gd name="T60" fmla="*/ 16 w 29"/>
                  <a:gd name="T61" fmla="*/ 43 h 43"/>
                  <a:gd name="T62" fmla="*/ 24 w 29"/>
                  <a:gd name="T6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43">
                    <a:moveTo>
                      <a:pt x="24" y="43"/>
                    </a:moveTo>
                    <a:lnTo>
                      <a:pt x="24" y="43"/>
                    </a:lnTo>
                    <a:lnTo>
                      <a:pt x="24" y="4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1" y="2"/>
                    </a:lnTo>
                    <a:lnTo>
                      <a:pt x="7" y="7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5" y="23"/>
                    </a:lnTo>
                    <a:lnTo>
                      <a:pt x="9" y="28"/>
                    </a:lnTo>
                    <a:lnTo>
                      <a:pt x="13" y="35"/>
                    </a:lnTo>
                    <a:lnTo>
                      <a:pt x="16" y="43"/>
                    </a:ln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3" name="Freeform 359"/>
              <p:cNvSpPr/>
              <p:nvPr/>
            </p:nvSpPr>
            <p:spPr bwMode="auto">
              <a:xfrm>
                <a:off x="4632326" y="1552576"/>
                <a:ext cx="26988" cy="34925"/>
              </a:xfrm>
              <a:custGeom>
                <a:avLst/>
                <a:gdLst>
                  <a:gd name="T0" fmla="*/ 11 w 34"/>
                  <a:gd name="T1" fmla="*/ 0 h 43"/>
                  <a:gd name="T2" fmla="*/ 11 w 34"/>
                  <a:gd name="T3" fmla="*/ 0 h 43"/>
                  <a:gd name="T4" fmla="*/ 7 w 34"/>
                  <a:gd name="T5" fmla="*/ 2 h 43"/>
                  <a:gd name="T6" fmla="*/ 1 w 34"/>
                  <a:gd name="T7" fmla="*/ 5 h 43"/>
                  <a:gd name="T8" fmla="*/ 1 w 34"/>
                  <a:gd name="T9" fmla="*/ 5 h 43"/>
                  <a:gd name="T10" fmla="*/ 0 w 34"/>
                  <a:gd name="T11" fmla="*/ 5 h 43"/>
                  <a:gd name="T12" fmla="*/ 0 w 34"/>
                  <a:gd name="T13" fmla="*/ 5 h 43"/>
                  <a:gd name="T14" fmla="*/ 0 w 34"/>
                  <a:gd name="T15" fmla="*/ 7 h 43"/>
                  <a:gd name="T16" fmla="*/ 0 w 34"/>
                  <a:gd name="T17" fmla="*/ 7 h 43"/>
                  <a:gd name="T18" fmla="*/ 2 w 34"/>
                  <a:gd name="T19" fmla="*/ 9 h 43"/>
                  <a:gd name="T20" fmla="*/ 2 w 34"/>
                  <a:gd name="T21" fmla="*/ 12 h 43"/>
                  <a:gd name="T22" fmla="*/ 2 w 34"/>
                  <a:gd name="T23" fmla="*/ 12 h 43"/>
                  <a:gd name="T24" fmla="*/ 2 w 34"/>
                  <a:gd name="T25" fmla="*/ 15 h 43"/>
                  <a:gd name="T26" fmla="*/ 0 w 34"/>
                  <a:gd name="T27" fmla="*/ 17 h 43"/>
                  <a:gd name="T28" fmla="*/ 0 w 34"/>
                  <a:gd name="T29" fmla="*/ 17 h 43"/>
                  <a:gd name="T30" fmla="*/ 0 w 34"/>
                  <a:gd name="T31" fmla="*/ 19 h 43"/>
                  <a:gd name="T32" fmla="*/ 4 w 34"/>
                  <a:gd name="T33" fmla="*/ 42 h 43"/>
                  <a:gd name="T34" fmla="*/ 4 w 34"/>
                  <a:gd name="T35" fmla="*/ 42 h 43"/>
                  <a:gd name="T36" fmla="*/ 4 w 34"/>
                  <a:gd name="T37" fmla="*/ 43 h 43"/>
                  <a:gd name="T38" fmla="*/ 34 w 34"/>
                  <a:gd name="T39" fmla="*/ 43 h 43"/>
                  <a:gd name="T40" fmla="*/ 34 w 34"/>
                  <a:gd name="T41" fmla="*/ 43 h 43"/>
                  <a:gd name="T42" fmla="*/ 34 w 34"/>
                  <a:gd name="T43" fmla="*/ 43 h 43"/>
                  <a:gd name="T44" fmla="*/ 34 w 34"/>
                  <a:gd name="T45" fmla="*/ 43 h 43"/>
                  <a:gd name="T46" fmla="*/ 34 w 34"/>
                  <a:gd name="T47" fmla="*/ 42 h 43"/>
                  <a:gd name="T48" fmla="*/ 34 w 34"/>
                  <a:gd name="T49" fmla="*/ 42 h 43"/>
                  <a:gd name="T50" fmla="*/ 32 w 34"/>
                  <a:gd name="T51" fmla="*/ 28 h 43"/>
                  <a:gd name="T52" fmla="*/ 28 w 34"/>
                  <a:gd name="T53" fmla="*/ 16 h 43"/>
                  <a:gd name="T54" fmla="*/ 24 w 34"/>
                  <a:gd name="T55" fmla="*/ 11 h 43"/>
                  <a:gd name="T56" fmla="*/ 22 w 34"/>
                  <a:gd name="T57" fmla="*/ 7 h 43"/>
                  <a:gd name="T58" fmla="*/ 17 w 34"/>
                  <a:gd name="T59" fmla="*/ 2 h 43"/>
                  <a:gd name="T60" fmla="*/ 12 w 34"/>
                  <a:gd name="T61" fmla="*/ 0 h 43"/>
                  <a:gd name="T62" fmla="*/ 12 w 34"/>
                  <a:gd name="T63" fmla="*/ 0 h 43"/>
                  <a:gd name="T64" fmla="*/ 11 w 34"/>
                  <a:gd name="T65" fmla="*/ 0 h 43"/>
                  <a:gd name="T66" fmla="*/ 11 w 34"/>
                  <a:gd name="T6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43">
                    <a:moveTo>
                      <a:pt x="11" y="0"/>
                    </a:moveTo>
                    <a:lnTo>
                      <a:pt x="11" y="0"/>
                    </a:lnTo>
                    <a:lnTo>
                      <a:pt x="7" y="2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4" y="43"/>
                    </a:lnTo>
                    <a:lnTo>
                      <a:pt x="34" y="43"/>
                    </a:lnTo>
                    <a:lnTo>
                      <a:pt x="34" y="43"/>
                    </a:lnTo>
                    <a:lnTo>
                      <a:pt x="34" y="43"/>
                    </a:lnTo>
                    <a:lnTo>
                      <a:pt x="34" y="43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32" y="28"/>
                    </a:lnTo>
                    <a:lnTo>
                      <a:pt x="28" y="16"/>
                    </a:lnTo>
                    <a:lnTo>
                      <a:pt x="24" y="11"/>
                    </a:lnTo>
                    <a:lnTo>
                      <a:pt x="22" y="7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4" name="Freeform 360"/>
              <p:cNvSpPr>
                <a:spLocks noEditPoints="1"/>
              </p:cNvSpPr>
              <p:nvPr/>
            </p:nvSpPr>
            <p:spPr bwMode="auto">
              <a:xfrm>
                <a:off x="4611688" y="1516063"/>
                <a:ext cx="36513" cy="36513"/>
              </a:xfrm>
              <a:custGeom>
                <a:avLst/>
                <a:gdLst>
                  <a:gd name="T0" fmla="*/ 22 w 45"/>
                  <a:gd name="T1" fmla="*/ 47 h 47"/>
                  <a:gd name="T2" fmla="*/ 30 w 45"/>
                  <a:gd name="T3" fmla="*/ 45 h 47"/>
                  <a:gd name="T4" fmla="*/ 38 w 45"/>
                  <a:gd name="T5" fmla="*/ 40 h 47"/>
                  <a:gd name="T6" fmla="*/ 42 w 45"/>
                  <a:gd name="T7" fmla="*/ 33 h 47"/>
                  <a:gd name="T8" fmla="*/ 45 w 45"/>
                  <a:gd name="T9" fmla="*/ 23 h 47"/>
                  <a:gd name="T10" fmla="*/ 43 w 45"/>
                  <a:gd name="T11" fmla="*/ 19 h 47"/>
                  <a:gd name="T12" fmla="*/ 41 w 45"/>
                  <a:gd name="T13" fmla="*/ 11 h 47"/>
                  <a:gd name="T14" fmla="*/ 34 w 45"/>
                  <a:gd name="T15" fmla="*/ 4 h 47"/>
                  <a:gd name="T16" fmla="*/ 26 w 45"/>
                  <a:gd name="T17" fmla="*/ 2 h 47"/>
                  <a:gd name="T18" fmla="*/ 22 w 45"/>
                  <a:gd name="T19" fmla="*/ 0 h 47"/>
                  <a:gd name="T20" fmla="*/ 12 w 45"/>
                  <a:gd name="T21" fmla="*/ 3 h 47"/>
                  <a:gd name="T22" fmla="*/ 4 w 45"/>
                  <a:gd name="T23" fmla="*/ 10 h 47"/>
                  <a:gd name="T24" fmla="*/ 4 w 45"/>
                  <a:gd name="T25" fmla="*/ 10 h 47"/>
                  <a:gd name="T26" fmla="*/ 4 w 45"/>
                  <a:gd name="T27" fmla="*/ 10 h 47"/>
                  <a:gd name="T28" fmla="*/ 0 w 45"/>
                  <a:gd name="T29" fmla="*/ 17 h 47"/>
                  <a:gd name="T30" fmla="*/ 0 w 45"/>
                  <a:gd name="T31" fmla="*/ 23 h 47"/>
                  <a:gd name="T32" fmla="*/ 1 w 45"/>
                  <a:gd name="T33" fmla="*/ 33 h 47"/>
                  <a:gd name="T34" fmla="*/ 5 w 45"/>
                  <a:gd name="T35" fmla="*/ 40 h 47"/>
                  <a:gd name="T36" fmla="*/ 13 w 45"/>
                  <a:gd name="T37" fmla="*/ 45 h 47"/>
                  <a:gd name="T38" fmla="*/ 22 w 45"/>
                  <a:gd name="T39" fmla="*/ 47 h 47"/>
                  <a:gd name="T40" fmla="*/ 22 w 45"/>
                  <a:gd name="T41" fmla="*/ 6 h 47"/>
                  <a:gd name="T42" fmla="*/ 27 w 45"/>
                  <a:gd name="T43" fmla="*/ 6 h 47"/>
                  <a:gd name="T44" fmla="*/ 31 w 45"/>
                  <a:gd name="T45" fmla="*/ 8 h 47"/>
                  <a:gd name="T46" fmla="*/ 22 w 45"/>
                  <a:gd name="T47" fmla="*/ 13 h 47"/>
                  <a:gd name="T48" fmla="*/ 18 w 45"/>
                  <a:gd name="T49" fmla="*/ 14 h 47"/>
                  <a:gd name="T50" fmla="*/ 9 w 45"/>
                  <a:gd name="T51" fmla="*/ 11 h 47"/>
                  <a:gd name="T52" fmla="*/ 15 w 45"/>
                  <a:gd name="T53" fmla="*/ 7 h 47"/>
                  <a:gd name="T54" fmla="*/ 22 w 45"/>
                  <a:gd name="T55" fmla="*/ 6 h 47"/>
                  <a:gd name="T56" fmla="*/ 7 w 45"/>
                  <a:gd name="T57" fmla="*/ 14 h 47"/>
                  <a:gd name="T58" fmla="*/ 11 w 45"/>
                  <a:gd name="T59" fmla="*/ 17 h 47"/>
                  <a:gd name="T60" fmla="*/ 16 w 45"/>
                  <a:gd name="T61" fmla="*/ 18 h 47"/>
                  <a:gd name="T62" fmla="*/ 23 w 45"/>
                  <a:gd name="T63" fmla="*/ 15 h 47"/>
                  <a:gd name="T64" fmla="*/ 31 w 45"/>
                  <a:gd name="T65" fmla="*/ 13 h 47"/>
                  <a:gd name="T66" fmla="*/ 35 w 45"/>
                  <a:gd name="T67" fmla="*/ 13 h 47"/>
                  <a:gd name="T68" fmla="*/ 37 w 45"/>
                  <a:gd name="T69" fmla="*/ 13 h 47"/>
                  <a:gd name="T70" fmla="*/ 38 w 45"/>
                  <a:gd name="T71" fmla="*/ 18 h 47"/>
                  <a:gd name="T72" fmla="*/ 39 w 45"/>
                  <a:gd name="T73" fmla="*/ 23 h 47"/>
                  <a:gd name="T74" fmla="*/ 34 w 45"/>
                  <a:gd name="T75" fmla="*/ 36 h 47"/>
                  <a:gd name="T76" fmla="*/ 22 w 45"/>
                  <a:gd name="T77" fmla="*/ 41 h 47"/>
                  <a:gd name="T78" fmla="*/ 15 w 45"/>
                  <a:gd name="T79" fmla="*/ 40 h 47"/>
                  <a:gd name="T80" fmla="*/ 5 w 45"/>
                  <a:gd name="T81" fmla="*/ 30 h 47"/>
                  <a:gd name="T82" fmla="*/ 4 w 45"/>
                  <a:gd name="T83" fmla="*/ 23 h 47"/>
                  <a:gd name="T84" fmla="*/ 7 w 45"/>
                  <a:gd name="T85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47">
                    <a:moveTo>
                      <a:pt x="22" y="47"/>
                    </a:moveTo>
                    <a:lnTo>
                      <a:pt x="22" y="47"/>
                    </a:lnTo>
                    <a:lnTo>
                      <a:pt x="26" y="47"/>
                    </a:lnTo>
                    <a:lnTo>
                      <a:pt x="30" y="45"/>
                    </a:lnTo>
                    <a:lnTo>
                      <a:pt x="34" y="43"/>
                    </a:lnTo>
                    <a:lnTo>
                      <a:pt x="38" y="40"/>
                    </a:lnTo>
                    <a:lnTo>
                      <a:pt x="41" y="36"/>
                    </a:lnTo>
                    <a:lnTo>
                      <a:pt x="42" y="33"/>
                    </a:lnTo>
                    <a:lnTo>
                      <a:pt x="43" y="28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3" y="19"/>
                    </a:lnTo>
                    <a:lnTo>
                      <a:pt x="42" y="14"/>
                    </a:lnTo>
                    <a:lnTo>
                      <a:pt x="41" y="11"/>
                    </a:lnTo>
                    <a:lnTo>
                      <a:pt x="38" y="7"/>
                    </a:lnTo>
                    <a:lnTo>
                      <a:pt x="34" y="4"/>
                    </a:lnTo>
                    <a:lnTo>
                      <a:pt x="30" y="3"/>
                    </a:lnTo>
                    <a:lnTo>
                      <a:pt x="26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1" y="33"/>
                    </a:lnTo>
                    <a:lnTo>
                      <a:pt x="2" y="36"/>
                    </a:lnTo>
                    <a:lnTo>
                      <a:pt x="5" y="40"/>
                    </a:lnTo>
                    <a:lnTo>
                      <a:pt x="9" y="43"/>
                    </a:lnTo>
                    <a:lnTo>
                      <a:pt x="13" y="45"/>
                    </a:lnTo>
                    <a:lnTo>
                      <a:pt x="18" y="47"/>
                    </a:lnTo>
                    <a:lnTo>
                      <a:pt x="22" y="47"/>
                    </a:lnTo>
                    <a:lnTo>
                      <a:pt x="22" y="47"/>
                    </a:lnTo>
                    <a:close/>
                    <a:moveTo>
                      <a:pt x="22" y="6"/>
                    </a:moveTo>
                    <a:lnTo>
                      <a:pt x="22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2" y="13"/>
                    </a:lnTo>
                    <a:lnTo>
                      <a:pt x="22" y="13"/>
                    </a:lnTo>
                    <a:lnTo>
                      <a:pt x="18" y="14"/>
                    </a:lnTo>
                    <a:lnTo>
                      <a:pt x="15" y="14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15" y="7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2" y="6"/>
                    </a:lnTo>
                    <a:close/>
                    <a:moveTo>
                      <a:pt x="7" y="14"/>
                    </a:moveTo>
                    <a:lnTo>
                      <a:pt x="7" y="14"/>
                    </a:lnTo>
                    <a:lnTo>
                      <a:pt x="11" y="17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20" y="17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31" y="13"/>
                    </a:lnTo>
                    <a:lnTo>
                      <a:pt x="34" y="13"/>
                    </a:lnTo>
                    <a:lnTo>
                      <a:pt x="35" y="13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8" y="18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8" y="30"/>
                    </a:lnTo>
                    <a:lnTo>
                      <a:pt x="34" y="36"/>
                    </a:lnTo>
                    <a:lnTo>
                      <a:pt x="28" y="40"/>
                    </a:lnTo>
                    <a:lnTo>
                      <a:pt x="22" y="41"/>
                    </a:lnTo>
                    <a:lnTo>
                      <a:pt x="22" y="41"/>
                    </a:lnTo>
                    <a:lnTo>
                      <a:pt x="15" y="40"/>
                    </a:lnTo>
                    <a:lnTo>
                      <a:pt x="9" y="36"/>
                    </a:lnTo>
                    <a:lnTo>
                      <a:pt x="5" y="30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5" y="19"/>
                    </a:lnTo>
                    <a:lnTo>
                      <a:pt x="7" y="14"/>
                    </a:ln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5" name="Freeform 361"/>
              <p:cNvSpPr/>
              <p:nvPr/>
            </p:nvSpPr>
            <p:spPr bwMode="auto">
              <a:xfrm>
                <a:off x="4495801" y="1552576"/>
                <a:ext cx="28575" cy="34925"/>
              </a:xfrm>
              <a:custGeom>
                <a:avLst/>
                <a:gdLst>
                  <a:gd name="T0" fmla="*/ 1 w 35"/>
                  <a:gd name="T1" fmla="*/ 43 h 43"/>
                  <a:gd name="T2" fmla="*/ 30 w 35"/>
                  <a:gd name="T3" fmla="*/ 43 h 43"/>
                  <a:gd name="T4" fmla="*/ 30 w 35"/>
                  <a:gd name="T5" fmla="*/ 43 h 43"/>
                  <a:gd name="T6" fmla="*/ 31 w 35"/>
                  <a:gd name="T7" fmla="*/ 42 h 43"/>
                  <a:gd name="T8" fmla="*/ 35 w 35"/>
                  <a:gd name="T9" fmla="*/ 19 h 43"/>
                  <a:gd name="T10" fmla="*/ 35 w 35"/>
                  <a:gd name="T11" fmla="*/ 19 h 43"/>
                  <a:gd name="T12" fmla="*/ 35 w 35"/>
                  <a:gd name="T13" fmla="*/ 17 h 43"/>
                  <a:gd name="T14" fmla="*/ 35 w 35"/>
                  <a:gd name="T15" fmla="*/ 17 h 43"/>
                  <a:gd name="T16" fmla="*/ 32 w 35"/>
                  <a:gd name="T17" fmla="*/ 15 h 43"/>
                  <a:gd name="T18" fmla="*/ 32 w 35"/>
                  <a:gd name="T19" fmla="*/ 12 h 43"/>
                  <a:gd name="T20" fmla="*/ 32 w 35"/>
                  <a:gd name="T21" fmla="*/ 12 h 43"/>
                  <a:gd name="T22" fmla="*/ 32 w 35"/>
                  <a:gd name="T23" fmla="*/ 9 h 43"/>
                  <a:gd name="T24" fmla="*/ 34 w 35"/>
                  <a:gd name="T25" fmla="*/ 7 h 43"/>
                  <a:gd name="T26" fmla="*/ 34 w 35"/>
                  <a:gd name="T27" fmla="*/ 7 h 43"/>
                  <a:gd name="T28" fmla="*/ 35 w 35"/>
                  <a:gd name="T29" fmla="*/ 5 h 43"/>
                  <a:gd name="T30" fmla="*/ 35 w 35"/>
                  <a:gd name="T31" fmla="*/ 5 h 43"/>
                  <a:gd name="T32" fmla="*/ 34 w 35"/>
                  <a:gd name="T33" fmla="*/ 5 h 43"/>
                  <a:gd name="T34" fmla="*/ 34 w 35"/>
                  <a:gd name="T35" fmla="*/ 5 h 43"/>
                  <a:gd name="T36" fmla="*/ 28 w 35"/>
                  <a:gd name="T37" fmla="*/ 2 h 43"/>
                  <a:gd name="T38" fmla="*/ 23 w 35"/>
                  <a:gd name="T39" fmla="*/ 0 h 43"/>
                  <a:gd name="T40" fmla="*/ 23 w 35"/>
                  <a:gd name="T41" fmla="*/ 0 h 43"/>
                  <a:gd name="T42" fmla="*/ 23 w 35"/>
                  <a:gd name="T43" fmla="*/ 0 h 43"/>
                  <a:gd name="T44" fmla="*/ 23 w 35"/>
                  <a:gd name="T45" fmla="*/ 0 h 43"/>
                  <a:gd name="T46" fmla="*/ 17 w 35"/>
                  <a:gd name="T47" fmla="*/ 2 h 43"/>
                  <a:gd name="T48" fmla="*/ 13 w 35"/>
                  <a:gd name="T49" fmla="*/ 7 h 43"/>
                  <a:gd name="T50" fmla="*/ 9 w 35"/>
                  <a:gd name="T51" fmla="*/ 11 h 43"/>
                  <a:gd name="T52" fmla="*/ 7 w 35"/>
                  <a:gd name="T53" fmla="*/ 16 h 43"/>
                  <a:gd name="T54" fmla="*/ 2 w 35"/>
                  <a:gd name="T55" fmla="*/ 28 h 43"/>
                  <a:gd name="T56" fmla="*/ 0 w 35"/>
                  <a:gd name="T57" fmla="*/ 42 h 43"/>
                  <a:gd name="T58" fmla="*/ 0 w 35"/>
                  <a:gd name="T59" fmla="*/ 42 h 43"/>
                  <a:gd name="T60" fmla="*/ 1 w 35"/>
                  <a:gd name="T61" fmla="*/ 43 h 43"/>
                  <a:gd name="T62" fmla="*/ 1 w 35"/>
                  <a:gd name="T63" fmla="*/ 43 h 43"/>
                  <a:gd name="T64" fmla="*/ 1 w 35"/>
                  <a:gd name="T65" fmla="*/ 43 h 43"/>
                  <a:gd name="T66" fmla="*/ 1 w 35"/>
                  <a:gd name="T6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43">
                    <a:moveTo>
                      <a:pt x="1" y="43"/>
                    </a:moveTo>
                    <a:lnTo>
                      <a:pt x="30" y="43"/>
                    </a:lnTo>
                    <a:lnTo>
                      <a:pt x="30" y="43"/>
                    </a:lnTo>
                    <a:lnTo>
                      <a:pt x="31" y="42"/>
                    </a:lnTo>
                    <a:lnTo>
                      <a:pt x="35" y="19"/>
                    </a:lnTo>
                    <a:lnTo>
                      <a:pt x="35" y="19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2" y="15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2" y="9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28" y="2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13" y="7"/>
                    </a:lnTo>
                    <a:lnTo>
                      <a:pt x="9" y="11"/>
                    </a:lnTo>
                    <a:lnTo>
                      <a:pt x="7" y="16"/>
                    </a:lnTo>
                    <a:lnTo>
                      <a:pt x="2" y="2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1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6" name="Freeform 362"/>
              <p:cNvSpPr/>
              <p:nvPr/>
            </p:nvSpPr>
            <p:spPr bwMode="auto">
              <a:xfrm>
                <a:off x="4530726" y="1552576"/>
                <a:ext cx="22225" cy="34925"/>
              </a:xfrm>
              <a:custGeom>
                <a:avLst/>
                <a:gdLst>
                  <a:gd name="T0" fmla="*/ 12 w 29"/>
                  <a:gd name="T1" fmla="*/ 0 h 43"/>
                  <a:gd name="T2" fmla="*/ 12 w 29"/>
                  <a:gd name="T3" fmla="*/ 0 h 43"/>
                  <a:gd name="T4" fmla="*/ 7 w 29"/>
                  <a:gd name="T5" fmla="*/ 2 h 43"/>
                  <a:gd name="T6" fmla="*/ 1 w 29"/>
                  <a:gd name="T7" fmla="*/ 5 h 43"/>
                  <a:gd name="T8" fmla="*/ 1 w 29"/>
                  <a:gd name="T9" fmla="*/ 5 h 43"/>
                  <a:gd name="T10" fmla="*/ 1 w 29"/>
                  <a:gd name="T11" fmla="*/ 5 h 43"/>
                  <a:gd name="T12" fmla="*/ 1 w 29"/>
                  <a:gd name="T13" fmla="*/ 5 h 43"/>
                  <a:gd name="T14" fmla="*/ 1 w 29"/>
                  <a:gd name="T15" fmla="*/ 7 h 43"/>
                  <a:gd name="T16" fmla="*/ 1 w 29"/>
                  <a:gd name="T17" fmla="*/ 7 h 43"/>
                  <a:gd name="T18" fmla="*/ 3 w 29"/>
                  <a:gd name="T19" fmla="*/ 9 h 43"/>
                  <a:gd name="T20" fmla="*/ 4 w 29"/>
                  <a:gd name="T21" fmla="*/ 12 h 43"/>
                  <a:gd name="T22" fmla="*/ 4 w 29"/>
                  <a:gd name="T23" fmla="*/ 12 h 43"/>
                  <a:gd name="T24" fmla="*/ 3 w 29"/>
                  <a:gd name="T25" fmla="*/ 15 h 43"/>
                  <a:gd name="T26" fmla="*/ 1 w 29"/>
                  <a:gd name="T27" fmla="*/ 17 h 43"/>
                  <a:gd name="T28" fmla="*/ 1 w 29"/>
                  <a:gd name="T29" fmla="*/ 17 h 43"/>
                  <a:gd name="T30" fmla="*/ 0 w 29"/>
                  <a:gd name="T31" fmla="*/ 19 h 43"/>
                  <a:gd name="T32" fmla="*/ 4 w 29"/>
                  <a:gd name="T33" fmla="*/ 42 h 43"/>
                  <a:gd name="T34" fmla="*/ 4 w 29"/>
                  <a:gd name="T35" fmla="*/ 42 h 43"/>
                  <a:gd name="T36" fmla="*/ 5 w 29"/>
                  <a:gd name="T37" fmla="*/ 43 h 43"/>
                  <a:gd name="T38" fmla="*/ 8 w 29"/>
                  <a:gd name="T39" fmla="*/ 43 h 43"/>
                  <a:gd name="T40" fmla="*/ 8 w 29"/>
                  <a:gd name="T41" fmla="*/ 43 h 43"/>
                  <a:gd name="T42" fmla="*/ 12 w 29"/>
                  <a:gd name="T43" fmla="*/ 35 h 43"/>
                  <a:gd name="T44" fmla="*/ 16 w 29"/>
                  <a:gd name="T45" fmla="*/ 27 h 43"/>
                  <a:gd name="T46" fmla="*/ 22 w 29"/>
                  <a:gd name="T47" fmla="*/ 20 h 43"/>
                  <a:gd name="T48" fmla="*/ 29 w 29"/>
                  <a:gd name="T49" fmla="*/ 15 h 43"/>
                  <a:gd name="T50" fmla="*/ 29 w 29"/>
                  <a:gd name="T51" fmla="*/ 15 h 43"/>
                  <a:gd name="T52" fmla="*/ 22 w 29"/>
                  <a:gd name="T53" fmla="*/ 7 h 43"/>
                  <a:gd name="T54" fmla="*/ 18 w 29"/>
                  <a:gd name="T55" fmla="*/ 2 h 43"/>
                  <a:gd name="T56" fmla="*/ 14 w 29"/>
                  <a:gd name="T57" fmla="*/ 0 h 43"/>
                  <a:gd name="T58" fmla="*/ 14 w 29"/>
                  <a:gd name="T59" fmla="*/ 0 h 43"/>
                  <a:gd name="T60" fmla="*/ 12 w 29"/>
                  <a:gd name="T61" fmla="*/ 0 h 43"/>
                  <a:gd name="T62" fmla="*/ 12 w 29"/>
                  <a:gd name="T6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" h="43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3" y="15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0" y="19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5" y="43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12" y="35"/>
                    </a:lnTo>
                    <a:lnTo>
                      <a:pt x="16" y="27"/>
                    </a:lnTo>
                    <a:lnTo>
                      <a:pt x="22" y="20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2" y="7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7" name="Freeform 363"/>
              <p:cNvSpPr>
                <a:spLocks noEditPoints="1"/>
              </p:cNvSpPr>
              <p:nvPr/>
            </p:nvSpPr>
            <p:spPr bwMode="auto">
              <a:xfrm>
                <a:off x="4510088" y="1516063"/>
                <a:ext cx="34925" cy="36513"/>
              </a:xfrm>
              <a:custGeom>
                <a:avLst/>
                <a:gdLst>
                  <a:gd name="T0" fmla="*/ 23 w 45"/>
                  <a:gd name="T1" fmla="*/ 47 h 47"/>
                  <a:gd name="T2" fmla="*/ 31 w 45"/>
                  <a:gd name="T3" fmla="*/ 45 h 47"/>
                  <a:gd name="T4" fmla="*/ 38 w 45"/>
                  <a:gd name="T5" fmla="*/ 40 h 47"/>
                  <a:gd name="T6" fmla="*/ 44 w 45"/>
                  <a:gd name="T7" fmla="*/ 33 h 47"/>
                  <a:gd name="T8" fmla="*/ 45 w 45"/>
                  <a:gd name="T9" fmla="*/ 23 h 47"/>
                  <a:gd name="T10" fmla="*/ 45 w 45"/>
                  <a:gd name="T11" fmla="*/ 19 h 47"/>
                  <a:gd name="T12" fmla="*/ 41 w 45"/>
                  <a:gd name="T13" fmla="*/ 11 h 47"/>
                  <a:gd name="T14" fmla="*/ 36 w 45"/>
                  <a:gd name="T15" fmla="*/ 4 h 47"/>
                  <a:gd name="T16" fmla="*/ 27 w 45"/>
                  <a:gd name="T17" fmla="*/ 2 h 47"/>
                  <a:gd name="T18" fmla="*/ 23 w 45"/>
                  <a:gd name="T19" fmla="*/ 0 h 47"/>
                  <a:gd name="T20" fmla="*/ 12 w 45"/>
                  <a:gd name="T21" fmla="*/ 3 h 47"/>
                  <a:gd name="T22" fmla="*/ 6 w 45"/>
                  <a:gd name="T23" fmla="*/ 10 h 47"/>
                  <a:gd name="T24" fmla="*/ 4 w 45"/>
                  <a:gd name="T25" fmla="*/ 10 h 47"/>
                  <a:gd name="T26" fmla="*/ 4 w 45"/>
                  <a:gd name="T27" fmla="*/ 10 h 47"/>
                  <a:gd name="T28" fmla="*/ 1 w 45"/>
                  <a:gd name="T29" fmla="*/ 17 h 47"/>
                  <a:gd name="T30" fmla="*/ 0 w 45"/>
                  <a:gd name="T31" fmla="*/ 23 h 47"/>
                  <a:gd name="T32" fmla="*/ 1 w 45"/>
                  <a:gd name="T33" fmla="*/ 33 h 47"/>
                  <a:gd name="T34" fmla="*/ 7 w 45"/>
                  <a:gd name="T35" fmla="*/ 40 h 47"/>
                  <a:gd name="T36" fmla="*/ 14 w 45"/>
                  <a:gd name="T37" fmla="*/ 45 h 47"/>
                  <a:gd name="T38" fmla="*/ 23 w 45"/>
                  <a:gd name="T39" fmla="*/ 47 h 47"/>
                  <a:gd name="T40" fmla="*/ 23 w 45"/>
                  <a:gd name="T41" fmla="*/ 6 h 47"/>
                  <a:gd name="T42" fmla="*/ 27 w 45"/>
                  <a:gd name="T43" fmla="*/ 6 h 47"/>
                  <a:gd name="T44" fmla="*/ 33 w 45"/>
                  <a:gd name="T45" fmla="*/ 8 h 47"/>
                  <a:gd name="T46" fmla="*/ 22 w 45"/>
                  <a:gd name="T47" fmla="*/ 13 h 47"/>
                  <a:gd name="T48" fmla="*/ 19 w 45"/>
                  <a:gd name="T49" fmla="*/ 14 h 47"/>
                  <a:gd name="T50" fmla="*/ 10 w 45"/>
                  <a:gd name="T51" fmla="*/ 11 h 47"/>
                  <a:gd name="T52" fmla="*/ 15 w 45"/>
                  <a:gd name="T53" fmla="*/ 7 h 47"/>
                  <a:gd name="T54" fmla="*/ 23 w 45"/>
                  <a:gd name="T55" fmla="*/ 6 h 47"/>
                  <a:gd name="T56" fmla="*/ 8 w 45"/>
                  <a:gd name="T57" fmla="*/ 14 h 47"/>
                  <a:gd name="T58" fmla="*/ 12 w 45"/>
                  <a:gd name="T59" fmla="*/ 17 h 47"/>
                  <a:gd name="T60" fmla="*/ 18 w 45"/>
                  <a:gd name="T61" fmla="*/ 18 h 47"/>
                  <a:gd name="T62" fmla="*/ 23 w 45"/>
                  <a:gd name="T63" fmla="*/ 15 h 47"/>
                  <a:gd name="T64" fmla="*/ 33 w 45"/>
                  <a:gd name="T65" fmla="*/ 13 h 47"/>
                  <a:gd name="T66" fmla="*/ 37 w 45"/>
                  <a:gd name="T67" fmla="*/ 13 h 47"/>
                  <a:gd name="T68" fmla="*/ 37 w 45"/>
                  <a:gd name="T69" fmla="*/ 13 h 47"/>
                  <a:gd name="T70" fmla="*/ 40 w 45"/>
                  <a:gd name="T71" fmla="*/ 18 h 47"/>
                  <a:gd name="T72" fmla="*/ 40 w 45"/>
                  <a:gd name="T73" fmla="*/ 23 h 47"/>
                  <a:gd name="T74" fmla="*/ 36 w 45"/>
                  <a:gd name="T75" fmla="*/ 36 h 47"/>
                  <a:gd name="T76" fmla="*/ 23 w 45"/>
                  <a:gd name="T77" fmla="*/ 41 h 47"/>
                  <a:gd name="T78" fmla="*/ 16 w 45"/>
                  <a:gd name="T79" fmla="*/ 40 h 47"/>
                  <a:gd name="T80" fmla="*/ 7 w 45"/>
                  <a:gd name="T81" fmla="*/ 30 h 47"/>
                  <a:gd name="T82" fmla="*/ 6 w 45"/>
                  <a:gd name="T83" fmla="*/ 23 h 47"/>
                  <a:gd name="T84" fmla="*/ 8 w 45"/>
                  <a:gd name="T85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47">
                    <a:moveTo>
                      <a:pt x="23" y="47"/>
                    </a:moveTo>
                    <a:lnTo>
                      <a:pt x="23" y="47"/>
                    </a:lnTo>
                    <a:lnTo>
                      <a:pt x="27" y="47"/>
                    </a:lnTo>
                    <a:lnTo>
                      <a:pt x="31" y="45"/>
                    </a:lnTo>
                    <a:lnTo>
                      <a:pt x="36" y="43"/>
                    </a:lnTo>
                    <a:lnTo>
                      <a:pt x="38" y="40"/>
                    </a:lnTo>
                    <a:lnTo>
                      <a:pt x="41" y="36"/>
                    </a:lnTo>
                    <a:lnTo>
                      <a:pt x="44" y="33"/>
                    </a:lnTo>
                    <a:lnTo>
                      <a:pt x="45" y="28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5" y="19"/>
                    </a:lnTo>
                    <a:lnTo>
                      <a:pt x="44" y="14"/>
                    </a:lnTo>
                    <a:lnTo>
                      <a:pt x="41" y="11"/>
                    </a:lnTo>
                    <a:lnTo>
                      <a:pt x="38" y="7"/>
                    </a:lnTo>
                    <a:lnTo>
                      <a:pt x="36" y="4"/>
                    </a:lnTo>
                    <a:lnTo>
                      <a:pt x="31" y="3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18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1" y="33"/>
                    </a:lnTo>
                    <a:lnTo>
                      <a:pt x="4" y="36"/>
                    </a:lnTo>
                    <a:lnTo>
                      <a:pt x="7" y="40"/>
                    </a:lnTo>
                    <a:lnTo>
                      <a:pt x="10" y="43"/>
                    </a:lnTo>
                    <a:lnTo>
                      <a:pt x="14" y="45"/>
                    </a:lnTo>
                    <a:lnTo>
                      <a:pt x="18" y="47"/>
                    </a:lnTo>
                    <a:lnTo>
                      <a:pt x="23" y="47"/>
                    </a:lnTo>
                    <a:lnTo>
                      <a:pt x="23" y="47"/>
                    </a:lnTo>
                    <a:close/>
                    <a:moveTo>
                      <a:pt x="23" y="6"/>
                    </a:moveTo>
                    <a:lnTo>
                      <a:pt x="23" y="6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27" y="10"/>
                    </a:lnTo>
                    <a:lnTo>
                      <a:pt x="22" y="13"/>
                    </a:lnTo>
                    <a:lnTo>
                      <a:pt x="22" y="13"/>
                    </a:lnTo>
                    <a:lnTo>
                      <a:pt x="19" y="14"/>
                    </a:lnTo>
                    <a:lnTo>
                      <a:pt x="15" y="14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5" y="7"/>
                    </a:lnTo>
                    <a:lnTo>
                      <a:pt x="19" y="6"/>
                    </a:lnTo>
                    <a:lnTo>
                      <a:pt x="23" y="6"/>
                    </a:lnTo>
                    <a:lnTo>
                      <a:pt x="23" y="6"/>
                    </a:lnTo>
                    <a:close/>
                    <a:moveTo>
                      <a:pt x="8" y="14"/>
                    </a:moveTo>
                    <a:lnTo>
                      <a:pt x="8" y="14"/>
                    </a:lnTo>
                    <a:lnTo>
                      <a:pt x="12" y="17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1" y="17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33" y="13"/>
                    </a:lnTo>
                    <a:lnTo>
                      <a:pt x="34" y="13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40" y="18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38" y="30"/>
                    </a:lnTo>
                    <a:lnTo>
                      <a:pt x="36" y="36"/>
                    </a:lnTo>
                    <a:lnTo>
                      <a:pt x="30" y="40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16" y="40"/>
                    </a:lnTo>
                    <a:lnTo>
                      <a:pt x="11" y="36"/>
                    </a:lnTo>
                    <a:lnTo>
                      <a:pt x="7" y="30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6" y="19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8" name="Freeform 364"/>
              <p:cNvSpPr/>
              <p:nvPr/>
            </p:nvSpPr>
            <p:spPr bwMode="auto">
              <a:xfrm>
                <a:off x="4537076" y="1565276"/>
                <a:ext cx="36513" cy="44450"/>
              </a:xfrm>
              <a:custGeom>
                <a:avLst/>
                <a:gdLst>
                  <a:gd name="T0" fmla="*/ 41 w 45"/>
                  <a:gd name="T1" fmla="*/ 16 h 56"/>
                  <a:gd name="T2" fmla="*/ 41 w 45"/>
                  <a:gd name="T3" fmla="*/ 16 h 56"/>
                  <a:gd name="T4" fmla="*/ 41 w 45"/>
                  <a:gd name="T5" fmla="*/ 12 h 56"/>
                  <a:gd name="T6" fmla="*/ 43 w 45"/>
                  <a:gd name="T7" fmla="*/ 9 h 56"/>
                  <a:gd name="T8" fmla="*/ 43 w 45"/>
                  <a:gd name="T9" fmla="*/ 9 h 56"/>
                  <a:gd name="T10" fmla="*/ 45 w 45"/>
                  <a:gd name="T11" fmla="*/ 8 h 56"/>
                  <a:gd name="T12" fmla="*/ 45 w 45"/>
                  <a:gd name="T13" fmla="*/ 8 h 56"/>
                  <a:gd name="T14" fmla="*/ 43 w 45"/>
                  <a:gd name="T15" fmla="*/ 7 h 56"/>
                  <a:gd name="T16" fmla="*/ 43 w 45"/>
                  <a:gd name="T17" fmla="*/ 7 h 56"/>
                  <a:gd name="T18" fmla="*/ 36 w 45"/>
                  <a:gd name="T19" fmla="*/ 4 h 56"/>
                  <a:gd name="T20" fmla="*/ 30 w 45"/>
                  <a:gd name="T21" fmla="*/ 0 h 56"/>
                  <a:gd name="T22" fmla="*/ 30 w 45"/>
                  <a:gd name="T23" fmla="*/ 0 h 56"/>
                  <a:gd name="T24" fmla="*/ 28 w 45"/>
                  <a:gd name="T25" fmla="*/ 0 h 56"/>
                  <a:gd name="T26" fmla="*/ 28 w 45"/>
                  <a:gd name="T27" fmla="*/ 0 h 56"/>
                  <a:gd name="T28" fmla="*/ 21 w 45"/>
                  <a:gd name="T29" fmla="*/ 4 h 56"/>
                  <a:gd name="T30" fmla="*/ 16 w 45"/>
                  <a:gd name="T31" fmla="*/ 8 h 56"/>
                  <a:gd name="T32" fmla="*/ 12 w 45"/>
                  <a:gd name="T33" fmla="*/ 15 h 56"/>
                  <a:gd name="T34" fmla="*/ 8 w 45"/>
                  <a:gd name="T35" fmla="*/ 22 h 56"/>
                  <a:gd name="T36" fmla="*/ 5 w 45"/>
                  <a:gd name="T37" fmla="*/ 28 h 56"/>
                  <a:gd name="T38" fmla="*/ 2 w 45"/>
                  <a:gd name="T39" fmla="*/ 37 h 56"/>
                  <a:gd name="T40" fmla="*/ 1 w 45"/>
                  <a:gd name="T41" fmla="*/ 45 h 56"/>
                  <a:gd name="T42" fmla="*/ 0 w 45"/>
                  <a:gd name="T43" fmla="*/ 54 h 56"/>
                  <a:gd name="T44" fmla="*/ 0 w 45"/>
                  <a:gd name="T45" fmla="*/ 54 h 56"/>
                  <a:gd name="T46" fmla="*/ 0 w 45"/>
                  <a:gd name="T47" fmla="*/ 56 h 56"/>
                  <a:gd name="T48" fmla="*/ 0 w 45"/>
                  <a:gd name="T49" fmla="*/ 56 h 56"/>
                  <a:gd name="T50" fmla="*/ 1 w 45"/>
                  <a:gd name="T51" fmla="*/ 56 h 56"/>
                  <a:gd name="T52" fmla="*/ 38 w 45"/>
                  <a:gd name="T53" fmla="*/ 56 h 56"/>
                  <a:gd name="T54" fmla="*/ 38 w 45"/>
                  <a:gd name="T55" fmla="*/ 56 h 56"/>
                  <a:gd name="T56" fmla="*/ 39 w 45"/>
                  <a:gd name="T57" fmla="*/ 54 h 56"/>
                  <a:gd name="T58" fmla="*/ 45 w 45"/>
                  <a:gd name="T59" fmla="*/ 24 h 56"/>
                  <a:gd name="T60" fmla="*/ 45 w 45"/>
                  <a:gd name="T61" fmla="*/ 24 h 56"/>
                  <a:gd name="T62" fmla="*/ 45 w 45"/>
                  <a:gd name="T63" fmla="*/ 23 h 56"/>
                  <a:gd name="T64" fmla="*/ 45 w 45"/>
                  <a:gd name="T65" fmla="*/ 23 h 56"/>
                  <a:gd name="T66" fmla="*/ 41 w 45"/>
                  <a:gd name="T67" fmla="*/ 20 h 56"/>
                  <a:gd name="T68" fmla="*/ 41 w 45"/>
                  <a:gd name="T69" fmla="*/ 16 h 56"/>
                  <a:gd name="T70" fmla="*/ 41 w 45"/>
                  <a:gd name="T71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" h="56">
                    <a:moveTo>
                      <a:pt x="41" y="16"/>
                    </a:moveTo>
                    <a:lnTo>
                      <a:pt x="41" y="16"/>
                    </a:lnTo>
                    <a:lnTo>
                      <a:pt x="41" y="12"/>
                    </a:lnTo>
                    <a:lnTo>
                      <a:pt x="43" y="9"/>
                    </a:lnTo>
                    <a:lnTo>
                      <a:pt x="43" y="9"/>
                    </a:lnTo>
                    <a:lnTo>
                      <a:pt x="45" y="8"/>
                    </a:lnTo>
                    <a:lnTo>
                      <a:pt x="45" y="8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1" y="4"/>
                    </a:lnTo>
                    <a:lnTo>
                      <a:pt x="16" y="8"/>
                    </a:lnTo>
                    <a:lnTo>
                      <a:pt x="12" y="15"/>
                    </a:lnTo>
                    <a:lnTo>
                      <a:pt x="8" y="22"/>
                    </a:lnTo>
                    <a:lnTo>
                      <a:pt x="5" y="28"/>
                    </a:lnTo>
                    <a:lnTo>
                      <a:pt x="2" y="37"/>
                    </a:lnTo>
                    <a:lnTo>
                      <a:pt x="1" y="45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" y="56"/>
                    </a:lnTo>
                    <a:lnTo>
                      <a:pt x="38" y="56"/>
                    </a:lnTo>
                    <a:lnTo>
                      <a:pt x="38" y="56"/>
                    </a:lnTo>
                    <a:lnTo>
                      <a:pt x="39" y="54"/>
                    </a:lnTo>
                    <a:lnTo>
                      <a:pt x="45" y="24"/>
                    </a:lnTo>
                    <a:lnTo>
                      <a:pt x="45" y="24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1" y="20"/>
                    </a:lnTo>
                    <a:lnTo>
                      <a:pt x="41" y="16"/>
                    </a:lnTo>
                    <a:lnTo>
                      <a:pt x="41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29" name="Freeform 365"/>
              <p:cNvSpPr/>
              <p:nvPr/>
            </p:nvSpPr>
            <p:spPr bwMode="auto">
              <a:xfrm>
                <a:off x="4581526" y="1565276"/>
                <a:ext cx="33338" cy="44450"/>
              </a:xfrm>
              <a:custGeom>
                <a:avLst/>
                <a:gdLst>
                  <a:gd name="T0" fmla="*/ 15 w 44"/>
                  <a:gd name="T1" fmla="*/ 0 h 56"/>
                  <a:gd name="T2" fmla="*/ 15 w 44"/>
                  <a:gd name="T3" fmla="*/ 0 h 56"/>
                  <a:gd name="T4" fmla="*/ 8 w 44"/>
                  <a:gd name="T5" fmla="*/ 4 h 56"/>
                  <a:gd name="T6" fmla="*/ 2 w 44"/>
                  <a:gd name="T7" fmla="*/ 7 h 56"/>
                  <a:gd name="T8" fmla="*/ 2 w 44"/>
                  <a:gd name="T9" fmla="*/ 7 h 56"/>
                  <a:gd name="T10" fmla="*/ 0 w 44"/>
                  <a:gd name="T11" fmla="*/ 8 h 56"/>
                  <a:gd name="T12" fmla="*/ 0 w 44"/>
                  <a:gd name="T13" fmla="*/ 8 h 56"/>
                  <a:gd name="T14" fmla="*/ 0 w 44"/>
                  <a:gd name="T15" fmla="*/ 9 h 56"/>
                  <a:gd name="T16" fmla="*/ 0 w 44"/>
                  <a:gd name="T17" fmla="*/ 9 h 56"/>
                  <a:gd name="T18" fmla="*/ 3 w 44"/>
                  <a:gd name="T19" fmla="*/ 12 h 56"/>
                  <a:gd name="T20" fmla="*/ 4 w 44"/>
                  <a:gd name="T21" fmla="*/ 16 h 56"/>
                  <a:gd name="T22" fmla="*/ 4 w 44"/>
                  <a:gd name="T23" fmla="*/ 16 h 56"/>
                  <a:gd name="T24" fmla="*/ 3 w 44"/>
                  <a:gd name="T25" fmla="*/ 20 h 56"/>
                  <a:gd name="T26" fmla="*/ 0 w 44"/>
                  <a:gd name="T27" fmla="*/ 23 h 56"/>
                  <a:gd name="T28" fmla="*/ 0 w 44"/>
                  <a:gd name="T29" fmla="*/ 23 h 56"/>
                  <a:gd name="T30" fmla="*/ 0 w 44"/>
                  <a:gd name="T31" fmla="*/ 24 h 56"/>
                  <a:gd name="T32" fmla="*/ 6 w 44"/>
                  <a:gd name="T33" fmla="*/ 54 h 56"/>
                  <a:gd name="T34" fmla="*/ 6 w 44"/>
                  <a:gd name="T35" fmla="*/ 54 h 56"/>
                  <a:gd name="T36" fmla="*/ 6 w 44"/>
                  <a:gd name="T37" fmla="*/ 56 h 56"/>
                  <a:gd name="T38" fmla="*/ 44 w 44"/>
                  <a:gd name="T39" fmla="*/ 56 h 56"/>
                  <a:gd name="T40" fmla="*/ 44 w 44"/>
                  <a:gd name="T41" fmla="*/ 56 h 56"/>
                  <a:gd name="T42" fmla="*/ 44 w 44"/>
                  <a:gd name="T43" fmla="*/ 56 h 56"/>
                  <a:gd name="T44" fmla="*/ 44 w 44"/>
                  <a:gd name="T45" fmla="*/ 56 h 56"/>
                  <a:gd name="T46" fmla="*/ 44 w 44"/>
                  <a:gd name="T47" fmla="*/ 54 h 56"/>
                  <a:gd name="T48" fmla="*/ 44 w 44"/>
                  <a:gd name="T49" fmla="*/ 54 h 56"/>
                  <a:gd name="T50" fmla="*/ 44 w 44"/>
                  <a:gd name="T51" fmla="*/ 45 h 56"/>
                  <a:gd name="T52" fmla="*/ 42 w 44"/>
                  <a:gd name="T53" fmla="*/ 37 h 56"/>
                  <a:gd name="T54" fmla="*/ 40 w 44"/>
                  <a:gd name="T55" fmla="*/ 28 h 56"/>
                  <a:gd name="T56" fmla="*/ 37 w 44"/>
                  <a:gd name="T57" fmla="*/ 22 h 56"/>
                  <a:gd name="T58" fmla="*/ 33 w 44"/>
                  <a:gd name="T59" fmla="*/ 15 h 56"/>
                  <a:gd name="T60" fmla="*/ 27 w 44"/>
                  <a:gd name="T61" fmla="*/ 8 h 56"/>
                  <a:gd name="T62" fmla="*/ 22 w 44"/>
                  <a:gd name="T63" fmla="*/ 4 h 56"/>
                  <a:gd name="T64" fmla="*/ 17 w 44"/>
                  <a:gd name="T65" fmla="*/ 0 h 56"/>
                  <a:gd name="T66" fmla="*/ 17 w 44"/>
                  <a:gd name="T67" fmla="*/ 0 h 56"/>
                  <a:gd name="T68" fmla="*/ 15 w 44"/>
                  <a:gd name="T69" fmla="*/ 0 h 56"/>
                  <a:gd name="T70" fmla="*/ 15 w 44"/>
                  <a:gd name="T7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56">
                    <a:moveTo>
                      <a:pt x="15" y="0"/>
                    </a:moveTo>
                    <a:lnTo>
                      <a:pt x="15" y="0"/>
                    </a:lnTo>
                    <a:lnTo>
                      <a:pt x="8" y="4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3" y="2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4" y="56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44" y="45"/>
                    </a:lnTo>
                    <a:lnTo>
                      <a:pt x="42" y="37"/>
                    </a:lnTo>
                    <a:lnTo>
                      <a:pt x="40" y="28"/>
                    </a:lnTo>
                    <a:lnTo>
                      <a:pt x="37" y="22"/>
                    </a:lnTo>
                    <a:lnTo>
                      <a:pt x="33" y="15"/>
                    </a:lnTo>
                    <a:lnTo>
                      <a:pt x="27" y="8"/>
                    </a:lnTo>
                    <a:lnTo>
                      <a:pt x="22" y="4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7F7F7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5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5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48863" y="2048669"/>
            <a:ext cx="7246275" cy="2760663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 cap="flat">
            <a:solidFill>
              <a:srgbClr val="DC0B06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3659302" y="2557233"/>
            <a:ext cx="37570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</a:t>
            </a:r>
            <a:r>
              <a:rPr lang="en-US" altLang="zh-CN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-Node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51009" y="2822335"/>
            <a:ext cx="1342430" cy="1104503"/>
            <a:chOff x="3621788" y="2794199"/>
            <a:chExt cx="1342430" cy="1104503"/>
          </a:xfrm>
        </p:grpSpPr>
        <p:sp>
          <p:nvSpPr>
            <p:cNvPr id="29" name="文本框 10"/>
            <p:cNvSpPr txBox="1"/>
            <p:nvPr/>
          </p:nvSpPr>
          <p:spPr>
            <a:xfrm>
              <a:off x="3655925" y="3313927"/>
              <a:ext cx="127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solidFill>
                    <a:srgbClr val="FF0000"/>
                  </a:solidFill>
                  <a:latin typeface="Impact" panose="020B0806030902050204" pitchFamily="34" charset="0"/>
                  <a:ea typeface="微软雅黑 Light" panose="020B0502040204020203" pitchFamily="34" charset="-122"/>
                </a:rPr>
                <a:t>PART</a:t>
              </a:r>
              <a:endParaRPr lang="zh-CN" altLang="en-US" sz="3200" dirty="0">
                <a:solidFill>
                  <a:srgbClr val="FF0000"/>
                </a:solidFill>
                <a:latin typeface="Impact" panose="020B080603090205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3621788" y="2794199"/>
              <a:ext cx="1342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293041" y="3167668"/>
              <a:ext cx="207441" cy="104457"/>
              <a:chOff x="4093098" y="3134123"/>
              <a:chExt cx="107723" cy="54244"/>
            </a:xfrm>
          </p:grpSpPr>
          <p:sp>
            <p:nvSpPr>
              <p:cNvPr id="32" name="L 形 31"/>
              <p:cNvSpPr/>
              <p:nvPr/>
            </p:nvSpPr>
            <p:spPr>
              <a:xfrm rot="2493705" flipH="1" flipV="1">
                <a:off x="409309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L 形 32"/>
              <p:cNvSpPr/>
              <p:nvPr/>
            </p:nvSpPr>
            <p:spPr>
              <a:xfrm rot="2493705" flipH="1" flipV="1">
                <a:off x="4146578" y="3134123"/>
                <a:ext cx="54243" cy="54244"/>
              </a:xfrm>
              <a:prstGeom prst="corner">
                <a:avLst>
                  <a:gd name="adj1" fmla="val 15149"/>
                  <a:gd name="adj2" fmla="val 17140"/>
                </a:avLst>
              </a:prstGeom>
              <a:solidFill>
                <a:srgbClr val="6F8163"/>
              </a:solidFill>
              <a:ln>
                <a:solidFill>
                  <a:srgbClr val="7082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20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94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-109219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6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需求背景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3742" y="1081714"/>
            <a:ext cx="8935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</a:rPr>
              <a:t>企业级的</a:t>
            </a:r>
            <a:r>
              <a:rPr lang="en-US" altLang="zh-CN" sz="2800" dirty="0">
                <a:latin typeface="Arial" panose="020B0604020202020204" pitchFamily="34" charset="0"/>
              </a:rPr>
              <a:t>Node</a:t>
            </a:r>
            <a:r>
              <a:rPr lang="zh-CN" altLang="en-US" sz="2800" dirty="0">
                <a:latin typeface="Arial" panose="020B0604020202020204" pitchFamily="34" charset="0"/>
              </a:rPr>
              <a:t>服务在生产环境中，需要一套监控及预警系统</a:t>
            </a:r>
            <a:r>
              <a:rPr lang="zh-CN" altLang="en-US" sz="2800" dirty="0" smtClean="0">
                <a:latin typeface="Arial" panose="020B0604020202020204" pitchFamily="34" charset="0"/>
              </a:rPr>
              <a:t>保驾护航。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Arial" panose="020B0604020202020204" pitchFamily="34" charset="0"/>
                <a:ea typeface="+mj-ea"/>
              </a:rPr>
              <a:t>公司提供有</a:t>
            </a:r>
            <a:r>
              <a:rPr lang="en-US" altLang="zh-CN" sz="2800" dirty="0" smtClean="0">
                <a:latin typeface="Arial" panose="020B0604020202020204" pitchFamily="34" charset="0"/>
              </a:rPr>
              <a:t>Monitor</a:t>
            </a:r>
            <a:r>
              <a:rPr lang="zh-CN" altLang="en-US" sz="2800" dirty="0" smtClean="0">
                <a:latin typeface="+mj-ea"/>
                <a:ea typeface="+mj-ea"/>
              </a:rPr>
              <a:t>，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Wmonitor</a:t>
            </a:r>
            <a:r>
              <a:rPr lang="zh-CN" altLang="en-US" sz="2800" dirty="0" smtClean="0">
                <a:latin typeface="+mj-ea"/>
                <a:ea typeface="+mj-ea"/>
              </a:rPr>
              <a:t>监控系统，但是没有针对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en-US" altLang="zh-CN" sz="2800" dirty="0" smtClean="0">
                <a:latin typeface="+mj-ea"/>
                <a:ea typeface="+mj-ea"/>
              </a:rPr>
              <a:t>ode</a:t>
            </a:r>
            <a:r>
              <a:rPr lang="zh-CN" altLang="en-US" sz="2800" dirty="0" smtClean="0">
                <a:latin typeface="+mj-ea"/>
                <a:ea typeface="+mj-ea"/>
              </a:rPr>
              <a:t>服务的完善的监控体系。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7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3200" dirty="0" smtClean="0"/>
              <a:t>Node</a:t>
            </a:r>
            <a:r>
              <a:rPr lang="zh-CN" altLang="en-US" sz="3200" dirty="0" smtClean="0"/>
              <a:t>监控</a:t>
            </a:r>
            <a:endParaRPr lang="zh-CN" altLang="en-US" sz="3200" dirty="0"/>
          </a:p>
        </p:txBody>
      </p:sp>
      <p:sp>
        <p:nvSpPr>
          <p:cNvPr id="11" name="Text Box 5"/>
          <p:cNvSpPr txBox="1"/>
          <p:nvPr/>
        </p:nvSpPr>
        <p:spPr>
          <a:xfrm>
            <a:off x="616590" y="1664597"/>
            <a:ext cx="27701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Monitor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616590" y="2216830"/>
            <a:ext cx="27701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Wmonitor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330835" y="3002126"/>
            <a:ext cx="27701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Arial" panose="020B0604020202020204" pitchFamily="34" charset="0"/>
              </a:rPr>
              <a:t>监控的维度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259584" y="988401"/>
            <a:ext cx="27701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Arial" panose="020B0604020202020204" pitchFamily="34" charset="0"/>
              </a:rPr>
              <a:t>公司监控系统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242398" y="3716700"/>
            <a:ext cx="866063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</a:rPr>
              <a:t>1.</a:t>
            </a:r>
            <a:r>
              <a:rPr lang="zh-CN" altLang="en-US" sz="2800" dirty="0" smtClean="0">
                <a:latin typeface="Arial" panose="020B0604020202020204" pitchFamily="34" charset="0"/>
              </a:rPr>
              <a:t>系统硬件：</a:t>
            </a:r>
            <a:r>
              <a:rPr lang="en-US" altLang="zh-CN" sz="2800" dirty="0" smtClean="0">
                <a:latin typeface="Arial" panose="020B0604020202020204" pitchFamily="34" charset="0"/>
              </a:rPr>
              <a:t>CPU</a:t>
            </a:r>
            <a:r>
              <a:rPr lang="zh-CN" altLang="en-US" sz="2800" dirty="0" smtClean="0">
                <a:latin typeface="Arial" panose="020B0604020202020204" pitchFamily="34" charset="0"/>
              </a:rPr>
              <a:t>使用率</a:t>
            </a:r>
            <a:r>
              <a:rPr lang="en-US" altLang="zh-CN" sz="2800" dirty="0" smtClean="0">
                <a:latin typeface="Arial" panose="020B0604020202020204" pitchFamily="34" charset="0"/>
              </a:rPr>
              <a:t>,</a:t>
            </a:r>
            <a:r>
              <a:rPr lang="zh-CN" altLang="en-US" sz="2800" dirty="0" smtClean="0">
                <a:latin typeface="Arial" panose="020B0604020202020204" pitchFamily="34" charset="0"/>
              </a:rPr>
              <a:t>内存使用率</a:t>
            </a:r>
            <a:r>
              <a:rPr lang="en-US" altLang="zh-CN" sz="2800" dirty="0" smtClean="0">
                <a:latin typeface="Arial" panose="020B0604020202020204" pitchFamily="34" charset="0"/>
              </a:rPr>
              <a:t>,</a:t>
            </a:r>
            <a:r>
              <a:rPr lang="zh-CN" altLang="en-US" sz="2800" dirty="0" smtClean="0">
                <a:latin typeface="Arial" panose="020B0604020202020204" pitchFamily="34" charset="0"/>
              </a:rPr>
              <a:t>硬盘空间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r>
              <a:rPr lang="zh-CN" altLang="en-US" sz="2800" dirty="0" smtClean="0">
                <a:latin typeface="Arial" panose="020B0604020202020204" pitchFamily="34" charset="0"/>
              </a:rPr>
              <a:t>网络</a:t>
            </a:r>
            <a:r>
              <a:rPr lang="en-US" altLang="zh-CN" sz="2800" dirty="0" smtClean="0">
                <a:latin typeface="Arial" panose="020B0604020202020204" pitchFamily="34" charset="0"/>
              </a:rPr>
              <a:t>IO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259584" y="4541234"/>
            <a:ext cx="8662639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</a:rPr>
              <a:t>2.Node</a:t>
            </a:r>
            <a:r>
              <a:rPr lang="zh-CN" altLang="en-US" sz="2800" dirty="0" smtClean="0">
                <a:latin typeface="Arial" panose="020B0604020202020204" pitchFamily="34" charset="0"/>
              </a:rPr>
              <a:t>进程：</a:t>
            </a:r>
            <a:r>
              <a:rPr lang="en-US" altLang="zh-CN" sz="2800" dirty="0" smtClean="0">
                <a:latin typeface="Arial" panose="020B0604020202020204" pitchFamily="34" charset="0"/>
              </a:rPr>
              <a:t>Node</a:t>
            </a:r>
            <a:r>
              <a:rPr lang="zh-CN" altLang="en-US" sz="2800" dirty="0" smtClean="0">
                <a:latin typeface="Arial" panose="020B0604020202020204" pitchFamily="34" charset="0"/>
              </a:rPr>
              <a:t>服务进程的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cpu</a:t>
            </a:r>
            <a:r>
              <a:rPr lang="zh-CN" altLang="en-US" sz="2800" dirty="0" smtClean="0">
                <a:latin typeface="Arial" panose="020B0604020202020204" pitchFamily="34" charset="0"/>
              </a:rPr>
              <a:t>使用率</a:t>
            </a:r>
            <a:r>
              <a:rPr lang="en-US" altLang="zh-CN" sz="2800" dirty="0" smtClean="0">
                <a:latin typeface="Arial" panose="020B0604020202020204" pitchFamily="34" charset="0"/>
              </a:rPr>
              <a:t>,</a:t>
            </a:r>
            <a:r>
              <a:rPr lang="zh-CN" altLang="en-US" sz="2800" dirty="0" smtClean="0">
                <a:latin typeface="Arial" panose="020B0604020202020204" pitchFamily="34" charset="0"/>
              </a:rPr>
              <a:t>内存使用率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0" name="Text Box 5"/>
          <p:cNvSpPr txBox="1"/>
          <p:nvPr/>
        </p:nvSpPr>
        <p:spPr>
          <a:xfrm>
            <a:off x="313649" y="5365768"/>
            <a:ext cx="858938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Arial" panose="020B0604020202020204" pitchFamily="34" charset="0"/>
              </a:rPr>
              <a:t>3.API</a:t>
            </a:r>
            <a:r>
              <a:rPr lang="zh-CN" altLang="en-US" sz="2800" dirty="0" smtClean="0">
                <a:latin typeface="Arial" panose="020B0604020202020204" pitchFamily="34" charset="0"/>
              </a:rPr>
              <a:t>响应时间：</a:t>
            </a:r>
            <a:r>
              <a:rPr lang="en-US" altLang="zh-CN" sz="2800" dirty="0" smtClean="0">
                <a:latin typeface="Arial" panose="020B0604020202020204" pitchFamily="34" charset="0"/>
              </a:rPr>
              <a:t>API</a:t>
            </a:r>
            <a:r>
              <a:rPr lang="zh-CN" altLang="en-US" sz="2800" dirty="0" smtClean="0">
                <a:latin typeface="Arial" panose="020B0604020202020204" pitchFamily="34" charset="0"/>
              </a:rPr>
              <a:t>接口的</a:t>
            </a:r>
            <a:r>
              <a:rPr lang="zh-CN" altLang="en-US" sz="2800" dirty="0" smtClean="0">
                <a:latin typeface="Arial" panose="020B0604020202020204" pitchFamily="34" charset="0"/>
              </a:rPr>
              <a:t>响应时间</a:t>
            </a:r>
            <a:r>
              <a:rPr lang="en-US" altLang="zh-CN" sz="2800" dirty="0" smtClean="0">
                <a:latin typeface="Arial" panose="020B0604020202020204" pitchFamily="34" charset="0"/>
              </a:rPr>
              <a:t>,</a:t>
            </a:r>
            <a:r>
              <a:rPr lang="zh-CN" altLang="en-US" sz="2800" dirty="0" smtClean="0">
                <a:latin typeface="Arial" panose="020B0604020202020204" pitchFamily="34" charset="0"/>
              </a:rPr>
              <a:t>及</a:t>
            </a:r>
            <a:r>
              <a:rPr lang="zh-CN" altLang="en-US" sz="2800" dirty="0" smtClean="0">
                <a:latin typeface="Arial" panose="020B0604020202020204" pitchFamily="34" charset="0"/>
              </a:rPr>
              <a:t>超时日志打印</a:t>
            </a:r>
            <a:r>
              <a:rPr lang="en-US" altLang="zh-CN" sz="2800" dirty="0" smtClean="0">
                <a:latin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-109219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8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200" dirty="0" smtClean="0"/>
              <a:t>系统硬件监控效果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" y="840718"/>
            <a:ext cx="8155886" cy="273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" y="3657431"/>
            <a:ext cx="8129077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-109219"/>
            <a:ext cx="9142571" cy="6858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  <a:t>9</a:t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0835" y="131777"/>
            <a:ext cx="8229600" cy="70894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spcBef>
                <a:spcPct val="0"/>
              </a:spcBef>
              <a:buNone/>
              <a:defRPr sz="4000">
                <a:solidFill>
                  <a:srgbClr val="F17E2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3200" dirty="0"/>
              <a:t>N</a:t>
            </a:r>
            <a:r>
              <a:rPr lang="en-US" altLang="zh-CN" sz="3200" dirty="0" smtClean="0"/>
              <a:t>ode</a:t>
            </a:r>
            <a:r>
              <a:rPr lang="zh-CN" altLang="en-US" sz="3200" dirty="0" smtClean="0"/>
              <a:t>进程监控</a:t>
            </a:r>
            <a:endParaRPr lang="zh-CN" altLang="en-US" sz="32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37413" y="3600753"/>
            <a:ext cx="8467744" cy="2462213"/>
          </a:xfrm>
          <a:prstGeom prst="rect">
            <a:avLst/>
          </a:prstGeom>
          <a:solidFill>
            <a:srgbClr val="0F19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 npm registry  npm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注册到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58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私有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上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npm config set registry  http: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//npm.58corp.com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安装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npm install pm2-ant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切换到包文件所在目录，打开，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pm2-ant.ini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文件，修改配置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node=10.252.70.118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当前监控服务器的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refresh=30000 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数据上报时间间隔  单位：毫秒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 = falcon[http: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//127.0.0.1:5258/v1/push] 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28B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设置数据上报接口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AA6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运行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1ED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pm2 start pm2-ant.js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211763" y="976022"/>
            <a:ext cx="27701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Arial" panose="020B0604020202020204" pitchFamily="34" charset="0"/>
              </a:rPr>
              <a:t>实现原理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300441" y="2955839"/>
            <a:ext cx="27701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Arial" panose="020B0604020202020204" pitchFamily="34" charset="0"/>
              </a:rPr>
              <a:t>使用方法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3" y="1728386"/>
            <a:ext cx="8267111" cy="9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924</Words>
  <Application>Microsoft Office PowerPoint</Application>
  <PresentationFormat>全屏显示(4:3)</PresentationFormat>
  <Paragraphs>240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Helvetica Neue</vt:lpstr>
      <vt:lpstr>Roboto</vt:lpstr>
      <vt:lpstr>YaHei IKEA</vt:lpstr>
      <vt:lpstr>黑体</vt:lpstr>
      <vt:lpstr>宋体</vt:lpstr>
      <vt:lpstr>微软雅黑</vt:lpstr>
      <vt:lpstr>微软雅黑 Light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58</cp:lastModifiedBy>
  <cp:revision>782</cp:revision>
  <dcterms:created xsi:type="dcterms:W3CDTF">2016-05-11T01:52:00Z</dcterms:created>
  <dcterms:modified xsi:type="dcterms:W3CDTF">2017-11-02T08:02:04Z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