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256" r:id="rId5"/>
    <p:sldId id="257" r:id="rId7"/>
    <p:sldId id="261" r:id="rId8"/>
    <p:sldId id="268" r:id="rId9"/>
    <p:sldId id="269" r:id="rId10"/>
    <p:sldId id="267" r:id="rId11"/>
    <p:sldId id="270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18" autoAdjust="0"/>
    <p:restoredTop sz="76773"/>
  </p:normalViewPr>
  <p:slideViewPr>
    <p:cSldViewPr snapToGrid="0">
      <p:cViewPr varScale="1">
        <p:scale>
          <a:sx n="67" d="100"/>
          <a:sy n="67" d="100"/>
        </p:scale>
        <p:origin x="151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19446-60C4-4C75-9171-A3A628D413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085DE-9EC4-446C-891C-09C295DE80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085DE-9EC4-446C-891C-09C295DE8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085DE-9EC4-446C-891C-09C295DE8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63E5-CA19-4DC7-960E-A2D30695F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5151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079629"/>
            <a:ext cx="10686691" cy="30973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63E5-CA19-4DC7-960E-A2D30695F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99" y="3114135"/>
            <a:ext cx="3015651" cy="306282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157267"/>
            <a:ext cx="7641566" cy="301969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63E5-CA19-4DC7-960E-A2D30695F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2475" y="6495692"/>
            <a:ext cx="2968925" cy="225784"/>
          </a:xfrm>
        </p:spPr>
        <p:txBody>
          <a:bodyPr/>
          <a:lstStyle/>
          <a:p>
            <a:fld id="{97D99599-D32E-40B0-8FC2-5DF5B61DD6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599" y="6504317"/>
            <a:ext cx="4579189" cy="217158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462404" cy="4230118"/>
          </a:xfrm>
        </p:spPr>
        <p:txBody>
          <a:bodyPr/>
          <a:lstStyle>
            <a:lvl1pPr marL="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199" y="6495691"/>
            <a:ext cx="2750389" cy="225784"/>
          </a:xfrm>
        </p:spPr>
        <p:txBody>
          <a:bodyPr/>
          <a:lstStyle/>
          <a:p>
            <a:fld id="{97D99599-D32E-40B0-8FC2-5DF5B61DD6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12943"/>
            <a:ext cx="4147868" cy="208532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6762" y="6495691"/>
            <a:ext cx="2744638" cy="225784"/>
          </a:xfrm>
        </p:spPr>
        <p:txBody>
          <a:bodyPr/>
          <a:lstStyle/>
          <a:p>
            <a:fld id="{97D99599-D32E-40B0-8FC2-5DF5B61DD6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54414" y="6478438"/>
            <a:ext cx="4098985" cy="243037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174411" cy="42818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71536" cy="4290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504317"/>
            <a:ext cx="2741762" cy="217158"/>
          </a:xfrm>
        </p:spPr>
        <p:txBody>
          <a:bodyPr/>
          <a:lstStyle/>
          <a:p>
            <a:fld id="{97D99599-D32E-40B0-8FC2-5DF5B61DD6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95691"/>
            <a:ext cx="4061604" cy="225784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38317" cy="36110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162" cy="3602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79894" y="6469811"/>
            <a:ext cx="2701506" cy="251664"/>
          </a:xfrm>
        </p:spPr>
        <p:txBody>
          <a:bodyPr/>
          <a:lstStyle/>
          <a:p>
            <a:fld id="{97D99599-D32E-40B0-8FC2-5DF5B61DD6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54414" y="6478438"/>
            <a:ext cx="4098985" cy="243037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95691"/>
            <a:ext cx="2715883" cy="225784"/>
          </a:xfrm>
        </p:spPr>
        <p:txBody>
          <a:bodyPr/>
          <a:lstStyle/>
          <a:p>
            <a:fld id="{97D99599-D32E-40B0-8FC2-5DF5B61DD6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45788" y="6487064"/>
            <a:ext cx="4107611" cy="234411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54014" y="6478438"/>
            <a:ext cx="2727385" cy="243037"/>
          </a:xfrm>
        </p:spPr>
        <p:txBody>
          <a:bodyPr/>
          <a:lstStyle/>
          <a:p>
            <a:fld id="{97D99599-D32E-40B0-8FC2-5DF5B61DD6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54414" y="6487064"/>
            <a:ext cx="4098985" cy="234411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62642" y="6469811"/>
            <a:ext cx="2718758" cy="251664"/>
          </a:xfrm>
        </p:spPr>
        <p:txBody>
          <a:bodyPr/>
          <a:lstStyle/>
          <a:p>
            <a:fld id="{97D99599-D32E-40B0-8FC2-5DF5B61DD6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3042" y="6478438"/>
            <a:ext cx="4090358" cy="243037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574" y="310551"/>
            <a:ext cx="9962072" cy="62110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883" y="3234906"/>
            <a:ext cx="10542917" cy="28071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63E5-CA19-4DC7-960E-A2D30695F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54014" y="6478438"/>
            <a:ext cx="2727385" cy="243037"/>
          </a:xfrm>
        </p:spPr>
        <p:txBody>
          <a:bodyPr/>
          <a:lstStyle/>
          <a:p>
            <a:fld id="{97D99599-D32E-40B0-8FC2-5DF5B61DD6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54414" y="6487064"/>
            <a:ext cx="4098985" cy="234411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496909" cy="4281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95691"/>
            <a:ext cx="2733136" cy="225784"/>
          </a:xfrm>
        </p:spPr>
        <p:txBody>
          <a:bodyPr/>
          <a:lstStyle/>
          <a:p>
            <a:fld id="{97D99599-D32E-40B0-8FC2-5DF5B61DD6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28536" y="6495691"/>
            <a:ext cx="4124864" cy="225784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82377"/>
            <a:ext cx="2618836" cy="575100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10577" cy="57510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87064"/>
            <a:ext cx="2733136" cy="234411"/>
          </a:xfrm>
        </p:spPr>
        <p:txBody>
          <a:bodyPr/>
          <a:lstStyle/>
          <a:p>
            <a:fld id="{97D99599-D32E-40B0-8FC2-5DF5B61DD6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87064"/>
            <a:ext cx="4113362" cy="234411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66D9-7A79-4957-885A-8356FB657C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CC7C-9EFE-40E1-9AAA-5B57E4FC1D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136" y="3148641"/>
            <a:ext cx="10519313" cy="14138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63E5-CA19-4DC7-960E-A2D30695F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28536" y="6349043"/>
            <a:ext cx="4037161" cy="362308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1996"/>
            <a:ext cx="10281249" cy="61828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99" y="3053751"/>
            <a:ext cx="5208917" cy="312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1019" y="3062377"/>
            <a:ext cx="5142781" cy="31145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63E5-CA19-4DC7-960E-A2D30695F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331420" cy="70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7040" y="3122763"/>
            <a:ext cx="5138317" cy="9230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4235569"/>
            <a:ext cx="5164197" cy="19540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2389" y="3130401"/>
            <a:ext cx="5210355" cy="9240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5140" y="4252823"/>
            <a:ext cx="5170248" cy="1936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63E5-CA19-4DC7-960E-A2D30695F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4381" cy="6010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63E5-CA19-4DC7-960E-A2D30695F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63E5-CA19-4DC7-960E-A2D30695F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019" y="1017915"/>
            <a:ext cx="3413034" cy="186330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4092" y="3165895"/>
            <a:ext cx="6231296" cy="26951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3157268"/>
            <a:ext cx="3326770" cy="2711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63E5-CA19-4DC7-960E-A2D30695F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335397" cy="257067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67223" y="3105509"/>
            <a:ext cx="6188165" cy="27555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3096882"/>
            <a:ext cx="3749465" cy="2772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63E5-CA19-4DC7-960E-A2D30695F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F63E5-CA19-4DC7-960E-A2D30695F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9DB28-B5D1-4EB3-9D6B-DE405611D06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87"/>
          <a:stretch>
            <a:fillRect/>
          </a:stretch>
        </p:blipFill>
        <p:spPr>
          <a:xfrm>
            <a:off x="4293" y="9659"/>
            <a:ext cx="12183414" cy="60736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47" y="6168701"/>
            <a:ext cx="3795154" cy="551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99599-D32E-40B0-8FC2-5DF5B61DD6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8560-D12C-4F83-A840-419677585BF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5"/>
            <a:ext cx="12192000" cy="68491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66D9-7A79-4957-885A-8356FB657C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2CC7C-9EFE-40E1-9AAA-5B57E4FC1D0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5"/>
            <a:ext cx="12192000" cy="68491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9065" y="3627097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2019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11</a:t>
            </a:r>
            <a:r>
              <a:rPr lang="zh-CN" altLang="en-US" b="1" dirty="0" smtClean="0"/>
              <a:t>月</a:t>
            </a:r>
            <a:r>
              <a:rPr lang="zh-CN" altLang="en-US" b="1" dirty="0"/>
              <a:t> 转正</a:t>
            </a:r>
            <a:r>
              <a:rPr lang="zh-CN" altLang="en-US" b="1" dirty="0" smtClean="0"/>
              <a:t>评审</a:t>
            </a:r>
            <a:endParaRPr lang="en-US" altLang="zh-CN" b="1" dirty="0"/>
          </a:p>
          <a:p>
            <a:endParaRPr lang="en-US" altLang="zh-CN" sz="1000" dirty="0"/>
          </a:p>
          <a:p>
            <a:r>
              <a:rPr lang="zh-CN" altLang="en-US" sz="3200" dirty="0" smtClean="0"/>
              <a:t>职伴    王江</a:t>
            </a:r>
            <a:endParaRPr lang="zh-CN" altLang="en-US" sz="3200" dirty="0" smtClean="0"/>
          </a:p>
          <a:p>
            <a:endParaRPr lang="zh-CN" altLang="en-US" sz="3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2"/>
          <p:cNvGrpSpPr/>
          <p:nvPr/>
        </p:nvGrpSpPr>
        <p:grpSpPr bwMode="auto">
          <a:xfrm>
            <a:off x="1700630" y="2019514"/>
            <a:ext cx="1619250" cy="3494088"/>
            <a:chOff x="1062038" y="998538"/>
            <a:chExt cx="1619250" cy="3494084"/>
          </a:xfrm>
        </p:grpSpPr>
        <p:sp>
          <p:nvSpPr>
            <p:cNvPr id="16" name="文本框 13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565473" y="1774333"/>
              <a:ext cx="615553" cy="2718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anose="020B0604020202090204" pitchFamily="34" charset="0"/>
                <a:buNone/>
                <a:defRPr/>
              </a:pPr>
              <a:r>
                <a:rPr lang="en-US" altLang="zh-CN" sz="2800" dirty="0">
                  <a:gradFill>
                    <a:gsLst>
                      <a:gs pos="0">
                        <a:srgbClr val="FCE0B6"/>
                      </a:gs>
                      <a:gs pos="100000">
                        <a:srgbClr val="F68544"/>
                      </a:gs>
                    </a:gsLst>
                    <a:lin ang="108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zh-CN" sz="2800" dirty="0">
                <a:gradFill>
                  <a:gsLst>
                    <a:gs pos="0">
                      <a:srgbClr val="FCE0B6"/>
                    </a:gs>
                    <a:gs pos="100000">
                      <a:srgbClr val="F68544"/>
                    </a:gs>
                  </a:gsLst>
                  <a:lin ang="10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>
              <p:custDataLst>
                <p:tags r:id="rId2"/>
              </p:custDataLst>
            </p:nvPr>
          </p:nvSpPr>
          <p:spPr>
            <a:xfrm>
              <a:off x="1062038" y="998538"/>
              <a:ext cx="779462" cy="800099"/>
            </a:xfrm>
            <a:custGeom>
              <a:avLst/>
              <a:gdLst>
                <a:gd name="connsiteX0" fmla="*/ 0 w 779499"/>
                <a:gd name="connsiteY0" fmla="*/ 0 h 800100"/>
                <a:gd name="connsiteX1" fmla="*/ 779499 w 779499"/>
                <a:gd name="connsiteY1" fmla="*/ 78101 h 800100"/>
                <a:gd name="connsiteX2" fmla="*/ 779499 w 779499"/>
                <a:gd name="connsiteY2" fmla="*/ 673172 h 800100"/>
                <a:gd name="connsiteX3" fmla="*/ 12477 w 779499"/>
                <a:gd name="connsiteY3" fmla="*/ 800100 h 800100"/>
                <a:gd name="connsiteX4" fmla="*/ 0 w 779499"/>
                <a:gd name="connsiteY4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499" h="800100">
                  <a:moveTo>
                    <a:pt x="0" y="0"/>
                  </a:moveTo>
                  <a:lnTo>
                    <a:pt x="779499" y="78101"/>
                  </a:lnTo>
                  <a:lnTo>
                    <a:pt x="779499" y="673172"/>
                  </a:lnTo>
                  <a:lnTo>
                    <a:pt x="12477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5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>
                  <a:solidFill>
                    <a:srgbClr val="FFFF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目</a:t>
              </a:r>
              <a:endParaRPr lang="zh-CN" altLang="en-US" sz="540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" name="任意多边形 17"/>
            <p:cNvSpPr/>
            <p:nvPr>
              <p:custDataLst>
                <p:tags r:id="rId3"/>
              </p:custDataLst>
            </p:nvPr>
          </p:nvSpPr>
          <p:spPr>
            <a:xfrm>
              <a:off x="1901825" y="998538"/>
              <a:ext cx="779463" cy="800099"/>
            </a:xfrm>
            <a:custGeom>
              <a:avLst/>
              <a:gdLst>
                <a:gd name="connsiteX0" fmla="*/ 779433 w 779433"/>
                <a:gd name="connsiteY0" fmla="*/ 0 h 800100"/>
                <a:gd name="connsiteX1" fmla="*/ 766956 w 779433"/>
                <a:gd name="connsiteY1" fmla="*/ 800100 h 800100"/>
                <a:gd name="connsiteX2" fmla="*/ 0 w 779433"/>
                <a:gd name="connsiteY2" fmla="*/ 673183 h 800100"/>
                <a:gd name="connsiteX3" fmla="*/ 0 w 779433"/>
                <a:gd name="connsiteY3" fmla="*/ 78095 h 800100"/>
                <a:gd name="connsiteX4" fmla="*/ 779433 w 779433"/>
                <a:gd name="connsiteY4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433" h="800100">
                  <a:moveTo>
                    <a:pt x="779433" y="0"/>
                  </a:moveTo>
                  <a:lnTo>
                    <a:pt x="766956" y="800100"/>
                  </a:lnTo>
                  <a:lnTo>
                    <a:pt x="0" y="673183"/>
                  </a:lnTo>
                  <a:lnTo>
                    <a:pt x="0" y="78095"/>
                  </a:lnTo>
                  <a:lnTo>
                    <a:pt x="779433" y="0"/>
                  </a:lnTo>
                  <a:close/>
                </a:path>
              </a:pathLst>
            </a:custGeom>
            <a:solidFill>
              <a:srgbClr val="F7B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solidFill>
                    <a:srgbClr val="FFFF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录</a:t>
              </a:r>
              <a:endParaRPr lang="zh-CN" altLang="en-US" sz="54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304427" y="1255363"/>
            <a:ext cx="5550772" cy="4391916"/>
            <a:chOff x="4553291" y="1352968"/>
            <a:chExt cx="4719298" cy="4391916"/>
          </a:xfrm>
        </p:grpSpPr>
        <p:grpSp>
          <p:nvGrpSpPr>
            <p:cNvPr id="6" name="组合 1"/>
            <p:cNvGrpSpPr/>
            <p:nvPr/>
          </p:nvGrpSpPr>
          <p:grpSpPr bwMode="auto">
            <a:xfrm>
              <a:off x="4553291" y="1352968"/>
              <a:ext cx="4719298" cy="3433345"/>
              <a:chOff x="4030663" y="2127250"/>
              <a:chExt cx="3589337" cy="3548063"/>
            </a:xfrm>
          </p:grpSpPr>
          <p:sp>
            <p:nvSpPr>
              <p:cNvPr id="7" name="任意多边形 6"/>
              <p:cNvSpPr/>
              <p:nvPr>
                <p:custDataLst>
                  <p:tags r:id="rId4"/>
                </p:custDataLst>
              </p:nvPr>
            </p:nvSpPr>
            <p:spPr>
              <a:xfrm>
                <a:off x="4030663" y="2171700"/>
                <a:ext cx="479425" cy="487362"/>
              </a:xfrm>
              <a:custGeom>
                <a:avLst/>
                <a:gdLst>
                  <a:gd name="connsiteX0" fmla="*/ 0 w 478971"/>
                  <a:gd name="connsiteY0" fmla="*/ 0 h 488627"/>
                  <a:gd name="connsiteX1" fmla="*/ 478971 w 478971"/>
                  <a:gd name="connsiteY1" fmla="*/ 47991 h 488627"/>
                  <a:gd name="connsiteX2" fmla="*/ 478971 w 478971"/>
                  <a:gd name="connsiteY2" fmla="*/ 410627 h 488627"/>
                  <a:gd name="connsiteX3" fmla="*/ 7620 w 478971"/>
                  <a:gd name="connsiteY3" fmla="*/ 488627 h 488627"/>
                  <a:gd name="connsiteX4" fmla="*/ 0 w 478971"/>
                  <a:gd name="connsiteY4" fmla="*/ 0 h 48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971" h="488627">
                    <a:moveTo>
                      <a:pt x="0" y="0"/>
                    </a:moveTo>
                    <a:lnTo>
                      <a:pt x="478971" y="47991"/>
                    </a:lnTo>
                    <a:lnTo>
                      <a:pt x="478971" y="410627"/>
                    </a:lnTo>
                    <a:lnTo>
                      <a:pt x="7620" y="4886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85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>
                    <a:solidFill>
                      <a:srgbClr val="FFFFFF"/>
                    </a:solidFill>
                    <a:ea typeface="隶书" panose="02010509060101010101" pitchFamily="49" charset="-122"/>
                  </a:rPr>
                  <a:t>#1</a:t>
                </a:r>
                <a:endParaRPr lang="zh-CN" altLang="en-US" sz="2400" dirty="0">
                  <a:solidFill>
                    <a:srgbClr val="FFFFFF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8" name="任意多边形 7"/>
              <p:cNvSpPr/>
              <p:nvPr>
                <p:custDataLst>
                  <p:tags r:id="rId5"/>
                </p:custDataLst>
              </p:nvPr>
            </p:nvSpPr>
            <p:spPr>
              <a:xfrm>
                <a:off x="4030663" y="3176587"/>
                <a:ext cx="479425" cy="487363"/>
              </a:xfrm>
              <a:custGeom>
                <a:avLst/>
                <a:gdLst>
                  <a:gd name="connsiteX0" fmla="*/ 0 w 478971"/>
                  <a:gd name="connsiteY0" fmla="*/ 0 h 488627"/>
                  <a:gd name="connsiteX1" fmla="*/ 478971 w 478971"/>
                  <a:gd name="connsiteY1" fmla="*/ 47991 h 488627"/>
                  <a:gd name="connsiteX2" fmla="*/ 478971 w 478971"/>
                  <a:gd name="connsiteY2" fmla="*/ 410627 h 488627"/>
                  <a:gd name="connsiteX3" fmla="*/ 7620 w 478971"/>
                  <a:gd name="connsiteY3" fmla="*/ 488627 h 488627"/>
                  <a:gd name="connsiteX4" fmla="*/ 0 w 478971"/>
                  <a:gd name="connsiteY4" fmla="*/ 0 h 48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971" h="488627">
                    <a:moveTo>
                      <a:pt x="0" y="0"/>
                    </a:moveTo>
                    <a:lnTo>
                      <a:pt x="478971" y="47991"/>
                    </a:lnTo>
                    <a:lnTo>
                      <a:pt x="478971" y="410627"/>
                    </a:lnTo>
                    <a:lnTo>
                      <a:pt x="7620" y="4886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85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>
                    <a:solidFill>
                      <a:srgbClr val="FFFFFF"/>
                    </a:solidFill>
                    <a:ea typeface="隶书" panose="02010509060101010101" pitchFamily="49" charset="-122"/>
                  </a:rPr>
                  <a:t>#2</a:t>
                </a:r>
                <a:endParaRPr lang="zh-CN" altLang="en-US" sz="2400">
                  <a:solidFill>
                    <a:srgbClr val="FFFFFF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9" name="任意多边形 8"/>
              <p:cNvSpPr/>
              <p:nvPr>
                <p:custDataLst>
                  <p:tags r:id="rId6"/>
                </p:custDataLst>
              </p:nvPr>
            </p:nvSpPr>
            <p:spPr>
              <a:xfrm>
                <a:off x="4030663" y="4167188"/>
                <a:ext cx="479425" cy="487363"/>
              </a:xfrm>
              <a:custGeom>
                <a:avLst/>
                <a:gdLst>
                  <a:gd name="connsiteX0" fmla="*/ 0 w 478971"/>
                  <a:gd name="connsiteY0" fmla="*/ 0 h 488627"/>
                  <a:gd name="connsiteX1" fmla="*/ 478971 w 478971"/>
                  <a:gd name="connsiteY1" fmla="*/ 47991 h 488627"/>
                  <a:gd name="connsiteX2" fmla="*/ 478971 w 478971"/>
                  <a:gd name="connsiteY2" fmla="*/ 410627 h 488627"/>
                  <a:gd name="connsiteX3" fmla="*/ 7620 w 478971"/>
                  <a:gd name="connsiteY3" fmla="*/ 488627 h 488627"/>
                  <a:gd name="connsiteX4" fmla="*/ 0 w 478971"/>
                  <a:gd name="connsiteY4" fmla="*/ 0 h 48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971" h="488627">
                    <a:moveTo>
                      <a:pt x="0" y="0"/>
                    </a:moveTo>
                    <a:lnTo>
                      <a:pt x="478971" y="47991"/>
                    </a:lnTo>
                    <a:lnTo>
                      <a:pt x="478971" y="410627"/>
                    </a:lnTo>
                    <a:lnTo>
                      <a:pt x="7620" y="4886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85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>
                    <a:solidFill>
                      <a:srgbClr val="FFFFFF"/>
                    </a:solidFill>
                    <a:ea typeface="隶书" panose="02010509060101010101" pitchFamily="49" charset="-122"/>
                  </a:rPr>
                  <a:t>#3</a:t>
                </a:r>
                <a:endParaRPr lang="zh-CN" altLang="en-US" sz="2400">
                  <a:solidFill>
                    <a:srgbClr val="FFFFFF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10" name="任意多边形 9"/>
              <p:cNvSpPr/>
              <p:nvPr>
                <p:custDataLst>
                  <p:tags r:id="rId7"/>
                </p:custDataLst>
              </p:nvPr>
            </p:nvSpPr>
            <p:spPr>
              <a:xfrm>
                <a:off x="4030663" y="5157788"/>
                <a:ext cx="479425" cy="487363"/>
              </a:xfrm>
              <a:custGeom>
                <a:avLst/>
                <a:gdLst>
                  <a:gd name="connsiteX0" fmla="*/ 0 w 478971"/>
                  <a:gd name="connsiteY0" fmla="*/ 0 h 488627"/>
                  <a:gd name="connsiteX1" fmla="*/ 478971 w 478971"/>
                  <a:gd name="connsiteY1" fmla="*/ 47991 h 488627"/>
                  <a:gd name="connsiteX2" fmla="*/ 478971 w 478971"/>
                  <a:gd name="connsiteY2" fmla="*/ 410627 h 488627"/>
                  <a:gd name="connsiteX3" fmla="*/ 7620 w 478971"/>
                  <a:gd name="connsiteY3" fmla="*/ 488627 h 488627"/>
                  <a:gd name="connsiteX4" fmla="*/ 0 w 478971"/>
                  <a:gd name="connsiteY4" fmla="*/ 0 h 48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971" h="488627">
                    <a:moveTo>
                      <a:pt x="0" y="0"/>
                    </a:moveTo>
                    <a:lnTo>
                      <a:pt x="478971" y="47991"/>
                    </a:lnTo>
                    <a:lnTo>
                      <a:pt x="478971" y="410627"/>
                    </a:lnTo>
                    <a:lnTo>
                      <a:pt x="7620" y="4886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85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>
                    <a:solidFill>
                      <a:srgbClr val="FFFFFF"/>
                    </a:solidFill>
                    <a:ea typeface="隶书" panose="02010509060101010101" pitchFamily="49" charset="-122"/>
                  </a:rPr>
                  <a:t>#4</a:t>
                </a:r>
                <a:endParaRPr lang="zh-CN" altLang="en-US" sz="2400" dirty="0">
                  <a:solidFill>
                    <a:srgbClr val="FFFFFF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11" name="任意多边形 10"/>
              <p:cNvSpPr/>
              <p:nvPr>
                <p:custDataLst>
                  <p:tags r:id="rId8"/>
                </p:custDataLst>
              </p:nvPr>
            </p:nvSpPr>
            <p:spPr>
              <a:xfrm>
                <a:off x="4611688" y="2127250"/>
                <a:ext cx="3008312" cy="576262"/>
              </a:xfrm>
              <a:custGeom>
                <a:avLst/>
                <a:gdLst>
                  <a:gd name="connsiteX0" fmla="*/ 3008811 w 3008811"/>
                  <a:gd name="connsiteY0" fmla="*/ 0 h 576580"/>
                  <a:gd name="connsiteX1" fmla="*/ 3008811 w 3008811"/>
                  <a:gd name="connsiteY1" fmla="*/ 576580 h 576580"/>
                  <a:gd name="connsiteX2" fmla="*/ 0 w 3008811"/>
                  <a:gd name="connsiteY2" fmla="*/ 469121 h 576580"/>
                  <a:gd name="connsiteX3" fmla="*/ 0 w 3008811"/>
                  <a:gd name="connsiteY3" fmla="*/ 107188 h 576580"/>
                  <a:gd name="connsiteX4" fmla="*/ 3008811 w 3008811"/>
                  <a:gd name="connsiteY4" fmla="*/ 0 h 57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811" h="576580">
                    <a:moveTo>
                      <a:pt x="3008811" y="0"/>
                    </a:moveTo>
                    <a:lnTo>
                      <a:pt x="3008811" y="576580"/>
                    </a:lnTo>
                    <a:lnTo>
                      <a:pt x="0" y="469121"/>
                    </a:lnTo>
                    <a:lnTo>
                      <a:pt x="0" y="107188"/>
                    </a:lnTo>
                    <a:lnTo>
                      <a:pt x="3008811" y="0"/>
                    </a:lnTo>
                    <a:close/>
                  </a:path>
                </a:pathLst>
              </a:custGeom>
              <a:solidFill>
                <a:srgbClr val="F7B1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0" rIns="36000" bIns="0" anchor="ctr">
                <a:norm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过往业绩</a:t>
                </a:r>
                <a:r>
                  <a:rPr lang="en-US" altLang="zh-CN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</a:t>
                </a:r>
                <a:r>
                  <a:rPr lang="en-US" altLang="zh-CN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技术</a:t>
                </a:r>
                <a:r>
                  <a:rPr lang="en-US" altLang="zh-CN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团队建设贡献</a:t>
                </a:r>
                <a:endParaRPr lang="zh-CN" altLang="en-US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任意多边形 11"/>
              <p:cNvSpPr/>
              <p:nvPr>
                <p:custDataLst>
                  <p:tags r:id="rId9"/>
                </p:custDataLst>
              </p:nvPr>
            </p:nvSpPr>
            <p:spPr>
              <a:xfrm>
                <a:off x="4611688" y="3117850"/>
                <a:ext cx="3008312" cy="576262"/>
              </a:xfrm>
              <a:custGeom>
                <a:avLst/>
                <a:gdLst>
                  <a:gd name="connsiteX0" fmla="*/ 3008811 w 3008811"/>
                  <a:gd name="connsiteY0" fmla="*/ 0 h 576580"/>
                  <a:gd name="connsiteX1" fmla="*/ 3008811 w 3008811"/>
                  <a:gd name="connsiteY1" fmla="*/ 576580 h 576580"/>
                  <a:gd name="connsiteX2" fmla="*/ 0 w 3008811"/>
                  <a:gd name="connsiteY2" fmla="*/ 469121 h 576580"/>
                  <a:gd name="connsiteX3" fmla="*/ 0 w 3008811"/>
                  <a:gd name="connsiteY3" fmla="*/ 107188 h 576580"/>
                  <a:gd name="connsiteX4" fmla="*/ 3008811 w 3008811"/>
                  <a:gd name="connsiteY4" fmla="*/ 0 h 57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811" h="576580">
                    <a:moveTo>
                      <a:pt x="3008811" y="0"/>
                    </a:moveTo>
                    <a:lnTo>
                      <a:pt x="3008811" y="576580"/>
                    </a:lnTo>
                    <a:lnTo>
                      <a:pt x="0" y="469121"/>
                    </a:lnTo>
                    <a:lnTo>
                      <a:pt x="0" y="107188"/>
                    </a:lnTo>
                    <a:lnTo>
                      <a:pt x="3008811" y="0"/>
                    </a:lnTo>
                    <a:close/>
                  </a:path>
                </a:pathLst>
              </a:custGeom>
              <a:solidFill>
                <a:srgbClr val="F7B1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0" rIns="36000" bIns="0" anchor="ctr">
                <a:norm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重要项目展示</a:t>
                </a:r>
                <a:endParaRPr lang="zh-CN" altLang="en-US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 12"/>
              <p:cNvSpPr/>
              <p:nvPr>
                <p:custDataLst>
                  <p:tags r:id="rId10"/>
                </p:custDataLst>
              </p:nvPr>
            </p:nvSpPr>
            <p:spPr>
              <a:xfrm>
                <a:off x="4611688" y="4108451"/>
                <a:ext cx="3008312" cy="576262"/>
              </a:xfrm>
              <a:custGeom>
                <a:avLst/>
                <a:gdLst>
                  <a:gd name="connsiteX0" fmla="*/ 3008811 w 3008811"/>
                  <a:gd name="connsiteY0" fmla="*/ 0 h 576580"/>
                  <a:gd name="connsiteX1" fmla="*/ 3008811 w 3008811"/>
                  <a:gd name="connsiteY1" fmla="*/ 576580 h 576580"/>
                  <a:gd name="connsiteX2" fmla="*/ 0 w 3008811"/>
                  <a:gd name="connsiteY2" fmla="*/ 469121 h 576580"/>
                  <a:gd name="connsiteX3" fmla="*/ 0 w 3008811"/>
                  <a:gd name="connsiteY3" fmla="*/ 107188 h 576580"/>
                  <a:gd name="connsiteX4" fmla="*/ 3008811 w 3008811"/>
                  <a:gd name="connsiteY4" fmla="*/ 0 h 57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811" h="576580">
                    <a:moveTo>
                      <a:pt x="3008811" y="0"/>
                    </a:moveTo>
                    <a:lnTo>
                      <a:pt x="3008811" y="576580"/>
                    </a:lnTo>
                    <a:lnTo>
                      <a:pt x="0" y="469121"/>
                    </a:lnTo>
                    <a:lnTo>
                      <a:pt x="0" y="107188"/>
                    </a:lnTo>
                    <a:lnTo>
                      <a:pt x="3008811" y="0"/>
                    </a:lnTo>
                    <a:close/>
                  </a:path>
                </a:pathLst>
              </a:custGeom>
              <a:solidFill>
                <a:srgbClr val="F7B1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0" rIns="36000" bIns="0" anchor="ctr">
                <a:norm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</a:t>
                </a:r>
                <a:r>
                  <a:rPr lang="zh-CN" altLang="en-US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一阶段计划</a:t>
                </a:r>
                <a:endParaRPr lang="zh-CN" altLang="en-US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4611688" y="5099051"/>
                <a:ext cx="3008312" cy="576262"/>
              </a:xfrm>
              <a:custGeom>
                <a:avLst/>
                <a:gdLst>
                  <a:gd name="connsiteX0" fmla="*/ 3008811 w 3008811"/>
                  <a:gd name="connsiteY0" fmla="*/ 0 h 576580"/>
                  <a:gd name="connsiteX1" fmla="*/ 3008811 w 3008811"/>
                  <a:gd name="connsiteY1" fmla="*/ 576580 h 576580"/>
                  <a:gd name="connsiteX2" fmla="*/ 0 w 3008811"/>
                  <a:gd name="connsiteY2" fmla="*/ 469121 h 576580"/>
                  <a:gd name="connsiteX3" fmla="*/ 0 w 3008811"/>
                  <a:gd name="connsiteY3" fmla="*/ 107188 h 576580"/>
                  <a:gd name="connsiteX4" fmla="*/ 3008811 w 3008811"/>
                  <a:gd name="connsiteY4" fmla="*/ 0 h 57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811" h="576580">
                    <a:moveTo>
                      <a:pt x="3008811" y="0"/>
                    </a:moveTo>
                    <a:lnTo>
                      <a:pt x="3008811" y="576580"/>
                    </a:lnTo>
                    <a:lnTo>
                      <a:pt x="0" y="469121"/>
                    </a:lnTo>
                    <a:lnTo>
                      <a:pt x="0" y="107188"/>
                    </a:lnTo>
                    <a:lnTo>
                      <a:pt x="3008811" y="0"/>
                    </a:lnTo>
                    <a:close/>
                  </a:path>
                </a:pathLst>
              </a:custGeom>
              <a:solidFill>
                <a:srgbClr val="F7B1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0" rIns="36000" bIns="0" anchor="ctr">
                <a:normAutofit/>
              </a:bodyPr>
              <a:lstStyle/>
              <a:p>
                <a:r>
                  <a:rPr lang="zh-CN" altLang="zh-CN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对公司、部门、上级工作的认知及反馈建议</a:t>
                </a:r>
                <a:endParaRPr lang="zh-CN" altLang="en-US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任意多边形 18"/>
            <p:cNvSpPr/>
            <p:nvPr>
              <p:custDataLst>
                <p:tags r:id="rId12"/>
              </p:custDataLst>
            </p:nvPr>
          </p:nvSpPr>
          <p:spPr bwMode="auto">
            <a:xfrm>
              <a:off x="5317229" y="5187254"/>
              <a:ext cx="3955360" cy="557630"/>
            </a:xfrm>
            <a:custGeom>
              <a:avLst/>
              <a:gdLst>
                <a:gd name="connsiteX0" fmla="*/ 3008811 w 3008811"/>
                <a:gd name="connsiteY0" fmla="*/ 0 h 576580"/>
                <a:gd name="connsiteX1" fmla="*/ 3008811 w 3008811"/>
                <a:gd name="connsiteY1" fmla="*/ 576580 h 576580"/>
                <a:gd name="connsiteX2" fmla="*/ 0 w 3008811"/>
                <a:gd name="connsiteY2" fmla="*/ 469121 h 576580"/>
                <a:gd name="connsiteX3" fmla="*/ 0 w 3008811"/>
                <a:gd name="connsiteY3" fmla="*/ 107188 h 576580"/>
                <a:gd name="connsiteX4" fmla="*/ 3008811 w 3008811"/>
                <a:gd name="connsiteY4" fmla="*/ 0 h 57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811" h="576580">
                  <a:moveTo>
                    <a:pt x="3008811" y="0"/>
                  </a:moveTo>
                  <a:lnTo>
                    <a:pt x="3008811" y="576580"/>
                  </a:lnTo>
                  <a:lnTo>
                    <a:pt x="0" y="469121"/>
                  </a:lnTo>
                  <a:lnTo>
                    <a:pt x="0" y="107188"/>
                  </a:lnTo>
                  <a:lnTo>
                    <a:pt x="3008811" y="0"/>
                  </a:lnTo>
                  <a:close/>
                </a:path>
              </a:pathLst>
            </a:custGeom>
            <a:solidFill>
              <a:srgbClr val="F7B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36000" bIns="0" anchor="ctr">
              <a:normAutofit/>
            </a:bodyPr>
            <a:lstStyle/>
            <a:p>
              <a:r>
                <a:rPr lang="zh-CN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个人带给公司、部门、团队的贡献与价值</a:t>
              </a:r>
              <a:endParaRPr lang="zh-CN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任意多边形 19"/>
            <p:cNvSpPr/>
            <p:nvPr>
              <p:custDataLst>
                <p:tags r:id="rId13"/>
              </p:custDataLst>
            </p:nvPr>
          </p:nvSpPr>
          <p:spPr bwMode="auto">
            <a:xfrm>
              <a:off x="4553291" y="5230266"/>
              <a:ext cx="630353" cy="471605"/>
            </a:xfrm>
            <a:custGeom>
              <a:avLst/>
              <a:gdLst>
                <a:gd name="connsiteX0" fmla="*/ 0 w 478971"/>
                <a:gd name="connsiteY0" fmla="*/ 0 h 488627"/>
                <a:gd name="connsiteX1" fmla="*/ 478971 w 478971"/>
                <a:gd name="connsiteY1" fmla="*/ 47991 h 488627"/>
                <a:gd name="connsiteX2" fmla="*/ 478971 w 478971"/>
                <a:gd name="connsiteY2" fmla="*/ 410627 h 488627"/>
                <a:gd name="connsiteX3" fmla="*/ 7620 w 478971"/>
                <a:gd name="connsiteY3" fmla="*/ 488627 h 488627"/>
                <a:gd name="connsiteX4" fmla="*/ 0 w 478971"/>
                <a:gd name="connsiteY4" fmla="*/ 0 h 48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488627">
                  <a:moveTo>
                    <a:pt x="0" y="0"/>
                  </a:moveTo>
                  <a:lnTo>
                    <a:pt x="478971" y="47991"/>
                  </a:lnTo>
                  <a:lnTo>
                    <a:pt x="478971" y="410627"/>
                  </a:lnTo>
                  <a:lnTo>
                    <a:pt x="7620" y="4886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5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FFFFFF"/>
                  </a:solidFill>
                  <a:ea typeface="隶书" panose="02010509060101010101" pitchFamily="49" charset="-122"/>
                </a:rPr>
                <a:t>#5</a:t>
              </a:r>
              <a:endParaRPr lang="zh-CN" altLang="en-US" sz="2400" dirty="0">
                <a:solidFill>
                  <a:srgbClr val="FFFFFF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6282267" cy="620713"/>
          </a:xfrm>
          <a:prstGeom prst="rect">
            <a:avLst/>
          </a:prstGeom>
          <a:solidFill>
            <a:srgbClr val="FF9933"/>
          </a:solidFill>
          <a:ln>
            <a:solidFill>
              <a:srgbClr val="FF99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过往业绩</a:t>
            </a: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团队建设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贡献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784481" y="606260"/>
            <a:ext cx="395536" cy="5424602"/>
            <a:chOff x="11784481" y="606260"/>
            <a:chExt cx="395536" cy="5424602"/>
          </a:xfrm>
        </p:grpSpPr>
        <p:sp>
          <p:nvSpPr>
            <p:cNvPr id="4" name="TextBox 6"/>
            <p:cNvSpPr txBox="1"/>
            <p:nvPr/>
          </p:nvSpPr>
          <p:spPr>
            <a:xfrm>
              <a:off x="11784481" y="606260"/>
              <a:ext cx="395536" cy="1008112"/>
            </a:xfrm>
            <a:prstGeom prst="roundRect">
              <a:avLst/>
            </a:prstGeom>
            <a:solidFill>
              <a:srgbClr val="FF6600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>
              <a:defPPr>
                <a:defRPr lang="zh-CN"/>
              </a:defPPr>
              <a:lvl1pPr lvl="0" algn="ctr">
                <a:buSzPct val="70000"/>
                <a:defRPr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/>
              <a:r>
                <a:rPr lang="zh-CN" altLang="en-US" sz="1400" dirty="0" smtClean="0"/>
                <a:t>过往贡献</a:t>
              </a:r>
              <a:endParaRPr lang="zh-CN" altLang="en-US" sz="1400" dirty="0"/>
            </a:p>
          </p:txBody>
        </p:sp>
        <p:sp>
          <p:nvSpPr>
            <p:cNvPr id="5" name="TextBox 7"/>
            <p:cNvSpPr txBox="1"/>
            <p:nvPr/>
          </p:nvSpPr>
          <p:spPr>
            <a:xfrm>
              <a:off x="11784481" y="2814506"/>
              <a:ext cx="395536" cy="1008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>
              <a:defPPr>
                <a:defRPr lang="zh-CN"/>
              </a:defPPr>
              <a:lvl1pPr algn="ctr">
                <a:defRPr sz="16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/>
              <a:r>
                <a:rPr lang="zh-CN" altLang="en-US" sz="1400" dirty="0" smtClean="0"/>
                <a:t>未来规划</a:t>
              </a:r>
              <a:endParaRPr lang="zh-CN" altLang="en-US" sz="1400" dirty="0"/>
            </a:p>
          </p:txBody>
        </p:sp>
        <p:sp>
          <p:nvSpPr>
            <p:cNvPr id="6" name="TextBox 8"/>
            <p:cNvSpPr txBox="1"/>
            <p:nvPr/>
          </p:nvSpPr>
          <p:spPr>
            <a:xfrm>
              <a:off x="11784481" y="1710383"/>
              <a:ext cx="395536" cy="1008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/>
            <a:p>
              <a:pPr lvl="0"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项目展示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784481" y="3918628"/>
              <a:ext cx="395536" cy="1008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>
              <a:defPPr>
                <a:defRPr lang="zh-CN"/>
              </a:defPPr>
              <a:lvl1pPr algn="ctr">
                <a:defRPr sz="16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/>
              <a:r>
                <a:rPr lang="zh-CN" altLang="en-US" sz="1400" dirty="0" smtClean="0"/>
                <a:t>工作反馈</a:t>
              </a:r>
              <a:endParaRPr lang="zh-CN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784481" y="5022750"/>
              <a:ext cx="395536" cy="1008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>
              <a:defPPr>
                <a:defRPr lang="zh-CN"/>
              </a:defPPr>
              <a:lvl1pPr algn="ctr">
                <a:defRPr sz="16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/>
              <a:r>
                <a:rPr lang="zh-CN" altLang="en-US" sz="1400" dirty="0" smtClean="0"/>
                <a:t>团队角色</a:t>
              </a:r>
              <a:endParaRPr lang="zh-CN" altLang="en-US" sz="14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94715" y="1323340"/>
            <a:ext cx="99383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latin typeface="+mj-ea"/>
                <a:ea typeface="+mj-ea"/>
              </a:rPr>
              <a:t>过往业绩</a:t>
            </a:r>
            <a:endParaRPr lang="zh-CN" altLang="en-US" sz="2400" b="1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latin typeface="+mj-ea"/>
                <a:ea typeface="+mj-ea"/>
              </a:rPr>
              <a:t>     </a:t>
            </a:r>
            <a:r>
              <a:rPr lang="zh-CN" altLang="en-US" sz="2400">
                <a:latin typeface="+mj-ea"/>
                <a:ea typeface="+mj-ea"/>
              </a:rPr>
              <a:t> 配合部门后端同事完成正常班车迭代，增强了自身和团队成员之间磨合程度</a:t>
            </a:r>
            <a:r>
              <a:rPr lang="zh-CN" altLang="en-US" sz="2400">
                <a:latin typeface="+mj-ea"/>
                <a:ea typeface="+mj-ea"/>
              </a:rPr>
              <a:t>，自身的信息沟通，信息反馈，知识技能得到了较大</a:t>
            </a:r>
            <a:r>
              <a:rPr lang="zh-CN" altLang="en-US" sz="2400">
                <a:latin typeface="+mj-ea"/>
                <a:ea typeface="+mj-ea"/>
              </a:rPr>
              <a:t>的提升。</a:t>
            </a:r>
            <a:endParaRPr lang="zh-CN" altLang="en-US" sz="2400" b="1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latin typeface="+mj-ea"/>
                <a:ea typeface="+mj-ea"/>
              </a:rPr>
              <a:t>业务</a:t>
            </a:r>
            <a:endParaRPr lang="zh-CN" altLang="en-US" sz="2400" b="1">
              <a:latin typeface="+mj-ea"/>
              <a:ea typeface="+mj-ea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400" b="1">
                <a:latin typeface="+mj-ea"/>
                <a:ea typeface="+mj-ea"/>
                <a:sym typeface="+mn-ea"/>
              </a:rPr>
              <a:t>1</a:t>
            </a:r>
            <a:r>
              <a:rPr lang="zh-CN" altLang="en-US" sz="2400" b="1">
                <a:latin typeface="+mj-ea"/>
                <a:ea typeface="+mj-ea"/>
                <a:sym typeface="+mn-ea"/>
              </a:rPr>
              <a:t>。</a:t>
            </a:r>
            <a:r>
              <a:rPr lang="zh-CN" altLang="en-US" sz="2400">
                <a:latin typeface="+mj-ea"/>
                <a:ea typeface="+mj-ea"/>
                <a:sym typeface="+mn-ea"/>
              </a:rPr>
              <a:t>主要负责职伴商户端 平台端 顾问端业务</a:t>
            </a:r>
            <a:endParaRPr lang="zh-CN" altLang="en-US" sz="2400" b="1">
              <a:latin typeface="+mj-ea"/>
              <a:ea typeface="+mj-ea"/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400" b="1">
                <a:latin typeface="+mj-ea"/>
                <a:ea typeface="+mj-ea"/>
                <a:sym typeface="+mn-ea"/>
              </a:rPr>
              <a:t>2</a:t>
            </a:r>
            <a:r>
              <a:rPr lang="zh-CN" altLang="en-US" sz="2400" b="1">
                <a:latin typeface="+mj-ea"/>
                <a:ea typeface="+mj-ea"/>
                <a:sym typeface="+mn-ea"/>
              </a:rPr>
              <a:t>。</a:t>
            </a:r>
            <a:r>
              <a:rPr lang="zh-CN" altLang="en-US" sz="2400">
                <a:latin typeface="+mj-ea"/>
                <a:ea typeface="+mj-ea"/>
                <a:sym typeface="+mn-ea"/>
              </a:rPr>
              <a:t>负责部分</a:t>
            </a:r>
            <a:r>
              <a:rPr lang="en-US" altLang="zh-CN" sz="2400">
                <a:latin typeface="+mj-ea"/>
                <a:ea typeface="+mj-ea"/>
                <a:sym typeface="+mn-ea"/>
              </a:rPr>
              <a:t>vas</a:t>
            </a:r>
            <a:r>
              <a:rPr lang="zh-CN" altLang="en-US" sz="2400">
                <a:latin typeface="+mj-ea"/>
                <a:ea typeface="+mj-ea"/>
                <a:sym typeface="+mn-ea"/>
              </a:rPr>
              <a:t>、</a:t>
            </a:r>
            <a:r>
              <a:rPr lang="en-US" altLang="zh-CN" sz="2400">
                <a:latin typeface="+mj-ea"/>
                <a:ea typeface="+mj-ea"/>
                <a:sym typeface="+mn-ea"/>
              </a:rPr>
              <a:t>vap</a:t>
            </a:r>
            <a:r>
              <a:rPr lang="zh-CN" altLang="en-US" sz="2400">
                <a:latin typeface="+mj-ea"/>
                <a:ea typeface="+mj-ea"/>
                <a:sym typeface="+mn-ea"/>
              </a:rPr>
              <a:t>、</a:t>
            </a:r>
            <a:r>
              <a:rPr lang="en-US" altLang="zh-CN" sz="2400">
                <a:latin typeface="+mj-ea"/>
                <a:ea typeface="+mj-ea"/>
                <a:sym typeface="+mn-ea"/>
              </a:rPr>
              <a:t>hr</a:t>
            </a:r>
            <a:r>
              <a:rPr lang="zh-CN" altLang="en-US" sz="2400">
                <a:latin typeface="+mj-ea"/>
                <a:ea typeface="+mj-ea"/>
                <a:sym typeface="+mn-ea"/>
              </a:rPr>
              <a:t>、</a:t>
            </a:r>
            <a:r>
              <a:rPr lang="en-US" altLang="zh-CN" sz="2400">
                <a:latin typeface="+mj-ea"/>
                <a:ea typeface="+mj-ea"/>
                <a:sym typeface="+mn-ea"/>
              </a:rPr>
              <a:t>hrc </a:t>
            </a:r>
            <a:r>
              <a:rPr lang="zh-CN" altLang="en-US" sz="2400">
                <a:latin typeface="+mj-ea"/>
                <a:ea typeface="+mj-ea"/>
                <a:sym typeface="+mn-ea"/>
              </a:rPr>
              <a:t>端业务</a:t>
            </a:r>
            <a:endParaRPr lang="zh-CN" altLang="en-US" sz="2400" b="1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latin typeface="+mj-ea"/>
                <a:ea typeface="+mj-ea"/>
              </a:rPr>
              <a:t>技术</a:t>
            </a:r>
            <a:endParaRPr lang="zh-CN" altLang="en-US" sz="2400" b="1">
              <a:latin typeface="+mj-ea"/>
              <a:ea typeface="+mj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+mj-ea"/>
                <a:ea typeface="+mj-ea"/>
                <a:sym typeface="+mn-ea"/>
              </a:rPr>
              <a:t>      技术</a:t>
            </a:r>
            <a:r>
              <a:rPr lang="zh-CN" altLang="en-US" sz="2400">
                <a:latin typeface="+mj-ea"/>
                <a:ea typeface="+mj-ea"/>
                <a:sym typeface="+mn-ea"/>
              </a:rPr>
              <a:t>栈</a:t>
            </a:r>
            <a:r>
              <a:rPr lang="zh-CN" altLang="en-US" sz="2400">
                <a:latin typeface="+mj-ea"/>
                <a:ea typeface="+mj-ea"/>
                <a:sym typeface="+mn-ea"/>
              </a:rPr>
              <a:t>由主</a:t>
            </a:r>
            <a:r>
              <a:rPr lang="en-US" altLang="zh-CN" sz="2400">
                <a:latin typeface="+mj-ea"/>
                <a:ea typeface="+mj-ea"/>
                <a:sym typeface="+mn-ea"/>
              </a:rPr>
              <a:t>vue</a:t>
            </a:r>
            <a:r>
              <a:rPr lang="zh-CN" altLang="en-US" sz="2400">
                <a:latin typeface="+mj-ea"/>
                <a:ea typeface="+mj-ea"/>
                <a:sym typeface="+mn-ea"/>
              </a:rPr>
              <a:t>转变成</a:t>
            </a:r>
            <a:r>
              <a:rPr lang="en-US" altLang="zh-CN" sz="2400">
                <a:latin typeface="+mj-ea"/>
                <a:ea typeface="+mj-ea"/>
                <a:sym typeface="+mn-ea"/>
              </a:rPr>
              <a:t>react</a:t>
            </a:r>
            <a:endParaRPr lang="zh-CN" altLang="en-US" sz="2400" b="1">
              <a:latin typeface="+mj-ea"/>
              <a:ea typeface="+mj-ea"/>
            </a:endParaRPr>
          </a:p>
          <a:p>
            <a:pPr fontAlgn="auto">
              <a:lnSpc>
                <a:spcPct val="200000"/>
              </a:lnSpc>
            </a:pPr>
            <a:endParaRPr lang="zh-CN" altLang="en-US" sz="24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6282267" cy="620713"/>
          </a:xfrm>
          <a:prstGeom prst="rect">
            <a:avLst/>
          </a:prstGeom>
          <a:solidFill>
            <a:srgbClr val="FF9933"/>
          </a:solidFill>
          <a:ln>
            <a:solidFill>
              <a:srgbClr val="FF99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重要项目展示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784481" y="606260"/>
            <a:ext cx="395536" cy="5424602"/>
            <a:chOff x="11784481" y="606260"/>
            <a:chExt cx="395536" cy="5424602"/>
          </a:xfrm>
        </p:grpSpPr>
        <p:sp>
          <p:nvSpPr>
            <p:cNvPr id="11" name="TextBox 6"/>
            <p:cNvSpPr txBox="1"/>
            <p:nvPr/>
          </p:nvSpPr>
          <p:spPr>
            <a:xfrm>
              <a:off x="11784481" y="606260"/>
              <a:ext cx="395536" cy="1008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>
              <a:defPPr>
                <a:defRPr lang="zh-CN"/>
              </a:defPPr>
              <a:lvl1pPr lvl="0" algn="ctr"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过往贡献</a:t>
              </a:r>
              <a:endParaRPr lang="zh-CN" altLang="en-US" dirty="0"/>
            </a:p>
          </p:txBody>
        </p:sp>
        <p:sp>
          <p:nvSpPr>
            <p:cNvPr id="12" name="TextBox 7"/>
            <p:cNvSpPr txBox="1"/>
            <p:nvPr/>
          </p:nvSpPr>
          <p:spPr>
            <a:xfrm>
              <a:off x="11784481" y="2814506"/>
              <a:ext cx="395536" cy="1008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>
              <a:defPPr>
                <a:defRPr lang="zh-CN"/>
              </a:defPPr>
              <a:lvl1pPr algn="ctr">
                <a:defRPr sz="16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/>
              <a:r>
                <a:rPr lang="zh-CN" altLang="en-US" sz="1400" dirty="0" smtClean="0"/>
                <a:t>未来规划</a:t>
              </a:r>
              <a:endParaRPr lang="zh-CN" altLang="en-US" sz="1400" dirty="0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11784481" y="1710383"/>
              <a:ext cx="395536" cy="1008112"/>
            </a:xfrm>
            <a:prstGeom prst="roundRect">
              <a:avLst/>
            </a:prstGeom>
            <a:solidFill>
              <a:srgbClr val="FF6600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>
              <a:defPPr>
                <a:defRPr lang="zh-CN"/>
              </a:defPPr>
              <a:lvl1pPr lvl="0" algn="ctr">
                <a:buSzPct val="70000"/>
                <a:defRPr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项目展示</a:t>
              </a:r>
              <a:endParaRPr lang="zh-CN" altLang="en-US" dirty="0"/>
            </a:p>
          </p:txBody>
        </p:sp>
        <p:sp>
          <p:nvSpPr>
            <p:cNvPr id="14" name="TextBox 7"/>
            <p:cNvSpPr txBox="1"/>
            <p:nvPr/>
          </p:nvSpPr>
          <p:spPr>
            <a:xfrm>
              <a:off x="11784481" y="3918628"/>
              <a:ext cx="395536" cy="1008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>
              <a:defPPr>
                <a:defRPr lang="zh-CN"/>
              </a:defPPr>
              <a:lvl1pPr algn="ctr">
                <a:defRPr sz="16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/>
              <a:r>
                <a:rPr lang="zh-CN" altLang="en-US" sz="1400" dirty="0" smtClean="0"/>
                <a:t>工作反馈</a:t>
              </a:r>
              <a:endParaRPr lang="zh-CN" altLang="en-US" sz="1400" dirty="0"/>
            </a:p>
          </p:txBody>
        </p:sp>
        <p:sp>
          <p:nvSpPr>
            <p:cNvPr id="15" name="TextBox 7"/>
            <p:cNvSpPr txBox="1"/>
            <p:nvPr/>
          </p:nvSpPr>
          <p:spPr>
            <a:xfrm>
              <a:off x="11784481" y="5022750"/>
              <a:ext cx="395536" cy="1008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>
              <a:defPPr>
                <a:defRPr lang="zh-CN"/>
              </a:defPPr>
              <a:lvl1pPr algn="ctr">
                <a:defRPr sz="16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/>
              <a:r>
                <a:rPr lang="zh-CN" altLang="en-US" sz="1400" dirty="0" smtClean="0"/>
                <a:t>团队角色</a:t>
              </a:r>
              <a:endParaRPr lang="zh-CN" altLang="en-US" sz="1400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17575" y="1337945"/>
            <a:ext cx="26593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/>
              <a:t>1.</a:t>
            </a:r>
            <a:r>
              <a:rPr lang="zh-CN" altLang="en-US"/>
              <a:t>新版面试教练改版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en-US" altLang="zh-CN"/>
              <a:t>	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en-US" altLang="zh-CN"/>
              <a:t>2.</a:t>
            </a:r>
            <a:r>
              <a:rPr lang="zh-CN" altLang="en-US"/>
              <a:t>简历顾问超时订单流程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en-US" altLang="zh-CN"/>
              <a:t>	</a:t>
            </a:r>
            <a:r>
              <a:rPr lang="zh-CN" altLang="en-US"/>
              <a:t> 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en-US" altLang="zh-CN"/>
              <a:t>3.pc</a:t>
            </a:r>
            <a:r>
              <a:rPr lang="zh-CN" altLang="en-US"/>
              <a:t>评价改版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0205" y="1216025"/>
            <a:ext cx="1019810" cy="1833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05" y="1295400"/>
            <a:ext cx="1000125" cy="17545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205" y="3556000"/>
            <a:ext cx="3116580" cy="1734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6282267" cy="620713"/>
          </a:xfrm>
          <a:prstGeom prst="rect">
            <a:avLst/>
          </a:prstGeom>
          <a:solidFill>
            <a:srgbClr val="FF9933"/>
          </a:solidFill>
          <a:ln>
            <a:solidFill>
              <a:srgbClr val="FF99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下一阶段计划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784481" y="606260"/>
            <a:ext cx="395536" cy="5424602"/>
            <a:chOff x="11784481" y="606260"/>
            <a:chExt cx="395536" cy="5424602"/>
          </a:xfrm>
        </p:grpSpPr>
        <p:sp>
          <p:nvSpPr>
            <p:cNvPr id="11" name="TextBox 6"/>
            <p:cNvSpPr txBox="1"/>
            <p:nvPr/>
          </p:nvSpPr>
          <p:spPr>
            <a:xfrm>
              <a:off x="11784481" y="606260"/>
              <a:ext cx="395536" cy="1008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>
              <a:defPPr>
                <a:defRPr lang="zh-CN"/>
              </a:defPPr>
              <a:lvl1pPr lvl="0" algn="ctr"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过往贡献</a:t>
              </a:r>
              <a:endParaRPr lang="zh-CN" altLang="en-US" dirty="0"/>
            </a:p>
          </p:txBody>
        </p:sp>
        <p:sp>
          <p:nvSpPr>
            <p:cNvPr id="12" name="TextBox 7"/>
            <p:cNvSpPr txBox="1"/>
            <p:nvPr/>
          </p:nvSpPr>
          <p:spPr>
            <a:xfrm>
              <a:off x="11784481" y="2814506"/>
              <a:ext cx="395536" cy="1008112"/>
            </a:xfrm>
            <a:prstGeom prst="roundRect">
              <a:avLst/>
            </a:prstGeom>
            <a:solidFill>
              <a:srgbClr val="FF6600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>
              <a:defPPr>
                <a:defRPr lang="zh-CN"/>
              </a:defPPr>
              <a:lvl1pPr lvl="0" algn="ctr">
                <a:buSzPct val="70000"/>
                <a:defRPr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未来规划</a:t>
              </a:r>
              <a:endParaRPr lang="zh-CN" altLang="en-US" dirty="0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11784481" y="1710383"/>
              <a:ext cx="395536" cy="1008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/>
            <a:p>
              <a:pPr lvl="0"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项目展示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7"/>
            <p:cNvSpPr txBox="1"/>
            <p:nvPr/>
          </p:nvSpPr>
          <p:spPr>
            <a:xfrm>
              <a:off x="11784481" y="3918628"/>
              <a:ext cx="395536" cy="1008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>
              <a:defPPr>
                <a:defRPr lang="zh-CN"/>
              </a:defPPr>
              <a:lvl1pPr algn="ctr">
                <a:defRPr sz="16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/>
              <a:r>
                <a:rPr lang="zh-CN" altLang="en-US" sz="1400" dirty="0" smtClean="0"/>
                <a:t>工作反馈</a:t>
              </a:r>
              <a:endParaRPr lang="zh-CN" altLang="en-US" sz="1400" dirty="0"/>
            </a:p>
          </p:txBody>
        </p:sp>
        <p:sp>
          <p:nvSpPr>
            <p:cNvPr id="15" name="TextBox 7"/>
            <p:cNvSpPr txBox="1"/>
            <p:nvPr/>
          </p:nvSpPr>
          <p:spPr>
            <a:xfrm>
              <a:off x="11784481" y="5022750"/>
              <a:ext cx="395536" cy="1008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>
              <a:defPPr>
                <a:defRPr lang="zh-CN"/>
              </a:defPPr>
              <a:lvl1pPr algn="ctr">
                <a:defRPr sz="16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/>
              <a:r>
                <a:rPr lang="zh-CN" altLang="en-US" sz="1400" dirty="0" smtClean="0"/>
                <a:t>团队角色</a:t>
              </a:r>
              <a:endParaRPr lang="zh-CN" altLang="en-US" sz="14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19505" y="1419225"/>
            <a:ext cx="88315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200000"/>
              </a:lnSpc>
            </a:pPr>
            <a:r>
              <a:rPr lang="en-US" altLang="zh-CN"/>
              <a:t>1</a:t>
            </a:r>
            <a:r>
              <a:rPr lang="zh-CN" altLang="en-US"/>
              <a:t>。提升完成日常业务代码质量，减少线上产生异常问题。</a:t>
            </a:r>
            <a:endParaRPr lang="zh-CN" altLang="en-US"/>
          </a:p>
          <a:p>
            <a:pPr algn="l" fontAlgn="auto">
              <a:lnSpc>
                <a:spcPct val="200000"/>
              </a:lnSpc>
            </a:pPr>
            <a:r>
              <a:rPr lang="en-US" altLang="zh-CN"/>
              <a:t>2</a:t>
            </a:r>
            <a:r>
              <a:rPr lang="zh-CN" altLang="en-US"/>
              <a:t>。增强自身沟通 处理业务处理能力，能够更好的配合产品后端完成符合预期的需求。</a:t>
            </a:r>
            <a:endParaRPr lang="zh-CN" altLang="en-US"/>
          </a:p>
          <a:p>
            <a:pPr algn="l" fontAlgn="auto">
              <a:lnSpc>
                <a:spcPct val="200000"/>
              </a:lnSpc>
            </a:pPr>
            <a:r>
              <a:rPr lang="en-US" altLang="zh-CN"/>
              <a:t>3</a:t>
            </a:r>
            <a:r>
              <a:rPr lang="zh-CN" altLang="en-US"/>
              <a:t>。提升自身前端技术能力，配合前端技术中台完成对项目的整体优化、升级、</a:t>
            </a:r>
            <a:r>
              <a:rPr lang="zh-CN" altLang="en-US"/>
              <a:t>改造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algn="l" fontAlgn="auto">
              <a:lnSpc>
                <a:spcPct val="200000"/>
              </a:lnSpc>
            </a:pPr>
            <a:r>
              <a:rPr lang="en-US" altLang="zh-CN"/>
              <a:t>4</a:t>
            </a:r>
            <a:r>
              <a:rPr lang="zh-CN" altLang="en-US"/>
              <a:t>。继续</a:t>
            </a:r>
            <a:r>
              <a:rPr lang="zh-CN" altLang="en-US">
                <a:sym typeface="+mn-ea"/>
              </a:rPr>
              <a:t>提升和整个团队和磨合程度。</a:t>
            </a:r>
            <a:endParaRPr lang="en-US" altLang="zh-CN"/>
          </a:p>
          <a:p>
            <a:pPr algn="l" fontAlgn="auto">
              <a:lnSpc>
                <a:spcPct val="200000"/>
              </a:lnSpc>
            </a:pPr>
            <a:r>
              <a:rPr lang="en-US" altLang="zh-CN"/>
              <a:t>5</a:t>
            </a:r>
            <a:r>
              <a:rPr lang="zh-CN" altLang="en-US"/>
              <a:t>。接触一些前端行业新技术，继续能够保持自身对于技术变化所产生的好奇心。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6282267" cy="620713"/>
          </a:xfrm>
          <a:prstGeom prst="rect">
            <a:avLst/>
          </a:prstGeom>
          <a:solidFill>
            <a:srgbClr val="FF9933"/>
          </a:solidFill>
          <a:ln>
            <a:solidFill>
              <a:srgbClr val="FF99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对公司、部门、上级工作的认知及反馈</a:t>
            </a:r>
            <a:r>
              <a:rPr lang="zh-CN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784481" y="606260"/>
            <a:ext cx="395536" cy="5424602"/>
            <a:chOff x="11784481" y="606260"/>
            <a:chExt cx="395536" cy="5424602"/>
          </a:xfrm>
        </p:grpSpPr>
        <p:sp>
          <p:nvSpPr>
            <p:cNvPr id="11" name="TextBox 6"/>
            <p:cNvSpPr txBox="1"/>
            <p:nvPr/>
          </p:nvSpPr>
          <p:spPr>
            <a:xfrm>
              <a:off x="11784481" y="606260"/>
              <a:ext cx="395536" cy="1008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>
              <a:defPPr>
                <a:defRPr lang="zh-CN"/>
              </a:defPPr>
              <a:lvl1pPr lvl="0" algn="ctr"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过往贡献</a:t>
              </a:r>
              <a:endParaRPr lang="zh-CN" altLang="en-US" dirty="0"/>
            </a:p>
          </p:txBody>
        </p:sp>
        <p:sp>
          <p:nvSpPr>
            <p:cNvPr id="12" name="TextBox 7"/>
            <p:cNvSpPr txBox="1"/>
            <p:nvPr/>
          </p:nvSpPr>
          <p:spPr>
            <a:xfrm>
              <a:off x="11784481" y="2814506"/>
              <a:ext cx="395536" cy="1008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>
              <a:defPPr>
                <a:defRPr lang="zh-CN"/>
              </a:defPPr>
              <a:lvl1pPr algn="ctr">
                <a:defRPr sz="16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/>
              <a:r>
                <a:rPr lang="zh-CN" altLang="en-US" sz="1400" dirty="0" smtClean="0"/>
                <a:t>未来规划</a:t>
              </a:r>
              <a:endParaRPr lang="zh-CN" altLang="en-US" sz="1400" dirty="0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11784481" y="1710383"/>
              <a:ext cx="395536" cy="1008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/>
            <a:p>
              <a:pPr lvl="0"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项目展示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7"/>
            <p:cNvSpPr txBox="1"/>
            <p:nvPr/>
          </p:nvSpPr>
          <p:spPr>
            <a:xfrm>
              <a:off x="11784481" y="3918628"/>
              <a:ext cx="395536" cy="1008112"/>
            </a:xfrm>
            <a:prstGeom prst="roundRect">
              <a:avLst/>
            </a:prstGeom>
            <a:solidFill>
              <a:srgbClr val="FF6600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>
              <a:defPPr>
                <a:defRPr lang="zh-CN"/>
              </a:defPPr>
              <a:lvl1pPr lvl="0" algn="ctr">
                <a:buSzPct val="70000"/>
                <a:defRPr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工作反馈</a:t>
              </a:r>
              <a:endParaRPr lang="zh-CN" altLang="en-US" dirty="0"/>
            </a:p>
          </p:txBody>
        </p:sp>
        <p:sp>
          <p:nvSpPr>
            <p:cNvPr id="15" name="TextBox 7"/>
            <p:cNvSpPr txBox="1"/>
            <p:nvPr/>
          </p:nvSpPr>
          <p:spPr>
            <a:xfrm>
              <a:off x="11784481" y="5022750"/>
              <a:ext cx="395536" cy="1008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>
              <a:defPPr>
                <a:defRPr lang="zh-CN"/>
              </a:defPPr>
              <a:lvl1pPr algn="ctr">
                <a:defRPr sz="16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/>
              <a:r>
                <a:rPr lang="zh-CN" altLang="en-US" sz="1400" dirty="0" smtClean="0"/>
                <a:t>团队角色</a:t>
              </a:r>
              <a:endParaRPr lang="zh-CN" altLang="en-US" sz="1400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36320" y="1357630"/>
            <a:ext cx="103682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200000"/>
              </a:lnSpc>
            </a:pPr>
            <a:r>
              <a:rPr lang="en-US" altLang="zh-CN"/>
              <a:t>1</a:t>
            </a:r>
            <a:r>
              <a:rPr lang="zh-CN" altLang="en-US"/>
              <a:t>。我们公司前端团队是一个持续性成长团队，包括对技术的更新迭代，公司级别组件的升级、维护，</a:t>
            </a:r>
            <a:endParaRPr lang="zh-CN" altLang="en-US"/>
          </a:p>
          <a:p>
            <a:pPr algn="l" fontAlgn="auto">
              <a:lnSpc>
                <a:spcPct val="200000"/>
              </a:lnSpc>
            </a:pPr>
            <a:r>
              <a:rPr lang="zh-CN" altLang="en-US"/>
              <a:t>      团队内部</a:t>
            </a:r>
            <a:r>
              <a:rPr lang="en-US" altLang="zh-CN"/>
              <a:t>codeReview</a:t>
            </a:r>
            <a:r>
              <a:rPr lang="zh-CN" altLang="en-US"/>
              <a:t>，</a:t>
            </a:r>
            <a:r>
              <a:rPr lang="en-US" altLang="zh-CN"/>
              <a:t>Xmind</a:t>
            </a:r>
            <a:r>
              <a:rPr lang="zh-CN" altLang="en-US"/>
              <a:t>设计等。</a:t>
            </a:r>
            <a:endParaRPr lang="zh-CN" altLang="en-US"/>
          </a:p>
          <a:p>
            <a:pPr algn="l" fontAlgn="auto">
              <a:lnSpc>
                <a:spcPct val="200000"/>
              </a:lnSpc>
            </a:pPr>
            <a:r>
              <a:rPr lang="en-US" altLang="zh-CN"/>
              <a:t>2</a:t>
            </a:r>
            <a:r>
              <a:rPr lang="zh-CN" altLang="en-US"/>
              <a:t>。职伴的产品更新迭代，以及产品变更方向都紧跟互联网变化节奏。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金卡收银台弹窗单页面组合等</a:t>
            </a:r>
            <a:r>
              <a:rPr lang="en-US" altLang="zh-CN"/>
              <a:t>)</a:t>
            </a:r>
            <a:endParaRPr lang="en-US" altLang="zh-CN"/>
          </a:p>
          <a:p>
            <a:pPr algn="l" fontAlgn="auto">
              <a:lnSpc>
                <a:spcPct val="200000"/>
              </a:lnSpc>
            </a:pPr>
            <a:r>
              <a:rPr lang="en-US" altLang="zh-CN"/>
              <a:t>3</a:t>
            </a:r>
            <a:r>
              <a:rPr lang="zh-CN" altLang="en-US"/>
              <a:t>。部门负责人对于团队开发测试节奏把控合理性适度。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36320" y="4135755"/>
            <a:ext cx="978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/>
              <a:t>组织内部可以定期举办一些知识</a:t>
            </a:r>
            <a:r>
              <a:rPr lang="zh-CN" altLang="en-US"/>
              <a:t>分享会。可以提升不同级别、不同领域</a:t>
            </a:r>
            <a:r>
              <a:rPr lang="zh-CN" altLang="en-US"/>
              <a:t>程序员之间的认知视野。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6282267" cy="620713"/>
          </a:xfrm>
          <a:prstGeom prst="rect">
            <a:avLst/>
          </a:prstGeom>
          <a:solidFill>
            <a:srgbClr val="FF9933"/>
          </a:solidFill>
          <a:ln>
            <a:solidFill>
              <a:srgbClr val="FF99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个人带给公司、部门、团队的贡献与</a:t>
            </a:r>
            <a:r>
              <a:rPr lang="zh-CN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784481" y="606260"/>
            <a:ext cx="395536" cy="5424602"/>
            <a:chOff x="11784481" y="606260"/>
            <a:chExt cx="395536" cy="5424602"/>
          </a:xfrm>
        </p:grpSpPr>
        <p:sp>
          <p:nvSpPr>
            <p:cNvPr id="11" name="TextBox 6"/>
            <p:cNvSpPr txBox="1"/>
            <p:nvPr/>
          </p:nvSpPr>
          <p:spPr>
            <a:xfrm>
              <a:off x="11784481" y="606260"/>
              <a:ext cx="395536" cy="1008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>
              <a:defPPr>
                <a:defRPr lang="zh-CN"/>
              </a:defPPr>
              <a:lvl1pPr lvl="0" algn="ctr"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过往贡献</a:t>
              </a:r>
              <a:endParaRPr lang="zh-CN" altLang="en-US" dirty="0"/>
            </a:p>
          </p:txBody>
        </p:sp>
        <p:sp>
          <p:nvSpPr>
            <p:cNvPr id="12" name="TextBox 7"/>
            <p:cNvSpPr txBox="1"/>
            <p:nvPr/>
          </p:nvSpPr>
          <p:spPr>
            <a:xfrm>
              <a:off x="11784481" y="2814506"/>
              <a:ext cx="395536" cy="1008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>
              <a:defPPr>
                <a:defRPr lang="zh-CN"/>
              </a:defPPr>
              <a:lvl1pPr algn="ctr">
                <a:defRPr sz="16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/>
              <a:r>
                <a:rPr lang="zh-CN" altLang="en-US" sz="1400" dirty="0" smtClean="0"/>
                <a:t>未来规划</a:t>
              </a:r>
              <a:endParaRPr lang="zh-CN" altLang="en-US" sz="1400" dirty="0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11784481" y="1710383"/>
              <a:ext cx="395536" cy="1008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/>
            <a:p>
              <a:pPr lvl="0"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项目展示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7"/>
            <p:cNvSpPr txBox="1"/>
            <p:nvPr/>
          </p:nvSpPr>
          <p:spPr>
            <a:xfrm>
              <a:off x="11784481" y="3918628"/>
              <a:ext cx="395536" cy="1008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>
              <a:defPPr>
                <a:defRPr lang="zh-CN"/>
              </a:defPPr>
              <a:lvl1pPr algn="ctr">
                <a:defRPr sz="16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/>
              <a:r>
                <a:rPr lang="zh-CN" altLang="en-US" sz="1400" dirty="0" smtClean="0"/>
                <a:t>工作反馈</a:t>
              </a:r>
              <a:endParaRPr lang="zh-CN" altLang="en-US" sz="1400" dirty="0"/>
            </a:p>
          </p:txBody>
        </p:sp>
        <p:sp>
          <p:nvSpPr>
            <p:cNvPr id="15" name="TextBox 7"/>
            <p:cNvSpPr txBox="1"/>
            <p:nvPr/>
          </p:nvSpPr>
          <p:spPr>
            <a:xfrm>
              <a:off x="11784481" y="5022750"/>
              <a:ext cx="395536" cy="1008112"/>
            </a:xfrm>
            <a:prstGeom prst="roundRect">
              <a:avLst/>
            </a:prstGeom>
            <a:solidFill>
              <a:srgbClr val="FF6600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>
              <a:defPPr>
                <a:defRPr lang="zh-CN"/>
              </a:defPPr>
              <a:lvl1pPr lvl="0" algn="ctr">
                <a:buSzPct val="70000"/>
                <a:defRPr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团队角色</a:t>
              </a:r>
              <a:endParaRPr lang="zh-CN" altLang="en-US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95985" y="1710690"/>
            <a:ext cx="99110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200000"/>
              </a:lnSpc>
            </a:pPr>
            <a:r>
              <a:rPr lang="en-US" altLang="zh-CN"/>
              <a:t>1</a:t>
            </a:r>
            <a:r>
              <a:rPr lang="zh-CN" altLang="en-US"/>
              <a:t>。认真完成自己负责的每一张网页，提升用户体验，尽最大努力做到对公司的</a:t>
            </a:r>
            <a:r>
              <a:rPr lang="zh-CN" altLang="en-US"/>
              <a:t>每一个用户负责。</a:t>
            </a:r>
            <a:endParaRPr lang="zh-CN" altLang="en-US"/>
          </a:p>
          <a:p>
            <a:pPr algn="l" fontAlgn="auto">
              <a:lnSpc>
                <a:spcPct val="200000"/>
              </a:lnSpc>
            </a:pPr>
            <a:r>
              <a:rPr lang="en-US" altLang="zh-CN"/>
              <a:t>2</a:t>
            </a:r>
            <a:r>
              <a:rPr lang="zh-CN" altLang="en-US"/>
              <a:t>。</a:t>
            </a:r>
            <a:r>
              <a:rPr lang="zh-CN" altLang="en-US">
                <a:sym typeface="+mn-ea"/>
              </a:rPr>
              <a:t>用自身的技术硬实力，完成团队中需要解决的问题，从而能够带来更多的收益，</a:t>
            </a:r>
            <a:r>
              <a:rPr lang="zh-CN" altLang="en-US">
                <a:sym typeface="+mn-ea"/>
              </a:rPr>
              <a:t>帮助团队和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200000"/>
              </a:lnSpc>
            </a:pPr>
            <a:r>
              <a:rPr lang="zh-CN" altLang="en-US">
                <a:sym typeface="+mn-ea"/>
              </a:rPr>
              <a:t>     自身一起成长</a:t>
            </a:r>
            <a:r>
              <a:rPr lang="zh-CN" altLang="en-US">
                <a:sym typeface="+mn-ea"/>
              </a:rPr>
              <a:t>进步。</a:t>
            </a:r>
            <a:endParaRPr lang="en-US" altLang="zh-CN"/>
          </a:p>
          <a:p>
            <a:pPr algn="l" fontAlgn="auto">
              <a:lnSpc>
                <a:spcPct val="200000"/>
              </a:lnSpc>
            </a:pPr>
            <a:r>
              <a:rPr lang="en-US" altLang="zh-CN"/>
              <a:t>3</a:t>
            </a:r>
            <a:r>
              <a:rPr lang="zh-CN" altLang="en-US"/>
              <a:t>。在团队中，及时提出自身对于业务技术发展的新想法，希望能够对部门的一些技术选型能够得</a:t>
            </a:r>
            <a:endParaRPr lang="zh-CN" altLang="en-US"/>
          </a:p>
          <a:p>
            <a:pPr algn="l" fontAlgn="auto">
              <a:lnSpc>
                <a:spcPct val="200000"/>
              </a:lnSpc>
            </a:pPr>
            <a:r>
              <a:rPr lang="zh-CN" altLang="en-US"/>
              <a:t>      到使用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70305181439"/>
  <p:tag name="MH_LIBRARY" val="GRAPHIC"/>
  <p:tag name="MH_ORDER" val="文本框 13"/>
</p:tagLst>
</file>

<file path=ppt/tags/tag10.xml><?xml version="1.0" encoding="utf-8"?>
<p:tagLst xmlns:p="http://schemas.openxmlformats.org/presentationml/2006/main">
  <p:tag name="MH" val="20170305181439"/>
  <p:tag name="MH_LIBRARY" val="GRAPHIC"/>
  <p:tag name="MH_ORDER" val="Freeform 35"/>
</p:tagLst>
</file>

<file path=ppt/tags/tag11.xml><?xml version="1.0" encoding="utf-8"?>
<p:tagLst xmlns:p="http://schemas.openxmlformats.org/presentationml/2006/main">
  <p:tag name="MH" val="20170305181439"/>
  <p:tag name="MH_LIBRARY" val="GRAPHIC"/>
  <p:tag name="MH_ORDER" val="Freeform 33"/>
</p:tagLst>
</file>

<file path=ppt/tags/tag12.xml><?xml version="1.0" encoding="utf-8"?>
<p:tagLst xmlns:p="http://schemas.openxmlformats.org/presentationml/2006/main">
  <p:tag name="MH" val="20170305181439"/>
  <p:tag name="MH_LIBRARY" val="GRAPHIC"/>
  <p:tag name="MH_ORDER" val="Freeform 35"/>
</p:tagLst>
</file>

<file path=ppt/tags/tag13.xml><?xml version="1.0" encoding="utf-8"?>
<p:tagLst xmlns:p="http://schemas.openxmlformats.org/presentationml/2006/main">
  <p:tag name="MH" val="20170305181439"/>
  <p:tag name="MH_LIBRARY" val="GRAPHIC"/>
  <p:tag name="MH_ORDER" val="Freeform 32"/>
</p:tagLst>
</file>

<file path=ppt/tags/tag2.xml><?xml version="1.0" encoding="utf-8"?>
<p:tagLst xmlns:p="http://schemas.openxmlformats.org/presentationml/2006/main">
  <p:tag name="MH" val="20170305181439"/>
  <p:tag name="MH_LIBRARY" val="GRAPHIC"/>
  <p:tag name="MH_ORDER" val="Freeform 52"/>
</p:tagLst>
</file>

<file path=ppt/tags/tag3.xml><?xml version="1.0" encoding="utf-8"?>
<p:tagLst xmlns:p="http://schemas.openxmlformats.org/presentationml/2006/main">
  <p:tag name="MH" val="20170305181439"/>
  <p:tag name="MH_LIBRARY" val="GRAPHIC"/>
  <p:tag name="MH_ORDER" val="Freeform 50"/>
</p:tagLst>
</file>

<file path=ppt/tags/tag4.xml><?xml version="1.0" encoding="utf-8"?>
<p:tagLst xmlns:p="http://schemas.openxmlformats.org/presentationml/2006/main">
  <p:tag name="MH" val="20170305181439"/>
  <p:tag name="MH_LIBRARY" val="GRAPHIC"/>
  <p:tag name="MH_ORDER" val="Freeform 38"/>
</p:tagLst>
</file>

<file path=ppt/tags/tag5.xml><?xml version="1.0" encoding="utf-8"?>
<p:tagLst xmlns:p="http://schemas.openxmlformats.org/presentationml/2006/main">
  <p:tag name="MH" val="20170305181439"/>
  <p:tag name="MH_LIBRARY" val="GRAPHIC"/>
  <p:tag name="MH_ORDER" val="Freeform 36"/>
</p:tagLst>
</file>

<file path=ppt/tags/tag6.xml><?xml version="1.0" encoding="utf-8"?>
<p:tagLst xmlns:p="http://schemas.openxmlformats.org/presentationml/2006/main">
  <p:tag name="MH" val="20170305181439"/>
  <p:tag name="MH_LIBRARY" val="GRAPHIC"/>
  <p:tag name="MH_ORDER" val="Freeform 34"/>
</p:tagLst>
</file>

<file path=ppt/tags/tag7.xml><?xml version="1.0" encoding="utf-8"?>
<p:tagLst xmlns:p="http://schemas.openxmlformats.org/presentationml/2006/main">
  <p:tag name="MH" val="20170305181439"/>
  <p:tag name="MH_LIBRARY" val="GRAPHIC"/>
  <p:tag name="MH_ORDER" val="Freeform 32"/>
</p:tagLst>
</file>

<file path=ppt/tags/tag8.xml><?xml version="1.0" encoding="utf-8"?>
<p:tagLst xmlns:p="http://schemas.openxmlformats.org/presentationml/2006/main">
  <p:tag name="MH" val="20170305181439"/>
  <p:tag name="MH_LIBRARY" val="GRAPHIC"/>
  <p:tag name="MH_ORDER" val="Freeform 39"/>
</p:tagLst>
</file>

<file path=ppt/tags/tag9.xml><?xml version="1.0" encoding="utf-8"?>
<p:tagLst xmlns:p="http://schemas.openxmlformats.org/presentationml/2006/main">
  <p:tag name="MH" val="20170305181439"/>
  <p:tag name="MH_LIBRARY" val="GRAPHIC"/>
  <p:tag name="MH_ORDER" val="Freeform 3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WPS 表格</Application>
  <PresentationFormat>宽屏</PresentationFormat>
  <Paragraphs>125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方正书宋_GBK</vt:lpstr>
      <vt:lpstr>Wingdings</vt:lpstr>
      <vt:lpstr>微软雅黑</vt:lpstr>
      <vt:lpstr>Calibri</vt:lpstr>
      <vt:lpstr>宋体</vt:lpstr>
      <vt:lpstr>华文新魏</vt:lpstr>
      <vt:lpstr>隶书</vt:lpstr>
      <vt:lpstr>汉仪旗黑KW</vt:lpstr>
      <vt:lpstr>宋体</vt:lpstr>
      <vt:lpstr>Arial Unicode MS</vt:lpstr>
      <vt:lpstr>汉仪书宋二KW</vt:lpstr>
      <vt:lpstr>Calibri Light</vt:lpstr>
      <vt:lpstr>Helvetica Neue</vt:lpstr>
      <vt:lpstr>宋体-简</vt:lpstr>
      <vt:lpstr>苹方-简</vt:lpstr>
      <vt:lpstr>Office 主题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Jacqueline Wang</dc:creator>
  <cp:lastModifiedBy>liepin</cp:lastModifiedBy>
  <cp:revision>300</cp:revision>
  <dcterms:created xsi:type="dcterms:W3CDTF">2019-11-30T03:40:33Z</dcterms:created>
  <dcterms:modified xsi:type="dcterms:W3CDTF">2019-11-30T03:40:33Z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