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"/>
  </p:notesMasterIdLst>
  <p:sldIdLst>
    <p:sldId id="1882" r:id="rId2"/>
    <p:sldId id="799" r:id="rId3"/>
    <p:sldId id="2550" r:id="rId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F2F2F2"/>
    <a:srgbClr val="0000FF"/>
    <a:srgbClr val="292A2B"/>
    <a:srgbClr val="F9F9F9"/>
    <a:srgbClr val="9BBB59"/>
    <a:srgbClr val="4F81BD"/>
    <a:srgbClr val="7D1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6" autoAdjust="0"/>
    <p:restoredTop sz="92763" autoAdjust="0"/>
  </p:normalViewPr>
  <p:slideViewPr>
    <p:cSldViewPr snapToGrid="0">
      <p:cViewPr varScale="1">
        <p:scale>
          <a:sx n="89" d="100"/>
          <a:sy n="89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72EA8-C6B4-474D-862F-87DAC541B37F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E71FB-57A0-44FE-B46A-C5335C7DF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8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31B47-D0E8-4829-9BA7-DDE585AC23F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66718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8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7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4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내지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 descr="야외, 하늘, 구름, 나무이(가) 표시된 사진&#10;&#10;자동 생성된 설명">
            <a:extLst>
              <a:ext uri="{FF2B5EF4-FFF2-40B4-BE49-F238E27FC236}">
                <a16:creationId xmlns:a16="http://schemas.microsoft.com/office/drawing/2014/main" id="{8BA70E50-FCCE-6C07-EDC6-712BD41C4F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2" t="26601" b="-1"/>
          <a:stretch/>
        </p:blipFill>
        <p:spPr>
          <a:xfrm>
            <a:off x="0" y="-1"/>
            <a:ext cx="9144000" cy="52935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5E254C-D5E6-4067-A06E-B1686432CC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6282020"/>
            <a:ext cx="1290321" cy="394282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1A8F565A-A7AB-2B42-A4B7-7B8C9597CC61}"/>
              </a:ext>
            </a:extLst>
          </p:cNvPr>
          <p:cNvSpPr/>
          <p:nvPr userDrawn="1"/>
        </p:nvSpPr>
        <p:spPr>
          <a:xfrm>
            <a:off x="0" y="4038600"/>
            <a:ext cx="9144000" cy="1727200"/>
          </a:xfrm>
          <a:prstGeom prst="rect">
            <a:avLst/>
          </a:prstGeom>
          <a:solidFill>
            <a:srgbClr val="7D1416">
              <a:alpha val="5294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Open Sans"/>
              <a:cs typeface="Open Sans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white">
          <a:xfrm>
            <a:off x="457199" y="4097669"/>
            <a:ext cx="5638797" cy="1171376"/>
          </a:xfrm>
        </p:spPr>
        <p:txBody>
          <a:bodyPr anchor="ctr">
            <a:normAutofit/>
          </a:bodyPr>
          <a:lstStyle>
            <a:lvl1pPr algn="l">
              <a:defRPr sz="2400" b="1" cap="none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5331655"/>
            <a:ext cx="5638795" cy="403259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cxnSp>
        <p:nvCxnSpPr>
          <p:cNvPr id="13" name="Straight Connector 4"/>
          <p:cNvCxnSpPr/>
          <p:nvPr/>
        </p:nvCxnSpPr>
        <p:spPr bwMode="black">
          <a:xfrm>
            <a:off x="7181882" y="4953486"/>
            <a:ext cx="0" cy="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"/>
          <p:cNvCxnSpPr>
            <a:cxnSpLocks/>
          </p:cNvCxnSpPr>
          <p:nvPr/>
        </p:nvCxnSpPr>
        <p:spPr bwMode="black">
          <a:xfrm>
            <a:off x="7173911" y="5302853"/>
            <a:ext cx="1735227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918A78-AFA1-4EC2-825B-913C8AA38E16}"/>
              </a:ext>
            </a:extLst>
          </p:cNvPr>
          <p:cNvSpPr/>
          <p:nvPr userDrawn="1"/>
        </p:nvSpPr>
        <p:spPr bwMode="black">
          <a:xfrm>
            <a:off x="7253658" y="4986555"/>
            <a:ext cx="1589970" cy="282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bg1"/>
                </a:solidFill>
              </a:rPr>
              <a:t>고려대학교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066FE-E348-407F-A905-6EFE4836C822}"/>
              </a:ext>
            </a:extLst>
          </p:cNvPr>
          <p:cNvSpPr/>
          <p:nvPr userDrawn="1"/>
        </p:nvSpPr>
        <p:spPr bwMode="black">
          <a:xfrm>
            <a:off x="7253658" y="5342288"/>
            <a:ext cx="1589970" cy="331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bg1"/>
                </a:solidFill>
              </a:rPr>
              <a:t>인공지능사이버보안학과</a:t>
            </a:r>
          </a:p>
        </p:txBody>
      </p:sp>
    </p:spTree>
    <p:extLst>
      <p:ext uri="{BB962C8B-B14F-4D97-AF65-F5344CB8AC3E}">
        <p14:creationId xmlns:p14="http://schemas.microsoft.com/office/powerpoint/2010/main" val="32916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내지1.png">
            <a:extLst>
              <a:ext uri="{FF2B5EF4-FFF2-40B4-BE49-F238E27FC236}">
                <a16:creationId xmlns:a16="http://schemas.microsoft.com/office/drawing/2014/main" id="{5FDF338F-2784-4DE1-9C76-1BB37EE664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800">
              <a:solidFill>
                <a:srgbClr val="F34F57"/>
              </a:solidFill>
              <a:latin typeface="Calibri"/>
            </a:endParaRPr>
          </a:p>
        </p:txBody>
      </p: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8A82B206-5903-0B4B-832E-3C6D0827AE6E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3048000" y="3733800"/>
            <a:ext cx="3132000" cy="0"/>
          </a:xfrm>
          <a:prstGeom prst="line">
            <a:avLst/>
          </a:prstGeom>
          <a:ln w="15240">
            <a:solidFill>
              <a:srgbClr val="C0504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377365C-8323-4554-B5AE-19D48879FE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55" y="5058426"/>
            <a:ext cx="1442291" cy="6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62279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17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1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6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46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3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  <p:sldLayoutId id="214748368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>
            <a:extLst>
              <a:ext uri="{FF2B5EF4-FFF2-40B4-BE49-F238E27FC236}">
                <a16:creationId xmlns:a16="http://schemas.microsoft.com/office/drawing/2014/main" id="{3D70842F-E3DB-4323-A219-6428F4FA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37" y="4109422"/>
            <a:ext cx="7150567" cy="1108037"/>
          </a:xfrm>
        </p:spPr>
        <p:txBody>
          <a:bodyPr>
            <a:normAutofit/>
          </a:bodyPr>
          <a:lstStyle/>
          <a:p>
            <a:r>
              <a:rPr lang="ko-KR" altLang="en-US"/>
              <a:t>인공지능개론 </a:t>
            </a:r>
            <a:r>
              <a:rPr lang="en-US" altLang="ko-KR"/>
              <a:t>[AICS223]</a:t>
            </a:r>
            <a:br>
              <a:rPr lang="en-US" altLang="ko-KR" dirty="0"/>
            </a:br>
            <a:br>
              <a:rPr lang="en-US" altLang="ko-KR" sz="450"/>
            </a:br>
            <a:r>
              <a:rPr lang="en-US" altLang="ko-KR"/>
              <a:t>Chapter 06. </a:t>
            </a:r>
            <a:r>
              <a:rPr lang="ko-KR" altLang="en-US"/>
              <a:t>추석연휴 수시과제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D90D336-484D-40DB-A49F-F34205F90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37" y="5368068"/>
            <a:ext cx="5192674" cy="362261"/>
          </a:xfrm>
        </p:spPr>
        <p:txBody>
          <a:bodyPr>
            <a:noAutofit/>
          </a:bodyPr>
          <a:lstStyle/>
          <a:p>
            <a:r>
              <a:rPr lang="en-US" altLang="ko-KR" sz="1600" dirty="0">
                <a:latin typeface="맑은 고딕"/>
                <a:ea typeface="맑은 고딕"/>
                <a:cs typeface="+mj-ea"/>
              </a:rPr>
              <a:t>Prof. Han, Mee Lan (aeternus1203@gmail.com)</a:t>
            </a:r>
            <a:endParaRPr lang="ko-KR" sz="1600" dirty="0"/>
          </a:p>
        </p:txBody>
      </p:sp>
    </p:spTree>
    <p:extLst>
      <p:ext uri="{BB962C8B-B14F-4D97-AF65-F5344CB8AC3E}">
        <p14:creationId xmlns:p14="http://schemas.microsoft.com/office/powerpoint/2010/main" val="385464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수시과제 </a:t>
            </a:r>
            <a:r>
              <a:rPr lang="en-US" altLang="ko-KR">
                <a:latin typeface="+mn-ea"/>
                <a:ea typeface="+mn-ea"/>
              </a:rPr>
              <a:t>1</a:t>
            </a:r>
            <a:r>
              <a:rPr lang="ko-KR" altLang="en-US">
                <a:latin typeface="+mn-ea"/>
                <a:ea typeface="+mn-ea"/>
              </a:rPr>
              <a:t>차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4395" y="1099929"/>
            <a:ext cx="8713694" cy="54765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1800"/>
              <a:t>영화 감상평</a:t>
            </a:r>
            <a:endParaRPr lang="en-US" altLang="ko-KR" sz="1800" dirty="0"/>
          </a:p>
          <a:p>
            <a:pPr lvl="2" algn="just">
              <a:lnSpc>
                <a:spcPct val="100000"/>
              </a:lnSpc>
              <a:buClr>
                <a:srgbClr val="3C479D"/>
              </a:buClr>
            </a:pPr>
            <a:r>
              <a:rPr lang="en-US" altLang="ko-KR" sz="1500"/>
              <a:t>AI</a:t>
            </a:r>
            <a:r>
              <a:rPr lang="ko-KR" altLang="en-US" sz="1500"/>
              <a:t>를 소재로 한 영화 </a:t>
            </a:r>
            <a:r>
              <a:rPr lang="en-US" altLang="ko-KR" sz="1500"/>
              <a:t>1</a:t>
            </a:r>
            <a:r>
              <a:rPr lang="ko-KR" altLang="en-US" sz="1500"/>
              <a:t>편 시청 후 감상평 작성</a:t>
            </a:r>
            <a:endParaRPr lang="en-US" altLang="ko-KR" sz="1500"/>
          </a:p>
          <a:p>
            <a:pPr lvl="2" algn="just">
              <a:lnSpc>
                <a:spcPct val="100000"/>
              </a:lnSpc>
              <a:buClr>
                <a:srgbClr val="3C479D"/>
              </a:buClr>
            </a:pPr>
            <a:r>
              <a:rPr lang="ko-KR" altLang="en-US" sz="1500"/>
              <a:t>인공지능이 인간에게 가할 수 있는 위협</a:t>
            </a:r>
            <a:r>
              <a:rPr lang="en-US" altLang="ko-KR" sz="1500"/>
              <a:t>, </a:t>
            </a:r>
            <a:r>
              <a:rPr lang="ko-KR" altLang="en-US" sz="1500"/>
              <a:t>인공지능 가지고 있는 취약점</a:t>
            </a:r>
            <a:r>
              <a:rPr lang="en-US" altLang="ko-KR" sz="1500"/>
              <a:t>, </a:t>
            </a:r>
            <a:r>
              <a:rPr lang="ko-KR" altLang="en-US" sz="1500"/>
              <a:t>인공지능을 바라보는 관점과 윤리</a:t>
            </a:r>
            <a:r>
              <a:rPr lang="en-US" altLang="ko-KR" sz="1500"/>
              <a:t>, </a:t>
            </a:r>
            <a:r>
              <a:rPr lang="ko-KR" altLang="en-US" sz="1500"/>
              <a:t>인공지능 기술활용 등 인공지능 기술에 대해 고민해볼 수 있는 주제 선정 </a:t>
            </a:r>
            <a:endParaRPr lang="en-US" altLang="ko-KR" sz="1500"/>
          </a:p>
          <a:p>
            <a:pPr lvl="2" algn="just">
              <a:lnSpc>
                <a:spcPct val="100000"/>
              </a:lnSpc>
              <a:buClr>
                <a:srgbClr val="3C479D"/>
              </a:buClr>
            </a:pPr>
            <a:r>
              <a:rPr lang="ko-KR" altLang="en-US" sz="1500"/>
              <a:t>영화예시</a:t>
            </a:r>
            <a:r>
              <a:rPr lang="en-US" altLang="ko-KR" sz="1500"/>
              <a:t>: </a:t>
            </a:r>
            <a:r>
              <a:rPr lang="ko-KR" altLang="en-US" sz="1500" b="1"/>
              <a:t>정이 </a:t>
            </a:r>
            <a:r>
              <a:rPr lang="en-US" altLang="ko-KR" sz="1500" b="1"/>
              <a:t>(JUNG_E, 2023) , </a:t>
            </a:r>
            <a:r>
              <a:rPr lang="ko-KR" altLang="en-US" sz="1500" b="1"/>
              <a:t>미첼 가족과 기계 전쟁 </a:t>
            </a:r>
            <a:r>
              <a:rPr lang="en-US" altLang="ko-KR" sz="1500" b="1"/>
              <a:t>(2021),</a:t>
            </a:r>
            <a:r>
              <a:rPr lang="ko-KR" altLang="en-US" sz="1500" b="1"/>
              <a:t> </a:t>
            </a:r>
            <a:r>
              <a:rPr lang="en-US" altLang="ko-KR" sz="1500" b="1"/>
              <a:t>I Am Mother (2019), </a:t>
            </a:r>
            <a:r>
              <a:rPr lang="ko-KR" altLang="en-US" sz="1500" b="1"/>
              <a:t>아웃사이드 더 와이어 </a:t>
            </a:r>
            <a:r>
              <a:rPr lang="en-US" altLang="ko-KR" sz="1500" b="1"/>
              <a:t>(2021), </a:t>
            </a:r>
            <a:r>
              <a:rPr lang="ko-KR" altLang="en-US" sz="1500" b="1"/>
              <a:t>월</a:t>
            </a:r>
            <a:r>
              <a:rPr lang="en-US" altLang="ko-KR" sz="1500" b="1"/>
              <a:t>·E (WALL·E, 2008), </a:t>
            </a:r>
            <a:r>
              <a:rPr lang="ko-KR" altLang="en-US" sz="1500" b="1"/>
              <a:t>빅 히어로 </a:t>
            </a:r>
            <a:r>
              <a:rPr lang="en-US" altLang="ko-KR" sz="1500" b="1"/>
              <a:t>(Big Hero 6, 2014) , </a:t>
            </a:r>
            <a:r>
              <a:rPr lang="ko-KR" altLang="en-US" sz="1500" b="1"/>
              <a:t>트론</a:t>
            </a:r>
            <a:r>
              <a:rPr lang="en-US" altLang="ko-KR" sz="1500" b="1"/>
              <a:t>: </a:t>
            </a:r>
            <a:r>
              <a:rPr lang="ko-KR" altLang="en-US" sz="1500" b="1"/>
              <a:t>새로운 시작 </a:t>
            </a:r>
            <a:r>
              <a:rPr lang="en-US" altLang="ko-KR" sz="1500" b="1"/>
              <a:t>(TRON: Legacy, 2010), </a:t>
            </a:r>
            <a:r>
              <a:rPr lang="ko-KR" altLang="en-US" sz="1500" b="1"/>
              <a:t>스마트 하우스 </a:t>
            </a:r>
            <a:r>
              <a:rPr lang="en-US" altLang="ko-KR" sz="1500" b="1"/>
              <a:t>(Smart House, 1999) </a:t>
            </a:r>
            <a:r>
              <a:rPr lang="ko-KR" altLang="en-US" sz="1500" b="1"/>
              <a:t>등 </a:t>
            </a:r>
            <a:endParaRPr lang="en-US" altLang="ko-KR" sz="1500" b="1"/>
          </a:p>
          <a:p>
            <a:pPr lvl="2" algn="just">
              <a:lnSpc>
                <a:spcPct val="100000"/>
              </a:lnSpc>
              <a:buClr>
                <a:srgbClr val="3C479D"/>
              </a:buClr>
            </a:pPr>
            <a:endParaRPr lang="en-US" altLang="ko-KR" sz="1500"/>
          </a:p>
          <a:p>
            <a:pPr lvl="2" algn="just">
              <a:lnSpc>
                <a:spcPct val="100000"/>
              </a:lnSpc>
              <a:buClr>
                <a:srgbClr val="3C479D"/>
              </a:buClr>
            </a:pPr>
            <a:endParaRPr lang="en-US" altLang="ko-KR" sz="1500"/>
          </a:p>
          <a:p>
            <a:pPr lvl="2" algn="just">
              <a:lnSpc>
                <a:spcPct val="100000"/>
              </a:lnSpc>
              <a:buClr>
                <a:srgbClr val="3C479D"/>
              </a:buClr>
            </a:pPr>
            <a:endParaRPr lang="en-US" altLang="ko-KR" sz="1500"/>
          </a:p>
          <a:p>
            <a:pPr lvl="2" algn="just">
              <a:lnSpc>
                <a:spcPct val="100000"/>
              </a:lnSpc>
              <a:buClr>
                <a:srgbClr val="3C479D"/>
              </a:buClr>
            </a:pPr>
            <a:endParaRPr lang="en-US" altLang="ko-KR" sz="1500"/>
          </a:p>
          <a:p>
            <a:pPr marL="447675" lvl="2" indent="0" algn="just">
              <a:lnSpc>
                <a:spcPct val="100000"/>
              </a:lnSpc>
              <a:buClr>
                <a:srgbClr val="3C479D"/>
              </a:buClr>
              <a:buNone/>
            </a:pPr>
            <a:endParaRPr lang="en-US" altLang="ko-KR" sz="1500"/>
          </a:p>
          <a:p>
            <a:pPr marL="447675" lvl="2" indent="0" algn="just">
              <a:lnSpc>
                <a:spcPct val="100000"/>
              </a:lnSpc>
              <a:buClr>
                <a:srgbClr val="3C479D"/>
              </a:buClr>
              <a:buNone/>
            </a:pPr>
            <a:endParaRPr lang="en-US" altLang="ko-KR" sz="1500"/>
          </a:p>
          <a:p>
            <a:pPr lvl="2" algn="just">
              <a:lnSpc>
                <a:spcPct val="100000"/>
              </a:lnSpc>
              <a:buClr>
                <a:srgbClr val="3C479D"/>
              </a:buClr>
            </a:pPr>
            <a:endParaRPr lang="en-US" altLang="ko-KR" sz="1500"/>
          </a:p>
          <a:p>
            <a:pPr lvl="2" algn="just">
              <a:lnSpc>
                <a:spcPct val="100000"/>
              </a:lnSpc>
              <a:buClr>
                <a:srgbClr val="3C479D"/>
              </a:buClr>
            </a:pPr>
            <a:endParaRPr lang="en-US" altLang="ko-KR" sz="1500"/>
          </a:p>
          <a:p>
            <a:pPr lvl="2" algn="just">
              <a:lnSpc>
                <a:spcPct val="100000"/>
              </a:lnSpc>
              <a:buClr>
                <a:srgbClr val="3C479D"/>
              </a:buClr>
            </a:pPr>
            <a:r>
              <a:rPr lang="ko-KR" altLang="en-US" sz="1500"/>
              <a:t>작성양식</a:t>
            </a:r>
            <a:r>
              <a:rPr lang="en-US" altLang="ko-KR" sz="1500"/>
              <a:t>: </a:t>
            </a:r>
            <a:r>
              <a:rPr lang="ko-KR" altLang="en-US" sz="1500"/>
              <a:t>자율양식 및 형식 </a:t>
            </a:r>
            <a:r>
              <a:rPr lang="en-US" altLang="ko-KR" sz="1500"/>
              <a:t>(</a:t>
            </a:r>
            <a:r>
              <a:rPr lang="ko-KR" altLang="en-US" sz="1500"/>
              <a:t>워드</a:t>
            </a:r>
            <a:r>
              <a:rPr lang="en-US" altLang="ko-KR" sz="1500"/>
              <a:t>, </a:t>
            </a:r>
            <a:r>
              <a:rPr lang="ko-KR" altLang="en-US" sz="1500"/>
              <a:t>한글</a:t>
            </a:r>
            <a:r>
              <a:rPr lang="en-US" altLang="ko-KR" sz="1500"/>
              <a:t>, ppt </a:t>
            </a:r>
            <a:r>
              <a:rPr lang="ko-KR" altLang="en-US" sz="1500"/>
              <a:t>모두 가능</a:t>
            </a:r>
            <a:r>
              <a:rPr lang="en-US" altLang="ko-KR" sz="1500"/>
              <a:t>)</a:t>
            </a:r>
          </a:p>
          <a:p>
            <a:pPr lvl="2" algn="just">
              <a:lnSpc>
                <a:spcPct val="100000"/>
              </a:lnSpc>
              <a:buClr>
                <a:srgbClr val="3C479D"/>
              </a:buClr>
            </a:pPr>
            <a:r>
              <a:rPr lang="ko-KR" altLang="en-US" sz="1500"/>
              <a:t>제출날짜</a:t>
            </a:r>
            <a:r>
              <a:rPr lang="en-US" altLang="ko-KR" sz="1500"/>
              <a:t>: 10</a:t>
            </a:r>
            <a:r>
              <a:rPr lang="ko-KR" altLang="en-US" sz="1500"/>
              <a:t>월 </a:t>
            </a:r>
            <a:r>
              <a:rPr lang="en-US" altLang="ko-KR" sz="1500"/>
              <a:t>12</a:t>
            </a:r>
            <a:r>
              <a:rPr lang="ko-KR" altLang="en-US" sz="1500"/>
              <a:t>일 일요일 까지</a:t>
            </a: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3D3A02-6F49-571E-3810-4475E89B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00" y="3357880"/>
            <a:ext cx="3824260" cy="21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6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24C61-6588-4442-BAF6-2B8C1E840B52}"/>
              </a:ext>
            </a:extLst>
          </p:cNvPr>
          <p:cNvSpPr txBox="1"/>
          <p:nvPr/>
        </p:nvSpPr>
        <p:spPr bwMode="white">
          <a:xfrm>
            <a:off x="2362200" y="2658070"/>
            <a:ext cx="44196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Thank you</a:t>
            </a:r>
            <a:endParaRPr lang="ko-KR" altLang="en-US" sz="6000">
              <a:solidFill>
                <a:schemeClr val="bg1"/>
              </a:solidFill>
              <a:latin typeface="Brush Script MT" panose="03060802040406070304" pitchFamily="66" charset="-122"/>
              <a:ea typeface="+mj-ea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096961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1738</TotalTime>
  <Words>162</Words>
  <Application>Microsoft Office PowerPoint</Application>
  <PresentationFormat>화면 슬라이드 쇼(4:3)</PresentationFormat>
  <Paragraphs>18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Arial</vt:lpstr>
      <vt:lpstr>Brush Script MT</vt:lpstr>
      <vt:lpstr>Calibri</vt:lpstr>
      <vt:lpstr>Calibri Light</vt:lpstr>
      <vt:lpstr>Open Sans</vt:lpstr>
      <vt:lpstr>Wingdings</vt:lpstr>
      <vt:lpstr>Office 테마</vt:lpstr>
      <vt:lpstr>인공지능개론 [AICS223]  Chapter 06. 추석연휴 수시과제</vt:lpstr>
      <vt:lpstr>수시과제 1차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한미란[ 조교수 / 사이버보안학과 ]</cp:lastModifiedBy>
  <cp:revision>510</cp:revision>
  <cp:lastPrinted>2021-07-12T08:32:56Z</cp:lastPrinted>
  <dcterms:created xsi:type="dcterms:W3CDTF">2021-07-05T10:00:20Z</dcterms:created>
  <dcterms:modified xsi:type="dcterms:W3CDTF">2025-09-30T13:07:21Z</dcterms:modified>
</cp:coreProperties>
</file>