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52" y="-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9340-0FEE-4A2F-82D0-CC6FAA22D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C84046-1ED4-487A-B298-FD65B5173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B09DC9-0E8B-45D8-B9D7-344AE132F1E3}"/>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5" name="Footer Placeholder 4">
            <a:extLst>
              <a:ext uri="{FF2B5EF4-FFF2-40B4-BE49-F238E27FC236}">
                <a16:creationId xmlns:a16="http://schemas.microsoft.com/office/drawing/2014/main" id="{BDFBFE34-9D1F-4CE4-AEE3-238F55230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238D87-A4B4-4B28-90AA-50BB42BAC702}"/>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265494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6909-B7F1-45A9-82AE-A93B86A78A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1A9AED-91BC-428D-99D0-79C2D4D78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97B27-E7EB-46D7-AFA6-57186770B0C2}"/>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5" name="Footer Placeholder 4">
            <a:extLst>
              <a:ext uri="{FF2B5EF4-FFF2-40B4-BE49-F238E27FC236}">
                <a16:creationId xmlns:a16="http://schemas.microsoft.com/office/drawing/2014/main" id="{70783C3A-E84C-4499-B1D5-84C9E9257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31B5A-D953-4D3F-9C4A-675FBB5436EA}"/>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384927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959BD-532C-4A31-96EF-9B83A9DE5B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CE42F9-88D5-4BFF-A87D-5560750AE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9A3F4-BC5E-46E2-BE78-FEFEB9DE43FF}"/>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5" name="Footer Placeholder 4">
            <a:extLst>
              <a:ext uri="{FF2B5EF4-FFF2-40B4-BE49-F238E27FC236}">
                <a16:creationId xmlns:a16="http://schemas.microsoft.com/office/drawing/2014/main" id="{C51E83C5-0B95-46EE-8750-91E2EC7A0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07631-B21F-45FB-9D1D-B9C9B26D527A}"/>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149672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269A-4E23-4529-845F-0CB1E29B09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AC2E14-7361-40E9-A61E-724113285C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29AD2-FED2-4B10-980C-0102E720D90C}"/>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5" name="Footer Placeholder 4">
            <a:extLst>
              <a:ext uri="{FF2B5EF4-FFF2-40B4-BE49-F238E27FC236}">
                <a16:creationId xmlns:a16="http://schemas.microsoft.com/office/drawing/2014/main" id="{D2E188F7-69EB-43A6-915E-479520194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18252-2E55-4B3B-9D70-CAD122EFD45B}"/>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122847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F96F-FB68-4F81-A2D7-239364395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9A72C7-D4F7-4533-8429-E4928C655C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E8B4F-C190-4394-8361-B944FF55B2A7}"/>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5" name="Footer Placeholder 4">
            <a:extLst>
              <a:ext uri="{FF2B5EF4-FFF2-40B4-BE49-F238E27FC236}">
                <a16:creationId xmlns:a16="http://schemas.microsoft.com/office/drawing/2014/main" id="{70AB4E1F-DF05-4595-A601-FF56C73B0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7ECD0-92F8-47A8-837C-52FB2B062B24}"/>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283253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722E-6A93-4ECF-9C5C-AF545553FF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437491-F1CC-4964-9699-F40D1AC31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341634-34E5-4B36-B0AF-9020F78F5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13A835-A3B6-46EE-9B5F-6F4B233A031A}"/>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6" name="Footer Placeholder 5">
            <a:extLst>
              <a:ext uri="{FF2B5EF4-FFF2-40B4-BE49-F238E27FC236}">
                <a16:creationId xmlns:a16="http://schemas.microsoft.com/office/drawing/2014/main" id="{852C7635-4624-42B8-93D4-737950E16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F2081-5D88-4084-A73F-1D3504C2E4B4}"/>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115429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9060-4B16-462C-8A85-7C9AC7B936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4A8000-9EE0-49B6-B46C-CFC899BD8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0BD88-8C6D-4702-AAE3-D82215AFB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EEC850-F536-42EB-A307-E15DE7AAB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891C6-A143-420F-AA2B-C22E64421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3937B7-90BA-40B1-9A82-0480CBFC4959}"/>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8" name="Footer Placeholder 7">
            <a:extLst>
              <a:ext uri="{FF2B5EF4-FFF2-40B4-BE49-F238E27FC236}">
                <a16:creationId xmlns:a16="http://schemas.microsoft.com/office/drawing/2014/main" id="{F3905189-C5F2-4856-A1B9-FEBA365E50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877BB1-328B-4EE6-9E24-E34358E2D952}"/>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308418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D6C3-94B8-4102-B089-FC73571469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D77031-CEE3-47E4-A69A-ABB7EB65F7EB}"/>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4" name="Footer Placeholder 3">
            <a:extLst>
              <a:ext uri="{FF2B5EF4-FFF2-40B4-BE49-F238E27FC236}">
                <a16:creationId xmlns:a16="http://schemas.microsoft.com/office/drawing/2014/main" id="{72EF3DE0-CA40-41F7-B440-4471F41F71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3E713B-8384-4CF4-B80F-7CA09A905109}"/>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32965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C340C-06AB-411C-8788-FB94EC541346}"/>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3" name="Footer Placeholder 2">
            <a:extLst>
              <a:ext uri="{FF2B5EF4-FFF2-40B4-BE49-F238E27FC236}">
                <a16:creationId xmlns:a16="http://schemas.microsoft.com/office/drawing/2014/main" id="{A48681EF-4B43-4353-B5F0-38AA013A92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526981-565A-44D5-9149-7E9541E4FCCB}"/>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159241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3143-DC99-411B-9948-5CC985638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C0344A-791F-4399-910D-0F69D8369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1FFF5D-5CAB-4147-BBE1-3880223EE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E109A-0377-4657-9AC1-99A2BEA52B45}"/>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6" name="Footer Placeholder 5">
            <a:extLst>
              <a:ext uri="{FF2B5EF4-FFF2-40B4-BE49-F238E27FC236}">
                <a16:creationId xmlns:a16="http://schemas.microsoft.com/office/drawing/2014/main" id="{49D3FF8D-8F85-4E77-BCC2-D1C4882101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EFCE0C-E09F-4C32-8E8F-31906DE1D4E6}"/>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68129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F449-AC74-493A-8DD8-A0D7AB6E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BC5B22-0BCF-47F4-9EE4-029C0C161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500A66-0E30-4A10-A56F-42A928ACB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905B9-AD48-4A27-A307-6A57CD2814EE}"/>
              </a:ext>
            </a:extLst>
          </p:cNvPr>
          <p:cNvSpPr>
            <a:spLocks noGrp="1"/>
          </p:cNvSpPr>
          <p:nvPr>
            <p:ph type="dt" sz="half" idx="10"/>
          </p:nvPr>
        </p:nvSpPr>
        <p:spPr/>
        <p:txBody>
          <a:bodyPr/>
          <a:lstStyle/>
          <a:p>
            <a:fld id="{760052C3-5647-41A3-8FE4-7B689BEE8853}" type="datetimeFigureOut">
              <a:rPr lang="en-IN" smtClean="0"/>
              <a:t>06-02-2020</a:t>
            </a:fld>
            <a:endParaRPr lang="en-IN"/>
          </a:p>
        </p:txBody>
      </p:sp>
      <p:sp>
        <p:nvSpPr>
          <p:cNvPr id="6" name="Footer Placeholder 5">
            <a:extLst>
              <a:ext uri="{FF2B5EF4-FFF2-40B4-BE49-F238E27FC236}">
                <a16:creationId xmlns:a16="http://schemas.microsoft.com/office/drawing/2014/main" id="{6110EFC7-B012-48D9-85DE-6A44737663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BD819F-E238-49ED-8F52-5435FFD8542B}"/>
              </a:ext>
            </a:extLst>
          </p:cNvPr>
          <p:cNvSpPr>
            <a:spLocks noGrp="1"/>
          </p:cNvSpPr>
          <p:nvPr>
            <p:ph type="sldNum" sz="quarter" idx="12"/>
          </p:nvPr>
        </p:nvSpPr>
        <p:spPr/>
        <p:txBody>
          <a:bodyPr/>
          <a:lstStyle/>
          <a:p>
            <a:fld id="{0499E670-9146-4A00-9C86-9D97F214443B}" type="slidenum">
              <a:rPr lang="en-IN" smtClean="0"/>
              <a:t>‹#›</a:t>
            </a:fld>
            <a:endParaRPr lang="en-IN"/>
          </a:p>
        </p:txBody>
      </p:sp>
    </p:spTree>
    <p:extLst>
      <p:ext uri="{BB962C8B-B14F-4D97-AF65-F5344CB8AC3E}">
        <p14:creationId xmlns:p14="http://schemas.microsoft.com/office/powerpoint/2010/main" val="137210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24BD1-C55E-43F0-87F7-47BD636B8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328B60-469C-4CDF-B2CF-A56039985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880E5-48D7-437F-81F5-CF300C876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052C3-5647-41A3-8FE4-7B689BEE8853}" type="datetimeFigureOut">
              <a:rPr lang="en-IN" smtClean="0"/>
              <a:t>06-02-2020</a:t>
            </a:fld>
            <a:endParaRPr lang="en-IN"/>
          </a:p>
        </p:txBody>
      </p:sp>
      <p:sp>
        <p:nvSpPr>
          <p:cNvPr id="5" name="Footer Placeholder 4">
            <a:extLst>
              <a:ext uri="{FF2B5EF4-FFF2-40B4-BE49-F238E27FC236}">
                <a16:creationId xmlns:a16="http://schemas.microsoft.com/office/drawing/2014/main" id="{934C98A4-0E18-4FC0-8BA9-77ED85EB6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EF483C-3C53-4688-BCBD-CECD32D79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9E670-9146-4A00-9C86-9D97F214443B}" type="slidenum">
              <a:rPr lang="en-IN" smtClean="0"/>
              <a:t>‹#›</a:t>
            </a:fld>
            <a:endParaRPr lang="en-IN"/>
          </a:p>
        </p:txBody>
      </p:sp>
    </p:spTree>
    <p:extLst>
      <p:ext uri="{BB962C8B-B14F-4D97-AF65-F5344CB8AC3E}">
        <p14:creationId xmlns:p14="http://schemas.microsoft.com/office/powerpoint/2010/main" val="4187425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C789-EB8B-4A16-9065-554C4825A945}"/>
              </a:ext>
            </a:extLst>
          </p:cNvPr>
          <p:cNvSpPr>
            <a:spLocks noGrp="1"/>
          </p:cNvSpPr>
          <p:nvPr>
            <p:ph type="ctrTitle"/>
          </p:nvPr>
        </p:nvSpPr>
        <p:spPr/>
        <p:txBody>
          <a:bodyPr/>
          <a:lstStyle/>
          <a:p>
            <a:r>
              <a:rPr lang="en-IN" dirty="0"/>
              <a:t>Unit 2</a:t>
            </a:r>
          </a:p>
        </p:txBody>
      </p:sp>
      <p:sp>
        <p:nvSpPr>
          <p:cNvPr id="3" name="Subtitle 2">
            <a:extLst>
              <a:ext uri="{FF2B5EF4-FFF2-40B4-BE49-F238E27FC236}">
                <a16:creationId xmlns:a16="http://schemas.microsoft.com/office/drawing/2014/main" id="{FEFE310F-F50E-4236-9318-7EF32638F3B6}"/>
              </a:ext>
            </a:extLst>
          </p:cNvPr>
          <p:cNvSpPr>
            <a:spLocks noGrp="1"/>
          </p:cNvSpPr>
          <p:nvPr>
            <p:ph type="subTitle" idx="1"/>
          </p:nvPr>
        </p:nvSpPr>
        <p:spPr/>
        <p:txBody>
          <a:bodyPr/>
          <a:lstStyle/>
          <a:p>
            <a:r>
              <a:rPr lang="en-IN" dirty="0"/>
              <a:t>SOFTWARE MEASUREMENT AND METRICS</a:t>
            </a:r>
          </a:p>
        </p:txBody>
      </p:sp>
    </p:spTree>
    <p:extLst>
      <p:ext uri="{BB962C8B-B14F-4D97-AF65-F5344CB8AC3E}">
        <p14:creationId xmlns:p14="http://schemas.microsoft.com/office/powerpoint/2010/main" val="45808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484E-7720-4951-940B-0BFE92C8F904}"/>
              </a:ext>
            </a:extLst>
          </p:cNvPr>
          <p:cNvSpPr>
            <a:spLocks noGrp="1"/>
          </p:cNvSpPr>
          <p:nvPr>
            <p:ph type="title"/>
          </p:nvPr>
        </p:nvSpPr>
        <p:spPr/>
        <p:txBody>
          <a:bodyPr/>
          <a:lstStyle/>
          <a:p>
            <a:r>
              <a:rPr lang="en-IN" dirty="0"/>
              <a:t>User Interface Design Metrics</a:t>
            </a:r>
          </a:p>
        </p:txBody>
      </p:sp>
      <p:sp>
        <p:nvSpPr>
          <p:cNvPr id="3" name="Content Placeholder 2">
            <a:extLst>
              <a:ext uri="{FF2B5EF4-FFF2-40B4-BE49-F238E27FC236}">
                <a16:creationId xmlns:a16="http://schemas.microsoft.com/office/drawing/2014/main" id="{2BC35767-0B37-43AE-BEAA-BF4DB892291B}"/>
              </a:ext>
            </a:extLst>
          </p:cNvPr>
          <p:cNvSpPr>
            <a:spLocks noGrp="1"/>
          </p:cNvSpPr>
          <p:nvPr>
            <p:ph idx="1"/>
          </p:nvPr>
        </p:nvSpPr>
        <p:spPr>
          <a:xfrm>
            <a:off x="298174" y="1461052"/>
            <a:ext cx="11055626" cy="4715911"/>
          </a:xfrm>
        </p:spPr>
        <p:txBody>
          <a:bodyPr>
            <a:normAutofit fontScale="77500" lnSpcReduction="20000"/>
          </a:bodyPr>
          <a:lstStyle/>
          <a:p>
            <a:pPr marL="0" indent="0" algn="just">
              <a:buNone/>
            </a:pPr>
            <a:r>
              <a:rPr lang="en-IN" dirty="0"/>
              <a:t>Sears [Sea93] suggests that </a:t>
            </a:r>
            <a:r>
              <a:rPr lang="en-IN" i="1" dirty="0"/>
              <a:t>layout appropriateness </a:t>
            </a:r>
            <a:r>
              <a:rPr lang="en-IN" dirty="0"/>
              <a:t>(LA) is a worthwhile design metric for human/computer interfaces. A typical GUI uses layout entities—graphic icons, text, menus, windows, and the like—to assist the user in completing tasks. To accomplish a given task using a GUI, the user must move from one layout entity to the next. The absolute and relative position of each layout entity, the frequency with which it is used, and the “cost” of the transition from one layout entity to the next all contribute to the appropriateness of the interface.</a:t>
            </a:r>
          </a:p>
          <a:p>
            <a:pPr algn="just"/>
            <a:r>
              <a:rPr lang="en-IN" dirty="0"/>
              <a:t>A study of Web page metrics [Ivo01] indicates that simple characteristics of the elements of the layout can also have a significant impact on the perceived quality of the GUI design. The number of words, links, graphics, </a:t>
            </a:r>
            <a:r>
              <a:rPr lang="en-IN" dirty="0" err="1"/>
              <a:t>colors</a:t>
            </a:r>
            <a:r>
              <a:rPr lang="en-IN" dirty="0"/>
              <a:t>, and fonts (among other characteristics) contained within a Web page affect the perceived complexity and quality of that page.</a:t>
            </a:r>
          </a:p>
          <a:p>
            <a:pPr algn="just"/>
            <a:r>
              <a:rPr lang="en-IN" dirty="0"/>
              <a:t>It is important to note that the selection of a GUI design can be guided with metrics such as LA, but the final arbiter should be user input based on GUI prototypes.</a:t>
            </a:r>
          </a:p>
          <a:p>
            <a:pPr algn="just"/>
            <a:r>
              <a:rPr lang="en-IN" dirty="0"/>
              <a:t>Nielsen and Levy [Nie94] report that “one has a reasonably large chance of success if one chooses between interface [designs] based solely on users’ opinions.</a:t>
            </a:r>
          </a:p>
          <a:p>
            <a:pPr algn="just"/>
            <a:r>
              <a:rPr lang="en-IN" dirty="0"/>
              <a:t>Users’ average task performance and their subjective satisfaction with a GUI are highly Correlated.”</a:t>
            </a:r>
          </a:p>
        </p:txBody>
      </p:sp>
    </p:spTree>
    <p:extLst>
      <p:ext uri="{BB962C8B-B14F-4D97-AF65-F5344CB8AC3E}">
        <p14:creationId xmlns:p14="http://schemas.microsoft.com/office/powerpoint/2010/main" val="188790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DA15-2316-426C-B464-1E8A4C78D900}"/>
              </a:ext>
            </a:extLst>
          </p:cNvPr>
          <p:cNvSpPr>
            <a:spLocks noGrp="1"/>
          </p:cNvSpPr>
          <p:nvPr>
            <p:ph type="title"/>
          </p:nvPr>
        </p:nvSpPr>
        <p:spPr/>
        <p:txBody>
          <a:bodyPr/>
          <a:lstStyle/>
          <a:p>
            <a:r>
              <a:rPr lang="en-IN" dirty="0"/>
              <a:t>METRICS FOR SOURCE CODE</a:t>
            </a:r>
          </a:p>
        </p:txBody>
      </p:sp>
      <p:sp>
        <p:nvSpPr>
          <p:cNvPr id="3" name="Content Placeholder 2">
            <a:extLst>
              <a:ext uri="{FF2B5EF4-FFF2-40B4-BE49-F238E27FC236}">
                <a16:creationId xmlns:a16="http://schemas.microsoft.com/office/drawing/2014/main" id="{F8E43A36-5EA6-46DC-B139-55058DC79794}"/>
              </a:ext>
            </a:extLst>
          </p:cNvPr>
          <p:cNvSpPr>
            <a:spLocks noGrp="1"/>
          </p:cNvSpPr>
          <p:nvPr>
            <p:ph idx="1"/>
          </p:nvPr>
        </p:nvSpPr>
        <p:spPr>
          <a:xfrm>
            <a:off x="337930" y="1431235"/>
            <a:ext cx="11015870" cy="4745728"/>
          </a:xfrm>
        </p:spPr>
        <p:txBody>
          <a:bodyPr>
            <a:normAutofit fontScale="77500" lnSpcReduction="20000"/>
          </a:bodyPr>
          <a:lstStyle/>
          <a:p>
            <a:pPr algn="just"/>
            <a:r>
              <a:rPr lang="en-IN" dirty="0"/>
              <a:t>Halstead’s theory of “software science” [Hal77] proposed the first analytical “laws” for computer software.</a:t>
            </a:r>
          </a:p>
          <a:p>
            <a:pPr algn="just"/>
            <a:r>
              <a:rPr lang="en-IN" dirty="0"/>
              <a:t>Halstead assigned quantitative laws to the development of computer software, using a set of primitive measures that may be derived after code is generated or estimated once design is complete. </a:t>
            </a:r>
          </a:p>
          <a:p>
            <a:pPr algn="just"/>
            <a:r>
              <a:rPr lang="en-IN" dirty="0"/>
              <a:t>The measures are:</a:t>
            </a:r>
          </a:p>
          <a:p>
            <a:pPr algn="just"/>
            <a:r>
              <a:rPr lang="en-IN" i="1" dirty="0"/>
              <a:t>n</a:t>
            </a:r>
            <a:r>
              <a:rPr lang="en-IN" dirty="0"/>
              <a:t>1  number of distinct operators that appear in a program</a:t>
            </a:r>
          </a:p>
          <a:p>
            <a:pPr algn="just"/>
            <a:r>
              <a:rPr lang="en-IN" i="1" dirty="0"/>
              <a:t>n</a:t>
            </a:r>
            <a:r>
              <a:rPr lang="en-IN" dirty="0"/>
              <a:t>2  number of distinct operands that appear in a program</a:t>
            </a:r>
          </a:p>
          <a:p>
            <a:pPr algn="just"/>
            <a:r>
              <a:rPr lang="en-IN" i="1" dirty="0"/>
              <a:t>N</a:t>
            </a:r>
            <a:r>
              <a:rPr lang="en-IN" dirty="0"/>
              <a:t>1  total number of operator occurrences</a:t>
            </a:r>
          </a:p>
          <a:p>
            <a:pPr algn="just"/>
            <a:r>
              <a:rPr lang="en-IN" i="1" dirty="0"/>
              <a:t>N</a:t>
            </a:r>
            <a:r>
              <a:rPr lang="en-IN" dirty="0"/>
              <a:t>2  total number of operand occurrences</a:t>
            </a:r>
          </a:p>
          <a:p>
            <a:pPr algn="just"/>
            <a:r>
              <a:rPr lang="en-IN" dirty="0"/>
              <a:t>Halstead uses these primitive measures to develop expressions for the overall program length, potential minimum volume for an algorithm, the actual volume (number of bits required to specify a program), the program level (a measure of software complexity), the language level (a constant for a given language), and other features such as development effort, development time, and even the projected number of faults in the software</a:t>
            </a:r>
          </a:p>
        </p:txBody>
      </p:sp>
    </p:spTree>
    <p:extLst>
      <p:ext uri="{BB962C8B-B14F-4D97-AF65-F5344CB8AC3E}">
        <p14:creationId xmlns:p14="http://schemas.microsoft.com/office/powerpoint/2010/main" val="405383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7A9CF-53FA-4F6A-BF31-1DBC59176796}"/>
              </a:ext>
            </a:extLst>
          </p:cNvPr>
          <p:cNvSpPr>
            <a:spLocks noGrp="1"/>
          </p:cNvSpPr>
          <p:nvPr>
            <p:ph idx="1"/>
          </p:nvPr>
        </p:nvSpPr>
        <p:spPr>
          <a:xfrm>
            <a:off x="467139" y="109330"/>
            <a:ext cx="10886661" cy="6067633"/>
          </a:xfrm>
        </p:spPr>
        <p:txBody>
          <a:bodyPr/>
          <a:lstStyle/>
          <a:p>
            <a:r>
              <a:rPr lang="en-IN" dirty="0"/>
              <a:t>Halstead shows that length </a:t>
            </a:r>
            <a:r>
              <a:rPr lang="en-IN" i="1" dirty="0"/>
              <a:t>N </a:t>
            </a:r>
            <a:r>
              <a:rPr lang="en-IN" dirty="0"/>
              <a:t>can be estimated</a:t>
            </a:r>
          </a:p>
          <a:p>
            <a:r>
              <a:rPr lang="pt-BR" i="1" dirty="0"/>
              <a:t>N =</a:t>
            </a:r>
            <a:r>
              <a:rPr lang="pt-BR" dirty="0"/>
              <a:t> </a:t>
            </a:r>
            <a:r>
              <a:rPr lang="pt-BR" i="1" dirty="0"/>
              <a:t>n</a:t>
            </a:r>
            <a:r>
              <a:rPr lang="pt-BR" dirty="0"/>
              <a:t>1 log2 </a:t>
            </a:r>
            <a:r>
              <a:rPr lang="pt-BR" i="1" dirty="0"/>
              <a:t>n</a:t>
            </a:r>
            <a:r>
              <a:rPr lang="pt-BR" dirty="0"/>
              <a:t>1 +  </a:t>
            </a:r>
            <a:r>
              <a:rPr lang="pt-BR" i="1" dirty="0"/>
              <a:t>n</a:t>
            </a:r>
            <a:r>
              <a:rPr lang="pt-BR" dirty="0"/>
              <a:t>2 log2 </a:t>
            </a:r>
            <a:r>
              <a:rPr lang="pt-BR" i="1" dirty="0"/>
              <a:t>n</a:t>
            </a:r>
            <a:r>
              <a:rPr lang="pt-BR" dirty="0"/>
              <a:t>2</a:t>
            </a:r>
          </a:p>
          <a:p>
            <a:r>
              <a:rPr lang="en-IN" dirty="0"/>
              <a:t>and program volume may be defined</a:t>
            </a:r>
          </a:p>
          <a:p>
            <a:r>
              <a:rPr lang="pt-BR" i="1" dirty="0"/>
              <a:t>V =</a:t>
            </a:r>
            <a:r>
              <a:rPr lang="pt-BR" dirty="0"/>
              <a:t> </a:t>
            </a:r>
            <a:r>
              <a:rPr lang="pt-BR" i="1" dirty="0"/>
              <a:t>N </a:t>
            </a:r>
            <a:r>
              <a:rPr lang="pt-BR" dirty="0"/>
              <a:t>log2 (</a:t>
            </a:r>
            <a:r>
              <a:rPr lang="pt-BR" i="1" dirty="0"/>
              <a:t>n</a:t>
            </a:r>
            <a:r>
              <a:rPr lang="pt-BR" dirty="0"/>
              <a:t>1  </a:t>
            </a:r>
            <a:r>
              <a:rPr lang="pt-BR" i="1" dirty="0"/>
              <a:t>n</a:t>
            </a:r>
            <a:r>
              <a:rPr lang="pt-BR" dirty="0"/>
              <a:t>2)</a:t>
            </a:r>
          </a:p>
          <a:p>
            <a:r>
              <a:rPr lang="en-IN" dirty="0"/>
              <a:t>It should be noted that </a:t>
            </a:r>
            <a:r>
              <a:rPr lang="en-IN" i="1" dirty="0"/>
              <a:t>V </a:t>
            </a:r>
            <a:r>
              <a:rPr lang="en-IN" dirty="0"/>
              <a:t>will vary with programming language and represents the volume of information (in bits) required to specify a program.</a:t>
            </a:r>
          </a:p>
          <a:p>
            <a:r>
              <a:rPr lang="en-IN" dirty="0"/>
              <a:t>Halstead defines a volume ratio </a:t>
            </a:r>
            <a:r>
              <a:rPr lang="en-IN" i="1" dirty="0"/>
              <a:t>L </a:t>
            </a:r>
            <a:r>
              <a:rPr lang="en-IN" dirty="0"/>
              <a:t>as the ratio of volume of the most compact form of a program to the volume of the actual program.</a:t>
            </a:r>
          </a:p>
        </p:txBody>
      </p:sp>
      <p:pic>
        <p:nvPicPr>
          <p:cNvPr id="4" name="Picture 3">
            <a:extLst>
              <a:ext uri="{FF2B5EF4-FFF2-40B4-BE49-F238E27FC236}">
                <a16:creationId xmlns:a16="http://schemas.microsoft.com/office/drawing/2014/main" id="{D61804C3-4C7B-4977-A3CC-74AE0EAECBDA}"/>
              </a:ext>
            </a:extLst>
          </p:cNvPr>
          <p:cNvPicPr>
            <a:picLocks noChangeAspect="1"/>
          </p:cNvPicPr>
          <p:nvPr/>
        </p:nvPicPr>
        <p:blipFill>
          <a:blip r:embed="rId2"/>
          <a:stretch>
            <a:fillRect/>
          </a:stretch>
        </p:blipFill>
        <p:spPr>
          <a:xfrm>
            <a:off x="933657" y="4306549"/>
            <a:ext cx="10608365" cy="2442121"/>
          </a:xfrm>
          <a:prstGeom prst="rect">
            <a:avLst/>
          </a:prstGeom>
        </p:spPr>
      </p:pic>
    </p:spTree>
    <p:extLst>
      <p:ext uri="{BB962C8B-B14F-4D97-AF65-F5344CB8AC3E}">
        <p14:creationId xmlns:p14="http://schemas.microsoft.com/office/powerpoint/2010/main" val="253203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9C9A-C867-49E9-BDDF-E52C488D1B58}"/>
              </a:ext>
            </a:extLst>
          </p:cNvPr>
          <p:cNvSpPr>
            <a:spLocks noGrp="1"/>
          </p:cNvSpPr>
          <p:nvPr>
            <p:ph type="title"/>
          </p:nvPr>
        </p:nvSpPr>
        <p:spPr/>
        <p:txBody>
          <a:bodyPr/>
          <a:lstStyle/>
          <a:p>
            <a:r>
              <a:rPr lang="en-IN" dirty="0"/>
              <a:t>Halstead Metrics Applied to Testing</a:t>
            </a:r>
          </a:p>
        </p:txBody>
      </p:sp>
      <p:pic>
        <p:nvPicPr>
          <p:cNvPr id="4" name="Picture 3">
            <a:extLst>
              <a:ext uri="{FF2B5EF4-FFF2-40B4-BE49-F238E27FC236}">
                <a16:creationId xmlns:a16="http://schemas.microsoft.com/office/drawing/2014/main" id="{B2FE31D1-771B-4CFD-9F5D-AEF3BF36D738}"/>
              </a:ext>
            </a:extLst>
          </p:cNvPr>
          <p:cNvPicPr>
            <a:picLocks noChangeAspect="1"/>
          </p:cNvPicPr>
          <p:nvPr/>
        </p:nvPicPr>
        <p:blipFill>
          <a:blip r:embed="rId2"/>
          <a:stretch>
            <a:fillRect/>
          </a:stretch>
        </p:blipFill>
        <p:spPr>
          <a:xfrm>
            <a:off x="838200" y="1406387"/>
            <a:ext cx="8172450" cy="2514600"/>
          </a:xfrm>
          <a:prstGeom prst="rect">
            <a:avLst/>
          </a:prstGeom>
        </p:spPr>
      </p:pic>
      <p:pic>
        <p:nvPicPr>
          <p:cNvPr id="5" name="Picture 4">
            <a:extLst>
              <a:ext uri="{FF2B5EF4-FFF2-40B4-BE49-F238E27FC236}">
                <a16:creationId xmlns:a16="http://schemas.microsoft.com/office/drawing/2014/main" id="{DF15C764-4233-430C-A57A-7326CCB537D6}"/>
              </a:ext>
            </a:extLst>
          </p:cNvPr>
          <p:cNvPicPr>
            <a:picLocks noChangeAspect="1"/>
          </p:cNvPicPr>
          <p:nvPr/>
        </p:nvPicPr>
        <p:blipFill>
          <a:blip r:embed="rId3"/>
          <a:stretch>
            <a:fillRect/>
          </a:stretch>
        </p:blipFill>
        <p:spPr>
          <a:xfrm>
            <a:off x="713753" y="3838299"/>
            <a:ext cx="8220075" cy="2247900"/>
          </a:xfrm>
          <a:prstGeom prst="rect">
            <a:avLst/>
          </a:prstGeom>
        </p:spPr>
      </p:pic>
    </p:spTree>
    <p:extLst>
      <p:ext uri="{BB962C8B-B14F-4D97-AF65-F5344CB8AC3E}">
        <p14:creationId xmlns:p14="http://schemas.microsoft.com/office/powerpoint/2010/main" val="328595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BE3F85-7806-4446-ABD9-A98852C599EB}"/>
              </a:ext>
            </a:extLst>
          </p:cNvPr>
          <p:cNvPicPr>
            <a:picLocks noChangeAspect="1"/>
          </p:cNvPicPr>
          <p:nvPr/>
        </p:nvPicPr>
        <p:blipFill>
          <a:blip r:embed="rId2"/>
          <a:stretch>
            <a:fillRect/>
          </a:stretch>
        </p:blipFill>
        <p:spPr>
          <a:xfrm>
            <a:off x="1252537" y="152400"/>
            <a:ext cx="9686925" cy="6553200"/>
          </a:xfrm>
          <a:prstGeom prst="rect">
            <a:avLst/>
          </a:prstGeom>
        </p:spPr>
      </p:pic>
    </p:spTree>
    <p:extLst>
      <p:ext uri="{BB962C8B-B14F-4D97-AF65-F5344CB8AC3E}">
        <p14:creationId xmlns:p14="http://schemas.microsoft.com/office/powerpoint/2010/main" val="177246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580A-D09E-48C1-9A54-ED38A8873478}"/>
              </a:ext>
            </a:extLst>
          </p:cNvPr>
          <p:cNvSpPr>
            <a:spLocks noGrp="1"/>
          </p:cNvSpPr>
          <p:nvPr>
            <p:ph type="title"/>
          </p:nvPr>
        </p:nvSpPr>
        <p:spPr/>
        <p:txBody>
          <a:bodyPr/>
          <a:lstStyle/>
          <a:p>
            <a:r>
              <a:rPr lang="en-IN" dirty="0"/>
              <a:t>METRICS FOR SOFTWARE QUALITY</a:t>
            </a:r>
          </a:p>
        </p:txBody>
      </p:sp>
      <p:sp>
        <p:nvSpPr>
          <p:cNvPr id="3" name="Content Placeholder 2">
            <a:extLst>
              <a:ext uri="{FF2B5EF4-FFF2-40B4-BE49-F238E27FC236}">
                <a16:creationId xmlns:a16="http://schemas.microsoft.com/office/drawing/2014/main" id="{89AA9E84-325D-4379-B013-CDB7472BAE2D}"/>
              </a:ext>
            </a:extLst>
          </p:cNvPr>
          <p:cNvSpPr>
            <a:spLocks noGrp="1"/>
          </p:cNvSpPr>
          <p:nvPr>
            <p:ph idx="1"/>
          </p:nvPr>
        </p:nvSpPr>
        <p:spPr>
          <a:xfrm>
            <a:off x="268357" y="1590261"/>
            <a:ext cx="11085443" cy="4586702"/>
          </a:xfrm>
        </p:spPr>
        <p:txBody>
          <a:bodyPr>
            <a:normAutofit fontScale="77500" lnSpcReduction="20000"/>
          </a:bodyPr>
          <a:lstStyle/>
          <a:p>
            <a:r>
              <a:rPr lang="en-IN" dirty="0"/>
              <a:t>measures of software quality, correctness, maintainability, integrity, and usability provide useful indicators for the project team. </a:t>
            </a:r>
            <a:r>
              <a:rPr lang="en-IN" dirty="0" err="1"/>
              <a:t>Gilb</a:t>
            </a:r>
            <a:r>
              <a:rPr lang="en-IN" dirty="0"/>
              <a:t> [Gil88] suggests definitions and measures for each.</a:t>
            </a:r>
          </a:p>
          <a:p>
            <a:r>
              <a:rPr lang="en-IN" b="1" dirty="0"/>
              <a:t>Correctness. </a:t>
            </a:r>
            <a:r>
              <a:rPr lang="en-IN" dirty="0"/>
              <a:t>Correctness is the degree to which the software performs its required function. The most common measure for correctness is defects per KLOC, where a defect is defined as a verified lack of conformance to requirements. When considering the overall quality of a software product, defects are those problems reported by a user of the program after the program has been released for general use. For quality assessment purposes, defects are counted over a standard period of time, typically one year.</a:t>
            </a:r>
          </a:p>
          <a:p>
            <a:r>
              <a:rPr lang="en-IN" b="1" dirty="0"/>
              <a:t>Maintainability. </a:t>
            </a:r>
            <a:r>
              <a:rPr lang="en-IN" dirty="0"/>
              <a:t>Software maintenance and support accounts for more effort than any other software engineering activity. Maintainability is the ease with which a program can be corrected if an error is encountered, adapted if its environment changes, or enhanced if the customer desires a change in requirements. There is no way to measure maintainability directly; therefore, indirect measures are used. A simple time-oriented metric is </a:t>
            </a:r>
            <a:r>
              <a:rPr lang="en-IN" i="1" dirty="0"/>
              <a:t>mean-time-to-change </a:t>
            </a:r>
            <a:r>
              <a:rPr lang="en-IN" dirty="0"/>
              <a:t>(MTTC), the time it takes to analyze the change request, design an appropriate modification, implement the change, test it, and distribute the change to all users. </a:t>
            </a:r>
          </a:p>
        </p:txBody>
      </p:sp>
    </p:spTree>
    <p:extLst>
      <p:ext uri="{BB962C8B-B14F-4D97-AF65-F5344CB8AC3E}">
        <p14:creationId xmlns:p14="http://schemas.microsoft.com/office/powerpoint/2010/main" val="357377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BCBF3-1D61-4D33-AE72-6F3E9502E746}"/>
              </a:ext>
            </a:extLst>
          </p:cNvPr>
          <p:cNvSpPr>
            <a:spLocks noGrp="1"/>
          </p:cNvSpPr>
          <p:nvPr>
            <p:ph idx="1"/>
          </p:nvPr>
        </p:nvSpPr>
        <p:spPr>
          <a:xfrm>
            <a:off x="567267" y="245533"/>
            <a:ext cx="10786533" cy="5931430"/>
          </a:xfrm>
        </p:spPr>
        <p:txBody>
          <a:bodyPr>
            <a:normAutofit lnSpcReduction="10000"/>
          </a:bodyPr>
          <a:lstStyle/>
          <a:p>
            <a:r>
              <a:rPr lang="en-IN" b="1" dirty="0"/>
              <a:t>Integrity. </a:t>
            </a:r>
            <a:r>
              <a:rPr lang="en-IN" dirty="0"/>
              <a:t>Software integrity has become increasingly important in the age of cyber terrorists and hackers. This attribute measures a system’s ability to withstand attacks (both accidental and intentional) to its security.</a:t>
            </a:r>
          </a:p>
          <a:p>
            <a:r>
              <a:rPr lang="en-IN" dirty="0"/>
              <a:t>Attacks can be made on all three components of software: programs, data, and documentation. To measure integrity, two additional attributes must be defined: threat and security. </a:t>
            </a:r>
          </a:p>
          <a:p>
            <a:r>
              <a:rPr lang="en-IN" i="1" dirty="0"/>
              <a:t>Threat </a:t>
            </a:r>
            <a:r>
              <a:rPr lang="en-IN" dirty="0"/>
              <a:t>is the probability that an attack of a specific type will occur within a given time. </a:t>
            </a:r>
          </a:p>
          <a:p>
            <a:r>
              <a:rPr lang="en-IN" i="1" dirty="0"/>
              <a:t>Security </a:t>
            </a:r>
            <a:r>
              <a:rPr lang="en-IN" dirty="0"/>
              <a:t>is the probability that the attack of a specific type will be repelled</a:t>
            </a:r>
            <a:r>
              <a:rPr lang="en-IN"/>
              <a:t>. </a:t>
            </a:r>
          </a:p>
          <a:p>
            <a:pPr marL="0" indent="0">
              <a:buNone/>
            </a:pPr>
            <a:endParaRPr lang="en-IN" dirty="0"/>
          </a:p>
          <a:p>
            <a:r>
              <a:rPr lang="en-IN" b="1" dirty="0"/>
              <a:t>Usability. </a:t>
            </a:r>
            <a:r>
              <a:rPr lang="en-IN" dirty="0"/>
              <a:t>If a program is not easy to use, it is often doomed to failure, even if the functions that it performs are valuable. Usability is an attempt to quantify ease of use.</a:t>
            </a:r>
          </a:p>
        </p:txBody>
      </p:sp>
    </p:spTree>
    <p:extLst>
      <p:ext uri="{BB962C8B-B14F-4D97-AF65-F5344CB8AC3E}">
        <p14:creationId xmlns:p14="http://schemas.microsoft.com/office/powerpoint/2010/main" val="279002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F216-1FDA-42B9-A344-89E6B7686F22}"/>
              </a:ext>
            </a:extLst>
          </p:cNvPr>
          <p:cNvSpPr>
            <a:spLocks noGrp="1"/>
          </p:cNvSpPr>
          <p:nvPr>
            <p:ph type="title"/>
          </p:nvPr>
        </p:nvSpPr>
        <p:spPr/>
        <p:txBody>
          <a:bodyPr/>
          <a:lstStyle/>
          <a:p>
            <a:r>
              <a:rPr lang="en-IN" b="1" dirty="0"/>
              <a:t>SOFTWARE METRICS</a:t>
            </a:r>
            <a:endParaRPr lang="en-IN" dirty="0"/>
          </a:p>
        </p:txBody>
      </p:sp>
      <p:sp>
        <p:nvSpPr>
          <p:cNvPr id="3" name="Content Placeholder 2">
            <a:extLst>
              <a:ext uri="{FF2B5EF4-FFF2-40B4-BE49-F238E27FC236}">
                <a16:creationId xmlns:a16="http://schemas.microsoft.com/office/drawing/2014/main" id="{B941036D-C80C-4D9D-AC26-7294806792FF}"/>
              </a:ext>
            </a:extLst>
          </p:cNvPr>
          <p:cNvSpPr>
            <a:spLocks noGrp="1"/>
          </p:cNvSpPr>
          <p:nvPr>
            <p:ph idx="1"/>
          </p:nvPr>
        </p:nvSpPr>
        <p:spPr/>
        <p:txBody>
          <a:bodyPr>
            <a:normAutofit/>
          </a:bodyPr>
          <a:lstStyle/>
          <a:p>
            <a:pPr algn="just"/>
            <a:r>
              <a:rPr lang="en-IN" dirty="0"/>
              <a:t>Software metrics are quantifiable measures that could be used to measure different characteristics of a software system or the software-development process.</a:t>
            </a:r>
          </a:p>
          <a:p>
            <a:pPr algn="just"/>
            <a:r>
              <a:rPr lang="en-IN" dirty="0"/>
              <a:t>Software metrics can be defined as “The continuous application of measurement-based techniques to the software-development process and its products to supply meaningful and timely management information, together with the use of those techniques to improve that process and its products.”</a:t>
            </a:r>
          </a:p>
        </p:txBody>
      </p:sp>
    </p:spTree>
    <p:extLst>
      <p:ext uri="{BB962C8B-B14F-4D97-AF65-F5344CB8AC3E}">
        <p14:creationId xmlns:p14="http://schemas.microsoft.com/office/powerpoint/2010/main" val="162208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9F97D3-D646-4183-BAEE-159CE0FAA533}"/>
              </a:ext>
            </a:extLst>
          </p:cNvPr>
          <p:cNvPicPr>
            <a:picLocks noChangeAspect="1"/>
          </p:cNvPicPr>
          <p:nvPr/>
        </p:nvPicPr>
        <p:blipFill>
          <a:blip r:embed="rId2"/>
          <a:stretch>
            <a:fillRect/>
          </a:stretch>
        </p:blipFill>
        <p:spPr>
          <a:xfrm>
            <a:off x="1924050" y="200025"/>
            <a:ext cx="8343900" cy="6457950"/>
          </a:xfrm>
          <a:prstGeom prst="rect">
            <a:avLst/>
          </a:prstGeom>
        </p:spPr>
      </p:pic>
    </p:spTree>
    <p:extLst>
      <p:ext uri="{BB962C8B-B14F-4D97-AF65-F5344CB8AC3E}">
        <p14:creationId xmlns:p14="http://schemas.microsoft.com/office/powerpoint/2010/main" val="411510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D616-A9C6-4F74-8D2F-CAC20E73F9EA}"/>
              </a:ext>
            </a:extLst>
          </p:cNvPr>
          <p:cNvSpPr>
            <a:spLocks noGrp="1"/>
          </p:cNvSpPr>
          <p:nvPr>
            <p:ph type="title"/>
          </p:nvPr>
        </p:nvSpPr>
        <p:spPr/>
        <p:txBody>
          <a:bodyPr/>
          <a:lstStyle/>
          <a:p>
            <a:r>
              <a:rPr lang="en-IN" dirty="0"/>
              <a:t>Measures, Metrics, and Indicators</a:t>
            </a:r>
          </a:p>
        </p:txBody>
      </p:sp>
      <p:sp>
        <p:nvSpPr>
          <p:cNvPr id="3" name="Content Placeholder 2">
            <a:extLst>
              <a:ext uri="{FF2B5EF4-FFF2-40B4-BE49-F238E27FC236}">
                <a16:creationId xmlns:a16="http://schemas.microsoft.com/office/drawing/2014/main" id="{3B4139D5-6DEF-4BA2-BF43-1F52B41FEA15}"/>
              </a:ext>
            </a:extLst>
          </p:cNvPr>
          <p:cNvSpPr>
            <a:spLocks noGrp="1"/>
          </p:cNvSpPr>
          <p:nvPr>
            <p:ph idx="1"/>
          </p:nvPr>
        </p:nvSpPr>
        <p:spPr>
          <a:xfrm>
            <a:off x="487017" y="1451113"/>
            <a:ext cx="10866783" cy="4725850"/>
          </a:xfrm>
        </p:spPr>
        <p:txBody>
          <a:bodyPr>
            <a:normAutofit fontScale="92500" lnSpcReduction="10000"/>
          </a:bodyPr>
          <a:lstStyle/>
          <a:p>
            <a:pPr algn="just"/>
            <a:r>
              <a:rPr lang="en-IN" dirty="0"/>
              <a:t>A </a:t>
            </a:r>
            <a:r>
              <a:rPr lang="en-IN" i="1" dirty="0"/>
              <a:t>measure </a:t>
            </a:r>
            <a:r>
              <a:rPr lang="en-IN" dirty="0"/>
              <a:t>provides a quantitative indication of the extent, amount, dimension, capacity, or size of some attribute of a product or process.</a:t>
            </a:r>
          </a:p>
          <a:p>
            <a:pPr algn="just"/>
            <a:r>
              <a:rPr lang="en-IN" i="1" dirty="0"/>
              <a:t>Measurement </a:t>
            </a:r>
            <a:r>
              <a:rPr lang="en-IN" dirty="0"/>
              <a:t>is the act of determining a measure. The </a:t>
            </a:r>
            <a:r>
              <a:rPr lang="en-IN" i="1" dirty="0"/>
              <a:t>IEEE Standard Glossary of Software Engineering Terminology </a:t>
            </a:r>
            <a:r>
              <a:rPr lang="en-IN" dirty="0"/>
              <a:t>[IEE93b] defines </a:t>
            </a:r>
            <a:r>
              <a:rPr lang="en-IN" i="1" dirty="0"/>
              <a:t>metric </a:t>
            </a:r>
            <a:r>
              <a:rPr lang="en-IN" dirty="0"/>
              <a:t>as “a quantitative measure of the degree to which a system, component, or process possesses a given attribute.”</a:t>
            </a:r>
          </a:p>
          <a:p>
            <a:pPr algn="just"/>
            <a:r>
              <a:rPr lang="en-IN" dirty="0"/>
              <a:t>A software metric relates the individual measures in some way (e.g., the average number of errors found per review or the average number of errors found per unit test).</a:t>
            </a:r>
          </a:p>
          <a:p>
            <a:pPr algn="just"/>
            <a:r>
              <a:rPr lang="en-IN" dirty="0"/>
              <a:t>An </a:t>
            </a:r>
            <a:r>
              <a:rPr lang="en-IN" i="1" dirty="0"/>
              <a:t>indicator </a:t>
            </a:r>
            <a:r>
              <a:rPr lang="en-IN" dirty="0"/>
              <a:t>is a metric or combination of metrics that provides insight into the software process, a software project, or the product itself. An indicator provides insight that enables the project manager or software engineers to adjust the process, the project, or the product to make things better.</a:t>
            </a:r>
          </a:p>
        </p:txBody>
      </p:sp>
    </p:spTree>
    <p:extLst>
      <p:ext uri="{BB962C8B-B14F-4D97-AF65-F5344CB8AC3E}">
        <p14:creationId xmlns:p14="http://schemas.microsoft.com/office/powerpoint/2010/main" val="204344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48B0-572C-4A7C-93D5-6825F97AAA86}"/>
              </a:ext>
            </a:extLst>
          </p:cNvPr>
          <p:cNvSpPr>
            <a:spLocks noGrp="1"/>
          </p:cNvSpPr>
          <p:nvPr>
            <p:ph type="title"/>
          </p:nvPr>
        </p:nvSpPr>
        <p:spPr/>
        <p:txBody>
          <a:bodyPr/>
          <a:lstStyle/>
          <a:p>
            <a:r>
              <a:rPr lang="en-IN" dirty="0"/>
              <a:t>Measurement Principles</a:t>
            </a:r>
          </a:p>
        </p:txBody>
      </p:sp>
      <p:sp>
        <p:nvSpPr>
          <p:cNvPr id="3" name="Content Placeholder 2">
            <a:extLst>
              <a:ext uri="{FF2B5EF4-FFF2-40B4-BE49-F238E27FC236}">
                <a16:creationId xmlns:a16="http://schemas.microsoft.com/office/drawing/2014/main" id="{A58D6FB9-2E42-4A72-84EE-38EACCE73942}"/>
              </a:ext>
            </a:extLst>
          </p:cNvPr>
          <p:cNvSpPr>
            <a:spLocks noGrp="1"/>
          </p:cNvSpPr>
          <p:nvPr>
            <p:ph idx="1"/>
          </p:nvPr>
        </p:nvSpPr>
        <p:spPr>
          <a:xfrm>
            <a:off x="198783" y="1590261"/>
            <a:ext cx="11155017" cy="4586702"/>
          </a:xfrm>
        </p:spPr>
        <p:txBody>
          <a:bodyPr>
            <a:normAutofit fontScale="92500" lnSpcReduction="10000"/>
          </a:bodyPr>
          <a:lstStyle/>
          <a:p>
            <a:pPr marL="0" indent="0" algn="just">
              <a:buNone/>
            </a:pPr>
            <a:r>
              <a:rPr lang="en-IN" dirty="0"/>
              <a:t>Roche [Roc94] suggests a measurement process that can be characterized by five activities:</a:t>
            </a:r>
          </a:p>
          <a:p>
            <a:pPr marL="0" indent="0" algn="just">
              <a:buNone/>
            </a:pPr>
            <a:r>
              <a:rPr lang="en-IN" dirty="0"/>
              <a:t>• </a:t>
            </a:r>
            <a:r>
              <a:rPr lang="en-IN" i="1" dirty="0"/>
              <a:t>Formulation. </a:t>
            </a:r>
            <a:r>
              <a:rPr lang="en-IN" dirty="0"/>
              <a:t>The derivation of software measures and metrics appropriate for the representation of the software that is being considered.</a:t>
            </a:r>
          </a:p>
          <a:p>
            <a:pPr marL="0" indent="0" algn="just">
              <a:buNone/>
            </a:pPr>
            <a:r>
              <a:rPr lang="en-IN" dirty="0"/>
              <a:t>• </a:t>
            </a:r>
            <a:r>
              <a:rPr lang="en-IN" i="1" dirty="0"/>
              <a:t>Collection. </a:t>
            </a:r>
            <a:r>
              <a:rPr lang="en-IN" dirty="0"/>
              <a:t>The mechanism used to accumulate data required to derive the formulated metrics.</a:t>
            </a:r>
          </a:p>
          <a:p>
            <a:pPr marL="0" indent="0" algn="just">
              <a:buNone/>
            </a:pPr>
            <a:r>
              <a:rPr lang="en-IN" dirty="0"/>
              <a:t>• </a:t>
            </a:r>
            <a:r>
              <a:rPr lang="en-IN" i="1" dirty="0"/>
              <a:t>Analysis. </a:t>
            </a:r>
            <a:r>
              <a:rPr lang="en-IN" dirty="0"/>
              <a:t>The computation of metrics and the application of mathematical tools.</a:t>
            </a:r>
          </a:p>
          <a:p>
            <a:pPr marL="0" indent="0" algn="just">
              <a:buNone/>
            </a:pPr>
            <a:r>
              <a:rPr lang="en-IN" dirty="0"/>
              <a:t>• </a:t>
            </a:r>
            <a:r>
              <a:rPr lang="en-IN" i="1" dirty="0"/>
              <a:t>Interpretation. </a:t>
            </a:r>
            <a:r>
              <a:rPr lang="en-IN" dirty="0"/>
              <a:t>The evaluation of metrics resulting in insight into the quality of the representation.</a:t>
            </a:r>
          </a:p>
          <a:p>
            <a:pPr marL="0" indent="0" algn="just">
              <a:buNone/>
            </a:pPr>
            <a:r>
              <a:rPr lang="en-IN" dirty="0"/>
              <a:t>• </a:t>
            </a:r>
            <a:r>
              <a:rPr lang="en-IN" i="1" dirty="0"/>
              <a:t>Feedback. </a:t>
            </a:r>
            <a:r>
              <a:rPr lang="en-IN" dirty="0"/>
              <a:t>Recommendations derived from the interpretation of product metrics transmitted to the software team.</a:t>
            </a:r>
          </a:p>
        </p:txBody>
      </p:sp>
    </p:spTree>
    <p:extLst>
      <p:ext uri="{BB962C8B-B14F-4D97-AF65-F5344CB8AC3E}">
        <p14:creationId xmlns:p14="http://schemas.microsoft.com/office/powerpoint/2010/main" val="379342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0D47-A997-4993-870D-CF87BFB921BE}"/>
              </a:ext>
            </a:extLst>
          </p:cNvPr>
          <p:cNvSpPr>
            <a:spLocks noGrp="1"/>
          </p:cNvSpPr>
          <p:nvPr>
            <p:ph type="title"/>
          </p:nvPr>
        </p:nvSpPr>
        <p:spPr>
          <a:xfrm>
            <a:off x="92765" y="0"/>
            <a:ext cx="10515600" cy="1325563"/>
          </a:xfrm>
        </p:spPr>
        <p:txBody>
          <a:bodyPr/>
          <a:lstStyle/>
          <a:p>
            <a:r>
              <a:rPr lang="en-IN" dirty="0"/>
              <a:t>Metrics for Object-Oriented Design</a:t>
            </a:r>
          </a:p>
        </p:txBody>
      </p:sp>
      <p:sp>
        <p:nvSpPr>
          <p:cNvPr id="3" name="Content Placeholder 2">
            <a:extLst>
              <a:ext uri="{FF2B5EF4-FFF2-40B4-BE49-F238E27FC236}">
                <a16:creationId xmlns:a16="http://schemas.microsoft.com/office/drawing/2014/main" id="{FCD8B753-0766-49BA-9833-FDD321F1411B}"/>
              </a:ext>
            </a:extLst>
          </p:cNvPr>
          <p:cNvSpPr>
            <a:spLocks noGrp="1"/>
          </p:cNvSpPr>
          <p:nvPr>
            <p:ph idx="1"/>
          </p:nvPr>
        </p:nvSpPr>
        <p:spPr>
          <a:xfrm>
            <a:off x="347870" y="1162878"/>
            <a:ext cx="11005930" cy="5014085"/>
          </a:xfrm>
        </p:spPr>
        <p:txBody>
          <a:bodyPr>
            <a:normAutofit fontScale="92500" lnSpcReduction="10000"/>
          </a:bodyPr>
          <a:lstStyle/>
          <a:p>
            <a:pPr marL="0" indent="0" algn="just">
              <a:buNone/>
            </a:pPr>
            <a:r>
              <a:rPr lang="en-IN" dirty="0"/>
              <a:t>Whitmire [Whi97] describes nine distinct and measurable characteristics of an OO design:</a:t>
            </a:r>
          </a:p>
          <a:p>
            <a:pPr algn="just"/>
            <a:r>
              <a:rPr lang="en-IN" b="1" dirty="0"/>
              <a:t>Size. </a:t>
            </a:r>
            <a:r>
              <a:rPr lang="en-IN" dirty="0"/>
              <a:t>Size is defined in terms of four views: population, volume, length, and functionality. </a:t>
            </a:r>
            <a:r>
              <a:rPr lang="en-IN" i="1" dirty="0"/>
              <a:t>Population </a:t>
            </a:r>
            <a:r>
              <a:rPr lang="en-IN" dirty="0"/>
              <a:t>is measured by taking a static count of OO entities such as classes or operations. </a:t>
            </a:r>
            <a:r>
              <a:rPr lang="en-IN" i="1" dirty="0"/>
              <a:t>Volume </a:t>
            </a:r>
            <a:r>
              <a:rPr lang="en-IN" dirty="0"/>
              <a:t>measures are identical to population measures but are collected dynamically—at a given instant of time. </a:t>
            </a:r>
            <a:r>
              <a:rPr lang="en-IN" i="1" dirty="0"/>
              <a:t>Length </a:t>
            </a:r>
            <a:r>
              <a:rPr lang="en-IN" dirty="0"/>
              <a:t>is a measure of a chain of interconnected design elements (e.g., the depth of an inheritance tree is a measure of length). </a:t>
            </a:r>
            <a:r>
              <a:rPr lang="en-IN" i="1" dirty="0"/>
              <a:t>Functionality </a:t>
            </a:r>
            <a:r>
              <a:rPr lang="en-IN" dirty="0"/>
              <a:t>metrics provide an indirect indication of the value delivered to the customer by an OO application.</a:t>
            </a:r>
          </a:p>
          <a:p>
            <a:pPr algn="just"/>
            <a:r>
              <a:rPr lang="en-IN" b="1" dirty="0"/>
              <a:t>Complexity. </a:t>
            </a:r>
            <a:r>
              <a:rPr lang="en-IN" dirty="0"/>
              <a:t>Whitmire views complexity in terms of structural characteristics by examining how classes of an OO design are interrelated to one another.</a:t>
            </a:r>
          </a:p>
          <a:p>
            <a:pPr algn="just"/>
            <a:r>
              <a:rPr lang="en-IN" b="1" dirty="0"/>
              <a:t>Coupling. </a:t>
            </a:r>
            <a:r>
              <a:rPr lang="en-IN" dirty="0"/>
              <a:t>The physical connections between elements of the OO design (e.g., the number of collaborations between classes or the number of messages passed between objects) represent coupling within an OO system.</a:t>
            </a:r>
          </a:p>
        </p:txBody>
      </p:sp>
    </p:spTree>
    <p:extLst>
      <p:ext uri="{BB962C8B-B14F-4D97-AF65-F5344CB8AC3E}">
        <p14:creationId xmlns:p14="http://schemas.microsoft.com/office/powerpoint/2010/main" val="39257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2B48B-0531-418E-AFC0-F9120D46ADEC}"/>
              </a:ext>
            </a:extLst>
          </p:cNvPr>
          <p:cNvSpPr>
            <a:spLocks noGrp="1"/>
          </p:cNvSpPr>
          <p:nvPr>
            <p:ph idx="1"/>
          </p:nvPr>
        </p:nvSpPr>
        <p:spPr>
          <a:xfrm>
            <a:off x="367748" y="318052"/>
            <a:ext cx="10986052" cy="5858911"/>
          </a:xfrm>
        </p:spPr>
        <p:txBody>
          <a:bodyPr>
            <a:normAutofit lnSpcReduction="10000"/>
          </a:bodyPr>
          <a:lstStyle/>
          <a:p>
            <a:pPr algn="just"/>
            <a:r>
              <a:rPr lang="en-IN" b="1" dirty="0"/>
              <a:t>Sufficiency. </a:t>
            </a:r>
            <a:r>
              <a:rPr lang="en-IN" dirty="0"/>
              <a:t>Whitmire defines </a:t>
            </a:r>
            <a:r>
              <a:rPr lang="en-IN" i="1" dirty="0"/>
              <a:t>sufficiency </a:t>
            </a:r>
            <a:r>
              <a:rPr lang="en-IN" dirty="0"/>
              <a:t>as “the degree to which an abstraction possesses the features required of it, or the degree to which a design component possesses features in its abstraction, from the point of view of the current application.” Stated another way, we ask: “What properties does this abstraction (class) need to possess to be useful to me?” [Whi97]. In essence, a design component (e.g., a class) is </a:t>
            </a:r>
            <a:r>
              <a:rPr lang="en-IN" i="1" dirty="0"/>
              <a:t>sufficient </a:t>
            </a:r>
            <a:r>
              <a:rPr lang="en-IN" dirty="0"/>
              <a:t>if it fully reflects all properties of the application domain object that it is modeling—that is, that the abstraction (class) possesses the features required of it.</a:t>
            </a:r>
          </a:p>
          <a:p>
            <a:pPr algn="just"/>
            <a:r>
              <a:rPr lang="en-IN" b="1" dirty="0"/>
              <a:t>Completeness. </a:t>
            </a:r>
            <a:r>
              <a:rPr lang="en-IN" dirty="0"/>
              <a:t>The only difference between completeness and sufficiency is “the feature set against which we compare the abstraction or design component” [Whi97]. Sufficiency compares the abstraction from the point of view of the current application. </a:t>
            </a:r>
            <a:r>
              <a:rPr lang="en-IN" i="1" dirty="0"/>
              <a:t>Completeness </a:t>
            </a:r>
            <a:r>
              <a:rPr lang="en-IN" dirty="0"/>
              <a:t>considers multiple points of view, asking the question: “What properties are required to fully represent the problem domain object?”</a:t>
            </a:r>
          </a:p>
        </p:txBody>
      </p:sp>
    </p:spTree>
    <p:extLst>
      <p:ext uri="{BB962C8B-B14F-4D97-AF65-F5344CB8AC3E}">
        <p14:creationId xmlns:p14="http://schemas.microsoft.com/office/powerpoint/2010/main" val="96517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7970A-6D6D-4881-B173-2FC2E6011ACB}"/>
              </a:ext>
            </a:extLst>
          </p:cNvPr>
          <p:cNvSpPr>
            <a:spLocks noGrp="1"/>
          </p:cNvSpPr>
          <p:nvPr>
            <p:ph idx="1"/>
          </p:nvPr>
        </p:nvSpPr>
        <p:spPr>
          <a:xfrm>
            <a:off x="725557" y="357809"/>
            <a:ext cx="10628243" cy="5819154"/>
          </a:xfrm>
        </p:spPr>
        <p:txBody>
          <a:bodyPr>
            <a:normAutofit lnSpcReduction="10000"/>
          </a:bodyPr>
          <a:lstStyle/>
          <a:p>
            <a:pPr algn="just"/>
            <a:r>
              <a:rPr lang="en-IN" b="1" dirty="0"/>
              <a:t>Cohesion. </a:t>
            </a:r>
            <a:r>
              <a:rPr lang="en-IN" dirty="0"/>
              <a:t>The cohesiveness of a class is determined by examining the degree to which “the set of properties it possesses is part of the problem or design domain” [Whi97].</a:t>
            </a:r>
          </a:p>
          <a:p>
            <a:pPr algn="just"/>
            <a:r>
              <a:rPr lang="en-IN" b="1" dirty="0"/>
              <a:t>Primitiveness. </a:t>
            </a:r>
            <a:r>
              <a:rPr lang="en-IN" dirty="0"/>
              <a:t>A characteristic that is similar to simplicity, primitiveness (applied to both operations and classes) is the degree to which an operation is atomic—that is, the operation cannot be constructed out of a sequence of other operations contained within a class. A class that exhibits a high degree of primitiveness encapsulates only primitive operations.</a:t>
            </a:r>
          </a:p>
          <a:p>
            <a:pPr algn="just"/>
            <a:r>
              <a:rPr lang="en-IN" b="1" dirty="0"/>
              <a:t>Similarity. </a:t>
            </a:r>
            <a:r>
              <a:rPr lang="en-IN" dirty="0"/>
              <a:t>The degree to which two or more classes are similar in terms of their structure, function, behavior, or purpose is indicated by this measure.</a:t>
            </a:r>
          </a:p>
          <a:p>
            <a:pPr algn="just"/>
            <a:r>
              <a:rPr lang="en-IN" b="1" dirty="0"/>
              <a:t>Volatility. </a:t>
            </a:r>
            <a:r>
              <a:rPr lang="en-IN" dirty="0"/>
              <a:t>Volatility of an OO design component measures the likelihood that a change will occur.</a:t>
            </a:r>
          </a:p>
        </p:txBody>
      </p:sp>
    </p:spTree>
    <p:extLst>
      <p:ext uri="{BB962C8B-B14F-4D97-AF65-F5344CB8AC3E}">
        <p14:creationId xmlns:p14="http://schemas.microsoft.com/office/powerpoint/2010/main" val="153225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DA28-2915-4300-9507-09F0235D43EF}"/>
              </a:ext>
            </a:extLst>
          </p:cNvPr>
          <p:cNvSpPr>
            <a:spLocks noGrp="1"/>
          </p:cNvSpPr>
          <p:nvPr>
            <p:ph type="title"/>
          </p:nvPr>
        </p:nvSpPr>
        <p:spPr>
          <a:xfrm>
            <a:off x="498613" y="196159"/>
            <a:ext cx="10515600" cy="1325563"/>
          </a:xfrm>
        </p:spPr>
        <p:txBody>
          <a:bodyPr/>
          <a:lstStyle/>
          <a:p>
            <a:r>
              <a:rPr lang="en-IN" dirty="0"/>
              <a:t>Operation-Oriented Metrics</a:t>
            </a:r>
          </a:p>
        </p:txBody>
      </p:sp>
      <p:sp>
        <p:nvSpPr>
          <p:cNvPr id="3" name="Content Placeholder 2">
            <a:extLst>
              <a:ext uri="{FF2B5EF4-FFF2-40B4-BE49-F238E27FC236}">
                <a16:creationId xmlns:a16="http://schemas.microsoft.com/office/drawing/2014/main" id="{2CC2E4F1-6A10-4C27-92AF-808CCB84A59C}"/>
              </a:ext>
            </a:extLst>
          </p:cNvPr>
          <p:cNvSpPr>
            <a:spLocks noGrp="1"/>
          </p:cNvSpPr>
          <p:nvPr>
            <p:ph idx="1"/>
          </p:nvPr>
        </p:nvSpPr>
        <p:spPr>
          <a:xfrm>
            <a:off x="498612" y="1341784"/>
            <a:ext cx="10855187" cy="4835180"/>
          </a:xfrm>
        </p:spPr>
        <p:txBody>
          <a:bodyPr>
            <a:normAutofit fontScale="85000" lnSpcReduction="20000"/>
          </a:bodyPr>
          <a:lstStyle/>
          <a:p>
            <a:pPr algn="just"/>
            <a:r>
              <a:rPr lang="en-IN" dirty="0"/>
              <a:t>Churcher and Shepperd discuss this when they state: “Results of recent studies indicate that methods tend to be small, both in terms of number of statements and in logical complexity [Wil93], suggesting that connectivity structure of a system may be more important than the content of individual modules.” </a:t>
            </a:r>
          </a:p>
          <a:p>
            <a:pPr marL="0" indent="0" algn="just">
              <a:buNone/>
            </a:pPr>
            <a:r>
              <a:rPr lang="en-IN" dirty="0"/>
              <a:t>   Three simple metrics, proposed by Lorenz and Kidd [Lor94], are appropriate:</a:t>
            </a:r>
          </a:p>
          <a:p>
            <a:pPr algn="just"/>
            <a:r>
              <a:rPr lang="en-IN" b="1" dirty="0"/>
              <a:t>Average operation size (</a:t>
            </a:r>
            <a:r>
              <a:rPr lang="en-IN" b="1" dirty="0" err="1"/>
              <a:t>OSavg</a:t>
            </a:r>
            <a:r>
              <a:rPr lang="en-IN" b="1" dirty="0"/>
              <a:t>). </a:t>
            </a:r>
            <a:r>
              <a:rPr lang="en-IN" dirty="0"/>
              <a:t>Size can be determined by counting the number of lines of code or the number of messages sent by the operation. As the number of messages sent by a single operation increases, it is likely that responsibilities have not been well allocated within a class.</a:t>
            </a:r>
          </a:p>
          <a:p>
            <a:pPr algn="just"/>
            <a:r>
              <a:rPr lang="en-IN" b="1" dirty="0"/>
              <a:t>Operation complexity (OC). </a:t>
            </a:r>
            <a:r>
              <a:rPr lang="en-IN" dirty="0"/>
              <a:t>The complexity of an operation can be computed using any of the complexity metrics proposed for conventional software [Zus90]. Because operations should be limited to a specific responsibility, the designer should strive to keep OC as low as possible.</a:t>
            </a:r>
          </a:p>
          <a:p>
            <a:pPr algn="just"/>
            <a:r>
              <a:rPr lang="en-IN" b="1" dirty="0"/>
              <a:t>Average number of parameters per operation (</a:t>
            </a:r>
            <a:r>
              <a:rPr lang="en-IN" b="1" dirty="0" err="1"/>
              <a:t>NPavg</a:t>
            </a:r>
            <a:r>
              <a:rPr lang="en-IN" b="1" dirty="0"/>
              <a:t>). </a:t>
            </a:r>
            <a:r>
              <a:rPr lang="en-IN" dirty="0"/>
              <a:t>The larger the number of operation parameters, the more complex the collaboration between objects. In general, </a:t>
            </a:r>
            <a:r>
              <a:rPr lang="en-IN" dirty="0" err="1"/>
              <a:t>NPavg</a:t>
            </a:r>
            <a:r>
              <a:rPr lang="en-IN" dirty="0"/>
              <a:t> should be kept as low as possible.</a:t>
            </a:r>
          </a:p>
        </p:txBody>
      </p:sp>
    </p:spTree>
    <p:extLst>
      <p:ext uri="{BB962C8B-B14F-4D97-AF65-F5344CB8AC3E}">
        <p14:creationId xmlns:p14="http://schemas.microsoft.com/office/powerpoint/2010/main" val="2242683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1962</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Unit 2</vt:lpstr>
      <vt:lpstr>SOFTWARE METRICS</vt:lpstr>
      <vt:lpstr>PowerPoint Presentation</vt:lpstr>
      <vt:lpstr>Measures, Metrics, and Indicators</vt:lpstr>
      <vt:lpstr>Measurement Principles</vt:lpstr>
      <vt:lpstr>Metrics for Object-Oriented Design</vt:lpstr>
      <vt:lpstr>PowerPoint Presentation</vt:lpstr>
      <vt:lpstr>PowerPoint Presentation</vt:lpstr>
      <vt:lpstr>Operation-Oriented Metrics</vt:lpstr>
      <vt:lpstr>User Interface Design Metrics</vt:lpstr>
      <vt:lpstr>METRICS FOR SOURCE CODE</vt:lpstr>
      <vt:lpstr>PowerPoint Presentation</vt:lpstr>
      <vt:lpstr>Halstead Metrics Applied to Testing</vt:lpstr>
      <vt:lpstr>PowerPoint Presentation</vt:lpstr>
      <vt:lpstr>METRICS FOR SOFTWARE QUALITY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sweety</dc:creator>
  <cp:lastModifiedBy>sweety</cp:lastModifiedBy>
  <cp:revision>19</cp:revision>
  <dcterms:created xsi:type="dcterms:W3CDTF">2020-01-10T02:39:42Z</dcterms:created>
  <dcterms:modified xsi:type="dcterms:W3CDTF">2020-02-06T12:14:45Z</dcterms:modified>
</cp:coreProperties>
</file>