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5" r:id="rId7"/>
    <p:sldId id="261" r:id="rId8"/>
    <p:sldId id="262" r:id="rId9"/>
    <p:sldId id="263" r:id="rId10"/>
    <p:sldId id="264"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6" d="100"/>
          <a:sy n="76"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157124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304327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3431266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0BF559-D4D9-45CB-B1FB-75F3F7D1788A}" type="slidenum">
              <a:rPr lang="en-IN" smtClean="0"/>
              <a:t>‹#›</a:t>
            </a:fld>
            <a:endParaRPr lang="en-IN"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6245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71468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211066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813049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2718354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296003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282403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182163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113272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384029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345647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80721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43083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542CD-D84E-4785-A0C9-2EFCE2BE41B7}" type="datetimeFigureOut">
              <a:rPr lang="en-IN" smtClean="0"/>
              <a:t>13-10-2022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0BF559-D4D9-45CB-B1FB-75F3F7D1788A}" type="slidenum">
              <a:rPr lang="en-IN" smtClean="0"/>
              <a:t>‹#›</a:t>
            </a:fld>
            <a:endParaRPr lang="en-IN" dirty="0"/>
          </a:p>
        </p:txBody>
      </p:sp>
    </p:spTree>
    <p:extLst>
      <p:ext uri="{BB962C8B-B14F-4D97-AF65-F5344CB8AC3E}">
        <p14:creationId xmlns:p14="http://schemas.microsoft.com/office/powerpoint/2010/main" val="104222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26542CD-D84E-4785-A0C9-2EFCE2BE41B7}" type="datetimeFigureOut">
              <a:rPr lang="en-IN" smtClean="0"/>
              <a:t>13-10-2022</a:t>
            </a:fld>
            <a:endParaRPr lang="en-IN"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70BF559-D4D9-45CB-B1FB-75F3F7D1788A}" type="slidenum">
              <a:rPr lang="en-IN" smtClean="0"/>
              <a:t>‹#›</a:t>
            </a:fld>
            <a:endParaRPr lang="en-IN" dirty="0"/>
          </a:p>
        </p:txBody>
      </p:sp>
    </p:spTree>
    <p:extLst>
      <p:ext uri="{BB962C8B-B14F-4D97-AF65-F5344CB8AC3E}">
        <p14:creationId xmlns:p14="http://schemas.microsoft.com/office/powerpoint/2010/main" val="35520085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983385"/>
            <a:ext cx="8615944" cy="3033115"/>
          </a:xfrm>
          <a:prstGeom prst="rect">
            <a:avLst/>
          </a:prstGeom>
        </p:spPr>
      </p:pic>
      <p:sp>
        <p:nvSpPr>
          <p:cNvPr id="4" name="Rectangle 3"/>
          <p:cNvSpPr/>
          <p:nvPr/>
        </p:nvSpPr>
        <p:spPr>
          <a:xfrm>
            <a:off x="1544226" y="667725"/>
            <a:ext cx="9657614" cy="156966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smtClean="0">
                <a:ln/>
                <a:solidFill>
                  <a:schemeClr val="accent3"/>
                </a:solidFill>
              </a:rPr>
              <a:t>Audio Detection in Online Proctored Exam</a:t>
            </a:r>
            <a:endParaRPr lang="en-IN" sz="4800" b="1" dirty="0">
              <a:ln/>
              <a:solidFill>
                <a:schemeClr val="accent3"/>
              </a:solidFill>
            </a:endParaRPr>
          </a:p>
        </p:txBody>
      </p:sp>
      <p:sp>
        <p:nvSpPr>
          <p:cNvPr id="3" name="Rectangle 2"/>
          <p:cNvSpPr/>
          <p:nvPr/>
        </p:nvSpPr>
        <p:spPr>
          <a:xfrm>
            <a:off x="248466" y="5509060"/>
            <a:ext cx="3519425" cy="523220"/>
          </a:xfrm>
          <a:prstGeom prst="rect">
            <a:avLst/>
          </a:prstGeom>
          <a:noFill/>
        </p:spPr>
        <p:txBody>
          <a:bodyPr wrap="none" lIns="91440" tIns="45720" rIns="91440" bIns="45720">
            <a:spAutoFit/>
          </a:bodyPr>
          <a:lstStyle/>
          <a:p>
            <a:pPr algn="ctr"/>
            <a:r>
              <a:rPr lang="en-US"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Intern : Swapnil Jadhav</a:t>
            </a:r>
            <a:endPar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Rectangle 4"/>
          <p:cNvSpPr/>
          <p:nvPr/>
        </p:nvSpPr>
        <p:spPr>
          <a:xfrm>
            <a:off x="4189907" y="5509060"/>
            <a:ext cx="4613827" cy="523220"/>
          </a:xfrm>
          <a:prstGeom prst="rect">
            <a:avLst/>
          </a:prstGeom>
          <a:noFill/>
        </p:spPr>
        <p:txBody>
          <a:bodyPr wrap="none" lIns="91440" tIns="45720" rIns="91440" bIns="45720">
            <a:spAutoFit/>
          </a:bodyPr>
          <a:lstStyle/>
          <a:p>
            <a:pPr algn="ctr"/>
            <a:r>
              <a:rPr lang="en-US"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Project Manager: Deepak Mali</a:t>
            </a:r>
            <a:endPar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07175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500" y="998835"/>
            <a:ext cx="2624758" cy="707886"/>
          </a:xfrm>
          <a:prstGeom prst="rect">
            <a:avLst/>
          </a:prstGeom>
          <a:noFill/>
        </p:spPr>
        <p:txBody>
          <a:bodyPr wrap="none" lIns="91440" tIns="45720" rIns="91440" bIns="45720">
            <a:spAutoFit/>
          </a:bodyPr>
          <a:lstStyle/>
          <a:p>
            <a:pPr algn="ctr"/>
            <a:r>
              <a:rPr lang="en-US" sz="4000" b="0" cap="none" spc="0" dirty="0" smtClean="0">
                <a:ln w="0"/>
                <a:solidFill>
                  <a:schemeClr val="accent3">
                    <a:lumMod val="75000"/>
                  </a:schemeClr>
                </a:solidFill>
                <a:effectLst>
                  <a:outerShdw blurRad="38100" dist="19050" dir="2700000" algn="tl" rotWithShape="0">
                    <a:schemeClr val="dk1">
                      <a:alpha val="40000"/>
                    </a:schemeClr>
                  </a:outerShdw>
                </a:effectLst>
              </a:rPr>
              <a:t>Advantages</a:t>
            </a:r>
            <a:endParaRPr lang="en-US" sz="4000" b="0" cap="none" spc="0" dirty="0">
              <a:ln w="0"/>
              <a:solidFill>
                <a:schemeClr val="accent3">
                  <a:lumMod val="75000"/>
                </a:schemeClr>
              </a:solidFill>
              <a:effectLst>
                <a:outerShdw blurRad="38100" dist="19050" dir="2700000" algn="tl" rotWithShape="0">
                  <a:schemeClr val="dk1">
                    <a:alpha val="40000"/>
                  </a:schemeClr>
                </a:outerShdw>
              </a:effectLst>
            </a:endParaRPr>
          </a:p>
        </p:txBody>
      </p:sp>
      <p:sp>
        <p:nvSpPr>
          <p:cNvPr id="3" name="TextBox 2"/>
          <p:cNvSpPr txBox="1"/>
          <p:nvPr/>
        </p:nvSpPr>
        <p:spPr>
          <a:xfrm>
            <a:off x="1333500" y="2476500"/>
            <a:ext cx="9537700" cy="1815882"/>
          </a:xfrm>
          <a:prstGeom prst="rect">
            <a:avLst/>
          </a:prstGeom>
          <a:noFill/>
        </p:spPr>
        <p:txBody>
          <a:bodyPr wrap="square" rtlCol="0">
            <a:spAutoFit/>
          </a:bodyPr>
          <a:lstStyle/>
          <a:p>
            <a:pPr marL="342900" indent="-342900">
              <a:buAutoNum type="arabicPeriod"/>
            </a:pPr>
            <a:r>
              <a:rPr lang="en-US" sz="2800" dirty="0" smtClean="0">
                <a:solidFill>
                  <a:schemeClr val="accent5">
                    <a:lumMod val="75000"/>
                  </a:schemeClr>
                </a:solidFill>
              </a:rPr>
              <a:t>Speaking with someone else while exam, can be avoided.</a:t>
            </a:r>
          </a:p>
          <a:p>
            <a:pPr marL="342900" indent="-342900">
              <a:buAutoNum type="arabicPeriod"/>
            </a:pPr>
            <a:r>
              <a:rPr lang="en-US" sz="2800" dirty="0" smtClean="0">
                <a:solidFill>
                  <a:schemeClr val="accent5">
                    <a:lumMod val="75000"/>
                  </a:schemeClr>
                </a:solidFill>
              </a:rPr>
              <a:t>Proof for future reference and Invigilator.</a:t>
            </a:r>
          </a:p>
          <a:p>
            <a:pPr marL="342900" indent="-342900">
              <a:buAutoNum type="arabicPeriod"/>
            </a:pPr>
            <a:r>
              <a:rPr lang="en-US" sz="2800" dirty="0" smtClean="0">
                <a:solidFill>
                  <a:schemeClr val="accent5">
                    <a:lumMod val="75000"/>
                  </a:schemeClr>
                </a:solidFill>
              </a:rPr>
              <a:t>Automatic process. No need to check for recording. </a:t>
            </a:r>
          </a:p>
          <a:p>
            <a:endParaRPr lang="en-IN" sz="2800" dirty="0">
              <a:solidFill>
                <a:schemeClr val="accent5">
                  <a:lumMod val="75000"/>
                </a:schemeClr>
              </a:solidFill>
            </a:endParaRPr>
          </a:p>
        </p:txBody>
      </p:sp>
    </p:spTree>
    <p:extLst>
      <p:ext uri="{BB962C8B-B14F-4D97-AF65-F5344CB8AC3E}">
        <p14:creationId xmlns:p14="http://schemas.microsoft.com/office/powerpoint/2010/main" val="1635255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500" y="1036935"/>
            <a:ext cx="3192221" cy="707886"/>
          </a:xfrm>
          <a:prstGeom prst="rect">
            <a:avLst/>
          </a:prstGeom>
          <a:noFill/>
        </p:spPr>
        <p:txBody>
          <a:bodyPr wrap="none" lIns="91440" tIns="45720" rIns="91440" bIns="45720">
            <a:spAutoFit/>
          </a:bodyPr>
          <a:lstStyle/>
          <a:p>
            <a:pPr algn="ctr"/>
            <a:r>
              <a:rPr lang="en-US" sz="4000" dirty="0" smtClean="0">
                <a:ln w="0"/>
                <a:solidFill>
                  <a:schemeClr val="accent3">
                    <a:lumMod val="75000"/>
                  </a:schemeClr>
                </a:solidFill>
                <a:effectLst>
                  <a:outerShdw blurRad="38100" dist="19050" dir="2700000" algn="tl" rotWithShape="0">
                    <a:schemeClr val="dk1">
                      <a:alpha val="40000"/>
                    </a:schemeClr>
                  </a:outerShdw>
                </a:effectLst>
              </a:rPr>
              <a:t>Disad</a:t>
            </a:r>
            <a:r>
              <a:rPr lang="en-US" sz="4000" b="0" cap="none" spc="0" dirty="0" smtClean="0">
                <a:ln w="0"/>
                <a:solidFill>
                  <a:schemeClr val="accent3">
                    <a:lumMod val="75000"/>
                  </a:schemeClr>
                </a:solidFill>
                <a:effectLst>
                  <a:outerShdw blurRad="38100" dist="19050" dir="2700000" algn="tl" rotWithShape="0">
                    <a:schemeClr val="dk1">
                      <a:alpha val="40000"/>
                    </a:schemeClr>
                  </a:outerShdw>
                </a:effectLst>
              </a:rPr>
              <a:t>vantages</a:t>
            </a:r>
            <a:endParaRPr lang="en-US" sz="4000" b="0" cap="none" spc="0" dirty="0">
              <a:ln w="0"/>
              <a:solidFill>
                <a:schemeClr val="accent3">
                  <a:lumMod val="75000"/>
                </a:schemeClr>
              </a:solidFill>
              <a:effectLst>
                <a:outerShdw blurRad="38100" dist="19050" dir="2700000" algn="tl" rotWithShape="0">
                  <a:schemeClr val="dk1">
                    <a:alpha val="40000"/>
                  </a:schemeClr>
                </a:outerShdw>
              </a:effectLst>
            </a:endParaRPr>
          </a:p>
        </p:txBody>
      </p:sp>
      <p:sp>
        <p:nvSpPr>
          <p:cNvPr id="3" name="TextBox 2"/>
          <p:cNvSpPr txBox="1"/>
          <p:nvPr/>
        </p:nvSpPr>
        <p:spPr>
          <a:xfrm>
            <a:off x="1333500" y="2108200"/>
            <a:ext cx="9537700" cy="954107"/>
          </a:xfrm>
          <a:prstGeom prst="rect">
            <a:avLst/>
          </a:prstGeom>
          <a:noFill/>
        </p:spPr>
        <p:txBody>
          <a:bodyPr wrap="square" rtlCol="0">
            <a:spAutoFit/>
          </a:bodyPr>
          <a:lstStyle/>
          <a:p>
            <a:pPr marL="342900" indent="-342900">
              <a:buAutoNum type="arabicPeriod"/>
            </a:pPr>
            <a:r>
              <a:rPr lang="en-US" sz="2800" dirty="0" smtClean="0">
                <a:solidFill>
                  <a:schemeClr val="accent5">
                    <a:lumMod val="75000"/>
                  </a:schemeClr>
                </a:solidFill>
              </a:rPr>
              <a:t>Candidate can cover microphone with something. </a:t>
            </a:r>
          </a:p>
          <a:p>
            <a:endParaRPr lang="en-IN" sz="2800" dirty="0">
              <a:solidFill>
                <a:schemeClr val="accent5">
                  <a:lumMod val="75000"/>
                </a:schemeClr>
              </a:solidFill>
            </a:endParaRPr>
          </a:p>
        </p:txBody>
      </p:sp>
    </p:spTree>
    <p:extLst>
      <p:ext uri="{BB962C8B-B14F-4D97-AF65-F5344CB8AC3E}">
        <p14:creationId xmlns:p14="http://schemas.microsoft.com/office/powerpoint/2010/main" val="2365460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1465" y="1303635"/>
            <a:ext cx="1907895" cy="707886"/>
          </a:xfrm>
          <a:prstGeom prst="rect">
            <a:avLst/>
          </a:prstGeom>
          <a:noFill/>
        </p:spPr>
        <p:txBody>
          <a:bodyPr wrap="none" lIns="91440" tIns="45720" rIns="91440" bIns="45720">
            <a:spAutoFit/>
          </a:bodyPr>
          <a:lstStyle/>
          <a:p>
            <a:pPr algn="ctr"/>
            <a:r>
              <a:rPr lang="en-US" sz="4000" b="0" cap="none" spc="0" dirty="0" smtClean="0">
                <a:ln w="0"/>
                <a:solidFill>
                  <a:schemeClr val="accent3">
                    <a:lumMod val="75000"/>
                  </a:schemeClr>
                </a:solidFill>
                <a:effectLst>
                  <a:outerShdw blurRad="38100" dist="19050" dir="2700000" algn="tl" rotWithShape="0">
                    <a:schemeClr val="dk1">
                      <a:alpha val="40000"/>
                    </a:schemeClr>
                  </a:outerShdw>
                </a:effectLst>
              </a:rPr>
              <a:t>Solution </a:t>
            </a:r>
            <a:endParaRPr lang="en-US" sz="4000" b="0" cap="none" spc="0" dirty="0">
              <a:ln w="0"/>
              <a:solidFill>
                <a:schemeClr val="accent3">
                  <a:lumMod val="75000"/>
                </a:schemeClr>
              </a:solidFill>
              <a:effectLst>
                <a:outerShdw blurRad="38100" dist="19050" dir="2700000" algn="tl" rotWithShape="0">
                  <a:schemeClr val="dk1">
                    <a:alpha val="40000"/>
                  </a:schemeClr>
                </a:outerShdw>
              </a:effectLst>
            </a:endParaRPr>
          </a:p>
        </p:txBody>
      </p:sp>
      <p:sp>
        <p:nvSpPr>
          <p:cNvPr id="5" name="TextBox 4"/>
          <p:cNvSpPr txBox="1"/>
          <p:nvPr/>
        </p:nvSpPr>
        <p:spPr>
          <a:xfrm>
            <a:off x="939800" y="2501900"/>
            <a:ext cx="10629900" cy="1815882"/>
          </a:xfrm>
          <a:prstGeom prst="rect">
            <a:avLst/>
          </a:prstGeom>
          <a:noFill/>
        </p:spPr>
        <p:txBody>
          <a:bodyPr wrap="square" rtlCol="0">
            <a:spAutoFit/>
          </a:bodyPr>
          <a:lstStyle/>
          <a:p>
            <a:r>
              <a:rPr lang="en-US" sz="2800" dirty="0" smtClean="0"/>
              <a:t>At the start of the exam, We can ask for candidates name and give instructions to him by his name. </a:t>
            </a:r>
            <a:endParaRPr lang="en-US" sz="2800" dirty="0"/>
          </a:p>
          <a:p>
            <a:r>
              <a:rPr lang="en-US" sz="2800" dirty="0" smtClean="0"/>
              <a:t>This will ensure that his microphone is not covered by anything and ON. So, we can minimize the malpractice.</a:t>
            </a:r>
            <a:endParaRPr lang="en-IN" sz="2800" dirty="0"/>
          </a:p>
        </p:txBody>
      </p:sp>
    </p:spTree>
    <p:extLst>
      <p:ext uri="{BB962C8B-B14F-4D97-AF65-F5344CB8AC3E}">
        <p14:creationId xmlns:p14="http://schemas.microsoft.com/office/powerpoint/2010/main" val="1424193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5280" y="2433935"/>
            <a:ext cx="8197052"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Any Doubts or Suggestion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06600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5800" y="2400300"/>
            <a:ext cx="5346277" cy="1323439"/>
          </a:xfrm>
          <a:prstGeom prst="rect">
            <a:avLst/>
          </a:prstGeom>
          <a:noFill/>
        </p:spPr>
        <p:txBody>
          <a:bodyPr wrap="square" lIns="91440" tIns="45720" rIns="91440" bIns="45720">
            <a:spAutoFit/>
          </a:bodyPr>
          <a:lstStyle/>
          <a:p>
            <a:pPr algn="ctr"/>
            <a:r>
              <a:rPr lang="en-US" sz="80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 !</a:t>
            </a:r>
            <a:endParaRPr lang="en-US" sz="8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11660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01361" y="1242609"/>
            <a:ext cx="2208406" cy="338554"/>
          </a:xfrm>
          <a:prstGeom prst="rect">
            <a:avLst/>
          </a:prstGeom>
          <a:noFill/>
          <a:ln>
            <a:solidFill>
              <a:schemeClr val="tx1"/>
            </a:solidFill>
          </a:ln>
        </p:spPr>
        <p:txBody>
          <a:bodyPr wrap="square" rtlCol="0">
            <a:spAutoFit/>
          </a:bodyPr>
          <a:lstStyle/>
          <a:p>
            <a:pPr algn="ctr"/>
            <a:r>
              <a:rPr lang="en-US" sz="1600" dirty="0" smtClean="0"/>
              <a:t>Sound Detected </a:t>
            </a:r>
            <a:endParaRPr lang="en-IN" sz="1600" dirty="0"/>
          </a:p>
        </p:txBody>
      </p:sp>
      <p:grpSp>
        <p:nvGrpSpPr>
          <p:cNvPr id="143" name="Group 142"/>
          <p:cNvGrpSpPr/>
          <p:nvPr/>
        </p:nvGrpSpPr>
        <p:grpSpPr>
          <a:xfrm>
            <a:off x="2821455" y="1110106"/>
            <a:ext cx="7440555" cy="4965700"/>
            <a:chOff x="3706831" y="665120"/>
            <a:chExt cx="7124830" cy="4973680"/>
          </a:xfrm>
        </p:grpSpPr>
        <p:sp>
          <p:nvSpPr>
            <p:cNvPr id="3" name="TextBox 2"/>
            <p:cNvSpPr txBox="1"/>
            <p:nvPr/>
          </p:nvSpPr>
          <p:spPr>
            <a:xfrm>
              <a:off x="6537713" y="1627002"/>
              <a:ext cx="2171925" cy="647370"/>
            </a:xfrm>
            <a:prstGeom prst="rect">
              <a:avLst/>
            </a:prstGeom>
            <a:noFill/>
            <a:ln>
              <a:solidFill>
                <a:schemeClr val="tx1"/>
              </a:solidFill>
            </a:ln>
          </p:spPr>
          <p:txBody>
            <a:bodyPr wrap="square" rtlCol="0">
              <a:spAutoFit/>
            </a:bodyPr>
            <a:lstStyle/>
            <a:p>
              <a:pPr algn="ctr"/>
              <a:r>
                <a:rPr lang="en-IN" dirty="0" smtClean="0"/>
                <a:t>Google Speech to Text API</a:t>
              </a:r>
              <a:endParaRPr lang="en-IN" dirty="0"/>
            </a:p>
          </p:txBody>
        </p:sp>
        <p:sp>
          <p:nvSpPr>
            <p:cNvPr id="2" name="TextBox 1"/>
            <p:cNvSpPr txBox="1"/>
            <p:nvPr/>
          </p:nvSpPr>
          <p:spPr>
            <a:xfrm>
              <a:off x="6967515" y="665120"/>
              <a:ext cx="1312322" cy="604531"/>
            </a:xfrm>
            <a:prstGeom prst="rect">
              <a:avLst/>
            </a:prstGeom>
            <a:noFill/>
            <a:ln>
              <a:solidFill>
                <a:schemeClr val="tx1"/>
              </a:solidFill>
            </a:ln>
          </p:spPr>
          <p:txBody>
            <a:bodyPr wrap="square" rtlCol="0">
              <a:spAutoFit/>
            </a:bodyPr>
            <a:lstStyle/>
            <a:p>
              <a:pPr algn="ctr"/>
              <a:r>
                <a:rPr lang="en-US" dirty="0" smtClean="0"/>
                <a:t>Start audio recording</a:t>
              </a:r>
              <a:endParaRPr lang="en-IN" dirty="0"/>
            </a:p>
          </p:txBody>
        </p:sp>
        <p:sp>
          <p:nvSpPr>
            <p:cNvPr id="4" name="TextBox 3"/>
            <p:cNvSpPr txBox="1"/>
            <p:nvPr/>
          </p:nvSpPr>
          <p:spPr>
            <a:xfrm>
              <a:off x="7039907" y="2515842"/>
              <a:ext cx="1167540" cy="1122700"/>
            </a:xfrm>
            <a:prstGeom prst="rect">
              <a:avLst/>
            </a:prstGeom>
            <a:noFill/>
            <a:ln>
              <a:solidFill>
                <a:schemeClr val="tx1"/>
              </a:solidFill>
            </a:ln>
          </p:spPr>
          <p:txBody>
            <a:bodyPr wrap="square" rtlCol="0">
              <a:spAutoFit/>
            </a:bodyPr>
            <a:lstStyle/>
            <a:p>
              <a:pPr algn="ctr"/>
              <a:r>
                <a:rPr lang="en-US" dirty="0" smtClean="0"/>
                <a:t>Stopwords Removed and compared</a:t>
              </a:r>
              <a:endParaRPr lang="en-IN" dirty="0"/>
            </a:p>
          </p:txBody>
        </p:sp>
        <p:sp>
          <p:nvSpPr>
            <p:cNvPr id="5" name="TextBox 4"/>
            <p:cNvSpPr txBox="1"/>
            <p:nvPr/>
          </p:nvSpPr>
          <p:spPr>
            <a:xfrm>
              <a:off x="3706831" y="2777377"/>
              <a:ext cx="1779505" cy="599628"/>
            </a:xfrm>
            <a:prstGeom prst="rect">
              <a:avLst/>
            </a:prstGeom>
            <a:noFill/>
            <a:ln>
              <a:solidFill>
                <a:schemeClr val="tx1"/>
              </a:solidFill>
            </a:ln>
          </p:spPr>
          <p:txBody>
            <a:bodyPr wrap="square" rtlCol="0">
              <a:spAutoFit/>
            </a:bodyPr>
            <a:lstStyle/>
            <a:p>
              <a:pPr algn="ctr"/>
              <a:r>
                <a:rPr lang="en-IN" sz="1600" dirty="0" smtClean="0"/>
                <a:t>Text from Question and Answer </a:t>
              </a:r>
              <a:r>
                <a:rPr lang="en-IN" sz="1600" dirty="0"/>
                <a:t>p</a:t>
              </a:r>
              <a:r>
                <a:rPr lang="en-IN" sz="1600" dirty="0" smtClean="0"/>
                <a:t>aper </a:t>
              </a:r>
              <a:endParaRPr lang="en-IN" sz="1600" dirty="0"/>
            </a:p>
          </p:txBody>
        </p:sp>
        <p:sp>
          <p:nvSpPr>
            <p:cNvPr id="9" name="TextBox 8"/>
            <p:cNvSpPr txBox="1"/>
            <p:nvPr/>
          </p:nvSpPr>
          <p:spPr>
            <a:xfrm>
              <a:off x="5486336" y="2796627"/>
              <a:ext cx="1972494" cy="212591"/>
            </a:xfrm>
            <a:prstGeom prst="rect">
              <a:avLst/>
            </a:prstGeom>
            <a:noFill/>
          </p:spPr>
          <p:txBody>
            <a:bodyPr wrap="square" rtlCol="0">
              <a:spAutoFit/>
            </a:bodyPr>
            <a:lstStyle/>
            <a:p>
              <a:r>
                <a:rPr lang="en-IN" sz="1600" dirty="0" smtClean="0"/>
                <a:t>Compared with</a:t>
              </a:r>
              <a:endParaRPr lang="en-IN" sz="1600" dirty="0"/>
            </a:p>
          </p:txBody>
        </p:sp>
        <p:sp>
          <p:nvSpPr>
            <p:cNvPr id="11" name="TextBox 10"/>
            <p:cNvSpPr txBox="1"/>
            <p:nvPr/>
          </p:nvSpPr>
          <p:spPr>
            <a:xfrm>
              <a:off x="6893861" y="4013329"/>
              <a:ext cx="1459629" cy="585715"/>
            </a:xfrm>
            <a:prstGeom prst="rect">
              <a:avLst/>
            </a:prstGeom>
            <a:noFill/>
            <a:ln>
              <a:solidFill>
                <a:schemeClr val="tx1"/>
              </a:solidFill>
            </a:ln>
          </p:spPr>
          <p:txBody>
            <a:bodyPr wrap="square" rtlCol="0">
              <a:spAutoFit/>
            </a:bodyPr>
            <a:lstStyle/>
            <a:p>
              <a:pPr algn="ctr"/>
              <a:r>
                <a:rPr lang="en-US" sz="1600" dirty="0" smtClean="0"/>
                <a:t>Common Words Detectection </a:t>
              </a:r>
              <a:endParaRPr lang="en-IN" sz="1600" dirty="0"/>
            </a:p>
          </p:txBody>
        </p:sp>
        <p:sp>
          <p:nvSpPr>
            <p:cNvPr id="29" name="TextBox 28"/>
            <p:cNvSpPr txBox="1"/>
            <p:nvPr/>
          </p:nvSpPr>
          <p:spPr>
            <a:xfrm>
              <a:off x="4481816" y="4013329"/>
              <a:ext cx="1015646" cy="546956"/>
            </a:xfrm>
            <a:prstGeom prst="rect">
              <a:avLst/>
            </a:prstGeom>
            <a:noFill/>
            <a:ln>
              <a:solidFill>
                <a:schemeClr val="tx1"/>
              </a:solidFill>
            </a:ln>
          </p:spPr>
          <p:txBody>
            <a:bodyPr wrap="square" rtlCol="0">
              <a:spAutoFit/>
            </a:bodyPr>
            <a:lstStyle/>
            <a:p>
              <a:pPr algn="ctr"/>
              <a:r>
                <a:rPr lang="en-US" sz="1600" dirty="0" smtClean="0"/>
                <a:t>Noise Warning </a:t>
              </a:r>
              <a:endParaRPr lang="en-IN" sz="1600" dirty="0"/>
            </a:p>
          </p:txBody>
        </p:sp>
        <p:cxnSp>
          <p:nvCxnSpPr>
            <p:cNvPr id="31" name="Straight Arrow Connector 30"/>
            <p:cNvCxnSpPr>
              <a:stCxn id="10" idx="3"/>
              <a:endCxn id="2" idx="1"/>
            </p:cNvCxnSpPr>
            <p:nvPr/>
          </p:nvCxnSpPr>
          <p:spPr>
            <a:xfrm>
              <a:off x="6472583" y="967385"/>
              <a:ext cx="4949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 idx="2"/>
              <a:endCxn id="3" idx="0"/>
            </p:cNvCxnSpPr>
            <p:nvPr/>
          </p:nvCxnSpPr>
          <p:spPr>
            <a:xfrm flipH="1">
              <a:off x="7623676" y="1269651"/>
              <a:ext cx="1" cy="357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 idx="2"/>
              <a:endCxn id="4" idx="0"/>
            </p:cNvCxnSpPr>
            <p:nvPr/>
          </p:nvCxnSpPr>
          <p:spPr>
            <a:xfrm>
              <a:off x="7623676" y="2274372"/>
              <a:ext cx="2" cy="241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3"/>
              <a:endCxn id="4" idx="1"/>
            </p:cNvCxnSpPr>
            <p:nvPr/>
          </p:nvCxnSpPr>
          <p:spPr>
            <a:xfrm>
              <a:off x="5486336" y="3077191"/>
              <a:ext cx="155357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1"/>
              <a:endCxn id="29" idx="3"/>
            </p:cNvCxnSpPr>
            <p:nvPr/>
          </p:nvCxnSpPr>
          <p:spPr>
            <a:xfrm flipH="1" flipV="1">
              <a:off x="5497462" y="4286807"/>
              <a:ext cx="1396399" cy="1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262486" y="4135071"/>
              <a:ext cx="1569175" cy="339098"/>
            </a:xfrm>
            <a:prstGeom prst="rect">
              <a:avLst/>
            </a:prstGeom>
            <a:noFill/>
            <a:ln>
              <a:solidFill>
                <a:schemeClr val="tx1"/>
              </a:solidFill>
            </a:ln>
          </p:spPr>
          <p:txBody>
            <a:bodyPr wrap="square" rtlCol="0">
              <a:spAutoFit/>
            </a:bodyPr>
            <a:lstStyle/>
            <a:p>
              <a:pPr algn="ctr"/>
              <a:r>
                <a:rPr lang="en-US" sz="1600" dirty="0" smtClean="0"/>
                <a:t>CheatingWarning </a:t>
              </a:r>
              <a:endParaRPr lang="en-IN" sz="1600" dirty="0"/>
            </a:p>
          </p:txBody>
        </p:sp>
        <p:cxnSp>
          <p:nvCxnSpPr>
            <p:cNvPr id="54" name="Straight Arrow Connector 53"/>
            <p:cNvCxnSpPr>
              <a:stCxn id="11" idx="3"/>
              <a:endCxn id="52" idx="1"/>
            </p:cNvCxnSpPr>
            <p:nvPr/>
          </p:nvCxnSpPr>
          <p:spPr>
            <a:xfrm flipV="1">
              <a:off x="8353490" y="4304620"/>
              <a:ext cx="908996" cy="1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481816" y="5074255"/>
              <a:ext cx="1015646" cy="546956"/>
            </a:xfrm>
            <a:prstGeom prst="rect">
              <a:avLst/>
            </a:prstGeom>
            <a:noFill/>
            <a:ln>
              <a:solidFill>
                <a:schemeClr val="tx1"/>
              </a:solidFill>
            </a:ln>
          </p:spPr>
          <p:txBody>
            <a:bodyPr wrap="square" rtlCol="0">
              <a:spAutoFit/>
            </a:bodyPr>
            <a:lstStyle/>
            <a:p>
              <a:pPr algn="ctr"/>
              <a:r>
                <a:rPr lang="en-US" sz="1600" dirty="0" smtClean="0"/>
                <a:t>Audio File deleted</a:t>
              </a:r>
              <a:endParaRPr lang="en-IN" sz="1600" dirty="0"/>
            </a:p>
          </p:txBody>
        </p:sp>
        <p:sp>
          <p:nvSpPr>
            <p:cNvPr id="57" name="TextBox 56"/>
            <p:cNvSpPr txBox="1"/>
            <p:nvPr/>
          </p:nvSpPr>
          <p:spPr>
            <a:xfrm>
              <a:off x="9539250" y="5074254"/>
              <a:ext cx="1015646" cy="546956"/>
            </a:xfrm>
            <a:prstGeom prst="rect">
              <a:avLst/>
            </a:prstGeom>
            <a:noFill/>
            <a:ln>
              <a:solidFill>
                <a:schemeClr val="tx1"/>
              </a:solidFill>
            </a:ln>
          </p:spPr>
          <p:txBody>
            <a:bodyPr wrap="square" rtlCol="0">
              <a:spAutoFit/>
            </a:bodyPr>
            <a:lstStyle/>
            <a:p>
              <a:pPr algn="ctr"/>
              <a:r>
                <a:rPr lang="en-US" sz="1600" dirty="0" smtClean="0"/>
                <a:t>Audio File saved</a:t>
              </a:r>
            </a:p>
          </p:txBody>
        </p:sp>
        <p:sp>
          <p:nvSpPr>
            <p:cNvPr id="58" name="TextBox 57"/>
            <p:cNvSpPr txBox="1"/>
            <p:nvPr/>
          </p:nvSpPr>
          <p:spPr>
            <a:xfrm>
              <a:off x="6801534" y="5091844"/>
              <a:ext cx="1644287" cy="546956"/>
            </a:xfrm>
            <a:prstGeom prst="rect">
              <a:avLst/>
            </a:prstGeom>
            <a:noFill/>
            <a:ln>
              <a:solidFill>
                <a:schemeClr val="tx1"/>
              </a:solidFill>
            </a:ln>
          </p:spPr>
          <p:txBody>
            <a:bodyPr wrap="square" rtlCol="0">
              <a:spAutoFit/>
            </a:bodyPr>
            <a:lstStyle/>
            <a:p>
              <a:pPr algn="ctr"/>
              <a:r>
                <a:rPr lang="en-US" sz="1600" dirty="0" smtClean="0"/>
                <a:t>Words Displayed to invigilator</a:t>
              </a:r>
              <a:endParaRPr lang="en-IN" sz="1600" dirty="0"/>
            </a:p>
          </p:txBody>
        </p:sp>
        <p:cxnSp>
          <p:nvCxnSpPr>
            <p:cNvPr id="59" name="Straight Arrow Connector 58"/>
            <p:cNvCxnSpPr>
              <a:stCxn id="11" idx="2"/>
              <a:endCxn id="58" idx="0"/>
            </p:cNvCxnSpPr>
            <p:nvPr/>
          </p:nvCxnSpPr>
          <p:spPr>
            <a:xfrm>
              <a:off x="7623676" y="4599044"/>
              <a:ext cx="3" cy="492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9" idx="2"/>
              <a:endCxn id="56" idx="0"/>
            </p:cNvCxnSpPr>
            <p:nvPr/>
          </p:nvCxnSpPr>
          <p:spPr>
            <a:xfrm>
              <a:off x="4989639" y="4560285"/>
              <a:ext cx="0" cy="513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2" idx="2"/>
              <a:endCxn id="57" idx="0"/>
            </p:cNvCxnSpPr>
            <p:nvPr/>
          </p:nvCxnSpPr>
          <p:spPr>
            <a:xfrm>
              <a:off x="10047074" y="4474169"/>
              <a:ext cx="0" cy="60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 idx="2"/>
              <a:endCxn id="11" idx="0"/>
            </p:cNvCxnSpPr>
            <p:nvPr/>
          </p:nvCxnSpPr>
          <p:spPr>
            <a:xfrm flipH="1">
              <a:off x="7623676" y="3638543"/>
              <a:ext cx="2" cy="374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8427144" y="4003745"/>
              <a:ext cx="1061285" cy="316659"/>
            </a:xfrm>
            <a:prstGeom prst="rect">
              <a:avLst/>
            </a:prstGeom>
            <a:noFill/>
          </p:spPr>
          <p:txBody>
            <a:bodyPr wrap="square" rtlCol="0">
              <a:spAutoFit/>
            </a:bodyPr>
            <a:lstStyle/>
            <a:p>
              <a:r>
                <a:rPr lang="en-US" sz="1600" dirty="0" smtClean="0"/>
                <a:t>detected</a:t>
              </a:r>
              <a:endParaRPr lang="en-IN" sz="1600" dirty="0"/>
            </a:p>
          </p:txBody>
        </p:sp>
        <p:sp>
          <p:nvSpPr>
            <p:cNvPr id="124" name="TextBox 123"/>
            <p:cNvSpPr txBox="1"/>
            <p:nvPr/>
          </p:nvSpPr>
          <p:spPr>
            <a:xfrm>
              <a:off x="5606582" y="4013329"/>
              <a:ext cx="1330023" cy="339098"/>
            </a:xfrm>
            <a:prstGeom prst="rect">
              <a:avLst/>
            </a:prstGeom>
            <a:noFill/>
          </p:spPr>
          <p:txBody>
            <a:bodyPr wrap="square" rtlCol="0">
              <a:spAutoFit/>
            </a:bodyPr>
            <a:lstStyle/>
            <a:p>
              <a:r>
                <a:rPr lang="en-US" sz="1600" dirty="0" smtClean="0"/>
                <a:t>Not detected</a:t>
              </a:r>
              <a:endParaRPr lang="en-IN" sz="1600" dirty="0"/>
            </a:p>
          </p:txBody>
        </p:sp>
      </p:grpSp>
      <p:sp>
        <p:nvSpPr>
          <p:cNvPr id="165" name="Rectangle 164"/>
          <p:cNvSpPr/>
          <p:nvPr/>
        </p:nvSpPr>
        <p:spPr>
          <a:xfrm>
            <a:off x="2821455" y="0"/>
            <a:ext cx="2507481" cy="769441"/>
          </a:xfrm>
          <a:prstGeom prst="rect">
            <a:avLst/>
          </a:prstGeom>
          <a:noFill/>
        </p:spPr>
        <p:txBody>
          <a:bodyPr wrap="none" lIns="91440" tIns="45720" rIns="91440" bIns="45720">
            <a:spAutoFit/>
          </a:bodyPr>
          <a:lstStyle/>
          <a:p>
            <a:pPr algn="ctr"/>
            <a:r>
              <a:rPr lang="en-US"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Flowchart</a:t>
            </a:r>
            <a:endPar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893463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2400" y="1692991"/>
            <a:ext cx="8305800" cy="1200329"/>
          </a:xfrm>
          <a:prstGeom prst="rect">
            <a:avLst/>
          </a:prstGeom>
          <a:noFill/>
        </p:spPr>
        <p:txBody>
          <a:bodyPr wrap="square" rtlCol="0">
            <a:spAutoFit/>
          </a:bodyPr>
          <a:lstStyle/>
          <a:p>
            <a:r>
              <a:rPr lang="en-US" dirty="0"/>
              <a:t>PyAudio provides Python bindings for PortAudio v19, the cross-platform audio I/O library. With PyAudio, you can easily use Python to play and record audio on a variety of platforms, such as GNU/Linux, Microsoft Windows, and Apple </a:t>
            </a:r>
            <a:r>
              <a:rPr lang="en-US" dirty="0" err="1"/>
              <a:t>macOS</a:t>
            </a:r>
            <a:r>
              <a:rPr lang="en-US" dirty="0" smtClean="0"/>
              <a:t>.</a:t>
            </a:r>
          </a:p>
          <a:p>
            <a:endParaRPr lang="en-IN" dirty="0"/>
          </a:p>
        </p:txBody>
      </p:sp>
      <p:sp>
        <p:nvSpPr>
          <p:cNvPr id="3" name="Rectangle 2"/>
          <p:cNvSpPr/>
          <p:nvPr/>
        </p:nvSpPr>
        <p:spPr>
          <a:xfrm>
            <a:off x="2065810" y="614857"/>
            <a:ext cx="2553859" cy="707886"/>
          </a:xfrm>
          <a:prstGeom prst="rect">
            <a:avLst/>
          </a:prstGeom>
          <a:noFill/>
        </p:spPr>
        <p:txBody>
          <a:bodyPr wrap="square" lIns="91440" tIns="45720" rIns="91440" bIns="45720">
            <a:spAutoFit/>
          </a:bodyPr>
          <a:lstStyle/>
          <a:p>
            <a:pPr algn="ctr"/>
            <a:r>
              <a:rPr lang="en-US" sz="4000" b="0" cap="none" spc="0" dirty="0" smtClean="0">
                <a:ln w="0"/>
                <a:gradFill>
                  <a:gsLst>
                    <a:gs pos="21000">
                      <a:srgbClr val="53575C"/>
                    </a:gs>
                    <a:gs pos="88000">
                      <a:srgbClr val="C5C7CA"/>
                    </a:gs>
                  </a:gsLst>
                  <a:lin ang="5400000"/>
                </a:gradFill>
                <a:effectLst/>
              </a:rPr>
              <a:t>1. PyAudio </a:t>
            </a:r>
            <a:endParaRPr lang="en-US" sz="4000" b="0" cap="none" spc="0" dirty="0">
              <a:ln w="0"/>
              <a:gradFill>
                <a:gsLst>
                  <a:gs pos="21000">
                    <a:srgbClr val="53575C"/>
                  </a:gs>
                  <a:gs pos="88000">
                    <a:srgbClr val="C5C7CA"/>
                  </a:gs>
                </a:gsLst>
                <a:lin ang="5400000"/>
              </a:gradFill>
              <a:effectLst/>
            </a:endParaRPr>
          </a:p>
        </p:txBody>
      </p:sp>
      <p:pic>
        <p:nvPicPr>
          <p:cNvPr id="4" name="Picture 3"/>
          <p:cNvPicPr>
            <a:picLocks noChangeAspect="1"/>
          </p:cNvPicPr>
          <p:nvPr/>
        </p:nvPicPr>
        <p:blipFill>
          <a:blip r:embed="rId2"/>
          <a:stretch>
            <a:fillRect/>
          </a:stretch>
        </p:blipFill>
        <p:spPr>
          <a:xfrm>
            <a:off x="1422400" y="3138377"/>
            <a:ext cx="9002873" cy="30818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400" y="341314"/>
            <a:ext cx="1060539" cy="1254971"/>
          </a:xfrm>
          <a:prstGeom prst="rect">
            <a:avLst/>
          </a:prstGeom>
        </p:spPr>
      </p:pic>
    </p:spTree>
    <p:extLst>
      <p:ext uri="{BB962C8B-B14F-4D97-AF65-F5344CB8AC3E}">
        <p14:creationId xmlns:p14="http://schemas.microsoft.com/office/powerpoint/2010/main" val="1029461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9290" y="959822"/>
            <a:ext cx="2094228" cy="707886"/>
          </a:xfrm>
          <a:prstGeom prst="rect">
            <a:avLst/>
          </a:prstGeom>
        </p:spPr>
        <p:txBody>
          <a:bodyPr wrap="none">
            <a:spAutoFit/>
          </a:bodyPr>
          <a:lstStyle/>
          <a:p>
            <a:r>
              <a:rPr lang="en-US" sz="4000" b="0" cap="none" spc="0" dirty="0" smtClean="0">
                <a:ln w="0"/>
                <a:gradFill>
                  <a:gsLst>
                    <a:gs pos="21000">
                      <a:srgbClr val="53575C"/>
                    </a:gs>
                    <a:gs pos="88000">
                      <a:srgbClr val="C5C7CA"/>
                    </a:gs>
                  </a:gsLst>
                  <a:lin ang="5400000"/>
                </a:gradFill>
                <a:effectLst/>
              </a:rPr>
              <a:t>2. Wave </a:t>
            </a:r>
            <a:endParaRPr lang="en-IN" sz="4000" dirty="0"/>
          </a:p>
        </p:txBody>
      </p:sp>
      <p:sp>
        <p:nvSpPr>
          <p:cNvPr id="5" name="TextBox 4"/>
          <p:cNvSpPr txBox="1"/>
          <p:nvPr/>
        </p:nvSpPr>
        <p:spPr>
          <a:xfrm>
            <a:off x="1576090" y="1693108"/>
            <a:ext cx="9880600" cy="400110"/>
          </a:xfrm>
          <a:prstGeom prst="rect">
            <a:avLst/>
          </a:prstGeom>
          <a:noFill/>
        </p:spPr>
        <p:txBody>
          <a:bodyPr wrap="square" rtlCol="0">
            <a:spAutoFit/>
          </a:bodyPr>
          <a:lstStyle/>
          <a:p>
            <a:r>
              <a:rPr lang="en-US" sz="2000" dirty="0" smtClean="0"/>
              <a:t>The wave module provides a convenient interface to the WAV sound format.</a:t>
            </a:r>
            <a:endParaRPr lang="en-IN" sz="2000" dirty="0"/>
          </a:p>
        </p:txBody>
      </p:sp>
      <p:pic>
        <p:nvPicPr>
          <p:cNvPr id="6" name="Picture 5"/>
          <p:cNvPicPr>
            <a:picLocks noChangeAspect="1"/>
          </p:cNvPicPr>
          <p:nvPr/>
        </p:nvPicPr>
        <p:blipFill>
          <a:blip r:embed="rId2"/>
          <a:stretch>
            <a:fillRect/>
          </a:stretch>
        </p:blipFill>
        <p:spPr>
          <a:xfrm>
            <a:off x="1576090" y="2621816"/>
            <a:ext cx="8279110" cy="26797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856" y="315664"/>
            <a:ext cx="1352044" cy="1352044"/>
          </a:xfrm>
          <a:prstGeom prst="rect">
            <a:avLst/>
          </a:prstGeom>
        </p:spPr>
      </p:pic>
    </p:spTree>
    <p:extLst>
      <p:ext uri="{BB962C8B-B14F-4D97-AF65-F5344CB8AC3E}">
        <p14:creationId xmlns:p14="http://schemas.microsoft.com/office/powerpoint/2010/main" val="1634852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1556434"/>
            <a:ext cx="9525000" cy="2185214"/>
          </a:xfrm>
          <a:prstGeom prst="rect">
            <a:avLst/>
          </a:prstGeom>
        </p:spPr>
        <p:txBody>
          <a:bodyPr wrap="square">
            <a:spAutoFit/>
          </a:bodyPr>
          <a:lstStyle/>
          <a:p>
            <a:r>
              <a:rPr lang="en-US" sz="2000" b="0" i="0" dirty="0" smtClean="0">
                <a:solidFill>
                  <a:srgbClr val="292929"/>
                </a:solidFill>
                <a:effectLst/>
                <a:latin typeface="source-serif-pro"/>
              </a:rPr>
              <a:t>From </a:t>
            </a:r>
            <a:r>
              <a:rPr lang="en-US" sz="2000" dirty="0" smtClean="0">
                <a:solidFill>
                  <a:srgbClr val="292929"/>
                </a:solidFill>
                <a:latin typeface="source-serif-pro"/>
              </a:rPr>
              <a:t>s</a:t>
            </a:r>
            <a:r>
              <a:rPr lang="en-US" sz="2000" b="0" i="0" dirty="0" smtClean="0">
                <a:solidFill>
                  <a:srgbClr val="292929"/>
                </a:solidFill>
                <a:effectLst/>
                <a:latin typeface="source-serif-pro"/>
              </a:rPr>
              <a:t>peech_recognition </a:t>
            </a:r>
            <a:r>
              <a:rPr lang="en-US" sz="2000" dirty="0" smtClean="0">
                <a:solidFill>
                  <a:srgbClr val="292929"/>
                </a:solidFill>
                <a:latin typeface="source-serif-pro"/>
              </a:rPr>
              <a:t>, we </a:t>
            </a:r>
            <a:r>
              <a:rPr lang="en-US" sz="2000" b="0" i="0" dirty="0" smtClean="0">
                <a:solidFill>
                  <a:srgbClr val="292929"/>
                </a:solidFill>
                <a:effectLst/>
                <a:latin typeface="source-serif-pro"/>
              </a:rPr>
              <a:t>used a class called Recognizer. This is the class that will help us to convert audio files into text. Speech Recognition has a built-in function to make it work with many of the APIs out there.</a:t>
            </a:r>
          </a:p>
          <a:p>
            <a:r>
              <a:rPr lang="en-US" dirty="0" smtClean="0">
                <a:solidFill>
                  <a:srgbClr val="292929"/>
                </a:solidFill>
                <a:latin typeface="source-serif-pro"/>
              </a:rPr>
              <a:t>	</a:t>
            </a:r>
          </a:p>
          <a:p>
            <a:r>
              <a:rPr lang="en-US" sz="2000" dirty="0" smtClean="0">
                <a:solidFill>
                  <a:srgbClr val="292929"/>
                </a:solidFill>
                <a:latin typeface="source-serif-pro"/>
              </a:rPr>
              <a:t>We use the Google Recognizer function, which is recognize_google(). It’s free and doesn’t require an API key to use.</a:t>
            </a:r>
          </a:p>
          <a:p>
            <a:endParaRPr lang="en-US" dirty="0">
              <a:solidFill>
                <a:srgbClr val="292929"/>
              </a:solidFill>
              <a:latin typeface="source-serif-pro"/>
            </a:endParaRPr>
          </a:p>
        </p:txBody>
      </p:sp>
      <p:sp>
        <p:nvSpPr>
          <p:cNvPr id="3" name="Rectangle 2"/>
          <p:cNvSpPr/>
          <p:nvPr/>
        </p:nvSpPr>
        <p:spPr>
          <a:xfrm>
            <a:off x="1282700" y="596630"/>
            <a:ext cx="4803366" cy="707886"/>
          </a:xfrm>
          <a:prstGeom prst="rect">
            <a:avLst/>
          </a:prstGeom>
        </p:spPr>
        <p:txBody>
          <a:bodyPr wrap="none">
            <a:spAutoFit/>
          </a:bodyPr>
          <a:lstStyle/>
          <a:p>
            <a:r>
              <a:rPr lang="en-US" sz="4000" dirty="0">
                <a:ln w="0"/>
                <a:gradFill>
                  <a:gsLst>
                    <a:gs pos="21000">
                      <a:srgbClr val="53575C"/>
                    </a:gs>
                    <a:gs pos="88000">
                      <a:srgbClr val="C5C7CA"/>
                    </a:gs>
                  </a:gsLst>
                  <a:lin ang="5400000"/>
                </a:gradFill>
              </a:rPr>
              <a:t>3</a:t>
            </a:r>
            <a:r>
              <a:rPr lang="en-US" sz="4000" b="0" cap="none" spc="0" dirty="0" smtClean="0">
                <a:ln w="0"/>
                <a:gradFill>
                  <a:gsLst>
                    <a:gs pos="21000">
                      <a:srgbClr val="53575C"/>
                    </a:gs>
                    <a:gs pos="88000">
                      <a:srgbClr val="C5C7CA"/>
                    </a:gs>
                  </a:gsLst>
                  <a:lin ang="5400000"/>
                </a:gradFill>
                <a:effectLst/>
              </a:rPr>
              <a:t>. Speech Recognition </a:t>
            </a:r>
            <a:endParaRPr lang="en-IN" sz="4000" dirty="0"/>
          </a:p>
        </p:txBody>
      </p:sp>
      <p:pic>
        <p:nvPicPr>
          <p:cNvPr id="4" name="Picture 3"/>
          <p:cNvPicPr>
            <a:picLocks noChangeAspect="1"/>
          </p:cNvPicPr>
          <p:nvPr/>
        </p:nvPicPr>
        <p:blipFill>
          <a:blip r:embed="rId2"/>
          <a:stretch>
            <a:fillRect/>
          </a:stretch>
        </p:blipFill>
        <p:spPr>
          <a:xfrm>
            <a:off x="1016000" y="3543300"/>
            <a:ext cx="9436100" cy="30733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6300" y="330422"/>
            <a:ext cx="1701800" cy="974094"/>
          </a:xfrm>
          <a:prstGeom prst="rect">
            <a:avLst/>
          </a:prstGeom>
        </p:spPr>
      </p:pic>
    </p:spTree>
    <p:extLst>
      <p:ext uri="{BB962C8B-B14F-4D97-AF65-F5344CB8AC3E}">
        <p14:creationId xmlns:p14="http://schemas.microsoft.com/office/powerpoint/2010/main" val="4263335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93800" y="1371600"/>
            <a:ext cx="15875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Raw Text</a:t>
            </a:r>
            <a:endParaRPr lang="en-IN" dirty="0"/>
          </a:p>
        </p:txBody>
      </p:sp>
      <p:sp>
        <p:nvSpPr>
          <p:cNvPr id="10" name="Rounded Rectangle 9"/>
          <p:cNvSpPr/>
          <p:nvPr/>
        </p:nvSpPr>
        <p:spPr>
          <a:xfrm>
            <a:off x="2781300" y="2470150"/>
            <a:ext cx="15875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Tokenize</a:t>
            </a:r>
            <a:endParaRPr lang="en-IN" dirty="0"/>
          </a:p>
        </p:txBody>
      </p:sp>
      <p:sp>
        <p:nvSpPr>
          <p:cNvPr id="11" name="Rounded Rectangle 10"/>
          <p:cNvSpPr/>
          <p:nvPr/>
        </p:nvSpPr>
        <p:spPr>
          <a:xfrm>
            <a:off x="4368800" y="3568700"/>
            <a:ext cx="15875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a:t>
            </a:r>
          </a:p>
          <a:p>
            <a:pPr algn="ctr"/>
            <a:r>
              <a:rPr lang="en-US" dirty="0" smtClean="0"/>
              <a:t> Stop Words</a:t>
            </a:r>
            <a:endParaRPr lang="en-IN" dirty="0"/>
          </a:p>
        </p:txBody>
      </p:sp>
      <p:sp>
        <p:nvSpPr>
          <p:cNvPr id="12" name="Rounded Rectangle 11"/>
          <p:cNvSpPr/>
          <p:nvPr/>
        </p:nvSpPr>
        <p:spPr>
          <a:xfrm>
            <a:off x="5956300" y="4667250"/>
            <a:ext cx="15875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Cleaned Text</a:t>
            </a:r>
            <a:endParaRPr lang="en-IN" dirty="0"/>
          </a:p>
        </p:txBody>
      </p:sp>
      <p:sp>
        <p:nvSpPr>
          <p:cNvPr id="14" name="TextBox 13"/>
          <p:cNvSpPr txBox="1"/>
          <p:nvPr/>
        </p:nvSpPr>
        <p:spPr>
          <a:xfrm>
            <a:off x="3022600" y="1515944"/>
            <a:ext cx="2654300" cy="369332"/>
          </a:xfrm>
          <a:prstGeom prst="rect">
            <a:avLst/>
          </a:prstGeom>
          <a:noFill/>
        </p:spPr>
        <p:txBody>
          <a:bodyPr wrap="square" rtlCol="0">
            <a:spAutoFit/>
          </a:bodyPr>
          <a:lstStyle/>
          <a:p>
            <a:r>
              <a:rPr lang="en-US" dirty="0" smtClean="0"/>
              <a:t>Hello. My name is Swapnil.</a:t>
            </a:r>
            <a:endParaRPr lang="en-IN" dirty="0"/>
          </a:p>
        </p:txBody>
      </p:sp>
      <p:sp>
        <p:nvSpPr>
          <p:cNvPr id="15" name="TextBox 14"/>
          <p:cNvSpPr txBox="1"/>
          <p:nvPr/>
        </p:nvSpPr>
        <p:spPr>
          <a:xfrm>
            <a:off x="6508750" y="3745984"/>
            <a:ext cx="1035050" cy="369332"/>
          </a:xfrm>
          <a:prstGeom prst="rect">
            <a:avLst/>
          </a:prstGeom>
          <a:noFill/>
        </p:spPr>
        <p:txBody>
          <a:bodyPr wrap="square" rtlCol="0">
            <a:spAutoFit/>
          </a:bodyPr>
          <a:lstStyle/>
          <a:p>
            <a:r>
              <a:rPr lang="en-US" dirty="0" smtClean="0"/>
              <a:t>Swapnil</a:t>
            </a:r>
            <a:endParaRPr lang="en-IN" dirty="0"/>
          </a:p>
        </p:txBody>
      </p:sp>
      <p:sp>
        <p:nvSpPr>
          <p:cNvPr id="16" name="TextBox 15"/>
          <p:cNvSpPr txBox="1"/>
          <p:nvPr/>
        </p:nvSpPr>
        <p:spPr>
          <a:xfrm>
            <a:off x="5162550" y="2470150"/>
            <a:ext cx="2190750" cy="646331"/>
          </a:xfrm>
          <a:prstGeom prst="rect">
            <a:avLst/>
          </a:prstGeom>
          <a:noFill/>
        </p:spPr>
        <p:txBody>
          <a:bodyPr wrap="square" rtlCol="0">
            <a:spAutoFit/>
          </a:bodyPr>
          <a:lstStyle/>
          <a:p>
            <a:r>
              <a:rPr lang="en-US" dirty="0" smtClean="0"/>
              <a:t>Hello, My , name , is , Swapnil</a:t>
            </a:r>
            <a:endParaRPr lang="en-IN" dirty="0"/>
          </a:p>
        </p:txBody>
      </p:sp>
      <p:sp>
        <p:nvSpPr>
          <p:cNvPr id="17" name="TextBox 16"/>
          <p:cNvSpPr txBox="1"/>
          <p:nvPr/>
        </p:nvSpPr>
        <p:spPr>
          <a:xfrm>
            <a:off x="8286750" y="4844534"/>
            <a:ext cx="1485900" cy="369332"/>
          </a:xfrm>
          <a:prstGeom prst="rect">
            <a:avLst/>
          </a:prstGeom>
          <a:noFill/>
        </p:spPr>
        <p:txBody>
          <a:bodyPr wrap="square" rtlCol="0">
            <a:spAutoFit/>
          </a:bodyPr>
          <a:lstStyle/>
          <a:p>
            <a:r>
              <a:rPr lang="en-US" dirty="0" smtClean="0"/>
              <a:t>Swapnil</a:t>
            </a:r>
            <a:endParaRPr lang="en-IN" dirty="0"/>
          </a:p>
        </p:txBody>
      </p:sp>
      <p:sp>
        <p:nvSpPr>
          <p:cNvPr id="18" name="Rectangle 17"/>
          <p:cNvSpPr/>
          <p:nvPr/>
        </p:nvSpPr>
        <p:spPr>
          <a:xfrm>
            <a:off x="6508750" y="565438"/>
            <a:ext cx="3093860" cy="707886"/>
          </a:xfrm>
          <a:prstGeom prst="rect">
            <a:avLst/>
          </a:prstGeom>
        </p:spPr>
        <p:txBody>
          <a:bodyPr wrap="none">
            <a:spAutoFit/>
          </a:bodyPr>
          <a:lstStyle/>
          <a:p>
            <a:r>
              <a:rPr lang="en-US" sz="4000" dirty="0" smtClean="0">
                <a:ln w="0"/>
                <a:gradFill>
                  <a:gsLst>
                    <a:gs pos="21000">
                      <a:srgbClr val="53575C"/>
                    </a:gs>
                    <a:gs pos="88000">
                      <a:srgbClr val="C5C7CA"/>
                    </a:gs>
                  </a:gsLst>
                  <a:lin ang="5400000"/>
                </a:gradFill>
              </a:rPr>
              <a:t>Text Cleaning </a:t>
            </a:r>
            <a:endParaRPr lang="en-IN" sz="4000" dirty="0"/>
          </a:p>
        </p:txBody>
      </p:sp>
    </p:spTree>
    <p:extLst>
      <p:ext uri="{BB962C8B-B14F-4D97-AF65-F5344CB8AC3E}">
        <p14:creationId xmlns:p14="http://schemas.microsoft.com/office/powerpoint/2010/main" val="171801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3200" y="1625310"/>
            <a:ext cx="8559800" cy="1015663"/>
          </a:xfrm>
          <a:prstGeom prst="rect">
            <a:avLst/>
          </a:prstGeom>
        </p:spPr>
        <p:txBody>
          <a:bodyPr wrap="square">
            <a:spAutoFit/>
          </a:bodyPr>
          <a:lstStyle/>
          <a:p>
            <a:r>
              <a:rPr lang="en-US" sz="2000" dirty="0">
                <a:latin typeface="urw-din"/>
              </a:rPr>
              <a:t>Tokenization is essentially splitting a phrase, sentence, paragraph, or an entire text document into smaller units, such as individual words or terms. Each of these smaller units are called tokens</a:t>
            </a:r>
            <a:r>
              <a:rPr lang="en-US" sz="2000" dirty="0" smtClean="0">
                <a:latin typeface="urw-din"/>
              </a:rPr>
              <a:t>.</a:t>
            </a:r>
            <a:endParaRPr lang="en-US" sz="2000" dirty="0">
              <a:latin typeface="urw-din"/>
            </a:endParaRPr>
          </a:p>
        </p:txBody>
      </p:sp>
      <p:sp>
        <p:nvSpPr>
          <p:cNvPr id="4" name="Rectangle 3"/>
          <p:cNvSpPr/>
          <p:nvPr/>
        </p:nvSpPr>
        <p:spPr>
          <a:xfrm>
            <a:off x="1490896" y="795323"/>
            <a:ext cx="1970988"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Tokenizing </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1473200" y="3987800"/>
            <a:ext cx="8902700" cy="1200329"/>
          </a:xfrm>
          <a:prstGeom prst="rect">
            <a:avLst/>
          </a:prstGeom>
          <a:noFill/>
        </p:spPr>
        <p:txBody>
          <a:bodyPr wrap="square" rtlCol="0">
            <a:spAutoFit/>
          </a:bodyPr>
          <a:lstStyle/>
          <a:p>
            <a:r>
              <a:rPr lang="en-US" dirty="0">
                <a:latin typeface="urw-din"/>
              </a:rPr>
              <a:t>A stop word is a commonly used word (such as “the”, “a”, “an”, “in”) that a search engine has been programmed to ignore, both when indexing entries for searching and when retrieving them as the result of a search.</a:t>
            </a:r>
          </a:p>
          <a:p>
            <a:endParaRPr lang="en-IN" dirty="0"/>
          </a:p>
        </p:txBody>
      </p:sp>
      <p:sp>
        <p:nvSpPr>
          <p:cNvPr id="6" name="Rectangle 5"/>
          <p:cNvSpPr/>
          <p:nvPr/>
        </p:nvSpPr>
        <p:spPr>
          <a:xfrm>
            <a:off x="1473200" y="3021999"/>
            <a:ext cx="3906583"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Removing Stop Words </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92984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44190" y="1293608"/>
            <a:ext cx="9387310" cy="4538432"/>
          </a:xfrm>
          <a:prstGeom prst="rect">
            <a:avLst/>
          </a:prstGeom>
        </p:spPr>
      </p:pic>
    </p:spTree>
    <p:extLst>
      <p:ext uri="{BB962C8B-B14F-4D97-AF65-F5344CB8AC3E}">
        <p14:creationId xmlns:p14="http://schemas.microsoft.com/office/powerpoint/2010/main" val="1549022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2226" y="3048000"/>
            <a:ext cx="9180974" cy="3418389"/>
          </a:xfrm>
          <a:prstGeom prst="rect">
            <a:avLst/>
          </a:prstGeom>
        </p:spPr>
      </p:pic>
      <p:sp>
        <p:nvSpPr>
          <p:cNvPr id="5" name="TextBox 4"/>
          <p:cNvSpPr txBox="1"/>
          <p:nvPr/>
        </p:nvSpPr>
        <p:spPr>
          <a:xfrm>
            <a:off x="1182226" y="1689100"/>
            <a:ext cx="8126873" cy="1015663"/>
          </a:xfrm>
          <a:prstGeom prst="rect">
            <a:avLst/>
          </a:prstGeom>
          <a:noFill/>
        </p:spPr>
        <p:txBody>
          <a:bodyPr wrap="square" rtlCol="0">
            <a:spAutoFit/>
          </a:bodyPr>
          <a:lstStyle/>
          <a:p>
            <a:r>
              <a:rPr lang="en-US" sz="2000" dirty="0" smtClean="0"/>
              <a:t>The filtered words from both question paper and user voice are stored in different lists which are compared with each other. If common words are found then its return by function.</a:t>
            </a:r>
            <a:endParaRPr lang="en-IN" sz="2000" dirty="0"/>
          </a:p>
        </p:txBody>
      </p:sp>
      <p:sp>
        <p:nvSpPr>
          <p:cNvPr id="6" name="Rectangle 5"/>
          <p:cNvSpPr/>
          <p:nvPr/>
        </p:nvSpPr>
        <p:spPr>
          <a:xfrm>
            <a:off x="1334626" y="637977"/>
            <a:ext cx="5754460" cy="707886"/>
          </a:xfrm>
          <a:prstGeom prst="rect">
            <a:avLst/>
          </a:prstGeom>
        </p:spPr>
        <p:txBody>
          <a:bodyPr wrap="none">
            <a:spAutoFit/>
          </a:bodyPr>
          <a:lstStyle/>
          <a:p>
            <a:r>
              <a:rPr lang="en-US" sz="4000" dirty="0">
                <a:ln w="0"/>
                <a:gradFill>
                  <a:gsLst>
                    <a:gs pos="21000">
                      <a:srgbClr val="53575C"/>
                    </a:gs>
                    <a:gs pos="88000">
                      <a:srgbClr val="C5C7CA"/>
                    </a:gs>
                  </a:gsLst>
                  <a:lin ang="5400000"/>
                </a:gradFill>
              </a:rPr>
              <a:t>5</a:t>
            </a:r>
            <a:r>
              <a:rPr lang="en-US" sz="4000" b="0" cap="none" spc="0" dirty="0" smtClean="0">
                <a:ln w="0"/>
                <a:gradFill>
                  <a:gsLst>
                    <a:gs pos="21000">
                      <a:srgbClr val="53575C"/>
                    </a:gs>
                    <a:gs pos="88000">
                      <a:srgbClr val="C5C7CA"/>
                    </a:gs>
                  </a:gsLst>
                  <a:lin ang="5400000"/>
                </a:gradFill>
                <a:effectLst/>
              </a:rPr>
              <a:t>. Detecting common words</a:t>
            </a:r>
            <a:endParaRPr lang="en-IN" sz="4000" dirty="0"/>
          </a:p>
        </p:txBody>
      </p:sp>
    </p:spTree>
    <p:extLst>
      <p:ext uri="{BB962C8B-B14F-4D97-AF65-F5344CB8AC3E}">
        <p14:creationId xmlns:p14="http://schemas.microsoft.com/office/powerpoint/2010/main" val="3066937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458</TotalTime>
  <Words>381</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source-serif-pro</vt:lpstr>
      <vt:lpstr>Tw Cen MT</vt:lpstr>
      <vt:lpstr>urw-din</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Creative 2709</dc:creator>
  <cp:lastModifiedBy>Creative 2709</cp:lastModifiedBy>
  <cp:revision>23</cp:revision>
  <dcterms:created xsi:type="dcterms:W3CDTF">2022-09-28T14:16:26Z</dcterms:created>
  <dcterms:modified xsi:type="dcterms:W3CDTF">2022-10-13T13:08:04Z</dcterms:modified>
</cp:coreProperties>
</file>