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86" r:id="rId1"/>
  </p:sldMasterIdLst>
  <p:notesMasterIdLst>
    <p:notesMasterId r:id="rId38"/>
  </p:notesMasterIdLst>
  <p:sldIdLst>
    <p:sldId id="267" r:id="rId2"/>
    <p:sldId id="269" r:id="rId3"/>
    <p:sldId id="261" r:id="rId4"/>
    <p:sldId id="271" r:id="rId5"/>
    <p:sldId id="305" r:id="rId6"/>
    <p:sldId id="306" r:id="rId7"/>
    <p:sldId id="272" r:id="rId8"/>
    <p:sldId id="273" r:id="rId9"/>
    <p:sldId id="320" r:id="rId10"/>
    <p:sldId id="296" r:id="rId11"/>
    <p:sldId id="297" r:id="rId12"/>
    <p:sldId id="274" r:id="rId13"/>
    <p:sldId id="277" r:id="rId14"/>
    <p:sldId id="298" r:id="rId15"/>
    <p:sldId id="316" r:id="rId16"/>
    <p:sldId id="282" r:id="rId17"/>
    <p:sldId id="281" r:id="rId18"/>
    <p:sldId id="299" r:id="rId19"/>
    <p:sldId id="292" r:id="rId20"/>
    <p:sldId id="293" r:id="rId21"/>
    <p:sldId id="300" r:id="rId22"/>
    <p:sldId id="309" r:id="rId23"/>
    <p:sldId id="317" r:id="rId24"/>
    <p:sldId id="308" r:id="rId25"/>
    <p:sldId id="310" r:id="rId26"/>
    <p:sldId id="319" r:id="rId27"/>
    <p:sldId id="313" r:id="rId28"/>
    <p:sldId id="314" r:id="rId29"/>
    <p:sldId id="315" r:id="rId30"/>
    <p:sldId id="279" r:id="rId31"/>
    <p:sldId id="285" r:id="rId32"/>
    <p:sldId id="288" r:id="rId33"/>
    <p:sldId id="295" r:id="rId34"/>
    <p:sldId id="318" r:id="rId35"/>
    <p:sldId id="287" r:id="rId36"/>
    <p:sldId id="283" r:id="rId3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9900"/>
    <a:srgbClr val="FF9933"/>
    <a:srgbClr val="FFFF43"/>
    <a:srgbClr val="0033CC"/>
    <a:srgbClr val="FFFF00"/>
    <a:srgbClr val="8EC000"/>
    <a:srgbClr val="7CA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51" autoAdjust="0"/>
    <p:restoredTop sz="94494" autoAdjust="0"/>
  </p:normalViewPr>
  <p:slideViewPr>
    <p:cSldViewPr>
      <p:cViewPr varScale="1">
        <p:scale>
          <a:sx n="75" d="100"/>
          <a:sy n="75" d="100"/>
        </p:scale>
        <p:origin x="-1320" y="-84"/>
      </p:cViewPr>
      <p:guideLst>
        <p:guide orient="horz" pos="2432"/>
        <p:guide pos="2880"/>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s-PE" altLang="es-PE"/>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s-PE" altLang="es-PE"/>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s-PE" altLang="es-PE"/>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85EB631D-B67F-4392-A24A-36C823856DD1}" type="slidenum">
              <a:rPr lang="en-US" altLang="es-PE"/>
              <a:pPr/>
              <a:t>‹Nº›</a:t>
            </a:fld>
            <a:endParaRPr lang="en-US" altLang="es-PE"/>
          </a:p>
        </p:txBody>
      </p:sp>
    </p:spTree>
    <p:extLst>
      <p:ext uri="{BB962C8B-B14F-4D97-AF65-F5344CB8AC3E}">
        <p14:creationId xmlns:p14="http://schemas.microsoft.com/office/powerpoint/2010/main" val="2148692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fld id="{0068EAA7-0879-4700-BA2A-E604B3EBE32E}" type="slidenum">
              <a:rPr lang="en-US" altLang="es-PE"/>
              <a:pPr/>
              <a:t>1</a:t>
            </a:fld>
            <a:endParaRPr lang="en-US" altLang="es-PE"/>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endParaRPr lang="en-US" altLang="es-PE"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303E0DD9-9077-4ACA-B32F-AA0A1D6055FF}" type="slidenum">
              <a:rPr lang="en-US" altLang="es-PE"/>
              <a:pPr/>
              <a:t>19</a:t>
            </a:fld>
            <a:endParaRPr lang="en-US" altLang="es-PE"/>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A090A0F-C1D5-4F59-B35A-6F8FEF8C8DF9}" type="slidenum">
              <a:rPr lang="en-US" altLang="es-PE"/>
              <a:pPr/>
              <a:t>22</a:t>
            </a:fld>
            <a:endParaRPr lang="en-US" altLang="es-PE"/>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2BF0DFD-FA48-4E92-BF8D-F7E9F8488F3E}" type="slidenum">
              <a:rPr lang="en-US" altLang="es-PE"/>
              <a:pPr/>
              <a:t>27</a:t>
            </a:fld>
            <a:endParaRPr lang="en-US" altLang="es-PE"/>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44842D0C-F3D6-4151-9AE9-FC1B1142BA9A}" type="slidenum">
              <a:rPr lang="en-US" altLang="es-PE"/>
              <a:pPr/>
              <a:t>30</a:t>
            </a:fld>
            <a:endParaRPr lang="en-US" altLang="es-PE"/>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s-PE" altLang="es-PE" smtClean="0">
                <a:latin typeface="Arial" charset="0"/>
              </a:rPr>
              <a:t>Todas las laminas separadoras de temas deben tener como tipografía la letra Arial y la fuente debe ser 60. </a:t>
            </a:r>
            <a:r>
              <a:rPr lang="es-PE" altLang="es-PE" b="1" u="sng" smtClean="0">
                <a:latin typeface="Arial" charset="0"/>
              </a:rPr>
              <a:t>No retirar</a:t>
            </a:r>
            <a:r>
              <a:rPr lang="es-PE" altLang="es-PE" smtClean="0">
                <a:latin typeface="Arial" charset="0"/>
              </a:rPr>
              <a:t> los pequeños cuadrados que aparecen en esta lamina, ya que estos son parte de la nueva identidad corporativa. Solo </a:t>
            </a:r>
            <a:r>
              <a:rPr lang="es-PE" altLang="es-PE" b="1" u="sng" smtClean="0">
                <a:latin typeface="Arial" charset="0"/>
              </a:rPr>
              <a:t>se debe usar</a:t>
            </a:r>
            <a:r>
              <a:rPr lang="es-PE" altLang="es-PE" smtClean="0">
                <a:latin typeface="Arial" charset="0"/>
              </a:rPr>
              <a:t> la letra arial, de 60 puntos. </a:t>
            </a:r>
            <a:r>
              <a:rPr lang="es-PE" altLang="es-PE" b="1" u="sng" smtClean="0">
                <a:latin typeface="Arial" charset="0"/>
              </a:rPr>
              <a:t>No usar</a:t>
            </a:r>
            <a:r>
              <a:rPr lang="es-PE" altLang="es-PE" smtClean="0">
                <a:latin typeface="Arial" charset="0"/>
              </a:rPr>
              <a:t> otra letra ni tampoco con efecto cursiva.</a:t>
            </a:r>
            <a:endParaRPr lang="en-US" altLang="es-PE"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Marcador de imagen de diapositiva"/>
          <p:cNvSpPr>
            <a:spLocks noGrp="1" noRot="1" noChangeAspect="1" noTextEdit="1"/>
          </p:cNvSpPr>
          <p:nvPr>
            <p:ph type="sldImg"/>
          </p:nvPr>
        </p:nvSpPr>
        <p:spPr>
          <a:ln/>
        </p:spPr>
      </p:sp>
      <p:sp>
        <p:nvSpPr>
          <p:cNvPr id="54275" name="2 Marcador de notas"/>
          <p:cNvSpPr>
            <a:spLocks noGrp="1"/>
          </p:cNvSpPr>
          <p:nvPr>
            <p:ph type="body" idx="1"/>
          </p:nvPr>
        </p:nvSpPr>
        <p:spPr>
          <a:noFill/>
          <a:ln/>
        </p:spPr>
        <p:txBody>
          <a:bodyPr/>
          <a:lstStyle/>
          <a:p>
            <a:endParaRPr lang="es-PE" altLang="es-PE" smtClean="0">
              <a:latin typeface="Arial" charset="0"/>
            </a:endParaRPr>
          </a:p>
        </p:txBody>
      </p:sp>
      <p:sp>
        <p:nvSpPr>
          <p:cNvPr id="54276" name="3 Marcador de número de diapositiva"/>
          <p:cNvSpPr>
            <a:spLocks noGrp="1"/>
          </p:cNvSpPr>
          <p:nvPr>
            <p:ph type="sldNum" sz="quarter" idx="5"/>
          </p:nvPr>
        </p:nvSpPr>
        <p:spPr>
          <a:noFill/>
        </p:spPr>
        <p:txBody>
          <a:bodyPr/>
          <a:lstStyle/>
          <a:p>
            <a:fld id="{247A33FF-7AED-4D6C-AB5D-63543D9380F6}" type="slidenum">
              <a:rPr lang="en-US" altLang="es-PE"/>
              <a:pPr/>
              <a:t>31</a:t>
            </a:fld>
            <a:endParaRPr lang="en-US" altLang="es-P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5613353-FB44-4F79-8A25-EB477196C36F}" type="slidenum">
              <a:rPr lang="en-US" altLang="es-PE"/>
              <a:pPr/>
              <a:t>32</a:t>
            </a:fld>
            <a:endParaRPr lang="en-US" altLang="es-PE"/>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90C09DED-1C18-417B-991C-DE3222EBA842}" type="slidenum">
              <a:rPr lang="en-US" altLang="es-PE"/>
              <a:pPr/>
              <a:t>35</a:t>
            </a:fld>
            <a:endParaRPr lang="en-US" altLang="es-PE"/>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s-PE" altLang="es-PE" u="sng"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a:ln/>
        </p:spPr>
      </p:sp>
      <p:sp>
        <p:nvSpPr>
          <p:cNvPr id="62467" name="2 Marcador de notas"/>
          <p:cNvSpPr>
            <a:spLocks noGrp="1"/>
          </p:cNvSpPr>
          <p:nvPr>
            <p:ph type="body" idx="1"/>
          </p:nvPr>
        </p:nvSpPr>
        <p:spPr>
          <a:noFill/>
          <a:ln/>
        </p:spPr>
        <p:txBody>
          <a:bodyPr/>
          <a:lstStyle/>
          <a:p>
            <a:endParaRPr lang="es-PE" altLang="es-PE" smtClean="0">
              <a:latin typeface="Arial" charset="0"/>
            </a:endParaRPr>
          </a:p>
        </p:txBody>
      </p:sp>
      <p:sp>
        <p:nvSpPr>
          <p:cNvPr id="62468" name="3 Marcador de número de diapositiva"/>
          <p:cNvSpPr>
            <a:spLocks noGrp="1"/>
          </p:cNvSpPr>
          <p:nvPr>
            <p:ph type="sldNum" sz="quarter" idx="5"/>
          </p:nvPr>
        </p:nvSpPr>
        <p:spPr>
          <a:noFill/>
        </p:spPr>
        <p:txBody>
          <a:bodyPr/>
          <a:lstStyle/>
          <a:p>
            <a:fld id="{CFB401CB-B080-40A2-9B8E-EC89326EE8CF}" type="slidenum">
              <a:rPr lang="en-US" altLang="es-PE"/>
              <a:pPr/>
              <a:t>36</a:t>
            </a:fld>
            <a:endParaRPr lang="en-US" altLang="es-P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1C463A38-63DD-4BA1-BC69-E52D372D24C3}" type="slidenum">
              <a:rPr lang="en-US" altLang="es-PE"/>
              <a:pPr/>
              <a:t>3</a:t>
            </a:fld>
            <a:endParaRPr lang="en-US" altLang="es-PE"/>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A390F291-9049-467E-8EB8-52F360F60110}" type="slidenum">
              <a:rPr lang="en-US" altLang="es-PE"/>
              <a:pPr/>
              <a:t>5</a:t>
            </a:fld>
            <a:endParaRPr lang="en-US" altLang="es-PE"/>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BAD1ADD1-02A3-4AA8-B412-CEE006BCD26D}" type="slidenum">
              <a:rPr lang="en-US" altLang="es-PE"/>
              <a:pPr/>
              <a:t>6</a:t>
            </a:fld>
            <a:endParaRPr lang="en-US" altLang="es-PE"/>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s-ES" altLang="es-PE"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D0331D3-3798-4E23-8643-4BAA68062DC0}" type="slidenum">
              <a:rPr lang="en-US" altLang="es-PE"/>
              <a:pPr/>
              <a:t>7</a:t>
            </a:fld>
            <a:endParaRPr lang="en-US" altLang="es-PE"/>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Marcador de imagen de diapositiva 1"/>
          <p:cNvSpPr>
            <a:spLocks noGrp="1" noRot="1" noChangeAspect="1" noTextEdit="1"/>
          </p:cNvSpPr>
          <p:nvPr>
            <p:ph type="sldImg"/>
          </p:nvPr>
        </p:nvSpPr>
        <p:spPr>
          <a:ln/>
        </p:spPr>
      </p:sp>
      <p:sp>
        <p:nvSpPr>
          <p:cNvPr id="23555" name="Marcador de notas 2"/>
          <p:cNvSpPr>
            <a:spLocks noGrp="1"/>
          </p:cNvSpPr>
          <p:nvPr>
            <p:ph type="body" idx="1"/>
          </p:nvPr>
        </p:nvSpPr>
        <p:spPr>
          <a:noFill/>
          <a:ln/>
        </p:spPr>
        <p:txBody>
          <a:bodyPr/>
          <a:lstStyle/>
          <a:p>
            <a:endParaRPr lang="es-MX" altLang="es-PE" dirty="0" smtClean="0">
              <a:latin typeface="Arial" charset="0"/>
            </a:endParaRPr>
          </a:p>
        </p:txBody>
      </p:sp>
      <p:sp>
        <p:nvSpPr>
          <p:cNvPr id="23556" name="Marcador de número de diapositiva 3"/>
          <p:cNvSpPr>
            <a:spLocks noGrp="1"/>
          </p:cNvSpPr>
          <p:nvPr>
            <p:ph type="sldNum" sz="quarter" idx="5"/>
          </p:nvPr>
        </p:nvSpPr>
        <p:spPr>
          <a:noFill/>
        </p:spPr>
        <p:txBody>
          <a:bodyPr/>
          <a:lstStyle/>
          <a:p>
            <a:fld id="{24762662-1B2A-4814-83EB-A4254D1FE625}" type="slidenum">
              <a:rPr lang="en-US" altLang="es-PE"/>
              <a:pPr/>
              <a:t>8</a:t>
            </a:fld>
            <a:endParaRPr lang="en-US" altLang="es-P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9DB0F31E-851E-443C-B428-6A2CC852B7A4}" type="slidenum">
              <a:rPr lang="en-US" altLang="es-PE"/>
              <a:pPr/>
              <a:t>10</a:t>
            </a:fld>
            <a:endParaRPr lang="en-US" altLang="es-PE"/>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A002301-0C9E-48DD-80CE-7965BB27D328}" type="slidenum">
              <a:rPr lang="en-US" altLang="es-PE"/>
              <a:pPr/>
              <a:t>12</a:t>
            </a:fld>
            <a:endParaRPr lang="en-US" altLang="es-PE"/>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6023DDA-8DEA-43E9-AD9A-5FC90E558A21}" type="slidenum">
              <a:rPr lang="en-US" altLang="es-PE"/>
              <a:pPr/>
              <a:t>16</a:t>
            </a:fld>
            <a:endParaRPr lang="en-US" altLang="es-PE"/>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pPr>
              <a:defRPr/>
            </a:pPr>
            <a:endParaRPr lang="es-PE" altLang="es-PE"/>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pPr>
              <a:defRPr/>
            </a:pPr>
            <a:endParaRPr lang="es-PE" altLang="es-PE"/>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07D4A08C-B9C8-4D7B-93AC-CF9F5EDB06D3}" type="slidenum">
              <a:rPr lang="en-US" altLang="es-PE" smtClean="0"/>
              <a:pPr/>
              <a:t>‹Nº›</a:t>
            </a:fld>
            <a:endParaRPr lang="en-US" alt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endParaRPr lang="es-PE" altLang="es-PE"/>
          </a:p>
        </p:txBody>
      </p:sp>
      <p:sp>
        <p:nvSpPr>
          <p:cNvPr id="5" name="4 Marcador de pie de página"/>
          <p:cNvSpPr>
            <a:spLocks noGrp="1"/>
          </p:cNvSpPr>
          <p:nvPr>
            <p:ph type="ftr" sz="quarter" idx="11"/>
          </p:nvPr>
        </p:nvSpPr>
        <p:spPr/>
        <p:txBody>
          <a:bodyPr/>
          <a:lstStyle>
            <a:extLst/>
          </a:lstStyle>
          <a:p>
            <a:pPr>
              <a:defRPr/>
            </a:pPr>
            <a:endParaRPr lang="es-PE" altLang="es-PE"/>
          </a:p>
        </p:txBody>
      </p:sp>
      <p:sp>
        <p:nvSpPr>
          <p:cNvPr id="6" name="5 Marcador de número de diapositiva"/>
          <p:cNvSpPr>
            <a:spLocks noGrp="1"/>
          </p:cNvSpPr>
          <p:nvPr>
            <p:ph type="sldNum" sz="quarter" idx="12"/>
          </p:nvPr>
        </p:nvSpPr>
        <p:spPr/>
        <p:txBody>
          <a:bodyPr/>
          <a:lstStyle>
            <a:extLst/>
          </a:lstStyle>
          <a:p>
            <a:fld id="{11761845-5F20-4156-BF1F-C7DADC30BDDE}" type="slidenum">
              <a:rPr lang="en-US" altLang="es-PE" smtClean="0"/>
              <a:pPr/>
              <a:t>‹Nº›</a:t>
            </a:fld>
            <a:endParaRPr lang="en-US" alt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endParaRPr lang="es-PE" altLang="es-PE"/>
          </a:p>
        </p:txBody>
      </p:sp>
      <p:sp>
        <p:nvSpPr>
          <p:cNvPr id="5" name="4 Marcador de pie de página"/>
          <p:cNvSpPr>
            <a:spLocks noGrp="1"/>
          </p:cNvSpPr>
          <p:nvPr>
            <p:ph type="ftr" sz="quarter" idx="11"/>
          </p:nvPr>
        </p:nvSpPr>
        <p:spPr/>
        <p:txBody>
          <a:bodyPr/>
          <a:lstStyle>
            <a:extLst/>
          </a:lstStyle>
          <a:p>
            <a:pPr>
              <a:defRPr/>
            </a:pPr>
            <a:endParaRPr lang="es-PE" altLang="es-PE"/>
          </a:p>
        </p:txBody>
      </p:sp>
      <p:sp>
        <p:nvSpPr>
          <p:cNvPr id="6" name="5 Marcador de número de diapositiva"/>
          <p:cNvSpPr>
            <a:spLocks noGrp="1"/>
          </p:cNvSpPr>
          <p:nvPr>
            <p:ph type="sldNum" sz="quarter" idx="12"/>
          </p:nvPr>
        </p:nvSpPr>
        <p:spPr/>
        <p:txBody>
          <a:bodyPr/>
          <a:lstStyle>
            <a:extLst/>
          </a:lstStyle>
          <a:p>
            <a:fld id="{C8650027-46DB-44CE-A4D8-6734F6B6E0C5}" type="slidenum">
              <a:rPr lang="en-US" altLang="es-PE" smtClean="0"/>
              <a:pPr/>
              <a:t>‹Nº›</a:t>
            </a:fld>
            <a:endParaRPr lang="en-US" alt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4638"/>
            <a:ext cx="8229600" cy="5851525"/>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3" name="9 Marcador de fecha"/>
          <p:cNvSpPr>
            <a:spLocks noGrp="1"/>
          </p:cNvSpPr>
          <p:nvPr>
            <p:ph type="dt" sz="half" idx="10"/>
          </p:nvPr>
        </p:nvSpPr>
        <p:spPr/>
        <p:txBody>
          <a:bodyPr/>
          <a:lstStyle>
            <a:lvl1pPr>
              <a:defRPr/>
            </a:lvl1pPr>
          </a:lstStyle>
          <a:p>
            <a:pPr>
              <a:defRPr/>
            </a:pPr>
            <a:endParaRPr lang="es-PE" altLang="es-PE"/>
          </a:p>
        </p:txBody>
      </p:sp>
      <p:sp>
        <p:nvSpPr>
          <p:cNvPr id="4" name="21 Marcador de pie de página"/>
          <p:cNvSpPr>
            <a:spLocks noGrp="1"/>
          </p:cNvSpPr>
          <p:nvPr>
            <p:ph type="ftr" sz="quarter" idx="11"/>
          </p:nvPr>
        </p:nvSpPr>
        <p:spPr/>
        <p:txBody>
          <a:bodyPr/>
          <a:lstStyle>
            <a:lvl1pPr>
              <a:defRPr/>
            </a:lvl1pPr>
          </a:lstStyle>
          <a:p>
            <a:pPr>
              <a:defRPr/>
            </a:pPr>
            <a:endParaRPr lang="es-PE" altLang="es-PE"/>
          </a:p>
        </p:txBody>
      </p:sp>
      <p:sp>
        <p:nvSpPr>
          <p:cNvPr id="5" name="17 Marcador de número de diapositiva"/>
          <p:cNvSpPr>
            <a:spLocks noGrp="1"/>
          </p:cNvSpPr>
          <p:nvPr>
            <p:ph type="sldNum" sz="quarter" idx="12"/>
          </p:nvPr>
        </p:nvSpPr>
        <p:spPr/>
        <p:txBody>
          <a:bodyPr/>
          <a:lstStyle>
            <a:lvl1pPr>
              <a:defRPr/>
            </a:lvl1pPr>
          </a:lstStyle>
          <a:p>
            <a:fld id="{E7D1D83D-CB67-4104-8B78-FE3F6FBF1B04}" type="slidenum">
              <a:rPr lang="en-US" altLang="es-PE"/>
              <a:pPr/>
              <a:t>‹Nº›</a:t>
            </a:fld>
            <a:endParaRPr lang="en-US" alt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endParaRPr lang="es-PE" altLang="es-PE"/>
          </a:p>
        </p:txBody>
      </p:sp>
      <p:sp>
        <p:nvSpPr>
          <p:cNvPr id="5" name="4 Marcador de pie de página"/>
          <p:cNvSpPr>
            <a:spLocks noGrp="1"/>
          </p:cNvSpPr>
          <p:nvPr>
            <p:ph type="ftr" sz="quarter" idx="11"/>
          </p:nvPr>
        </p:nvSpPr>
        <p:spPr/>
        <p:txBody>
          <a:bodyPr/>
          <a:lstStyle>
            <a:extLst/>
          </a:lstStyle>
          <a:p>
            <a:pPr>
              <a:defRPr/>
            </a:pPr>
            <a:endParaRPr lang="es-PE" altLang="es-PE"/>
          </a:p>
        </p:txBody>
      </p:sp>
      <p:sp>
        <p:nvSpPr>
          <p:cNvPr id="6" name="5 Marcador de número de diapositiva"/>
          <p:cNvSpPr>
            <a:spLocks noGrp="1"/>
          </p:cNvSpPr>
          <p:nvPr>
            <p:ph type="sldNum" sz="quarter" idx="12"/>
          </p:nvPr>
        </p:nvSpPr>
        <p:spPr/>
        <p:txBody>
          <a:bodyPr/>
          <a:lstStyle>
            <a:extLst/>
          </a:lstStyle>
          <a:p>
            <a:fld id="{D3BE70D3-17C3-48B5-9F4D-F245584DF45E}" type="slidenum">
              <a:rPr lang="en-US" altLang="es-PE" smtClean="0"/>
              <a:pPr/>
              <a:t>‹Nº›</a:t>
            </a:fld>
            <a:endParaRPr lang="en-US" altLang="es-PE"/>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pPr>
              <a:defRPr/>
            </a:pPr>
            <a:endParaRPr lang="es-PE" altLang="es-PE"/>
          </a:p>
        </p:txBody>
      </p:sp>
      <p:sp>
        <p:nvSpPr>
          <p:cNvPr id="5" name="4 Marcador de pie de página"/>
          <p:cNvSpPr>
            <a:spLocks noGrp="1"/>
          </p:cNvSpPr>
          <p:nvPr>
            <p:ph type="ftr" sz="quarter" idx="11"/>
          </p:nvPr>
        </p:nvSpPr>
        <p:spPr/>
        <p:txBody>
          <a:bodyPr/>
          <a:lstStyle>
            <a:extLst/>
          </a:lstStyle>
          <a:p>
            <a:pPr>
              <a:defRPr/>
            </a:pPr>
            <a:endParaRPr lang="es-PE" altLang="es-PE"/>
          </a:p>
        </p:txBody>
      </p:sp>
      <p:sp>
        <p:nvSpPr>
          <p:cNvPr id="6" name="5 Marcador de número de diapositiva"/>
          <p:cNvSpPr>
            <a:spLocks noGrp="1"/>
          </p:cNvSpPr>
          <p:nvPr>
            <p:ph type="sldNum" sz="quarter" idx="12"/>
          </p:nvPr>
        </p:nvSpPr>
        <p:spPr/>
        <p:txBody>
          <a:bodyPr/>
          <a:lstStyle>
            <a:extLst/>
          </a:lstStyle>
          <a:p>
            <a:fld id="{458A9D75-D04B-43A9-9E92-6318879B648C}" type="slidenum">
              <a:rPr lang="en-US" altLang="es-PE" smtClean="0"/>
              <a:pPr/>
              <a:t>‹Nº›</a:t>
            </a:fld>
            <a:endParaRPr lang="en-US" altLang="es-PE"/>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pPr>
              <a:defRPr/>
            </a:pPr>
            <a:endParaRPr lang="es-PE" altLang="es-PE"/>
          </a:p>
        </p:txBody>
      </p:sp>
      <p:sp>
        <p:nvSpPr>
          <p:cNvPr id="6" name="5 Marcador de pie de página"/>
          <p:cNvSpPr>
            <a:spLocks noGrp="1"/>
          </p:cNvSpPr>
          <p:nvPr>
            <p:ph type="ftr" sz="quarter" idx="11"/>
          </p:nvPr>
        </p:nvSpPr>
        <p:spPr/>
        <p:txBody>
          <a:bodyPr/>
          <a:lstStyle>
            <a:extLst/>
          </a:lstStyle>
          <a:p>
            <a:pPr>
              <a:defRPr/>
            </a:pPr>
            <a:endParaRPr lang="es-PE" altLang="es-PE"/>
          </a:p>
        </p:txBody>
      </p:sp>
      <p:sp>
        <p:nvSpPr>
          <p:cNvPr id="7" name="6 Marcador de número de diapositiva"/>
          <p:cNvSpPr>
            <a:spLocks noGrp="1"/>
          </p:cNvSpPr>
          <p:nvPr>
            <p:ph type="sldNum" sz="quarter" idx="12"/>
          </p:nvPr>
        </p:nvSpPr>
        <p:spPr/>
        <p:txBody>
          <a:bodyPr/>
          <a:lstStyle>
            <a:extLst/>
          </a:lstStyle>
          <a:p>
            <a:fld id="{046AF499-48DA-421C-AD93-0BBA92B4A1F1}" type="slidenum">
              <a:rPr lang="en-US" altLang="es-PE" smtClean="0"/>
              <a:pPr/>
              <a:t>‹Nº›</a:t>
            </a:fld>
            <a:endParaRPr lang="en-US" altLang="es-PE"/>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pPr>
              <a:defRPr/>
            </a:pPr>
            <a:endParaRPr lang="es-PE" altLang="es-PE"/>
          </a:p>
        </p:txBody>
      </p:sp>
      <p:sp>
        <p:nvSpPr>
          <p:cNvPr id="8" name="7 Marcador de pie de página"/>
          <p:cNvSpPr>
            <a:spLocks noGrp="1"/>
          </p:cNvSpPr>
          <p:nvPr>
            <p:ph type="ftr" sz="quarter" idx="11"/>
          </p:nvPr>
        </p:nvSpPr>
        <p:spPr/>
        <p:txBody>
          <a:bodyPr/>
          <a:lstStyle>
            <a:extLst/>
          </a:lstStyle>
          <a:p>
            <a:pPr>
              <a:defRPr/>
            </a:pPr>
            <a:endParaRPr lang="es-PE" altLang="es-PE"/>
          </a:p>
        </p:txBody>
      </p:sp>
      <p:sp>
        <p:nvSpPr>
          <p:cNvPr id="9" name="8 Marcador de número de diapositiva"/>
          <p:cNvSpPr>
            <a:spLocks noGrp="1"/>
          </p:cNvSpPr>
          <p:nvPr>
            <p:ph type="sldNum" sz="quarter" idx="12"/>
          </p:nvPr>
        </p:nvSpPr>
        <p:spPr/>
        <p:txBody>
          <a:bodyPr/>
          <a:lstStyle>
            <a:extLst/>
          </a:lstStyle>
          <a:p>
            <a:fld id="{88ECFAF7-8823-4B66-AB4A-85BFFE095189}" type="slidenum">
              <a:rPr lang="en-US" altLang="es-PE" smtClean="0"/>
              <a:pPr/>
              <a:t>‹Nº›</a:t>
            </a:fld>
            <a:endParaRPr lang="en-US" altLang="es-PE"/>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pPr>
              <a:defRPr/>
            </a:pPr>
            <a:endParaRPr lang="es-PE" altLang="es-PE"/>
          </a:p>
        </p:txBody>
      </p:sp>
      <p:sp>
        <p:nvSpPr>
          <p:cNvPr id="4" name="3 Marcador de pie de página"/>
          <p:cNvSpPr>
            <a:spLocks noGrp="1"/>
          </p:cNvSpPr>
          <p:nvPr>
            <p:ph type="ftr" sz="quarter" idx="11"/>
          </p:nvPr>
        </p:nvSpPr>
        <p:spPr/>
        <p:txBody>
          <a:bodyPr/>
          <a:lstStyle>
            <a:extLst/>
          </a:lstStyle>
          <a:p>
            <a:pPr>
              <a:defRPr/>
            </a:pPr>
            <a:endParaRPr lang="es-PE" altLang="es-PE"/>
          </a:p>
        </p:txBody>
      </p:sp>
      <p:sp>
        <p:nvSpPr>
          <p:cNvPr id="5" name="4 Marcador de número de diapositiva"/>
          <p:cNvSpPr>
            <a:spLocks noGrp="1"/>
          </p:cNvSpPr>
          <p:nvPr>
            <p:ph type="sldNum" sz="quarter" idx="12"/>
          </p:nvPr>
        </p:nvSpPr>
        <p:spPr/>
        <p:txBody>
          <a:bodyPr/>
          <a:lstStyle>
            <a:extLst/>
          </a:lstStyle>
          <a:p>
            <a:fld id="{E3E0D181-CA09-4AD2-B4F4-9F05F890632E}" type="slidenum">
              <a:rPr lang="en-US" altLang="es-PE" smtClean="0"/>
              <a:pPr/>
              <a:t>‹Nº›</a:t>
            </a:fld>
            <a:endParaRPr lang="en-US" altLang="es-PE"/>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pPr>
              <a:defRPr/>
            </a:pPr>
            <a:endParaRPr lang="es-PE" altLang="es-PE"/>
          </a:p>
        </p:txBody>
      </p:sp>
      <p:sp>
        <p:nvSpPr>
          <p:cNvPr id="3" name="2 Marcador de pie de página"/>
          <p:cNvSpPr>
            <a:spLocks noGrp="1"/>
          </p:cNvSpPr>
          <p:nvPr>
            <p:ph type="ftr" sz="quarter" idx="11"/>
          </p:nvPr>
        </p:nvSpPr>
        <p:spPr/>
        <p:txBody>
          <a:bodyPr/>
          <a:lstStyle>
            <a:extLst/>
          </a:lstStyle>
          <a:p>
            <a:pPr>
              <a:defRPr/>
            </a:pPr>
            <a:endParaRPr lang="es-PE" altLang="es-PE"/>
          </a:p>
        </p:txBody>
      </p:sp>
      <p:sp>
        <p:nvSpPr>
          <p:cNvPr id="4" name="3 Marcador de número de diapositiva"/>
          <p:cNvSpPr>
            <a:spLocks noGrp="1"/>
          </p:cNvSpPr>
          <p:nvPr>
            <p:ph type="sldNum" sz="quarter" idx="12"/>
          </p:nvPr>
        </p:nvSpPr>
        <p:spPr/>
        <p:txBody>
          <a:bodyPr/>
          <a:lstStyle>
            <a:extLst/>
          </a:lstStyle>
          <a:p>
            <a:fld id="{82BA7F50-D21A-428C-B404-A3AD8E091046}" type="slidenum">
              <a:rPr lang="en-US" altLang="es-PE" smtClean="0"/>
              <a:pPr/>
              <a:t>‹Nº›</a:t>
            </a:fld>
            <a:endParaRPr lang="en-US" alt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pPr>
              <a:defRPr/>
            </a:pPr>
            <a:endParaRPr lang="es-PE" altLang="es-PE"/>
          </a:p>
        </p:txBody>
      </p:sp>
      <p:sp>
        <p:nvSpPr>
          <p:cNvPr id="6" name="5 Marcador de pie de página"/>
          <p:cNvSpPr>
            <a:spLocks noGrp="1"/>
          </p:cNvSpPr>
          <p:nvPr>
            <p:ph type="ftr" sz="quarter" idx="11"/>
          </p:nvPr>
        </p:nvSpPr>
        <p:spPr/>
        <p:txBody>
          <a:bodyPr/>
          <a:lstStyle>
            <a:extLst/>
          </a:lstStyle>
          <a:p>
            <a:pPr>
              <a:defRPr/>
            </a:pPr>
            <a:endParaRPr lang="es-PE" altLang="es-PE"/>
          </a:p>
        </p:txBody>
      </p:sp>
      <p:sp>
        <p:nvSpPr>
          <p:cNvPr id="7" name="6 Marcador de número de diapositiva"/>
          <p:cNvSpPr>
            <a:spLocks noGrp="1"/>
          </p:cNvSpPr>
          <p:nvPr>
            <p:ph type="sldNum" sz="quarter" idx="12"/>
          </p:nvPr>
        </p:nvSpPr>
        <p:spPr/>
        <p:txBody>
          <a:bodyPr/>
          <a:lstStyle>
            <a:extLst/>
          </a:lstStyle>
          <a:p>
            <a:fld id="{1B0AF1BF-0411-4A03-9A91-A69BBA61777F}" type="slidenum">
              <a:rPr lang="en-US" altLang="es-PE" smtClean="0"/>
              <a:pPr/>
              <a:t>‹Nº›</a:t>
            </a:fld>
            <a:endParaRPr lang="en-US" altLang="es-P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pPr>
              <a:defRPr/>
            </a:pPr>
            <a:endParaRPr lang="es-PE" altLang="es-PE"/>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s-PE" altLang="es-PE"/>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DF01AF18-0C5A-4CA4-801D-9D2556112228}" type="slidenum">
              <a:rPr lang="en-US" altLang="es-PE" smtClean="0"/>
              <a:pPr/>
              <a:t>‹Nº›</a:t>
            </a:fld>
            <a:endParaRPr lang="en-US" altLang="es-PE"/>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s-PE" altLang="es-PE"/>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s-PE" altLang="es-PE"/>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275DF32-B76E-4C6D-A7A4-6BCE86E51659}" type="slidenum">
              <a:rPr lang="en-US" altLang="es-PE" smtClean="0"/>
              <a:pPr/>
              <a:t>‹Nº›</a:t>
            </a:fld>
            <a:endParaRPr lang="en-US" altLang="es-PE"/>
          </a:p>
        </p:txBody>
      </p:sp>
    </p:spTree>
  </p:cSld>
  <p:clrMap bg1="lt1" tx1="dk1" bg2="lt2" tx2="dk2" accent1="accent1" accent2="accent2" accent3="accent3" accent4="accent4" accent5="accent5" accent6="accent6" hlink="hlink" folHlink="folHlink"/>
  <p:sldLayoutIdLst>
    <p:sldLayoutId id="2147484887" r:id="rId1"/>
    <p:sldLayoutId id="2147484888" r:id="rId2"/>
    <p:sldLayoutId id="2147484889" r:id="rId3"/>
    <p:sldLayoutId id="2147484890" r:id="rId4"/>
    <p:sldLayoutId id="2147484891" r:id="rId5"/>
    <p:sldLayoutId id="2147484892" r:id="rId6"/>
    <p:sldLayoutId id="2147484893" r:id="rId7"/>
    <p:sldLayoutId id="2147484894" r:id="rId8"/>
    <p:sldLayoutId id="2147484895" r:id="rId9"/>
    <p:sldLayoutId id="2147484896" r:id="rId10"/>
    <p:sldLayoutId id="2147484897" r:id="rId11"/>
    <p:sldLayoutId id="2147484898"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4.xml"/><Relationship Id="rId4" Type="http://schemas.openxmlformats.org/officeDocument/2006/relationships/slide" Target="slide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emf"/><Relationship Id="rId2" Type="http://schemas.openxmlformats.org/officeDocument/2006/relationships/slide" Target="slide13.xml"/><Relationship Id="rId1" Type="http://schemas.openxmlformats.org/officeDocument/2006/relationships/slideLayout" Target="../slideLayouts/slideLayout12.xml"/><Relationship Id="rId6" Type="http://schemas.openxmlformats.org/officeDocument/2006/relationships/image" Target="../media/image7.emf"/><Relationship Id="rId5" Type="http://schemas.openxmlformats.org/officeDocument/2006/relationships/slide" Target="slide18.xml"/><Relationship Id="rId4" Type="http://schemas.openxmlformats.org/officeDocument/2006/relationships/slide" Target="slide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slide" Target="slide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 Target="slide18.xml"/><Relationship Id="rId7" Type="http://schemas.openxmlformats.org/officeDocument/2006/relationships/slide" Target="slide20.xml"/><Relationship Id="rId2" Type="http://schemas.openxmlformats.org/officeDocument/2006/relationships/slide" Target="slide13.xml"/><Relationship Id="rId1" Type="http://schemas.openxmlformats.org/officeDocument/2006/relationships/slideLayout" Target="../slideLayouts/slideLayout7.xml"/><Relationship Id="rId6" Type="http://schemas.openxmlformats.org/officeDocument/2006/relationships/image" Target="../media/image7.emf"/><Relationship Id="rId5" Type="http://schemas.openxmlformats.org/officeDocument/2006/relationships/image" Target="../media/image8.emf"/><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image" Target="../media/image9.wmf"/><Relationship Id="rId2" Type="http://schemas.openxmlformats.org/officeDocument/2006/relationships/slide" Target="slide13.xml"/><Relationship Id="rId1" Type="http://schemas.openxmlformats.org/officeDocument/2006/relationships/slideLayout" Target="../slideLayouts/slideLayout12.xml"/><Relationship Id="rId6" Type="http://schemas.openxmlformats.org/officeDocument/2006/relationships/image" Target="../media/image8.emf"/><Relationship Id="rId5" Type="http://schemas.openxmlformats.org/officeDocument/2006/relationships/image" Target="../media/image6.png"/><Relationship Id="rId4" Type="http://schemas.openxmlformats.org/officeDocument/2006/relationships/slide" Target="slide18.xml"/></Relationships>
</file>

<file path=ppt/slides/_rels/slide29.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FileNet/Configuraci&#243;n%20local/Archivos%20temporales%20de%20Internet/Capacitaci&#243;n%20CMMI/7.0.1.9.R22%20Plantilla%20de%20Lista%20incidencias.xls"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Text Box 7"/>
          <p:cNvSpPr txBox="1">
            <a:spLocks noChangeArrowheads="1"/>
          </p:cNvSpPr>
          <p:nvPr/>
        </p:nvSpPr>
        <p:spPr bwMode="auto">
          <a:xfrm>
            <a:off x="1116013" y="2636838"/>
            <a:ext cx="6696075" cy="2246312"/>
          </a:xfrm>
          <a:prstGeom prst="rect">
            <a:avLst/>
          </a:prstGeom>
          <a:noFill/>
          <a:ln w="9525">
            <a:noFill/>
            <a:miter lim="800000"/>
            <a:headEnd/>
            <a:tailEnd/>
          </a:ln>
        </p:spPr>
        <p:txBody>
          <a:bodyPr>
            <a:spAutoFit/>
          </a:bodyPr>
          <a:lstStyle/>
          <a:p>
            <a:pPr algn="ctr">
              <a:lnSpc>
                <a:spcPts val="5600"/>
              </a:lnSpc>
              <a:spcBef>
                <a:spcPct val="50000"/>
              </a:spcBef>
            </a:pPr>
            <a:r>
              <a:rPr lang="es-PE" altLang="es-PE" sz="6000">
                <a:solidFill>
                  <a:srgbClr val="000066"/>
                </a:solidFill>
                <a:ea typeface="ＭＳ Ｐゴシック" pitchFamily="-92" charset="-128"/>
              </a:rPr>
              <a:t>Proceso de Gestión de Proyectos</a:t>
            </a:r>
          </a:p>
        </p:txBody>
      </p:sp>
      <p:pic>
        <p:nvPicPr>
          <p:cNvPr id="5" name="image07.jpg" descr="rata.jpg"/>
          <p:cNvPicPr/>
          <p:nvPr/>
        </p:nvPicPr>
        <p:blipFill>
          <a:blip r:embed="rId3"/>
          <a:srcRect/>
          <a:stretch>
            <a:fillRect/>
          </a:stretch>
        </p:blipFill>
        <p:spPr>
          <a:xfrm>
            <a:off x="652488" y="717104"/>
            <a:ext cx="1944216" cy="1656184"/>
          </a:xfrm>
          <a:prstGeom prst="rect">
            <a:avLst/>
          </a:prstGeom>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fade">
                                      <p:cBhvr>
                                        <p:cTn id="7" dur="10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3"/>
          <p:cNvSpPr txBox="1">
            <a:spLocks noChangeArrowheads="1"/>
          </p:cNvSpPr>
          <p:nvPr/>
        </p:nvSpPr>
        <p:spPr bwMode="auto">
          <a:xfrm>
            <a:off x="396875" y="1341438"/>
            <a:ext cx="8775700" cy="1514475"/>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ea typeface="ＭＳ Ｐゴシック" pitchFamily="-92" charset="-128"/>
              </a:rPr>
              <a:t>4. Entradas y salidas del proceso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fade">
                                      <p:cBhvr>
                                        <p:cTn id="7" dur="1000"/>
                                        <p:tgtEl>
                                          <p:spTgt spid="74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381125" y="257175"/>
            <a:ext cx="6215063" cy="579438"/>
          </a:xfrm>
          <a:prstGeom prst="rect">
            <a:avLst/>
          </a:prstGeom>
          <a:noFill/>
          <a:ln w="9525">
            <a:noFill/>
            <a:miter lim="800000"/>
            <a:headEnd/>
            <a:tailEnd/>
          </a:ln>
        </p:spPr>
        <p:txBody>
          <a:bodyPr>
            <a:spAutoFit/>
          </a:bodyPr>
          <a:lstStyle/>
          <a:p>
            <a:pPr eaLnBrk="1" hangingPunct="1"/>
            <a:r>
              <a:rPr lang="es-PE" altLang="es-PE" sz="3200">
                <a:solidFill>
                  <a:srgbClr val="002060"/>
                </a:solidFill>
              </a:rPr>
              <a:t>Entradas y salidas del proceso</a:t>
            </a:r>
            <a:endParaRPr lang="es-ES" altLang="es-PE" sz="3200" b="1">
              <a:solidFill>
                <a:srgbClr val="002060"/>
              </a:solidFill>
            </a:endParaRPr>
          </a:p>
        </p:txBody>
      </p:sp>
      <p:sp>
        <p:nvSpPr>
          <p:cNvPr id="26627" name="AutoShape 13"/>
          <p:cNvSpPr>
            <a:spLocks noChangeArrowheads="1"/>
          </p:cNvSpPr>
          <p:nvPr/>
        </p:nvSpPr>
        <p:spPr bwMode="auto">
          <a:xfrm>
            <a:off x="611188" y="2349500"/>
            <a:ext cx="2305050" cy="3022600"/>
          </a:xfrm>
          <a:prstGeom prst="rightArrow">
            <a:avLst>
              <a:gd name="adj1" fmla="val 50000"/>
              <a:gd name="adj2" fmla="val 25000"/>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s-PE" altLang="es-PE" sz="1600" b="1" dirty="0" smtClean="0"/>
              <a:t>Entradas:</a:t>
            </a:r>
            <a:r>
              <a:rPr lang="es-PE" altLang="es-PE" sz="1600" dirty="0" smtClean="0"/>
              <a:t/>
            </a:r>
            <a:br>
              <a:rPr lang="es-PE" altLang="es-PE" sz="1600" dirty="0" smtClean="0"/>
            </a:br>
            <a:r>
              <a:rPr lang="es-PE" altLang="es-PE" sz="1600" dirty="0" smtClean="0"/>
              <a:t>- Ficha de Datos</a:t>
            </a:r>
          </a:p>
          <a:p>
            <a:pPr eaLnBrk="1" hangingPunct="1">
              <a:buFontTx/>
              <a:buChar char="-"/>
              <a:defRPr/>
            </a:pPr>
            <a:r>
              <a:rPr lang="es-PE" altLang="es-PE" sz="1600" dirty="0" smtClean="0"/>
              <a:t> Propuesta Aprobada</a:t>
            </a:r>
            <a:endParaRPr lang="es-ES" altLang="es-PE" sz="1600" dirty="0" smtClean="0"/>
          </a:p>
        </p:txBody>
      </p:sp>
      <p:sp>
        <p:nvSpPr>
          <p:cNvPr id="26628" name="AutoShape 15"/>
          <p:cNvSpPr>
            <a:spLocks noChangeArrowheads="1"/>
          </p:cNvSpPr>
          <p:nvPr/>
        </p:nvSpPr>
        <p:spPr bwMode="auto">
          <a:xfrm>
            <a:off x="3419475" y="2708275"/>
            <a:ext cx="2232025" cy="1944688"/>
          </a:xfrm>
          <a:prstGeom prst="roundRect">
            <a:avLst>
              <a:gd name="adj" fmla="val 16667"/>
            </a:avLst>
          </a:prstGeom>
          <a:ln>
            <a:headEnd/>
            <a:tailEnd/>
          </a:ln>
        </p:spPr>
        <p:style>
          <a:lnRef idx="1">
            <a:schemeClr val="accent4"/>
          </a:lnRef>
          <a:fillRef idx="3">
            <a:schemeClr val="accent4"/>
          </a:fillRef>
          <a:effectRef idx="2">
            <a:schemeClr val="accent4"/>
          </a:effectRef>
          <a:fontRef idx="minor">
            <a:schemeClr val="lt1"/>
          </a:fontRef>
        </p:style>
        <p:txBody>
          <a:bodyPr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600" dirty="0" smtClean="0"/>
              <a:t>Proceso de Gestión de Proyectos</a:t>
            </a:r>
            <a:endParaRPr lang="es-ES" altLang="es-PE" sz="1600" dirty="0" smtClean="0"/>
          </a:p>
        </p:txBody>
      </p:sp>
      <p:sp>
        <p:nvSpPr>
          <p:cNvPr id="26629" name="AutoShape 17"/>
          <p:cNvSpPr>
            <a:spLocks noChangeArrowheads="1"/>
          </p:cNvSpPr>
          <p:nvPr/>
        </p:nvSpPr>
        <p:spPr bwMode="auto">
          <a:xfrm>
            <a:off x="6300788" y="2349500"/>
            <a:ext cx="2592387" cy="3024188"/>
          </a:xfrm>
          <a:prstGeom prst="rightArrow">
            <a:avLst>
              <a:gd name="adj1" fmla="val 50000"/>
              <a:gd name="adj2" fmla="val 25000"/>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s-PE" altLang="es-PE" sz="1600" b="1" dirty="0" smtClean="0"/>
              <a:t>Salidas:</a:t>
            </a:r>
            <a:r>
              <a:rPr lang="es-PE" altLang="es-PE" sz="1600" dirty="0" smtClean="0"/>
              <a:t/>
            </a:r>
            <a:br>
              <a:rPr lang="es-PE" altLang="es-PE" sz="1600" dirty="0" smtClean="0"/>
            </a:br>
            <a:r>
              <a:rPr lang="es-PE" altLang="es-PE" sz="1500" dirty="0" smtClean="0"/>
              <a:t>- Plan del Proyecto</a:t>
            </a:r>
          </a:p>
          <a:p>
            <a:pPr eaLnBrk="1" hangingPunct="1">
              <a:buFontTx/>
              <a:buChar char="-"/>
              <a:defRPr/>
            </a:pPr>
            <a:r>
              <a:rPr lang="es-PE" altLang="es-PE" sz="1500" dirty="0" smtClean="0"/>
              <a:t> Entregables comprometidos</a:t>
            </a:r>
          </a:p>
          <a:p>
            <a:pPr eaLnBrk="1" hangingPunct="1">
              <a:buFontTx/>
              <a:buChar char="-"/>
              <a:defRPr/>
            </a:pPr>
            <a:endParaRPr lang="es-ES" altLang="es-PE" sz="15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539750" y="1558925"/>
            <a:ext cx="8775700" cy="2695575"/>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ea typeface="ＭＳ Ｐゴシック" pitchFamily="-92" charset="-128"/>
              </a:rPr>
              <a:t>5. Proceso de Gestión de Proyectos</a:t>
            </a:r>
          </a:p>
          <a:p>
            <a:pPr lvl="1">
              <a:lnSpc>
                <a:spcPts val="3000"/>
              </a:lnSpc>
              <a:spcBef>
                <a:spcPct val="100000"/>
              </a:spcBef>
            </a:pPr>
            <a:r>
              <a:rPr lang="en-US" altLang="es-PE" sz="4800">
                <a:solidFill>
                  <a:srgbClr val="000066"/>
                </a:solidFill>
                <a:ea typeface="ＭＳ Ｐゴシック" pitchFamily="-92" charset="-128"/>
              </a:rPr>
              <a:t>      5.1 Subprocesos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fade">
                                      <p:cBhvr>
                                        <p:cTn id="7" dur="10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658813" y="404813"/>
            <a:ext cx="7612062"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Subprocesos del Proceso de Gestión de Proyectos</a:t>
            </a:r>
            <a:endParaRPr lang="es-ES" altLang="es-PE" sz="3200" b="1">
              <a:solidFill>
                <a:srgbClr val="002060"/>
              </a:solidFill>
            </a:endParaRPr>
          </a:p>
        </p:txBody>
      </p:sp>
      <p:grpSp>
        <p:nvGrpSpPr>
          <p:cNvPr id="29699" name="Group 89"/>
          <p:cNvGrpSpPr>
            <a:grpSpLocks/>
          </p:cNvGrpSpPr>
          <p:nvPr/>
        </p:nvGrpSpPr>
        <p:grpSpPr bwMode="auto">
          <a:xfrm>
            <a:off x="5697538" y="2432050"/>
            <a:ext cx="1073150" cy="1506538"/>
            <a:chOff x="2154" y="1389"/>
            <a:chExt cx="607" cy="726"/>
          </a:xfrm>
        </p:grpSpPr>
        <p:sp>
          <p:nvSpPr>
            <p:cNvPr id="29726" name="Rectangle 70"/>
            <p:cNvSpPr>
              <a:spLocks noChangeArrowheads="1"/>
            </p:cNvSpPr>
            <p:nvPr/>
          </p:nvSpPr>
          <p:spPr bwMode="auto">
            <a:xfrm>
              <a:off x="2154" y="1546"/>
              <a:ext cx="607" cy="413"/>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defRPr/>
              </a:pPr>
              <a:r>
                <a:rPr lang="es-PE" altLang="es-PE" sz="1000" smtClean="0">
                  <a:solidFill>
                    <a:srgbClr val="000066"/>
                  </a:solidFill>
                  <a:hlinkClick r:id="rId2" action="ppaction://hlinksldjump"/>
                </a:rPr>
                <a:t>Cierre</a:t>
              </a:r>
              <a:endParaRPr lang="es-ES" altLang="es-PE" sz="1000" smtClean="0">
                <a:solidFill>
                  <a:srgbClr val="000066"/>
                </a:solidFill>
              </a:endParaRPr>
            </a:p>
          </p:txBody>
        </p:sp>
        <p:sp>
          <p:nvSpPr>
            <p:cNvPr id="29727" name="Rectangle 71"/>
            <p:cNvSpPr>
              <a:spLocks noChangeArrowheads="1"/>
            </p:cNvSpPr>
            <p:nvPr/>
          </p:nvSpPr>
          <p:spPr bwMode="auto">
            <a:xfrm>
              <a:off x="2154" y="1389"/>
              <a:ext cx="607" cy="15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smtClean="0">
                  <a:solidFill>
                    <a:srgbClr val="000066"/>
                  </a:solidFill>
                </a:rPr>
                <a:t>(3) Jefe de Proyecto</a:t>
              </a:r>
              <a:endParaRPr lang="es-ES" altLang="es-PE" sz="800" b="1" smtClean="0">
                <a:solidFill>
                  <a:srgbClr val="000066"/>
                </a:solidFill>
              </a:endParaRPr>
            </a:p>
          </p:txBody>
        </p:sp>
        <p:sp>
          <p:nvSpPr>
            <p:cNvPr id="29728" name="Rectangle 72"/>
            <p:cNvSpPr>
              <a:spLocks noChangeArrowheads="1"/>
            </p:cNvSpPr>
            <p:nvPr/>
          </p:nvSpPr>
          <p:spPr bwMode="auto">
            <a:xfrm>
              <a:off x="2154" y="1959"/>
              <a:ext cx="607" cy="156"/>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smtClean="0">
                  <a:solidFill>
                    <a:srgbClr val="000066"/>
                  </a:solidFill>
                </a:rPr>
                <a:t>LA, OM</a:t>
              </a:r>
            </a:p>
          </p:txBody>
        </p:sp>
      </p:grpSp>
      <p:cxnSp>
        <p:nvCxnSpPr>
          <p:cNvPr id="29700" name="AutoShape 103"/>
          <p:cNvCxnSpPr>
            <a:cxnSpLocks noChangeShapeType="1"/>
          </p:cNvCxnSpPr>
          <p:nvPr/>
        </p:nvCxnSpPr>
        <p:spPr bwMode="auto">
          <a:xfrm>
            <a:off x="1801813" y="3071813"/>
            <a:ext cx="339725" cy="0"/>
          </a:xfrm>
          <a:prstGeom prst="straightConnector1">
            <a:avLst/>
          </a:prstGeom>
          <a:noFill/>
          <a:ln w="9525">
            <a:solidFill>
              <a:srgbClr val="000066"/>
            </a:solidFill>
            <a:round/>
            <a:headEnd/>
            <a:tailEnd type="triangle" w="med" len="med"/>
          </a:ln>
        </p:spPr>
      </p:cxnSp>
      <p:grpSp>
        <p:nvGrpSpPr>
          <p:cNvPr id="29701" name="Group 107"/>
          <p:cNvGrpSpPr>
            <a:grpSpLocks/>
          </p:cNvGrpSpPr>
          <p:nvPr/>
        </p:nvGrpSpPr>
        <p:grpSpPr bwMode="auto">
          <a:xfrm>
            <a:off x="468313" y="2800350"/>
            <a:ext cx="1689100" cy="1265238"/>
            <a:chOff x="-96" y="1117"/>
            <a:chExt cx="843" cy="453"/>
          </a:xfrm>
        </p:grpSpPr>
        <p:pic>
          <p:nvPicPr>
            <p:cNvPr id="29724" name="Picture 108"/>
            <p:cNvPicPr>
              <a:picLocks noChangeAspect="1" noChangeArrowheads="1"/>
            </p:cNvPicPr>
            <p:nvPr/>
          </p:nvPicPr>
          <p:blipFill>
            <a:blip r:embed="rId3"/>
            <a:srcRect/>
            <a:stretch>
              <a:fillRect/>
            </a:stretch>
          </p:blipFill>
          <p:spPr bwMode="auto">
            <a:xfrm>
              <a:off x="126" y="1117"/>
              <a:ext cx="397" cy="341"/>
            </a:xfrm>
            <a:prstGeom prst="rect">
              <a:avLst/>
            </a:prstGeom>
            <a:noFill/>
            <a:ln w="9525" algn="ctr">
              <a:noFill/>
              <a:miter lim="800000"/>
              <a:headEnd/>
              <a:tailEnd/>
            </a:ln>
          </p:spPr>
        </p:pic>
        <p:sp>
          <p:nvSpPr>
            <p:cNvPr id="29725" name="Rectangle 109"/>
            <p:cNvSpPr>
              <a:spLocks noChangeArrowheads="1"/>
            </p:cNvSpPr>
            <p:nvPr/>
          </p:nvSpPr>
          <p:spPr bwMode="auto">
            <a:xfrm>
              <a:off x="-96" y="1450"/>
              <a:ext cx="843"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Cliente</a:t>
              </a:r>
              <a:endParaRPr lang="es-ES" altLang="es-PE" sz="800" b="1">
                <a:solidFill>
                  <a:srgbClr val="000066"/>
                </a:solidFill>
              </a:endParaRPr>
            </a:p>
          </p:txBody>
        </p:sp>
      </p:grpSp>
      <p:grpSp>
        <p:nvGrpSpPr>
          <p:cNvPr id="29702" name="Group 124"/>
          <p:cNvGrpSpPr>
            <a:grpSpLocks/>
          </p:cNvGrpSpPr>
          <p:nvPr/>
        </p:nvGrpSpPr>
        <p:grpSpPr bwMode="auto">
          <a:xfrm>
            <a:off x="2938463" y="2425700"/>
            <a:ext cx="996950" cy="1512888"/>
            <a:chOff x="612" y="1389"/>
            <a:chExt cx="607" cy="726"/>
          </a:xfrm>
        </p:grpSpPr>
        <p:sp>
          <p:nvSpPr>
            <p:cNvPr id="29721" name="Rectangle 125"/>
            <p:cNvSpPr>
              <a:spLocks noChangeArrowheads="1"/>
            </p:cNvSpPr>
            <p:nvPr/>
          </p:nvSpPr>
          <p:spPr bwMode="auto">
            <a:xfrm>
              <a:off x="612" y="1546"/>
              <a:ext cx="607" cy="41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smtClean="0">
                  <a:solidFill>
                    <a:srgbClr val="000066"/>
                  </a:solidFill>
                  <a:hlinkClick r:id="rId4" action="ppaction://hlinksldjump"/>
                </a:rPr>
                <a:t>Planificación</a:t>
              </a:r>
              <a:endParaRPr lang="es-ES" altLang="es-PE" sz="1000" smtClean="0">
                <a:solidFill>
                  <a:srgbClr val="000066"/>
                </a:solidFill>
              </a:endParaRPr>
            </a:p>
          </p:txBody>
        </p:sp>
        <p:sp>
          <p:nvSpPr>
            <p:cNvPr id="29722" name="Rectangle 126"/>
            <p:cNvSpPr>
              <a:spLocks noChangeArrowheads="1"/>
            </p:cNvSpPr>
            <p:nvPr/>
          </p:nvSpPr>
          <p:spPr bwMode="auto">
            <a:xfrm>
              <a:off x="612" y="1389"/>
              <a:ext cx="607" cy="15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(1) Jefe de Proyecto</a:t>
              </a:r>
              <a:endParaRPr lang="es-ES" altLang="es-PE" sz="800" b="1" dirty="0" smtClean="0">
                <a:solidFill>
                  <a:srgbClr val="000066"/>
                </a:solidFill>
              </a:endParaRPr>
            </a:p>
          </p:txBody>
        </p:sp>
        <p:sp>
          <p:nvSpPr>
            <p:cNvPr id="29723" name="Rectangle 127"/>
            <p:cNvSpPr>
              <a:spLocks noChangeArrowheads="1"/>
            </p:cNvSpPr>
            <p:nvPr/>
          </p:nvSpPr>
          <p:spPr bwMode="auto">
            <a:xfrm>
              <a:off x="612" y="1959"/>
              <a:ext cx="607" cy="156"/>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latin typeface="TheSansCorrespondence" pitchFamily="34" charset="0"/>
                </a:rPr>
                <a:t>Plan del Proyecto</a:t>
              </a:r>
            </a:p>
          </p:txBody>
        </p:sp>
      </p:grpSp>
      <p:sp>
        <p:nvSpPr>
          <p:cNvPr id="29703" name="AutoShape 128"/>
          <p:cNvSpPr>
            <a:spLocks noChangeArrowheads="1"/>
          </p:cNvSpPr>
          <p:nvPr/>
        </p:nvSpPr>
        <p:spPr bwMode="auto">
          <a:xfrm>
            <a:off x="179388" y="6237288"/>
            <a:ext cx="1008062" cy="358775"/>
          </a:xfrm>
          <a:prstGeom prst="flowChartAlternateProcess">
            <a:avLst/>
          </a:prstGeom>
          <a:solidFill>
            <a:srgbClr val="FF6600"/>
          </a:solidFill>
          <a:ln w="9525">
            <a:solidFill>
              <a:srgbClr val="FF6600"/>
            </a:solidFill>
            <a:miter lim="800000"/>
            <a:headEnd/>
            <a:tailEnd/>
          </a:ln>
        </p:spPr>
        <p:txBody>
          <a:bodyPr wrap="none" anchor="ctr"/>
          <a:lstStyle/>
          <a:p>
            <a:pPr algn="ctr" eaLnBrk="1" hangingPunct="1"/>
            <a:r>
              <a:rPr lang="es-PE" altLang="es-PE" sz="1200">
                <a:solidFill>
                  <a:srgbClr val="000066"/>
                </a:solidFill>
                <a:hlinkClick r:id="rId5" action="ppaction://hlinksldjump"/>
              </a:rPr>
              <a:t>Detalle</a:t>
            </a:r>
          </a:p>
          <a:p>
            <a:pPr algn="ctr" eaLnBrk="1" hangingPunct="1"/>
            <a:r>
              <a:rPr lang="es-PE" altLang="es-PE" sz="1200">
                <a:solidFill>
                  <a:srgbClr val="000066"/>
                </a:solidFill>
                <a:hlinkClick r:id="rId5" action="ppaction://hlinksldjump"/>
              </a:rPr>
              <a:t>subprocesos</a:t>
            </a:r>
            <a:endParaRPr lang="es-ES" altLang="es-PE" sz="1200">
              <a:solidFill>
                <a:srgbClr val="000066"/>
              </a:solidFill>
            </a:endParaRPr>
          </a:p>
        </p:txBody>
      </p:sp>
      <p:cxnSp>
        <p:nvCxnSpPr>
          <p:cNvPr id="29704" name="AutoShape 131"/>
          <p:cNvCxnSpPr>
            <a:cxnSpLocks noChangeShapeType="1"/>
            <a:stCxn id="29721" idx="3"/>
            <a:endCxn id="29718" idx="1"/>
          </p:cNvCxnSpPr>
          <p:nvPr/>
        </p:nvCxnSpPr>
        <p:spPr bwMode="auto">
          <a:xfrm>
            <a:off x="3935413" y="3182938"/>
            <a:ext cx="276225" cy="28575"/>
          </a:xfrm>
          <a:prstGeom prst="straightConnector1">
            <a:avLst/>
          </a:prstGeom>
          <a:noFill/>
          <a:ln w="9525">
            <a:solidFill>
              <a:srgbClr val="000066"/>
            </a:solidFill>
            <a:round/>
            <a:headEnd/>
            <a:tailEnd type="triangle" w="med" len="med"/>
          </a:ln>
        </p:spPr>
      </p:cxnSp>
      <p:cxnSp>
        <p:nvCxnSpPr>
          <p:cNvPr id="29705" name="AutoShape 159"/>
          <p:cNvCxnSpPr>
            <a:cxnSpLocks noChangeShapeType="1"/>
            <a:stCxn id="0" idx="3"/>
            <a:endCxn id="29721" idx="1"/>
          </p:cNvCxnSpPr>
          <p:nvPr/>
        </p:nvCxnSpPr>
        <p:spPr bwMode="auto">
          <a:xfrm>
            <a:off x="2665413" y="3144838"/>
            <a:ext cx="273050" cy="38100"/>
          </a:xfrm>
          <a:prstGeom prst="straightConnector1">
            <a:avLst/>
          </a:prstGeom>
          <a:noFill/>
          <a:ln w="9525">
            <a:solidFill>
              <a:srgbClr val="000066"/>
            </a:solidFill>
            <a:round/>
            <a:headEnd/>
            <a:tailEnd type="triangle" w="med" len="med"/>
          </a:ln>
        </p:spPr>
      </p:cxnSp>
      <p:grpSp>
        <p:nvGrpSpPr>
          <p:cNvPr id="29706" name="Group 160"/>
          <p:cNvGrpSpPr>
            <a:grpSpLocks/>
          </p:cNvGrpSpPr>
          <p:nvPr/>
        </p:nvGrpSpPr>
        <p:grpSpPr bwMode="auto">
          <a:xfrm>
            <a:off x="4211638" y="2457450"/>
            <a:ext cx="1073150" cy="1504950"/>
            <a:chOff x="2154" y="1389"/>
            <a:chExt cx="607" cy="726"/>
          </a:xfrm>
        </p:grpSpPr>
        <p:sp>
          <p:nvSpPr>
            <p:cNvPr id="29718" name="Rectangle 161"/>
            <p:cNvSpPr>
              <a:spLocks noChangeArrowheads="1"/>
            </p:cNvSpPr>
            <p:nvPr/>
          </p:nvSpPr>
          <p:spPr bwMode="auto">
            <a:xfrm>
              <a:off x="2154" y="1546"/>
              <a:ext cx="607" cy="413"/>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defRPr/>
              </a:pPr>
              <a:r>
                <a:rPr lang="es-PE" altLang="es-PE" sz="1000" dirty="0" smtClean="0">
                  <a:solidFill>
                    <a:srgbClr val="000066"/>
                  </a:solidFill>
                  <a:hlinkClick r:id="rId6" action="ppaction://hlinksldjump"/>
                </a:rPr>
                <a:t>Ejecución, Seguimiento y Control</a:t>
              </a:r>
              <a:endParaRPr lang="es-ES" altLang="es-PE" sz="1000" dirty="0" smtClean="0">
                <a:solidFill>
                  <a:srgbClr val="000066"/>
                </a:solidFill>
              </a:endParaRPr>
            </a:p>
          </p:txBody>
        </p:sp>
        <p:sp>
          <p:nvSpPr>
            <p:cNvPr id="29719" name="Rectangle 162"/>
            <p:cNvSpPr>
              <a:spLocks noChangeArrowheads="1"/>
            </p:cNvSpPr>
            <p:nvPr/>
          </p:nvSpPr>
          <p:spPr bwMode="auto">
            <a:xfrm>
              <a:off x="2154" y="1389"/>
              <a:ext cx="607" cy="15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(2) Jefe de Proyecto</a:t>
              </a:r>
              <a:endParaRPr lang="es-ES" altLang="es-PE" sz="800" b="1" dirty="0" smtClean="0">
                <a:solidFill>
                  <a:srgbClr val="000066"/>
                </a:solidFill>
              </a:endParaRPr>
            </a:p>
          </p:txBody>
        </p:sp>
        <p:sp>
          <p:nvSpPr>
            <p:cNvPr id="29720" name="Rectangle 163"/>
            <p:cNvSpPr>
              <a:spLocks noChangeArrowheads="1"/>
            </p:cNvSpPr>
            <p:nvPr/>
          </p:nvSpPr>
          <p:spPr bwMode="auto">
            <a:xfrm>
              <a:off x="2154" y="1959"/>
              <a:ext cx="607" cy="156"/>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Plantillas</a:t>
              </a:r>
            </a:p>
          </p:txBody>
        </p:sp>
      </p:grpSp>
      <p:cxnSp>
        <p:nvCxnSpPr>
          <p:cNvPr id="29707" name="AutoShape 166"/>
          <p:cNvCxnSpPr>
            <a:cxnSpLocks noChangeShapeType="1"/>
            <a:stCxn id="29718" idx="3"/>
            <a:endCxn id="29726" idx="1"/>
          </p:cNvCxnSpPr>
          <p:nvPr/>
        </p:nvCxnSpPr>
        <p:spPr bwMode="auto">
          <a:xfrm flipV="1">
            <a:off x="5284788" y="3186113"/>
            <a:ext cx="412750" cy="25400"/>
          </a:xfrm>
          <a:prstGeom prst="straightConnector1">
            <a:avLst/>
          </a:prstGeom>
          <a:noFill/>
          <a:ln w="9525">
            <a:solidFill>
              <a:srgbClr val="000066"/>
            </a:solidFill>
            <a:round/>
            <a:headEnd/>
            <a:tailEnd type="triangle" w="med" len="med"/>
          </a:ln>
        </p:spPr>
      </p:cxnSp>
      <p:pic>
        <p:nvPicPr>
          <p:cNvPr id="29708" name="Picture 194"/>
          <p:cNvPicPr>
            <a:picLocks noChangeAspect="1" noChangeArrowheads="1"/>
          </p:cNvPicPr>
          <p:nvPr/>
        </p:nvPicPr>
        <p:blipFill>
          <a:blip r:embed="rId7"/>
          <a:srcRect/>
          <a:stretch>
            <a:fillRect/>
          </a:stretch>
        </p:blipFill>
        <p:spPr bwMode="auto">
          <a:xfrm>
            <a:off x="5984875" y="4259263"/>
            <a:ext cx="923925" cy="742950"/>
          </a:xfrm>
          <a:prstGeom prst="rect">
            <a:avLst/>
          </a:prstGeom>
          <a:noFill/>
          <a:ln w="9525">
            <a:noFill/>
            <a:miter lim="800000"/>
            <a:headEnd/>
            <a:tailEnd/>
          </a:ln>
        </p:spPr>
      </p:pic>
      <p:sp>
        <p:nvSpPr>
          <p:cNvPr id="29709" name="Rectangle 195"/>
          <p:cNvSpPr>
            <a:spLocks noChangeArrowheads="1"/>
          </p:cNvSpPr>
          <p:nvPr/>
        </p:nvSpPr>
        <p:spPr bwMode="auto">
          <a:xfrm>
            <a:off x="5635625" y="4630738"/>
            <a:ext cx="876300" cy="288925"/>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ES" altLang="es-PE" sz="800" b="1">
                <a:solidFill>
                  <a:srgbClr val="000066"/>
                </a:solidFill>
              </a:rPr>
              <a:t>Archivos del Proyecto</a:t>
            </a:r>
          </a:p>
        </p:txBody>
      </p:sp>
      <p:cxnSp>
        <p:nvCxnSpPr>
          <p:cNvPr id="29710" name="AutoShape 197"/>
          <p:cNvCxnSpPr>
            <a:cxnSpLocks noChangeShapeType="1"/>
            <a:stCxn id="29728" idx="2"/>
          </p:cNvCxnSpPr>
          <p:nvPr/>
        </p:nvCxnSpPr>
        <p:spPr bwMode="auto">
          <a:xfrm rot="16200000" flipH="1">
            <a:off x="6065838" y="4106863"/>
            <a:ext cx="352425" cy="15875"/>
          </a:xfrm>
          <a:prstGeom prst="bentConnector3">
            <a:avLst>
              <a:gd name="adj1" fmla="val 50000"/>
            </a:avLst>
          </a:prstGeom>
          <a:noFill/>
          <a:ln w="9525">
            <a:solidFill>
              <a:srgbClr val="000066"/>
            </a:solidFill>
            <a:miter lim="800000"/>
            <a:headEnd/>
            <a:tailEnd type="triangle" w="med" len="med"/>
          </a:ln>
        </p:spPr>
      </p:cxnSp>
      <p:grpSp>
        <p:nvGrpSpPr>
          <p:cNvPr id="29711" name="Group 198"/>
          <p:cNvGrpSpPr>
            <a:grpSpLocks/>
          </p:cNvGrpSpPr>
          <p:nvPr/>
        </p:nvGrpSpPr>
        <p:grpSpPr bwMode="auto">
          <a:xfrm>
            <a:off x="7019925" y="4065588"/>
            <a:ext cx="1579563" cy="1308100"/>
            <a:chOff x="-23" y="1117"/>
            <a:chExt cx="696" cy="515"/>
          </a:xfrm>
        </p:grpSpPr>
        <p:pic>
          <p:nvPicPr>
            <p:cNvPr id="29716" name="Picture 199"/>
            <p:cNvPicPr>
              <a:picLocks noChangeAspect="1" noChangeArrowheads="1"/>
            </p:cNvPicPr>
            <p:nvPr/>
          </p:nvPicPr>
          <p:blipFill>
            <a:blip r:embed="rId3"/>
            <a:srcRect/>
            <a:stretch>
              <a:fillRect/>
            </a:stretch>
          </p:blipFill>
          <p:spPr bwMode="auto">
            <a:xfrm>
              <a:off x="126" y="1117"/>
              <a:ext cx="397" cy="341"/>
            </a:xfrm>
            <a:prstGeom prst="rect">
              <a:avLst/>
            </a:prstGeom>
            <a:noFill/>
            <a:ln w="9525" algn="ctr">
              <a:noFill/>
              <a:miter lim="800000"/>
              <a:headEnd/>
              <a:tailEnd/>
            </a:ln>
          </p:spPr>
        </p:pic>
        <p:sp>
          <p:nvSpPr>
            <p:cNvPr id="29717" name="Rectangle 200"/>
            <p:cNvSpPr>
              <a:spLocks noChangeArrowheads="1"/>
            </p:cNvSpPr>
            <p:nvPr/>
          </p:nvSpPr>
          <p:spPr bwMode="auto">
            <a:xfrm>
              <a:off x="-23" y="1450"/>
              <a:ext cx="696" cy="182"/>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Analista de Calidad</a:t>
              </a:r>
              <a:endParaRPr lang="es-ES" altLang="es-PE" sz="800" b="1">
                <a:solidFill>
                  <a:srgbClr val="000066"/>
                </a:solidFill>
              </a:endParaRPr>
            </a:p>
          </p:txBody>
        </p:sp>
      </p:grpSp>
      <p:cxnSp>
        <p:nvCxnSpPr>
          <p:cNvPr id="29712" name="AutoShape 201"/>
          <p:cNvCxnSpPr>
            <a:cxnSpLocks noChangeShapeType="1"/>
          </p:cNvCxnSpPr>
          <p:nvPr/>
        </p:nvCxnSpPr>
        <p:spPr bwMode="auto">
          <a:xfrm>
            <a:off x="6908800" y="4629150"/>
            <a:ext cx="339725" cy="0"/>
          </a:xfrm>
          <a:prstGeom prst="straightConnector1">
            <a:avLst/>
          </a:prstGeom>
          <a:noFill/>
          <a:ln w="9525">
            <a:solidFill>
              <a:srgbClr val="000066"/>
            </a:solidFill>
            <a:round/>
            <a:headEnd/>
            <a:tailEnd type="triangle" w="med" len="med"/>
          </a:ln>
        </p:spPr>
      </p:cxnSp>
      <p:grpSp>
        <p:nvGrpSpPr>
          <p:cNvPr id="29713" name="Group 202"/>
          <p:cNvGrpSpPr>
            <a:grpSpLocks/>
          </p:cNvGrpSpPr>
          <p:nvPr/>
        </p:nvGrpSpPr>
        <p:grpSpPr bwMode="auto">
          <a:xfrm>
            <a:off x="1878013" y="2798763"/>
            <a:ext cx="854075" cy="1131887"/>
            <a:chOff x="2406" y="2206"/>
            <a:chExt cx="589" cy="579"/>
          </a:xfrm>
        </p:grpSpPr>
        <p:pic>
          <p:nvPicPr>
            <p:cNvPr id="29714" name="Picture 203"/>
            <p:cNvPicPr>
              <a:picLocks noChangeAspect="1" noChangeArrowheads="1"/>
            </p:cNvPicPr>
            <p:nvPr/>
          </p:nvPicPr>
          <p:blipFill>
            <a:blip r:embed="rId8"/>
            <a:srcRect/>
            <a:stretch>
              <a:fillRect/>
            </a:stretch>
          </p:blipFill>
          <p:spPr bwMode="auto">
            <a:xfrm>
              <a:off x="2450" y="2206"/>
              <a:ext cx="499" cy="354"/>
            </a:xfrm>
            <a:prstGeom prst="rect">
              <a:avLst/>
            </a:prstGeom>
            <a:noFill/>
            <a:ln w="9525">
              <a:noFill/>
              <a:miter lim="800000"/>
              <a:headEnd/>
              <a:tailEnd/>
            </a:ln>
          </p:spPr>
        </p:pic>
        <p:sp>
          <p:nvSpPr>
            <p:cNvPr id="29715" name="Rectangle 204"/>
            <p:cNvSpPr>
              <a:spLocks noChangeArrowheads="1"/>
            </p:cNvSpPr>
            <p:nvPr/>
          </p:nvSpPr>
          <p:spPr bwMode="auto">
            <a:xfrm>
              <a:off x="2406" y="2546"/>
              <a:ext cx="589" cy="239"/>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Propuesta Aprobada</a:t>
              </a:r>
              <a:endParaRPr lang="es-ES" altLang="es-PE" sz="800" b="1">
                <a:solidFill>
                  <a:srgbClr val="000066"/>
                </a:solidFill>
              </a:endParaRPr>
            </a:p>
          </p:txBody>
        </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508" name="Group 684"/>
          <p:cNvGraphicFramePr>
            <a:graphicFrameLocks noGrp="1"/>
          </p:cNvGraphicFramePr>
          <p:nvPr>
            <p:ph/>
          </p:nvPr>
        </p:nvGraphicFramePr>
        <p:xfrm>
          <a:off x="179388" y="1392238"/>
          <a:ext cx="8785225" cy="5056187"/>
        </p:xfrm>
        <a:graphic>
          <a:graphicData uri="http://schemas.openxmlformats.org/drawingml/2006/table">
            <a:tbl>
              <a:tblPr/>
              <a:tblGrid>
                <a:gridCol w="388937"/>
                <a:gridCol w="1411288"/>
                <a:gridCol w="1223962"/>
                <a:gridCol w="2881313"/>
                <a:gridCol w="2879725"/>
              </a:tblGrid>
              <a:tr h="518105">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a:t>
                      </a:r>
                      <a:endParaRPr kumimoji="0" lang="es-ES" altLang="es-PE" sz="1400" b="1" i="0" u="none" strike="noStrike" cap="none" normalizeH="0" baseline="0" dirty="0" smtClean="0">
                        <a:ln>
                          <a:noFill/>
                        </a:ln>
                        <a:solidFill>
                          <a:srgbClr val="000066"/>
                        </a:solidFill>
                        <a:effectLst/>
                        <a:latin typeface="Arial" charset="0"/>
                      </a:endParaRPr>
                    </a:p>
                  </a:txBody>
                  <a:tcPr marT="45693" marB="45693" horzOverflow="overflow">
                    <a:lnL w="28575" cap="flat" cmpd="sng" algn="ctr">
                      <a:solidFill>
                        <a:srgbClr val="FF9900"/>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Rol del Responsable</a:t>
                      </a:r>
                      <a:endParaRPr kumimoji="0" lang="es-ES" altLang="es-PE" sz="1400" b="1" i="0" u="none" strike="noStrike" cap="none" normalizeH="0" baseline="0" smtClean="0">
                        <a:ln>
                          <a:noFill/>
                        </a:ln>
                        <a:solidFill>
                          <a:srgbClr val="000066"/>
                        </a:solidFill>
                        <a:effectLst/>
                        <a:latin typeface="Arial" charset="0"/>
                      </a:endParaRPr>
                    </a:p>
                  </a:txBody>
                  <a:tcPr marT="45693" marB="4569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Nombre del Subproceso</a:t>
                      </a:r>
                      <a:endParaRPr kumimoji="0" lang="es-ES" altLang="es-PE" sz="1400" b="1" i="0" u="none" strike="noStrike" cap="none" normalizeH="0" baseline="0" smtClean="0">
                        <a:ln>
                          <a:noFill/>
                        </a:ln>
                        <a:solidFill>
                          <a:srgbClr val="000066"/>
                        </a:solidFill>
                        <a:effectLst/>
                        <a:latin typeface="Arial" charset="0"/>
                      </a:endParaRPr>
                    </a:p>
                  </a:txBody>
                  <a:tcPr marT="45693" marB="4569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Descripción del Subproceso</a:t>
                      </a:r>
                      <a:endParaRPr kumimoji="0" lang="es-ES" altLang="es-PE" sz="1400" b="1" i="0" u="none" strike="noStrike" cap="none" normalizeH="0" baseline="0" smtClean="0">
                        <a:ln>
                          <a:noFill/>
                        </a:ln>
                        <a:solidFill>
                          <a:srgbClr val="000066"/>
                        </a:solidFill>
                        <a:effectLst/>
                        <a:latin typeface="Arial" charset="0"/>
                      </a:endParaRPr>
                    </a:p>
                  </a:txBody>
                  <a:tcPr marT="45693" marB="4569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Herramientas</a:t>
                      </a:r>
                      <a:endParaRPr kumimoji="0" lang="es-ES" altLang="es-PE" sz="1400" b="1" i="0" u="none" strike="noStrike" cap="none" normalizeH="0" baseline="0" smtClean="0">
                        <a:ln>
                          <a:noFill/>
                        </a:ln>
                        <a:solidFill>
                          <a:srgbClr val="000066"/>
                        </a:solidFill>
                        <a:effectLst/>
                        <a:latin typeface="Arial" charset="0"/>
                      </a:endParaRPr>
                    </a:p>
                  </a:txBody>
                  <a:tcPr marT="45693" marB="45693" horzOverflow="overflow">
                    <a:lnL w="12700" cap="flat" cmpd="sng" algn="ctr">
                      <a:solidFill>
                        <a:schemeClr val="bg1"/>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r>
              <a:tr h="174126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0" i="0" u="none" strike="noStrike" cap="none" normalizeH="0" baseline="0" smtClean="0">
                          <a:ln>
                            <a:noFill/>
                          </a:ln>
                          <a:solidFill>
                            <a:srgbClr val="000066"/>
                          </a:solidFill>
                          <a:effectLst/>
                          <a:latin typeface="Arial" charset="0"/>
                        </a:rPr>
                        <a:t>1</a:t>
                      </a:r>
                      <a:endParaRPr kumimoji="0" lang="es-ES" altLang="es-PE" sz="1400" b="0" i="0" u="none" strike="noStrike" cap="none" normalizeH="0" baseline="0" smtClean="0">
                        <a:ln>
                          <a:noFill/>
                        </a:ln>
                        <a:solidFill>
                          <a:srgbClr val="000066"/>
                        </a:solidFill>
                        <a:effectLst/>
                        <a:latin typeface="Arial" charset="0"/>
                      </a:endParaRPr>
                    </a:p>
                  </a:txBody>
                  <a:tcPr marT="45693" marB="45693"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smtClean="0">
                          <a:ln>
                            <a:noFill/>
                          </a:ln>
                          <a:solidFill>
                            <a:srgbClr val="000066"/>
                          </a:solidFill>
                          <a:effectLst/>
                          <a:latin typeface="Arial" charset="0"/>
                        </a:rPr>
                        <a:t>Jefe de Proyecto</a:t>
                      </a:r>
                      <a:endParaRPr kumimoji="0" lang="es-ES" altLang="es-PE" sz="1200" b="0" i="0" u="none" strike="noStrike" cap="none" normalizeH="0" baseline="0" smtClean="0">
                        <a:ln>
                          <a:noFill/>
                        </a:ln>
                        <a:solidFill>
                          <a:srgbClr val="000066"/>
                        </a:solidFill>
                        <a:effectLst/>
                        <a:latin typeface="Arial" charset="0"/>
                      </a:endParaRPr>
                    </a:p>
                  </a:txBody>
                  <a:tcPr marT="45693" marB="4569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smtClean="0">
                          <a:ln>
                            <a:noFill/>
                          </a:ln>
                          <a:solidFill>
                            <a:srgbClr val="000066"/>
                          </a:solidFill>
                          <a:effectLst/>
                          <a:latin typeface="Arial" charset="0"/>
                        </a:rPr>
                        <a:t>Planificación</a:t>
                      </a:r>
                      <a:endParaRPr kumimoji="0" lang="es-ES" altLang="es-PE" sz="1200" b="0" i="0" u="none" strike="noStrike" cap="none" normalizeH="0" baseline="0" smtClean="0">
                        <a:ln>
                          <a:noFill/>
                        </a:ln>
                        <a:solidFill>
                          <a:srgbClr val="000066"/>
                        </a:solidFill>
                        <a:effectLst/>
                        <a:latin typeface="Arial" charset="0"/>
                      </a:endParaRPr>
                    </a:p>
                  </a:txBody>
                  <a:tcPr marT="45693" marB="4569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En esta etapa se crea el Plan del Proyecto, el cual debe ser aprobado por el cliente a través de un Acta de Reunión, dando así conformidad al plan y viso para el inicio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De existir observaciones al Plan, estas quedaran registradas en un acta de reunión.</a:t>
                      </a:r>
                    </a:p>
                  </a:txBody>
                  <a:tcPr marT="45693" marB="4569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Plan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Cronograma de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LMR</a:t>
                      </a:r>
                    </a:p>
                  </a:txBody>
                  <a:tcPr marT="45693" marB="45693"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r>
              <a:tr h="2796817">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0" i="0" u="none" strike="noStrike" cap="none" normalizeH="0" baseline="0" smtClean="0">
                          <a:ln>
                            <a:noFill/>
                          </a:ln>
                          <a:solidFill>
                            <a:srgbClr val="000066"/>
                          </a:solidFill>
                          <a:effectLst/>
                          <a:latin typeface="Arial" charset="0"/>
                        </a:rPr>
                        <a:t>2</a:t>
                      </a:r>
                      <a:endParaRPr kumimoji="0" lang="es-ES" altLang="es-PE" sz="1400" b="0" i="0" u="none" strike="noStrike" cap="none" normalizeH="0" baseline="0" smtClean="0">
                        <a:ln>
                          <a:noFill/>
                        </a:ln>
                        <a:solidFill>
                          <a:srgbClr val="000066"/>
                        </a:solidFill>
                        <a:effectLst/>
                        <a:latin typeface="Arial" charset="0"/>
                      </a:endParaRPr>
                    </a:p>
                  </a:txBody>
                  <a:tcPr marT="45693" marB="45693"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smtClean="0">
                          <a:ln>
                            <a:noFill/>
                          </a:ln>
                          <a:solidFill>
                            <a:srgbClr val="000066"/>
                          </a:solidFill>
                          <a:effectLst/>
                          <a:latin typeface="Arial" charset="0"/>
                        </a:rPr>
                        <a:t>Jefe de Proyecto</a:t>
                      </a:r>
                      <a:endParaRPr kumimoji="0" lang="es-ES" altLang="es-PE" sz="1200" b="0" i="0" u="none" strike="noStrike" cap="none" normalizeH="0" baseline="0" smtClean="0">
                        <a:ln>
                          <a:noFill/>
                        </a:ln>
                        <a:solidFill>
                          <a:srgbClr val="000066"/>
                        </a:solidFill>
                        <a:effectLst/>
                        <a:latin typeface="Arial" charset="0"/>
                      </a:endParaRPr>
                    </a:p>
                  </a:txBody>
                  <a:tcPr marT="45693" marB="4569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200" b="0" i="0" u="none" strike="noStrike" cap="none" normalizeH="0" baseline="0" smtClean="0">
                          <a:ln>
                            <a:noFill/>
                          </a:ln>
                          <a:solidFill>
                            <a:srgbClr val="000066"/>
                          </a:solidFill>
                          <a:effectLst/>
                          <a:latin typeface="Arial" charset="0"/>
                        </a:rPr>
                        <a:t>Ejecución, Seguimiento y Control </a:t>
                      </a:r>
                      <a:endParaRPr kumimoji="0" lang="es-ES" altLang="es-PE" sz="1200" b="0" i="0" u="none" strike="noStrike" cap="none" normalizeH="0" baseline="0" smtClean="0">
                        <a:ln>
                          <a:noFill/>
                        </a:ln>
                        <a:solidFill>
                          <a:srgbClr val="000066"/>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200" b="0" i="0" u="none" strike="noStrike" cap="none" normalizeH="0" baseline="0" smtClean="0">
                        <a:ln>
                          <a:noFill/>
                        </a:ln>
                        <a:solidFill>
                          <a:srgbClr val="000066"/>
                        </a:solidFill>
                        <a:effectLst/>
                        <a:latin typeface="Arial" charset="0"/>
                      </a:endParaRPr>
                    </a:p>
                  </a:txBody>
                  <a:tcPr marT="45693" marB="4569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smtClean="0">
                          <a:ln>
                            <a:noFill/>
                          </a:ln>
                          <a:solidFill>
                            <a:srgbClr val="000066"/>
                          </a:solidFill>
                          <a:effectLst/>
                          <a:latin typeface="Arial" charset="0"/>
                        </a:rPr>
                        <a:t>En esta etapa, se ejecuta el “Plan del Proyecto”  y se realizan las actividades de seguimiento sobre lo planificado.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smtClean="0">
                          <a:ln>
                            <a:noFill/>
                          </a:ln>
                          <a:solidFill>
                            <a:srgbClr val="000066"/>
                          </a:solidFill>
                          <a:effectLst/>
                          <a:latin typeface="Arial" charset="0"/>
                        </a:rPr>
                        <a:t>El </a:t>
                      </a:r>
                      <a:r>
                        <a:rPr kumimoji="0" lang="es-PE" altLang="es-PE" sz="1200" b="0" i="0" u="none" strike="noStrike" cap="none" normalizeH="0" baseline="0" smtClean="0">
                          <a:ln>
                            <a:noFill/>
                          </a:ln>
                          <a:solidFill>
                            <a:srgbClr val="000066"/>
                          </a:solidFill>
                          <a:effectLst/>
                          <a:latin typeface="Arial" charset="0"/>
                        </a:rPr>
                        <a:t>Jefe de Proyecto</a:t>
                      </a:r>
                      <a:r>
                        <a:rPr kumimoji="0" lang="es-ES" altLang="es-PE" sz="1200" b="0" i="0" u="none" strike="noStrike" cap="none" normalizeH="0" baseline="0" smtClean="0">
                          <a:ln>
                            <a:noFill/>
                          </a:ln>
                          <a:solidFill>
                            <a:srgbClr val="000066"/>
                          </a:solidFill>
                          <a:effectLst/>
                          <a:latin typeface="Arial" charset="0"/>
                        </a:rPr>
                        <a:t> realiza la asignación de trabajo semanal al equipo de trabajo.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smtClean="0">
                          <a:ln>
                            <a:noFill/>
                          </a:ln>
                          <a:solidFill>
                            <a:srgbClr val="000066"/>
                          </a:solidFill>
                          <a:effectLst/>
                          <a:latin typeface="Arial" charset="0"/>
                        </a:rPr>
                        <a:t>El seguimiento se realiza bajo el esquema de reuniones, efectuándose el control de cambios al Plan del Proyecto de ser necesario.</a:t>
                      </a:r>
                    </a:p>
                  </a:txBody>
                  <a:tcPr marT="45693" marB="4569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LMR</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Solicitud de cambios a requerimientos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Informe semanal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Seguimiento a cronogramas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Acta de reuniones</a:t>
                      </a:r>
                    </a:p>
                  </a:txBody>
                  <a:tcPr marT="45693" marB="45693"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r>
            </a:tbl>
          </a:graphicData>
        </a:graphic>
      </p:graphicFrame>
      <p:sp>
        <p:nvSpPr>
          <p:cNvPr id="30752" name="Text Box 682"/>
          <p:cNvSpPr txBox="1">
            <a:spLocks noChangeArrowheads="1"/>
          </p:cNvSpPr>
          <p:nvPr/>
        </p:nvSpPr>
        <p:spPr bwMode="auto">
          <a:xfrm>
            <a:off x="468313" y="260350"/>
            <a:ext cx="7612062"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Subprocesos del Proceso de Gestión de Proyectos</a:t>
            </a:r>
            <a:endParaRPr lang="es-ES" altLang="es-PE" sz="3200" b="1">
              <a:solidFill>
                <a:srgbClr val="002060"/>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701" name="Group 61"/>
          <p:cNvGraphicFramePr>
            <a:graphicFrameLocks noGrp="1"/>
          </p:cNvGraphicFramePr>
          <p:nvPr>
            <p:ph/>
          </p:nvPr>
        </p:nvGraphicFramePr>
        <p:xfrm>
          <a:off x="179388" y="2420938"/>
          <a:ext cx="8785225" cy="2730600"/>
        </p:xfrm>
        <a:graphic>
          <a:graphicData uri="http://schemas.openxmlformats.org/drawingml/2006/table">
            <a:tbl>
              <a:tblPr/>
              <a:tblGrid>
                <a:gridCol w="388937"/>
                <a:gridCol w="1411288"/>
                <a:gridCol w="1223962"/>
                <a:gridCol w="2881313"/>
                <a:gridCol w="2879725"/>
              </a:tblGrid>
              <a:tr h="51794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a:t>
                      </a:r>
                      <a:endParaRPr kumimoji="0" lang="es-ES" altLang="es-PE" sz="1400" b="1" i="0" u="none" strike="noStrike" cap="none" normalizeH="0" baseline="0" dirty="0" smtClean="0">
                        <a:ln>
                          <a:noFill/>
                        </a:ln>
                        <a:solidFill>
                          <a:srgbClr val="000066"/>
                        </a:solidFill>
                        <a:effectLst/>
                        <a:latin typeface="Arial" charset="0"/>
                      </a:endParaRPr>
                    </a:p>
                  </a:txBody>
                  <a:tcPr marT="45618" marB="45618" horzOverflow="overflow">
                    <a:lnL w="28575" cap="flat" cmpd="sng" algn="ctr">
                      <a:solidFill>
                        <a:srgbClr val="FF9900"/>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Rol del Responsable</a:t>
                      </a:r>
                      <a:endParaRPr kumimoji="0" lang="es-ES" altLang="es-PE" sz="1400" b="1" i="0" u="none" strike="noStrike" cap="none" normalizeH="0" baseline="0" dirty="0" smtClean="0">
                        <a:ln>
                          <a:noFill/>
                        </a:ln>
                        <a:solidFill>
                          <a:srgbClr val="000066"/>
                        </a:solidFill>
                        <a:effectLst/>
                        <a:latin typeface="Arial" charset="0"/>
                      </a:endParaRPr>
                    </a:p>
                  </a:txBody>
                  <a:tcPr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Nombre del Subproceso</a:t>
                      </a:r>
                      <a:endParaRPr kumimoji="0" lang="es-ES" altLang="es-PE" sz="1400" b="1" i="0" u="none" strike="noStrike" cap="none" normalizeH="0" baseline="0" smtClean="0">
                        <a:ln>
                          <a:noFill/>
                        </a:ln>
                        <a:solidFill>
                          <a:srgbClr val="000066"/>
                        </a:solidFill>
                        <a:effectLst/>
                        <a:latin typeface="Arial" charset="0"/>
                      </a:endParaRPr>
                    </a:p>
                  </a:txBody>
                  <a:tcPr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Descripción del Subproceso</a:t>
                      </a:r>
                      <a:endParaRPr kumimoji="0" lang="es-ES" altLang="es-PE" sz="1400" b="1" i="0" u="none" strike="noStrike" cap="none" normalizeH="0" baseline="0" smtClean="0">
                        <a:ln>
                          <a:noFill/>
                        </a:ln>
                        <a:solidFill>
                          <a:srgbClr val="000066"/>
                        </a:solidFill>
                        <a:effectLst/>
                        <a:latin typeface="Arial" charset="0"/>
                      </a:endParaRPr>
                    </a:p>
                  </a:txBody>
                  <a:tcPr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Herramientas</a:t>
                      </a:r>
                      <a:endParaRPr kumimoji="0" lang="es-ES" altLang="es-PE" sz="1400" b="1" i="0" u="none" strike="noStrike" cap="none" normalizeH="0" baseline="0" smtClean="0">
                        <a:ln>
                          <a:noFill/>
                        </a:ln>
                        <a:solidFill>
                          <a:srgbClr val="000066"/>
                        </a:solidFill>
                        <a:effectLst/>
                        <a:latin typeface="Arial" charset="0"/>
                      </a:endParaRPr>
                    </a:p>
                  </a:txBody>
                  <a:tcPr marT="45618" marB="45618" horzOverflow="overflow">
                    <a:lnL w="12700" cap="flat" cmpd="sng" algn="ctr">
                      <a:solidFill>
                        <a:schemeClr val="bg1"/>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r>
              <a:tr h="221256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0" i="0" u="none" strike="noStrike" cap="none" normalizeH="0" baseline="0" smtClean="0">
                          <a:ln>
                            <a:noFill/>
                          </a:ln>
                          <a:solidFill>
                            <a:srgbClr val="000066"/>
                          </a:solidFill>
                          <a:effectLst/>
                          <a:latin typeface="Arial" charset="0"/>
                        </a:rPr>
                        <a:t>3</a:t>
                      </a:r>
                      <a:endParaRPr kumimoji="0" lang="es-ES" altLang="es-PE" sz="1400" b="0" i="0" u="none" strike="noStrike" cap="none" normalizeH="0" baseline="0" smtClean="0">
                        <a:ln>
                          <a:noFill/>
                        </a:ln>
                        <a:solidFill>
                          <a:srgbClr val="000066"/>
                        </a:solidFill>
                        <a:effectLst/>
                        <a:latin typeface="Arial" charset="0"/>
                      </a:endParaRPr>
                    </a:p>
                  </a:txBody>
                  <a:tcPr marT="45618" marB="45618"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smtClean="0">
                          <a:ln>
                            <a:noFill/>
                          </a:ln>
                          <a:solidFill>
                            <a:srgbClr val="000066"/>
                          </a:solidFill>
                          <a:effectLst/>
                          <a:latin typeface="Arial" charset="0"/>
                        </a:rPr>
                        <a:t>Jefe de Proyecto</a:t>
                      </a:r>
                      <a:endParaRPr kumimoji="0" lang="es-ES" altLang="es-PE" sz="1200" b="0" i="0" u="none" strike="noStrike" cap="none" normalizeH="0" baseline="0" smtClean="0">
                        <a:ln>
                          <a:noFill/>
                        </a:ln>
                        <a:solidFill>
                          <a:srgbClr val="000066"/>
                        </a:solidFill>
                        <a:effectLst/>
                        <a:latin typeface="Arial" charset="0"/>
                      </a:endParaRPr>
                    </a:p>
                  </a:txBody>
                  <a:tcPr marT="45618" marB="45618"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200" b="0" i="0" u="none" strike="noStrike" cap="none" normalizeH="0" baseline="0" smtClean="0">
                          <a:ln>
                            <a:noFill/>
                          </a:ln>
                          <a:solidFill>
                            <a:srgbClr val="000066"/>
                          </a:solidFill>
                          <a:effectLst/>
                          <a:latin typeface="Arial" charset="0"/>
                        </a:rPr>
                        <a:t>Cierre del Proyecto</a:t>
                      </a:r>
                      <a:endParaRPr kumimoji="0" lang="es-ES" altLang="es-PE" sz="1200" b="0" i="0" u="none" strike="noStrike" cap="none" normalizeH="0" baseline="0" smtClean="0">
                        <a:ln>
                          <a:noFill/>
                        </a:ln>
                        <a:solidFill>
                          <a:srgbClr val="000066"/>
                        </a:solidFill>
                        <a:effectLst/>
                        <a:latin typeface="Arial" charset="0"/>
                      </a:endParaRPr>
                    </a:p>
                  </a:txBody>
                  <a:tcPr marT="45618" marB="45618"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En esta etapa se elabora el acta de aceptación y cierre del Proyecto, el cual debe ser aprobada por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Se registran las oportunidades de mejora y las lecciones aprendidas, seguidamente se elabora y expone el relatorio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Se archivan todos los entregables del proyecto y se hace la entrega al Analista de Calidad.</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altLang="es-PE" sz="1200" b="0" i="0" u="none" strike="noStrike" cap="none" normalizeH="0" baseline="0" dirty="0" smtClean="0">
                        <a:ln>
                          <a:noFill/>
                        </a:ln>
                        <a:solidFill>
                          <a:srgbClr val="000066"/>
                        </a:solidFill>
                        <a:effectLst/>
                        <a:latin typeface="Arial" charset="0"/>
                      </a:endParaRPr>
                    </a:p>
                  </a:txBody>
                  <a:tcPr marT="45618" marB="45618"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Acta de Aceptación y Cierre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Relatorio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Oportunidades de mejora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Lecciones Aprendidas</a:t>
                      </a:r>
                    </a:p>
                  </a:txBody>
                  <a:tcPr marT="45618" marB="45618"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r>
            </a:tbl>
          </a:graphicData>
        </a:graphic>
      </p:graphicFrame>
      <p:sp>
        <p:nvSpPr>
          <p:cNvPr id="31770" name="Text Box 62"/>
          <p:cNvSpPr txBox="1">
            <a:spLocks noChangeArrowheads="1"/>
          </p:cNvSpPr>
          <p:nvPr/>
        </p:nvSpPr>
        <p:spPr bwMode="auto">
          <a:xfrm>
            <a:off x="468313" y="404813"/>
            <a:ext cx="7612062"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Subprocesos del Proceso de Gestión de Proyectos</a:t>
            </a:r>
            <a:endParaRPr lang="es-ES" altLang="es-PE" sz="3200" b="1">
              <a:solidFill>
                <a:srgbClr val="002060"/>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3"/>
          <p:cNvSpPr txBox="1">
            <a:spLocks noChangeArrowheads="1"/>
          </p:cNvSpPr>
          <p:nvPr/>
        </p:nvSpPr>
        <p:spPr bwMode="auto">
          <a:xfrm>
            <a:off x="755650" y="1557338"/>
            <a:ext cx="8775700" cy="2592387"/>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rPr>
              <a:t>5. Proceso de Gestión de Proyectos</a:t>
            </a:r>
          </a:p>
          <a:p>
            <a:pPr lvl="1">
              <a:lnSpc>
                <a:spcPts val="5600"/>
              </a:lnSpc>
              <a:spcBef>
                <a:spcPct val="50000"/>
              </a:spcBef>
            </a:pPr>
            <a:r>
              <a:rPr lang="es-PE" altLang="es-PE" sz="4800">
                <a:solidFill>
                  <a:srgbClr val="000066"/>
                </a:solidFill>
              </a:rPr>
              <a:t>    5.2 Actividades</a:t>
            </a:r>
            <a:endParaRPr lang="en-US" altLang="es-PE" sz="480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fade">
                                      <p:cBhvr>
                                        <p:cTn id="7" dur="1000"/>
                                        <p:tgtEl>
                                          <p:spTgt spid="4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509588" y="563563"/>
            <a:ext cx="7700962" cy="549275"/>
          </a:xfrm>
          <a:prstGeom prst="rect">
            <a:avLst/>
          </a:prstGeom>
          <a:noFill/>
          <a:ln w="9525">
            <a:noFill/>
            <a:miter lim="800000"/>
            <a:headEnd/>
            <a:tailEnd/>
          </a:ln>
        </p:spPr>
        <p:txBody>
          <a:bodyPr>
            <a:spAutoFit/>
          </a:bodyPr>
          <a:lstStyle/>
          <a:p>
            <a:pPr eaLnBrk="1" hangingPunct="1"/>
            <a:r>
              <a:rPr lang="es-PE" altLang="es-PE" sz="3000" dirty="0">
                <a:solidFill>
                  <a:srgbClr val="002060"/>
                </a:solidFill>
              </a:rPr>
              <a:t>Actividades del Subproceso de Planificación</a:t>
            </a:r>
            <a:endParaRPr lang="es-ES" altLang="es-PE" sz="3000" b="1" dirty="0">
              <a:solidFill>
                <a:srgbClr val="002060"/>
              </a:solidFill>
            </a:endParaRPr>
          </a:p>
        </p:txBody>
      </p:sp>
      <p:grpSp>
        <p:nvGrpSpPr>
          <p:cNvPr id="34819" name="Group 37"/>
          <p:cNvGrpSpPr>
            <a:grpSpLocks/>
          </p:cNvGrpSpPr>
          <p:nvPr/>
        </p:nvGrpSpPr>
        <p:grpSpPr bwMode="auto">
          <a:xfrm>
            <a:off x="4581525" y="2349500"/>
            <a:ext cx="963613" cy="1152525"/>
            <a:chOff x="1474" y="1389"/>
            <a:chExt cx="607" cy="726"/>
          </a:xfrm>
        </p:grpSpPr>
        <p:sp>
          <p:nvSpPr>
            <p:cNvPr id="34865" name="Rectangle 22"/>
            <p:cNvSpPr>
              <a:spLocks noChangeArrowheads="1"/>
            </p:cNvSpPr>
            <p:nvPr/>
          </p:nvSpPr>
          <p:spPr bwMode="auto">
            <a:xfrm>
              <a:off x="1474"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Conformidad al Plan del Proyecto</a:t>
              </a:r>
              <a:endParaRPr lang="es-ES" altLang="es-PE" sz="1000">
                <a:solidFill>
                  <a:srgbClr val="000066"/>
                </a:solidFill>
              </a:endParaRPr>
            </a:p>
          </p:txBody>
        </p:sp>
        <p:sp>
          <p:nvSpPr>
            <p:cNvPr id="34866" name="Rectangle 23"/>
            <p:cNvSpPr>
              <a:spLocks noChangeArrowheads="1"/>
            </p:cNvSpPr>
            <p:nvPr/>
          </p:nvSpPr>
          <p:spPr bwMode="auto">
            <a:xfrm>
              <a:off x="1474"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smtClean="0">
                  <a:solidFill>
                    <a:srgbClr val="000066"/>
                  </a:solidFill>
                </a:rPr>
                <a:t>(3) Cliente</a:t>
              </a:r>
              <a:endParaRPr lang="es-ES" altLang="es-PE" sz="800" b="1" smtClean="0">
                <a:solidFill>
                  <a:srgbClr val="000066"/>
                </a:solidFill>
              </a:endParaRPr>
            </a:p>
          </p:txBody>
        </p:sp>
        <p:sp>
          <p:nvSpPr>
            <p:cNvPr id="34867" name="Rectangle 24"/>
            <p:cNvSpPr>
              <a:spLocks noChangeArrowheads="1"/>
            </p:cNvSpPr>
            <p:nvPr/>
          </p:nvSpPr>
          <p:spPr bwMode="auto">
            <a:xfrm>
              <a:off x="1474"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Acta de Reunión Externa</a:t>
              </a:r>
            </a:p>
          </p:txBody>
        </p:sp>
      </p:grpSp>
      <p:grpSp>
        <p:nvGrpSpPr>
          <p:cNvPr id="34820" name="Group 39"/>
          <p:cNvGrpSpPr>
            <a:grpSpLocks/>
          </p:cNvGrpSpPr>
          <p:nvPr/>
        </p:nvGrpSpPr>
        <p:grpSpPr bwMode="auto">
          <a:xfrm>
            <a:off x="5832475" y="2347913"/>
            <a:ext cx="963613" cy="1152525"/>
            <a:chOff x="3107" y="1389"/>
            <a:chExt cx="607" cy="726"/>
          </a:xfrm>
        </p:grpSpPr>
        <p:sp>
          <p:nvSpPr>
            <p:cNvPr id="34862" name="Rectangle 28"/>
            <p:cNvSpPr>
              <a:spLocks noChangeArrowheads="1"/>
            </p:cNvSpPr>
            <p:nvPr/>
          </p:nvSpPr>
          <p:spPr bwMode="auto">
            <a:xfrm>
              <a:off x="3107"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Kick off meeting - interno</a:t>
              </a:r>
              <a:endParaRPr lang="es-ES" altLang="es-PE" sz="1000">
                <a:solidFill>
                  <a:srgbClr val="000066"/>
                </a:solidFill>
              </a:endParaRPr>
            </a:p>
          </p:txBody>
        </p:sp>
        <p:sp>
          <p:nvSpPr>
            <p:cNvPr id="34863" name="Rectangle 29"/>
            <p:cNvSpPr>
              <a:spLocks noChangeArrowheads="1"/>
            </p:cNvSpPr>
            <p:nvPr/>
          </p:nvSpPr>
          <p:spPr bwMode="auto">
            <a:xfrm>
              <a:off x="3107"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(4) Jefe de Proyecto</a:t>
              </a:r>
              <a:endParaRPr lang="es-ES" altLang="es-PE" sz="800" b="1" dirty="0" smtClean="0">
                <a:solidFill>
                  <a:srgbClr val="000066"/>
                </a:solidFill>
              </a:endParaRPr>
            </a:p>
          </p:txBody>
        </p:sp>
        <p:sp>
          <p:nvSpPr>
            <p:cNvPr id="34864" name="Rectangle 30"/>
            <p:cNvSpPr>
              <a:spLocks noChangeArrowheads="1"/>
            </p:cNvSpPr>
            <p:nvPr/>
          </p:nvSpPr>
          <p:spPr bwMode="auto">
            <a:xfrm>
              <a:off x="3107"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Acta de Reunión Interna</a:t>
              </a:r>
            </a:p>
          </p:txBody>
        </p:sp>
      </p:grpSp>
      <p:cxnSp>
        <p:nvCxnSpPr>
          <p:cNvPr id="34821" name="AutoShape 32"/>
          <p:cNvCxnSpPr>
            <a:cxnSpLocks noChangeShapeType="1"/>
            <a:endCxn id="34865" idx="1"/>
          </p:cNvCxnSpPr>
          <p:nvPr/>
        </p:nvCxnSpPr>
        <p:spPr bwMode="auto">
          <a:xfrm>
            <a:off x="4319588" y="2927350"/>
            <a:ext cx="261937" cy="0"/>
          </a:xfrm>
          <a:prstGeom prst="straightConnector1">
            <a:avLst/>
          </a:prstGeom>
          <a:noFill/>
          <a:ln w="9525">
            <a:solidFill>
              <a:srgbClr val="000066"/>
            </a:solidFill>
            <a:round/>
            <a:headEnd/>
            <a:tailEnd type="triangle" w="med" len="med"/>
          </a:ln>
        </p:spPr>
      </p:cxnSp>
      <p:cxnSp>
        <p:nvCxnSpPr>
          <p:cNvPr id="34822" name="AutoShape 35"/>
          <p:cNvCxnSpPr>
            <a:cxnSpLocks noChangeShapeType="1"/>
            <a:stCxn id="34865" idx="3"/>
            <a:endCxn id="34862" idx="1"/>
          </p:cNvCxnSpPr>
          <p:nvPr/>
        </p:nvCxnSpPr>
        <p:spPr bwMode="auto">
          <a:xfrm flipV="1">
            <a:off x="5545138" y="2925763"/>
            <a:ext cx="287337" cy="1587"/>
          </a:xfrm>
          <a:prstGeom prst="straightConnector1">
            <a:avLst/>
          </a:prstGeom>
          <a:noFill/>
          <a:ln w="9525">
            <a:solidFill>
              <a:srgbClr val="000066"/>
            </a:solidFill>
            <a:round/>
            <a:headEnd/>
            <a:tailEnd type="triangle" w="med" len="med"/>
          </a:ln>
        </p:spPr>
      </p:cxnSp>
      <p:sp>
        <p:nvSpPr>
          <p:cNvPr id="34823" name="Text Box 47"/>
          <p:cNvSpPr txBox="1">
            <a:spLocks noChangeArrowheads="1"/>
          </p:cNvSpPr>
          <p:nvPr/>
        </p:nvSpPr>
        <p:spPr bwMode="auto">
          <a:xfrm>
            <a:off x="4286250" y="2660650"/>
            <a:ext cx="303213" cy="244475"/>
          </a:xfrm>
          <a:prstGeom prst="rect">
            <a:avLst/>
          </a:prstGeom>
          <a:noFill/>
          <a:ln w="9525">
            <a:noFill/>
            <a:miter lim="800000"/>
            <a:headEnd/>
            <a:tailEnd/>
          </a:ln>
        </p:spPr>
        <p:txBody>
          <a:bodyPr>
            <a:spAutoFit/>
          </a:bodyPr>
          <a:lstStyle/>
          <a:p>
            <a:pPr algn="ctr" eaLnBrk="1" hangingPunct="1"/>
            <a:r>
              <a:rPr lang="es-PE" altLang="es-PE" sz="1000" b="1">
                <a:solidFill>
                  <a:srgbClr val="000066"/>
                </a:solidFill>
              </a:rPr>
              <a:t>Si</a:t>
            </a:r>
            <a:endParaRPr lang="es-ES" altLang="es-PE" sz="1000" b="1">
              <a:solidFill>
                <a:srgbClr val="000066"/>
              </a:solidFill>
            </a:endParaRPr>
          </a:p>
        </p:txBody>
      </p:sp>
      <p:sp>
        <p:nvSpPr>
          <p:cNvPr id="34824" name="Text Box 53"/>
          <p:cNvSpPr txBox="1">
            <a:spLocks noChangeArrowheads="1"/>
          </p:cNvSpPr>
          <p:nvPr/>
        </p:nvSpPr>
        <p:spPr bwMode="auto">
          <a:xfrm>
            <a:off x="3683000" y="2228850"/>
            <a:ext cx="354013" cy="244475"/>
          </a:xfrm>
          <a:prstGeom prst="rect">
            <a:avLst/>
          </a:prstGeom>
          <a:noFill/>
          <a:ln w="9525">
            <a:noFill/>
            <a:miter lim="800000"/>
            <a:headEnd/>
            <a:tailEnd/>
          </a:ln>
        </p:spPr>
        <p:txBody>
          <a:bodyPr>
            <a:spAutoFit/>
          </a:bodyPr>
          <a:lstStyle/>
          <a:p>
            <a:pPr algn="ctr" eaLnBrk="1" hangingPunct="1"/>
            <a:r>
              <a:rPr lang="es-PE" altLang="es-PE" sz="1000" b="1">
                <a:solidFill>
                  <a:srgbClr val="000066"/>
                </a:solidFill>
              </a:rPr>
              <a:t>No</a:t>
            </a:r>
            <a:endParaRPr lang="es-ES" altLang="es-PE" sz="1000" b="1">
              <a:solidFill>
                <a:srgbClr val="000066"/>
              </a:solidFill>
            </a:endParaRPr>
          </a:p>
        </p:txBody>
      </p:sp>
      <p:cxnSp>
        <p:nvCxnSpPr>
          <p:cNvPr id="34825" name="AutoShape 54"/>
          <p:cNvCxnSpPr>
            <a:cxnSpLocks noChangeShapeType="1"/>
          </p:cNvCxnSpPr>
          <p:nvPr/>
        </p:nvCxnSpPr>
        <p:spPr bwMode="auto">
          <a:xfrm>
            <a:off x="2992438" y="2924175"/>
            <a:ext cx="247650" cy="6350"/>
          </a:xfrm>
          <a:prstGeom prst="straightConnector1">
            <a:avLst/>
          </a:prstGeom>
          <a:noFill/>
          <a:ln w="9525">
            <a:solidFill>
              <a:srgbClr val="000066"/>
            </a:solidFill>
            <a:round/>
            <a:headEnd/>
            <a:tailEnd type="triangle" w="med" len="med"/>
          </a:ln>
        </p:spPr>
      </p:cxnSp>
      <p:sp>
        <p:nvSpPr>
          <p:cNvPr id="34826" name="AutoShape 56"/>
          <p:cNvSpPr>
            <a:spLocks noChangeArrowheads="1"/>
          </p:cNvSpPr>
          <p:nvPr/>
        </p:nvSpPr>
        <p:spPr bwMode="auto">
          <a:xfrm>
            <a:off x="7235825" y="6165850"/>
            <a:ext cx="1008063" cy="287338"/>
          </a:xfrm>
          <a:prstGeom prst="flowChartAlternateProcess">
            <a:avLst/>
          </a:prstGeom>
          <a:solidFill>
            <a:srgbClr val="FFCC00"/>
          </a:solidFill>
          <a:ln w="9525">
            <a:solidFill>
              <a:srgbClr val="FFCC00"/>
            </a:solidFill>
            <a:miter lim="800000"/>
            <a:headEnd/>
            <a:tailEnd/>
          </a:ln>
        </p:spPr>
        <p:txBody>
          <a:bodyPr wrap="none" anchor="ctr"/>
          <a:lstStyle/>
          <a:p>
            <a:pPr algn="ctr" eaLnBrk="1" hangingPunct="1"/>
            <a:r>
              <a:rPr lang="es-PE" altLang="es-PE" sz="1200" dirty="0">
                <a:solidFill>
                  <a:srgbClr val="000066"/>
                </a:solidFill>
                <a:hlinkClick r:id="rId2" action="ppaction://hlinksldjump"/>
              </a:rPr>
              <a:t>Regresar</a:t>
            </a:r>
            <a:endParaRPr lang="es-ES" altLang="es-PE" sz="1200" dirty="0">
              <a:solidFill>
                <a:srgbClr val="000066"/>
              </a:solidFill>
            </a:endParaRPr>
          </a:p>
        </p:txBody>
      </p:sp>
      <p:grpSp>
        <p:nvGrpSpPr>
          <p:cNvPr id="34827" name="Group 67"/>
          <p:cNvGrpSpPr>
            <a:grpSpLocks/>
          </p:cNvGrpSpPr>
          <p:nvPr/>
        </p:nvGrpSpPr>
        <p:grpSpPr bwMode="auto">
          <a:xfrm>
            <a:off x="-106361" y="1509713"/>
            <a:ext cx="1104900" cy="719137"/>
            <a:chOff x="-23" y="1117"/>
            <a:chExt cx="696" cy="453"/>
          </a:xfrm>
        </p:grpSpPr>
        <p:pic>
          <p:nvPicPr>
            <p:cNvPr id="34860" name="Picture 68"/>
            <p:cNvPicPr>
              <a:picLocks noChangeAspect="1" noChangeArrowheads="1"/>
            </p:cNvPicPr>
            <p:nvPr/>
          </p:nvPicPr>
          <p:blipFill>
            <a:blip r:embed="rId3"/>
            <a:srcRect/>
            <a:stretch>
              <a:fillRect/>
            </a:stretch>
          </p:blipFill>
          <p:spPr bwMode="auto">
            <a:xfrm>
              <a:off x="126" y="1117"/>
              <a:ext cx="397" cy="341"/>
            </a:xfrm>
            <a:prstGeom prst="rect">
              <a:avLst/>
            </a:prstGeom>
            <a:noFill/>
            <a:ln w="9525" algn="ctr">
              <a:noFill/>
              <a:miter lim="800000"/>
              <a:headEnd/>
              <a:tailEnd/>
            </a:ln>
          </p:spPr>
        </p:pic>
        <p:sp>
          <p:nvSpPr>
            <p:cNvPr id="34861" name="Rectangle 69"/>
            <p:cNvSpPr>
              <a:spLocks noChangeArrowheads="1"/>
            </p:cNvSpPr>
            <p:nvPr/>
          </p:nvSpPr>
          <p:spPr bwMode="auto">
            <a:xfrm>
              <a:off x="-23" y="1450"/>
              <a:ext cx="696"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Cliente</a:t>
              </a:r>
              <a:endParaRPr lang="es-ES" altLang="es-PE" sz="800" b="1">
                <a:solidFill>
                  <a:srgbClr val="000066"/>
                </a:solidFill>
              </a:endParaRPr>
            </a:p>
          </p:txBody>
        </p:sp>
      </p:grpSp>
      <p:cxnSp>
        <p:nvCxnSpPr>
          <p:cNvPr id="34828" name="AutoShape 82"/>
          <p:cNvCxnSpPr>
            <a:cxnSpLocks noChangeShapeType="1"/>
          </p:cNvCxnSpPr>
          <p:nvPr/>
        </p:nvCxnSpPr>
        <p:spPr bwMode="auto">
          <a:xfrm>
            <a:off x="619125" y="2933700"/>
            <a:ext cx="277813" cy="4763"/>
          </a:xfrm>
          <a:prstGeom prst="straightConnector1">
            <a:avLst/>
          </a:prstGeom>
          <a:noFill/>
          <a:ln w="9525">
            <a:solidFill>
              <a:schemeClr val="tx1"/>
            </a:solidFill>
            <a:round/>
            <a:headEnd/>
            <a:tailEnd type="triangle" w="med" len="med"/>
          </a:ln>
        </p:spPr>
      </p:cxnSp>
      <p:cxnSp>
        <p:nvCxnSpPr>
          <p:cNvPr id="34829" name="AutoShape 83"/>
          <p:cNvCxnSpPr>
            <a:cxnSpLocks noChangeShapeType="1"/>
          </p:cNvCxnSpPr>
          <p:nvPr/>
        </p:nvCxnSpPr>
        <p:spPr bwMode="auto">
          <a:xfrm flipH="1">
            <a:off x="357188" y="2197100"/>
            <a:ext cx="12700" cy="525463"/>
          </a:xfrm>
          <a:prstGeom prst="straightConnector1">
            <a:avLst/>
          </a:prstGeom>
          <a:noFill/>
          <a:ln w="9525">
            <a:solidFill>
              <a:schemeClr val="tx1"/>
            </a:solidFill>
            <a:round/>
            <a:headEnd/>
            <a:tailEnd type="triangle" w="med" len="med"/>
          </a:ln>
        </p:spPr>
      </p:cxnSp>
      <p:grpSp>
        <p:nvGrpSpPr>
          <p:cNvPr id="34830" name="Group 84"/>
          <p:cNvGrpSpPr>
            <a:grpSpLocks/>
          </p:cNvGrpSpPr>
          <p:nvPr/>
        </p:nvGrpSpPr>
        <p:grpSpPr bwMode="auto">
          <a:xfrm>
            <a:off x="893763" y="2343150"/>
            <a:ext cx="865187" cy="1152525"/>
            <a:chOff x="657" y="1389"/>
            <a:chExt cx="607" cy="726"/>
          </a:xfrm>
        </p:grpSpPr>
        <p:sp>
          <p:nvSpPr>
            <p:cNvPr id="34857" name="Rectangle 85"/>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hlinkClick r:id="rId4" action="ppaction://hlinksldjump"/>
                </a:rPr>
                <a:t>Planeamiento </a:t>
              </a:r>
              <a:endParaRPr lang="es-ES" altLang="es-PE" sz="1000">
                <a:solidFill>
                  <a:srgbClr val="000066"/>
                </a:solidFill>
              </a:endParaRPr>
            </a:p>
          </p:txBody>
        </p:sp>
        <p:sp>
          <p:nvSpPr>
            <p:cNvPr id="34858" name="Rectangle 86"/>
            <p:cNvSpPr>
              <a:spLocks noChangeArrowheads="1"/>
            </p:cNvSpPr>
            <p:nvPr/>
          </p:nvSpPr>
          <p:spPr bwMode="auto">
            <a:xfrm>
              <a:off x="657"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(1) Jefe de Proyecto</a:t>
              </a:r>
              <a:endParaRPr lang="es-ES" altLang="es-PE" sz="800" b="1" dirty="0" smtClean="0">
                <a:solidFill>
                  <a:srgbClr val="000066"/>
                </a:solidFill>
              </a:endParaRPr>
            </a:p>
          </p:txBody>
        </p:sp>
        <p:sp>
          <p:nvSpPr>
            <p:cNvPr id="34859" name="Rectangle 87"/>
            <p:cNvSpPr>
              <a:spLocks noChangeArrowheads="1"/>
            </p:cNvSpPr>
            <p:nvPr/>
          </p:nvSpPr>
          <p:spPr bwMode="auto">
            <a:xfrm>
              <a:off x="657"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Plan del Proyecto</a:t>
              </a:r>
            </a:p>
          </p:txBody>
        </p:sp>
      </p:grpSp>
      <p:sp>
        <p:nvSpPr>
          <p:cNvPr id="34831" name="AutoShape 88"/>
          <p:cNvSpPr>
            <a:spLocks noChangeArrowheads="1"/>
          </p:cNvSpPr>
          <p:nvPr/>
        </p:nvSpPr>
        <p:spPr bwMode="auto">
          <a:xfrm>
            <a:off x="179388" y="6165850"/>
            <a:ext cx="1079500" cy="358775"/>
          </a:xfrm>
          <a:prstGeom prst="flowChartAlternateProcess">
            <a:avLst/>
          </a:prstGeom>
          <a:solidFill>
            <a:srgbClr val="99CC00"/>
          </a:solidFill>
          <a:ln w="9525">
            <a:solidFill>
              <a:srgbClr val="99CC00"/>
            </a:solidFill>
            <a:miter lim="800000"/>
            <a:headEnd/>
            <a:tailEnd/>
          </a:ln>
        </p:spPr>
        <p:txBody>
          <a:bodyPr anchor="ctr"/>
          <a:lstStyle/>
          <a:p>
            <a:pPr algn="ctr" eaLnBrk="1" hangingPunct="1"/>
            <a:r>
              <a:rPr lang="es-PE" altLang="es-PE" sz="1200">
                <a:solidFill>
                  <a:srgbClr val="000066"/>
                </a:solidFill>
                <a:hlinkClick r:id="rId5" action="ppaction://hlinksldjump"/>
              </a:rPr>
              <a:t>Detalle actividades</a:t>
            </a:r>
            <a:endParaRPr lang="es-ES" altLang="es-PE" sz="1200">
              <a:solidFill>
                <a:srgbClr val="000066"/>
              </a:solidFill>
            </a:endParaRPr>
          </a:p>
        </p:txBody>
      </p:sp>
      <p:sp>
        <p:nvSpPr>
          <p:cNvPr id="34832" name="AutoShape 92"/>
          <p:cNvSpPr>
            <a:spLocks noChangeArrowheads="1"/>
          </p:cNvSpPr>
          <p:nvPr/>
        </p:nvSpPr>
        <p:spPr bwMode="auto">
          <a:xfrm>
            <a:off x="3240088" y="2493963"/>
            <a:ext cx="1079500" cy="863600"/>
          </a:xfrm>
          <a:prstGeom prst="diamond">
            <a:avLst/>
          </a:prstGeom>
          <a:noFill/>
          <a:ln w="25400">
            <a:solidFill>
              <a:srgbClr val="99CC00"/>
            </a:solidFill>
            <a:miter lim="800000"/>
            <a:headEnd/>
            <a:tailEnd/>
          </a:ln>
        </p:spPr>
        <p:txBody>
          <a:bodyPr anchor="ctr"/>
          <a:lstStyle/>
          <a:p>
            <a:pPr algn="ctr" eaLnBrk="1" hangingPunct="1"/>
            <a:r>
              <a:rPr lang="es-PE" altLang="es-PE" sz="1000">
                <a:solidFill>
                  <a:srgbClr val="000066"/>
                </a:solidFill>
              </a:rPr>
              <a:t>Aprobado</a:t>
            </a:r>
            <a:endParaRPr lang="es-ES" altLang="es-PE" sz="1000">
              <a:solidFill>
                <a:srgbClr val="000066"/>
              </a:solidFill>
            </a:endParaRPr>
          </a:p>
        </p:txBody>
      </p:sp>
      <p:grpSp>
        <p:nvGrpSpPr>
          <p:cNvPr id="34833" name="Group 93"/>
          <p:cNvGrpSpPr>
            <a:grpSpLocks/>
          </p:cNvGrpSpPr>
          <p:nvPr/>
        </p:nvGrpSpPr>
        <p:grpSpPr bwMode="auto">
          <a:xfrm>
            <a:off x="7032625" y="2349500"/>
            <a:ext cx="963613" cy="1152525"/>
            <a:chOff x="3107" y="1389"/>
            <a:chExt cx="607" cy="726"/>
          </a:xfrm>
        </p:grpSpPr>
        <p:sp>
          <p:nvSpPr>
            <p:cNvPr id="34854" name="Rectangle 94"/>
            <p:cNvSpPr>
              <a:spLocks noChangeArrowheads="1"/>
            </p:cNvSpPr>
            <p:nvPr/>
          </p:nvSpPr>
          <p:spPr bwMode="auto">
            <a:xfrm>
              <a:off x="3107"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Kick off meeting - externo</a:t>
              </a:r>
              <a:endParaRPr lang="es-ES" altLang="es-PE" sz="1000">
                <a:solidFill>
                  <a:srgbClr val="000066"/>
                </a:solidFill>
              </a:endParaRPr>
            </a:p>
          </p:txBody>
        </p:sp>
        <p:sp>
          <p:nvSpPr>
            <p:cNvPr id="34855" name="Rectangle 95"/>
            <p:cNvSpPr>
              <a:spLocks noChangeArrowheads="1"/>
            </p:cNvSpPr>
            <p:nvPr/>
          </p:nvSpPr>
          <p:spPr bwMode="auto">
            <a:xfrm>
              <a:off x="3107"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(5) Jefe de Proyecto</a:t>
              </a:r>
              <a:endParaRPr lang="es-ES" altLang="es-PE" sz="800" b="1" dirty="0" smtClean="0">
                <a:solidFill>
                  <a:srgbClr val="000066"/>
                </a:solidFill>
              </a:endParaRPr>
            </a:p>
          </p:txBody>
        </p:sp>
        <p:sp>
          <p:nvSpPr>
            <p:cNvPr id="34856" name="Rectangle 96"/>
            <p:cNvSpPr>
              <a:spLocks noChangeArrowheads="1"/>
            </p:cNvSpPr>
            <p:nvPr/>
          </p:nvSpPr>
          <p:spPr bwMode="auto">
            <a:xfrm>
              <a:off x="3107"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Acta de Reunión Externa</a:t>
              </a:r>
            </a:p>
          </p:txBody>
        </p:sp>
      </p:grpSp>
      <p:cxnSp>
        <p:nvCxnSpPr>
          <p:cNvPr id="34834" name="AutoShape 97"/>
          <p:cNvCxnSpPr>
            <a:cxnSpLocks noChangeShapeType="1"/>
          </p:cNvCxnSpPr>
          <p:nvPr/>
        </p:nvCxnSpPr>
        <p:spPr bwMode="auto">
          <a:xfrm>
            <a:off x="6791325" y="2916238"/>
            <a:ext cx="247650" cy="6350"/>
          </a:xfrm>
          <a:prstGeom prst="straightConnector1">
            <a:avLst/>
          </a:prstGeom>
          <a:noFill/>
          <a:ln w="9525">
            <a:solidFill>
              <a:srgbClr val="000066"/>
            </a:solidFill>
            <a:round/>
            <a:headEnd/>
            <a:tailEnd type="triangle" w="med" len="med"/>
          </a:ln>
        </p:spPr>
      </p:cxnSp>
      <p:grpSp>
        <p:nvGrpSpPr>
          <p:cNvPr id="34835" name="Group 101"/>
          <p:cNvGrpSpPr>
            <a:grpSpLocks/>
          </p:cNvGrpSpPr>
          <p:nvPr/>
        </p:nvGrpSpPr>
        <p:grpSpPr bwMode="auto">
          <a:xfrm>
            <a:off x="1331913" y="1700213"/>
            <a:ext cx="2411412" cy="792162"/>
            <a:chOff x="996" y="1207"/>
            <a:chExt cx="1548" cy="499"/>
          </a:xfrm>
        </p:grpSpPr>
        <p:sp>
          <p:nvSpPr>
            <p:cNvPr id="34851" name="Line 98"/>
            <p:cNvSpPr>
              <a:spLocks noChangeShapeType="1"/>
            </p:cNvSpPr>
            <p:nvPr/>
          </p:nvSpPr>
          <p:spPr bwMode="auto">
            <a:xfrm flipV="1">
              <a:off x="2544" y="1207"/>
              <a:ext cx="0" cy="499"/>
            </a:xfrm>
            <a:prstGeom prst="line">
              <a:avLst/>
            </a:prstGeom>
            <a:noFill/>
            <a:ln w="9525">
              <a:solidFill>
                <a:srgbClr val="99CC00"/>
              </a:solidFill>
              <a:round/>
              <a:headEnd/>
              <a:tailEnd/>
            </a:ln>
          </p:spPr>
          <p:txBody>
            <a:bodyPr/>
            <a:lstStyle/>
            <a:p>
              <a:endParaRPr lang="es-PE"/>
            </a:p>
          </p:txBody>
        </p:sp>
        <p:sp>
          <p:nvSpPr>
            <p:cNvPr id="34852" name="Line 99"/>
            <p:cNvSpPr>
              <a:spLocks noChangeShapeType="1"/>
            </p:cNvSpPr>
            <p:nvPr/>
          </p:nvSpPr>
          <p:spPr bwMode="auto">
            <a:xfrm flipH="1">
              <a:off x="999" y="1207"/>
              <a:ext cx="1542" cy="0"/>
            </a:xfrm>
            <a:prstGeom prst="line">
              <a:avLst/>
            </a:prstGeom>
            <a:noFill/>
            <a:ln w="9525">
              <a:solidFill>
                <a:srgbClr val="99CC00"/>
              </a:solidFill>
              <a:round/>
              <a:headEnd/>
              <a:tailEnd/>
            </a:ln>
          </p:spPr>
          <p:txBody>
            <a:bodyPr/>
            <a:lstStyle/>
            <a:p>
              <a:endParaRPr lang="es-PE"/>
            </a:p>
          </p:txBody>
        </p:sp>
        <p:sp>
          <p:nvSpPr>
            <p:cNvPr id="34853" name="Line 100"/>
            <p:cNvSpPr>
              <a:spLocks noChangeShapeType="1"/>
            </p:cNvSpPr>
            <p:nvPr/>
          </p:nvSpPr>
          <p:spPr bwMode="auto">
            <a:xfrm>
              <a:off x="996" y="1207"/>
              <a:ext cx="0" cy="409"/>
            </a:xfrm>
            <a:prstGeom prst="line">
              <a:avLst/>
            </a:prstGeom>
            <a:noFill/>
            <a:ln w="9525">
              <a:solidFill>
                <a:srgbClr val="99CC00"/>
              </a:solidFill>
              <a:round/>
              <a:headEnd/>
              <a:tailEnd type="triangle" w="med" len="med"/>
            </a:ln>
          </p:spPr>
          <p:txBody>
            <a:bodyPr/>
            <a:lstStyle/>
            <a:p>
              <a:endParaRPr lang="es-PE"/>
            </a:p>
          </p:txBody>
        </p:sp>
      </p:grpSp>
      <p:grpSp>
        <p:nvGrpSpPr>
          <p:cNvPr id="34836" name="Group 102"/>
          <p:cNvGrpSpPr>
            <a:grpSpLocks/>
          </p:cNvGrpSpPr>
          <p:nvPr/>
        </p:nvGrpSpPr>
        <p:grpSpPr bwMode="auto">
          <a:xfrm>
            <a:off x="2022475" y="2359025"/>
            <a:ext cx="963613" cy="1152525"/>
            <a:chOff x="1474" y="1389"/>
            <a:chExt cx="607" cy="726"/>
          </a:xfrm>
        </p:grpSpPr>
        <p:sp>
          <p:nvSpPr>
            <p:cNvPr id="34848" name="Rectangle 103"/>
            <p:cNvSpPr>
              <a:spLocks noChangeArrowheads="1"/>
            </p:cNvSpPr>
            <p:nvPr/>
          </p:nvSpPr>
          <p:spPr bwMode="auto">
            <a:xfrm>
              <a:off x="1474"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Revisión, Ajustes</a:t>
              </a:r>
              <a:endParaRPr lang="es-ES" altLang="es-PE" sz="1000">
                <a:solidFill>
                  <a:srgbClr val="000066"/>
                </a:solidFill>
              </a:endParaRPr>
            </a:p>
          </p:txBody>
        </p:sp>
        <p:sp>
          <p:nvSpPr>
            <p:cNvPr id="34849" name="Rectangle 104"/>
            <p:cNvSpPr>
              <a:spLocks noChangeArrowheads="1"/>
            </p:cNvSpPr>
            <p:nvPr/>
          </p:nvSpPr>
          <p:spPr bwMode="auto">
            <a:xfrm>
              <a:off x="1474"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(2) Cliente</a:t>
              </a:r>
            </a:p>
          </p:txBody>
        </p:sp>
        <p:sp>
          <p:nvSpPr>
            <p:cNvPr id="34850" name="Rectangle 105"/>
            <p:cNvSpPr>
              <a:spLocks noChangeArrowheads="1"/>
            </p:cNvSpPr>
            <p:nvPr/>
          </p:nvSpPr>
          <p:spPr bwMode="auto">
            <a:xfrm>
              <a:off x="1474"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Acta de Reunión Externa</a:t>
              </a:r>
            </a:p>
          </p:txBody>
        </p:sp>
      </p:grpSp>
      <p:cxnSp>
        <p:nvCxnSpPr>
          <p:cNvPr id="34837" name="AutoShape 106"/>
          <p:cNvCxnSpPr>
            <a:cxnSpLocks noChangeShapeType="1"/>
          </p:cNvCxnSpPr>
          <p:nvPr/>
        </p:nvCxnSpPr>
        <p:spPr bwMode="auto">
          <a:xfrm>
            <a:off x="1768475" y="2946400"/>
            <a:ext cx="261938" cy="0"/>
          </a:xfrm>
          <a:prstGeom prst="straightConnector1">
            <a:avLst/>
          </a:prstGeom>
          <a:noFill/>
          <a:ln w="9525">
            <a:solidFill>
              <a:srgbClr val="000066"/>
            </a:solidFill>
            <a:round/>
            <a:headEnd/>
            <a:tailEnd type="triangle" w="med" len="med"/>
          </a:ln>
        </p:spPr>
      </p:cxnSp>
      <p:grpSp>
        <p:nvGrpSpPr>
          <p:cNvPr id="34838" name="Group 110"/>
          <p:cNvGrpSpPr>
            <a:grpSpLocks/>
          </p:cNvGrpSpPr>
          <p:nvPr/>
        </p:nvGrpSpPr>
        <p:grpSpPr bwMode="auto">
          <a:xfrm>
            <a:off x="8174038" y="2636838"/>
            <a:ext cx="935037" cy="1027112"/>
            <a:chOff x="2406" y="2206"/>
            <a:chExt cx="589" cy="647"/>
          </a:xfrm>
        </p:grpSpPr>
        <p:pic>
          <p:nvPicPr>
            <p:cNvPr id="34846" name="Picture 111"/>
            <p:cNvPicPr>
              <a:picLocks noChangeAspect="1" noChangeArrowheads="1"/>
            </p:cNvPicPr>
            <p:nvPr/>
          </p:nvPicPr>
          <p:blipFill>
            <a:blip r:embed="rId6"/>
            <a:srcRect/>
            <a:stretch>
              <a:fillRect/>
            </a:stretch>
          </p:blipFill>
          <p:spPr bwMode="auto">
            <a:xfrm>
              <a:off x="2450" y="2206"/>
              <a:ext cx="499" cy="354"/>
            </a:xfrm>
            <a:prstGeom prst="rect">
              <a:avLst/>
            </a:prstGeom>
            <a:noFill/>
            <a:ln w="9525">
              <a:noFill/>
              <a:miter lim="800000"/>
              <a:headEnd/>
              <a:tailEnd/>
            </a:ln>
          </p:spPr>
        </p:pic>
        <p:sp>
          <p:nvSpPr>
            <p:cNvPr id="34847" name="Rectangle 112"/>
            <p:cNvSpPr>
              <a:spLocks noChangeArrowheads="1"/>
            </p:cNvSpPr>
            <p:nvPr/>
          </p:nvSpPr>
          <p:spPr bwMode="auto">
            <a:xfrm>
              <a:off x="2406" y="2547"/>
              <a:ext cx="589" cy="306"/>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Acta de reunión de inicio del proyecto</a:t>
              </a:r>
              <a:endParaRPr lang="es-ES" altLang="es-PE" sz="800" b="1">
                <a:solidFill>
                  <a:srgbClr val="000066"/>
                </a:solidFill>
              </a:endParaRPr>
            </a:p>
          </p:txBody>
        </p:sp>
      </p:grpSp>
      <p:cxnSp>
        <p:nvCxnSpPr>
          <p:cNvPr id="34839" name="AutoShape 113"/>
          <p:cNvCxnSpPr>
            <a:cxnSpLocks noChangeShapeType="1"/>
            <a:stCxn id="34854" idx="3"/>
          </p:cNvCxnSpPr>
          <p:nvPr/>
        </p:nvCxnSpPr>
        <p:spPr bwMode="auto">
          <a:xfrm flipV="1">
            <a:off x="7996238" y="2917825"/>
            <a:ext cx="247650" cy="9525"/>
          </a:xfrm>
          <a:prstGeom prst="straightConnector1">
            <a:avLst/>
          </a:prstGeom>
          <a:noFill/>
          <a:ln w="9525">
            <a:solidFill>
              <a:schemeClr val="tx1"/>
            </a:solidFill>
            <a:round/>
            <a:headEnd/>
            <a:tailEnd type="triangle" w="med" len="med"/>
          </a:ln>
        </p:spPr>
      </p:cxnSp>
      <p:pic>
        <p:nvPicPr>
          <p:cNvPr id="34840" name="Picture 116"/>
          <p:cNvPicPr>
            <a:picLocks noChangeAspect="1" noChangeArrowheads="1"/>
          </p:cNvPicPr>
          <p:nvPr/>
        </p:nvPicPr>
        <p:blipFill>
          <a:blip r:embed="rId7"/>
          <a:srcRect/>
          <a:stretch>
            <a:fillRect/>
          </a:stretch>
        </p:blipFill>
        <p:spPr bwMode="auto">
          <a:xfrm>
            <a:off x="8243888" y="4049713"/>
            <a:ext cx="792162" cy="457200"/>
          </a:xfrm>
          <a:prstGeom prst="rect">
            <a:avLst/>
          </a:prstGeom>
          <a:noFill/>
          <a:ln w="9525">
            <a:noFill/>
            <a:miter lim="800000"/>
            <a:headEnd/>
            <a:tailEnd/>
          </a:ln>
        </p:spPr>
      </p:pic>
      <p:sp>
        <p:nvSpPr>
          <p:cNvPr id="34841" name="Rectangle 117"/>
          <p:cNvSpPr>
            <a:spLocks noChangeArrowheads="1"/>
          </p:cNvSpPr>
          <p:nvPr/>
        </p:nvSpPr>
        <p:spPr bwMode="auto">
          <a:xfrm>
            <a:off x="8172450" y="4481513"/>
            <a:ext cx="935038" cy="38735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Ejecución, Seguimiento y Control</a:t>
            </a:r>
            <a:endParaRPr lang="es-ES" altLang="es-PE" sz="800" b="1">
              <a:solidFill>
                <a:srgbClr val="000066"/>
              </a:solidFill>
            </a:endParaRPr>
          </a:p>
        </p:txBody>
      </p:sp>
      <p:cxnSp>
        <p:nvCxnSpPr>
          <p:cNvPr id="34842" name="AutoShape 118"/>
          <p:cNvCxnSpPr>
            <a:cxnSpLocks noChangeShapeType="1"/>
            <a:stCxn id="34847" idx="2"/>
          </p:cNvCxnSpPr>
          <p:nvPr/>
        </p:nvCxnSpPr>
        <p:spPr bwMode="auto">
          <a:xfrm flipH="1">
            <a:off x="8640763" y="3663950"/>
            <a:ext cx="1587" cy="385763"/>
          </a:xfrm>
          <a:prstGeom prst="straightConnector1">
            <a:avLst/>
          </a:prstGeom>
          <a:noFill/>
          <a:ln w="9525">
            <a:solidFill>
              <a:schemeClr val="tx1"/>
            </a:solidFill>
            <a:round/>
            <a:headEnd/>
            <a:tailEnd type="triangle" w="med" len="med"/>
          </a:ln>
        </p:spPr>
      </p:cxnSp>
      <p:grpSp>
        <p:nvGrpSpPr>
          <p:cNvPr id="34843" name="Group 119"/>
          <p:cNvGrpSpPr>
            <a:grpSpLocks/>
          </p:cNvGrpSpPr>
          <p:nvPr/>
        </p:nvGrpSpPr>
        <p:grpSpPr bwMode="auto">
          <a:xfrm>
            <a:off x="0" y="2730500"/>
            <a:ext cx="719138" cy="700088"/>
            <a:chOff x="2406" y="2206"/>
            <a:chExt cx="589" cy="579"/>
          </a:xfrm>
        </p:grpSpPr>
        <p:pic>
          <p:nvPicPr>
            <p:cNvPr id="34844" name="Picture 120"/>
            <p:cNvPicPr>
              <a:picLocks noChangeAspect="1" noChangeArrowheads="1"/>
            </p:cNvPicPr>
            <p:nvPr/>
          </p:nvPicPr>
          <p:blipFill>
            <a:blip r:embed="rId6"/>
            <a:srcRect/>
            <a:stretch>
              <a:fillRect/>
            </a:stretch>
          </p:blipFill>
          <p:spPr bwMode="auto">
            <a:xfrm>
              <a:off x="2450" y="2206"/>
              <a:ext cx="499" cy="354"/>
            </a:xfrm>
            <a:prstGeom prst="rect">
              <a:avLst/>
            </a:prstGeom>
            <a:noFill/>
            <a:ln w="9525">
              <a:noFill/>
              <a:miter lim="800000"/>
              <a:headEnd/>
              <a:tailEnd/>
            </a:ln>
          </p:spPr>
        </p:pic>
        <p:sp>
          <p:nvSpPr>
            <p:cNvPr id="34845" name="Rectangle 121"/>
            <p:cNvSpPr>
              <a:spLocks noChangeArrowheads="1"/>
            </p:cNvSpPr>
            <p:nvPr/>
          </p:nvSpPr>
          <p:spPr bwMode="auto">
            <a:xfrm>
              <a:off x="2406" y="2546"/>
              <a:ext cx="589" cy="239"/>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Propuesta Aprobada</a:t>
              </a:r>
              <a:endParaRPr lang="es-ES" altLang="es-PE" sz="800" b="1">
                <a:solidFill>
                  <a:srgbClr val="000066"/>
                </a:solidFill>
              </a:endParaRPr>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160" name="Group 264"/>
          <p:cNvGraphicFramePr>
            <a:graphicFrameLocks noGrp="1"/>
          </p:cNvGraphicFramePr>
          <p:nvPr>
            <p:ph/>
          </p:nvPr>
        </p:nvGraphicFramePr>
        <p:xfrm>
          <a:off x="323850" y="1557338"/>
          <a:ext cx="8640763" cy="5322896"/>
        </p:xfrm>
        <a:graphic>
          <a:graphicData uri="http://schemas.openxmlformats.org/drawingml/2006/table">
            <a:tbl>
              <a:tblPr>
                <a:tableStyleId>{0505E3EF-67EA-436B-97B2-0124C06EBD24}</a:tableStyleId>
              </a:tblPr>
              <a:tblGrid>
                <a:gridCol w="382588"/>
                <a:gridCol w="1341437"/>
                <a:gridCol w="1638300"/>
                <a:gridCol w="3365500"/>
                <a:gridCol w="1912938"/>
              </a:tblGrid>
              <a:tr h="51816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dirty="0" smtClean="0">
                          <a:ln>
                            <a:noFill/>
                          </a:ln>
                          <a:effectLst/>
                        </a:rPr>
                        <a:t>#</a:t>
                      </a:r>
                      <a:endParaRPr kumimoji="0" lang="es-ES" altLang="es-PE" sz="1400" b="1" i="0" u="none" strike="noStrike" cap="none" normalizeH="0" baseline="0" dirty="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Rol del Responsable</a:t>
                      </a:r>
                      <a:endParaRPr kumimoji="0" lang="es-ES" altLang="es-PE" sz="1400" b="1"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Nombre de la Actividad</a:t>
                      </a:r>
                      <a:endParaRPr kumimoji="0" lang="es-ES" altLang="es-PE" sz="1400" b="1"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dirty="0" smtClean="0">
                          <a:ln>
                            <a:noFill/>
                          </a:ln>
                          <a:effectLst/>
                        </a:rPr>
                        <a:t>Descripción de la Actividad</a:t>
                      </a:r>
                      <a:endParaRPr kumimoji="0" lang="es-ES" altLang="es-PE" sz="1400" b="1" i="0" u="none" strike="noStrike" cap="none" normalizeH="0" baseline="0" dirty="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Herramientas</a:t>
                      </a:r>
                      <a:endParaRPr kumimoji="0" lang="es-ES" altLang="es-PE" sz="1400" b="1" i="0" u="none" strike="noStrike" cap="none" normalizeH="0" baseline="0" smtClean="0">
                        <a:ln>
                          <a:noFill/>
                        </a:ln>
                        <a:solidFill>
                          <a:srgbClr val="000066"/>
                        </a:solidFill>
                        <a:effectLst/>
                        <a:latin typeface="Arial" charset="0"/>
                      </a:endParaRPr>
                    </a:p>
                  </a:txBody>
                  <a:tcPr marT="45721" marB="45721" horzOverflow="overflow"/>
                </a:tc>
              </a:tr>
              <a:tr h="45720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1</a:t>
                      </a:r>
                      <a:endParaRPr kumimoji="0" lang="es-ES" altLang="es-PE" sz="14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u="none" strike="noStrike" cap="none" normalizeH="0" baseline="0" smtClean="0">
                          <a:ln>
                            <a:noFill/>
                          </a:ln>
                          <a:effectLst/>
                        </a:rPr>
                        <a:t>Jefe de Proyecto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Planeamiento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El objetivo de esta etapa es la elaboración del Plan del Proyecto.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Plantilla de Plan del Proyecto.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r>
              <a:tr h="1188719">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2</a:t>
                      </a:r>
                      <a:endParaRPr kumimoji="0" lang="es-ES" altLang="es-PE" sz="14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Cliente</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200" u="none" strike="noStrike" cap="none" normalizeH="0" baseline="0" smtClean="0">
                          <a:ln>
                            <a:noFill/>
                          </a:ln>
                          <a:effectLst/>
                        </a:rPr>
                        <a:t>Revisión, Ajustes</a:t>
                      </a:r>
                      <a:endParaRPr kumimoji="0" lang="es-ES" altLang="es-PE" sz="1200" u="none" strike="noStrike" cap="none" normalizeH="0" baseline="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En esta etapa el Cliente revisa el Plan del Proyecto conjuntamente con el Jefe de Proyecto, registrando sus observaciones en acta de reunión, que justificarán las modificaciones y/o correcciones respectivas.</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-Plantilla de Acta de reunión</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r>
              <a:tr h="69517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smtClean="0">
                          <a:ln>
                            <a:noFill/>
                          </a:ln>
                          <a:effectLst/>
                        </a:rPr>
                        <a:t>3</a:t>
                      </a:r>
                      <a:endParaRPr kumimoji="0" lang="es-ES" altLang="es-PE" sz="14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Cliente</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200" u="none" strike="noStrike" cap="none" normalizeH="0" baseline="0" smtClean="0">
                          <a:ln>
                            <a:noFill/>
                          </a:ln>
                          <a:effectLst/>
                        </a:rPr>
                        <a:t>Conformidad al Plan de Gestión del Proyecto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ES" altLang="es-PE" sz="1200" u="none" strike="noStrike" cap="none" normalizeH="0" baseline="0" smtClean="0">
                          <a:ln>
                            <a:noFill/>
                          </a:ln>
                          <a:effectLst/>
                        </a:rPr>
                        <a:t>En esta etapa el Cliente envía la conformidad al Plan del Proyecto quedando registrada en Acta de Reunión.</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smtClean="0">
                          <a:ln>
                            <a:noFill/>
                          </a:ln>
                          <a:effectLst/>
                        </a:rPr>
                        <a:t>Acta de reunión</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r>
              <a:tr h="140817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4</a:t>
                      </a:r>
                      <a:endParaRPr kumimoji="0" lang="es-ES" altLang="es-PE" sz="14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u="none" strike="noStrike" cap="none" normalizeH="0" baseline="0" smtClean="0">
                          <a:ln>
                            <a:noFill/>
                          </a:ln>
                          <a:effectLst/>
                        </a:rPr>
                        <a:t>Jefe de Proyecto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200" u="none" strike="noStrike" cap="none" normalizeH="0" baseline="0" smtClean="0">
                          <a:ln>
                            <a:noFill/>
                          </a:ln>
                          <a:effectLst/>
                        </a:rPr>
                        <a:t>Kick off meeting - interno</a:t>
                      </a:r>
                      <a:endParaRPr kumimoji="0" lang="es-ES" altLang="es-PE" sz="1200" u="none" strike="noStrike" cap="none" normalizeH="0" baseline="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smtClean="0">
                          <a:ln>
                            <a:noFill/>
                          </a:ln>
                          <a:effectLst/>
                        </a:rPr>
                        <a:t>Es la reunión de inicio del proyecto, donde se informa al equipo de desarrollo sobre el proyecto y la estrategia para afrontarlo.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smtClean="0">
                          <a:ln>
                            <a:noFill/>
                          </a:ln>
                          <a:effectLst/>
                        </a:rPr>
                        <a:t>Esta reunión no es necesario cuando el proyecto esta integrado por un único integrante.</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smtClean="0">
                          <a:ln>
                            <a:noFill/>
                          </a:ln>
                          <a:effectLst/>
                        </a:rPr>
                        <a:t>Presentación kick off meeting – interno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smtClean="0">
                          <a:ln>
                            <a:noFill/>
                          </a:ln>
                          <a:effectLst/>
                        </a:rPr>
                        <a:t>Acta de reunión</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r>
              <a:tr h="105545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5</a:t>
                      </a:r>
                      <a:endParaRPr kumimoji="0" lang="es-ES" altLang="es-PE" sz="14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u="none" strike="noStrike" cap="none" normalizeH="0" baseline="0" smtClean="0">
                          <a:ln>
                            <a:noFill/>
                          </a:ln>
                          <a:effectLst/>
                        </a:rPr>
                        <a:t>Jefe de Proyecto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200" u="none" strike="noStrike" cap="none" normalizeH="0" baseline="0" smtClean="0">
                          <a:ln>
                            <a:noFill/>
                          </a:ln>
                          <a:effectLst/>
                        </a:rPr>
                        <a:t>Kick off meeting - externo</a:t>
                      </a:r>
                      <a:endParaRPr kumimoji="0" lang="es-ES" altLang="es-PE" sz="1200" u="none" strike="noStrike" cap="none" normalizeH="0" baseline="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smtClean="0">
                          <a:ln>
                            <a:noFill/>
                          </a:ln>
                          <a:effectLst/>
                        </a:rPr>
                        <a:t>En esta reunión se informa al cliente sobre el proyecto y la estrategia para afrontarlo, se obtiene el compromiso y se explica el esquema de trabajo.</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smtClean="0">
                          <a:ln>
                            <a:noFill/>
                          </a:ln>
                          <a:effectLst/>
                        </a:rPr>
                        <a:t>Presentación kick off meeting – externo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smtClean="0">
                          <a:ln>
                            <a:noFill/>
                          </a:ln>
                          <a:effectLst/>
                        </a:rPr>
                        <a:t>Acta de reunión</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r>
            </a:tbl>
          </a:graphicData>
        </a:graphic>
      </p:graphicFrame>
      <p:sp>
        <p:nvSpPr>
          <p:cNvPr id="35886" name="Text Box 249"/>
          <p:cNvSpPr txBox="1">
            <a:spLocks noChangeArrowheads="1"/>
          </p:cNvSpPr>
          <p:nvPr/>
        </p:nvSpPr>
        <p:spPr bwMode="auto">
          <a:xfrm>
            <a:off x="323850" y="692150"/>
            <a:ext cx="7700963" cy="549275"/>
          </a:xfrm>
          <a:prstGeom prst="rect">
            <a:avLst/>
          </a:prstGeom>
          <a:noFill/>
          <a:ln w="9525">
            <a:noFill/>
            <a:miter lim="800000"/>
            <a:headEnd/>
            <a:tailEnd/>
          </a:ln>
        </p:spPr>
        <p:txBody>
          <a:bodyPr>
            <a:spAutoFit/>
          </a:bodyPr>
          <a:lstStyle/>
          <a:p>
            <a:pPr eaLnBrk="1" hangingPunct="1"/>
            <a:r>
              <a:rPr lang="es-PE" altLang="es-PE" sz="3000">
                <a:solidFill>
                  <a:srgbClr val="002060"/>
                </a:solidFill>
              </a:rPr>
              <a:t>Actividades del Subproceso de Planificación</a:t>
            </a:r>
            <a:endParaRPr lang="es-ES" altLang="es-PE" sz="3000" b="1">
              <a:solidFill>
                <a:srgbClr val="002060"/>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Box 3"/>
          <p:cNvSpPr txBox="1">
            <a:spLocks noChangeArrowheads="1"/>
          </p:cNvSpPr>
          <p:nvPr/>
        </p:nvSpPr>
        <p:spPr bwMode="auto">
          <a:xfrm>
            <a:off x="539750" y="1628775"/>
            <a:ext cx="8775700" cy="2701925"/>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rPr>
              <a:t>5. Proceso de Gestión de Proyectos</a:t>
            </a:r>
          </a:p>
          <a:p>
            <a:pPr>
              <a:lnSpc>
                <a:spcPts val="2000"/>
              </a:lnSpc>
              <a:spcBef>
                <a:spcPct val="50000"/>
              </a:spcBef>
            </a:pPr>
            <a:r>
              <a:rPr lang="en-US" altLang="es-PE" sz="2800">
                <a:solidFill>
                  <a:srgbClr val="000066"/>
                </a:solidFill>
                <a:ea typeface="ＭＳ Ｐゴシック" pitchFamily="-92" charset="-128"/>
              </a:rPr>
              <a:t>	</a:t>
            </a:r>
          </a:p>
          <a:p>
            <a:pPr lvl="1">
              <a:lnSpc>
                <a:spcPts val="2000"/>
              </a:lnSpc>
              <a:spcBef>
                <a:spcPct val="50000"/>
              </a:spcBef>
            </a:pPr>
            <a:r>
              <a:rPr lang="es-PE" altLang="es-PE" sz="4800">
                <a:solidFill>
                  <a:srgbClr val="000066"/>
                </a:solidFill>
                <a:ea typeface="ＭＳ Ｐゴシック" pitchFamily="-92" charset="-128"/>
              </a:rPr>
              <a:t>      5.3 Tareas</a:t>
            </a:r>
            <a:endParaRPr lang="en-US" altLang="es-PE" sz="4800">
              <a:solidFill>
                <a:srgbClr val="000066"/>
              </a:solidFill>
              <a:ea typeface="ＭＳ Ｐゴシック" pitchFamily="-92"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fade">
                                      <p:cBhvr>
                                        <p:cTn id="7" dur="1000"/>
                                        <p:tgtEl>
                                          <p:spTgt spid="68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778416" y="478631"/>
            <a:ext cx="2209259" cy="584775"/>
          </a:xfrm>
          <a:prstGeom prst="rect">
            <a:avLst/>
          </a:prstGeom>
          <a:noFill/>
          <a:ln w="9525">
            <a:noFill/>
            <a:miter lim="800000"/>
            <a:headEnd/>
            <a:tailEnd/>
          </a:ln>
        </p:spPr>
        <p:txBody>
          <a:bodyPr wrap="none">
            <a:spAutoFit/>
          </a:bodyPr>
          <a:lstStyle/>
          <a:p>
            <a:pPr eaLnBrk="1" hangingPunct="1"/>
            <a:r>
              <a:rPr lang="es-PE" altLang="es-PE" sz="3200" b="1" dirty="0">
                <a:solidFill>
                  <a:srgbClr val="002060"/>
                </a:solidFill>
              </a:rPr>
              <a:t>Contenido</a:t>
            </a:r>
            <a:endParaRPr lang="es-ES" altLang="es-PE" sz="3200" b="1" dirty="0">
              <a:solidFill>
                <a:srgbClr val="002060"/>
              </a:solidFill>
            </a:endParaRPr>
          </a:p>
        </p:txBody>
      </p:sp>
      <p:pic>
        <p:nvPicPr>
          <p:cNvPr id="29699" name="Picture 3" descr="002"/>
          <p:cNvPicPr>
            <a:picLocks noChangeAspect="1" noChangeArrowheads="1"/>
          </p:cNvPicPr>
          <p:nvPr/>
        </p:nvPicPr>
        <p:blipFill>
          <a:blip r:embed="rId2"/>
          <a:srcRect/>
          <a:stretch>
            <a:fillRect/>
          </a:stretch>
        </p:blipFill>
        <p:spPr bwMode="auto">
          <a:xfrm>
            <a:off x="395288" y="1333500"/>
            <a:ext cx="2592387" cy="5183188"/>
          </a:xfrm>
          <a:prstGeom prst="rect">
            <a:avLst/>
          </a:prstGeom>
          <a:noFill/>
          <a:ln w="9525">
            <a:noFill/>
            <a:miter lim="800000"/>
            <a:headEnd/>
            <a:tailEnd/>
          </a:ln>
        </p:spPr>
      </p:pic>
      <p:sp>
        <p:nvSpPr>
          <p:cNvPr id="29700" name="Rectangle 4"/>
          <p:cNvSpPr>
            <a:spLocks noChangeArrowheads="1"/>
          </p:cNvSpPr>
          <p:nvPr/>
        </p:nvSpPr>
        <p:spPr bwMode="auto">
          <a:xfrm>
            <a:off x="3149600" y="1268413"/>
            <a:ext cx="4951413" cy="5313362"/>
          </a:xfrm>
          <a:prstGeom prst="rect">
            <a:avLst/>
          </a:prstGeom>
          <a:noFill/>
          <a:ln w="9525">
            <a:noFill/>
            <a:miter lim="800000"/>
            <a:headEnd/>
            <a:tailEnd/>
          </a:ln>
        </p:spPr>
        <p:txBody>
          <a:bodyPr>
            <a:spAutoFit/>
          </a:bodyPr>
          <a:lstStyle/>
          <a:p>
            <a:pPr marL="342900" indent="-342900" eaLnBrk="1" hangingPunct="1">
              <a:lnSpc>
                <a:spcPct val="130000"/>
              </a:lnSpc>
              <a:buFontTx/>
              <a:buAutoNum type="arabicPeriod"/>
            </a:pPr>
            <a:r>
              <a:rPr lang="es-PE" altLang="es-PE" sz="2400" dirty="0">
                <a:solidFill>
                  <a:srgbClr val="000066"/>
                </a:solidFill>
              </a:rPr>
              <a:t>Objetivo y alcance del proceso</a:t>
            </a:r>
          </a:p>
          <a:p>
            <a:pPr marL="342900" indent="-342900" eaLnBrk="1" hangingPunct="1">
              <a:lnSpc>
                <a:spcPct val="130000"/>
              </a:lnSpc>
              <a:buFontTx/>
              <a:buAutoNum type="arabicPeriod"/>
            </a:pPr>
            <a:r>
              <a:rPr lang="es-PE" altLang="es-PE" sz="2400" dirty="0">
                <a:solidFill>
                  <a:srgbClr val="000066"/>
                </a:solidFill>
              </a:rPr>
              <a:t>Términos y definiciones</a:t>
            </a:r>
          </a:p>
          <a:p>
            <a:pPr marL="342900" indent="-342900" eaLnBrk="1" hangingPunct="1">
              <a:lnSpc>
                <a:spcPct val="130000"/>
              </a:lnSpc>
              <a:buFontTx/>
              <a:buAutoNum type="arabicPeriod"/>
            </a:pPr>
            <a:r>
              <a:rPr lang="es-PE" altLang="es-PE" sz="2400" dirty="0">
                <a:solidFill>
                  <a:srgbClr val="000066"/>
                </a:solidFill>
              </a:rPr>
              <a:t>Roles y responsabilidades</a:t>
            </a:r>
          </a:p>
          <a:p>
            <a:pPr marL="342900" indent="-342900" eaLnBrk="1" hangingPunct="1">
              <a:lnSpc>
                <a:spcPct val="130000"/>
              </a:lnSpc>
              <a:buFontTx/>
              <a:buAutoNum type="arabicPeriod"/>
            </a:pPr>
            <a:r>
              <a:rPr lang="es-PE" altLang="es-PE" sz="2400" dirty="0">
                <a:solidFill>
                  <a:srgbClr val="000066"/>
                </a:solidFill>
              </a:rPr>
              <a:t>Entradas y salidas del proceso</a:t>
            </a:r>
          </a:p>
          <a:p>
            <a:pPr marL="342900" indent="-342900" eaLnBrk="1" hangingPunct="1">
              <a:lnSpc>
                <a:spcPct val="130000"/>
              </a:lnSpc>
              <a:buFontTx/>
              <a:buAutoNum type="arabicPeriod"/>
            </a:pPr>
            <a:r>
              <a:rPr lang="es-PE" altLang="es-PE" sz="2400" dirty="0">
                <a:solidFill>
                  <a:srgbClr val="000066"/>
                </a:solidFill>
              </a:rPr>
              <a:t>Descripción del proceso</a:t>
            </a:r>
          </a:p>
          <a:p>
            <a:pPr marL="342900" indent="-342900" eaLnBrk="1" hangingPunct="1">
              <a:lnSpc>
                <a:spcPct val="130000"/>
              </a:lnSpc>
            </a:pPr>
            <a:r>
              <a:rPr lang="es-PE" altLang="es-PE" sz="2400" dirty="0">
                <a:solidFill>
                  <a:srgbClr val="000066"/>
                </a:solidFill>
              </a:rPr>
              <a:t>	5.1 Subprocesos</a:t>
            </a:r>
          </a:p>
          <a:p>
            <a:pPr marL="342900" indent="-342900" eaLnBrk="1" hangingPunct="1">
              <a:lnSpc>
                <a:spcPct val="130000"/>
              </a:lnSpc>
            </a:pPr>
            <a:r>
              <a:rPr lang="es-PE" altLang="es-PE" sz="2400" dirty="0">
                <a:solidFill>
                  <a:srgbClr val="000066"/>
                </a:solidFill>
              </a:rPr>
              <a:t>	5.2 Actividades</a:t>
            </a:r>
          </a:p>
          <a:p>
            <a:pPr marL="342900" indent="-342900" eaLnBrk="1" hangingPunct="1">
              <a:lnSpc>
                <a:spcPct val="130000"/>
              </a:lnSpc>
            </a:pPr>
            <a:r>
              <a:rPr lang="es-PE" altLang="es-PE" sz="2400" dirty="0">
                <a:solidFill>
                  <a:srgbClr val="000066"/>
                </a:solidFill>
              </a:rPr>
              <a:t>	5.3 Tareas</a:t>
            </a:r>
          </a:p>
          <a:p>
            <a:pPr marL="342900" indent="-342900" eaLnBrk="1" hangingPunct="1">
              <a:lnSpc>
                <a:spcPct val="130000"/>
              </a:lnSpc>
            </a:pPr>
            <a:r>
              <a:rPr lang="es-PE" altLang="es-PE" sz="2400" dirty="0">
                <a:solidFill>
                  <a:srgbClr val="000066"/>
                </a:solidFill>
              </a:rPr>
              <a:t>6. Métricas del proceso</a:t>
            </a:r>
          </a:p>
          <a:p>
            <a:pPr marL="342900" indent="-342900" eaLnBrk="1" hangingPunct="1">
              <a:lnSpc>
                <a:spcPct val="130000"/>
              </a:lnSpc>
            </a:pPr>
            <a:r>
              <a:rPr lang="es-PE" altLang="es-PE" sz="2400" dirty="0">
                <a:solidFill>
                  <a:srgbClr val="000066"/>
                </a:solidFill>
              </a:rPr>
              <a:t>7. Artefactos del proceso</a:t>
            </a:r>
          </a:p>
          <a:p>
            <a:pPr marL="342900" indent="-342900" eaLnBrk="1" hangingPunct="1">
              <a:lnSpc>
                <a:spcPct val="130000"/>
              </a:lnSpc>
            </a:pPr>
            <a:r>
              <a:rPr lang="es-PE" altLang="es-PE" sz="2400" dirty="0">
                <a:solidFill>
                  <a:srgbClr val="000066"/>
                </a:solidFill>
              </a:rPr>
              <a:t>8. Historial de revisiones</a:t>
            </a:r>
            <a:endParaRPr lang="en-US" altLang="es-PE" sz="2400"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fade">
                                      <p:cBhvr>
                                        <p:cTn id="7" dur="2000"/>
                                        <p:tgtEl>
                                          <p:spTgt spid="2969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700"/>
                                        </p:tgtEl>
                                        <p:attrNameLst>
                                          <p:attrName>style.visibility</p:attrName>
                                        </p:attrNameLst>
                                      </p:cBhvr>
                                      <p:to>
                                        <p:strVal val="visible"/>
                                      </p:to>
                                    </p:set>
                                    <p:animEffect transition="in" filter="fade">
                                      <p:cBhvr>
                                        <p:cTn id="10" dur="20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82588" y="768350"/>
            <a:ext cx="7612062" cy="579438"/>
          </a:xfrm>
          <a:prstGeom prst="rect">
            <a:avLst/>
          </a:prstGeom>
          <a:noFill/>
          <a:ln w="9525">
            <a:noFill/>
            <a:miter lim="800000"/>
            <a:headEnd/>
            <a:tailEnd/>
          </a:ln>
        </p:spPr>
        <p:txBody>
          <a:bodyPr>
            <a:spAutoFit/>
          </a:bodyPr>
          <a:lstStyle/>
          <a:p>
            <a:pPr eaLnBrk="1" hangingPunct="1"/>
            <a:r>
              <a:rPr lang="es-PE" altLang="es-PE" sz="3200">
                <a:solidFill>
                  <a:srgbClr val="002060"/>
                </a:solidFill>
              </a:rPr>
              <a:t>Tareas de la Actividad de Planeamiento</a:t>
            </a:r>
            <a:endParaRPr lang="es-ES" altLang="es-PE" sz="3200" b="1">
              <a:solidFill>
                <a:srgbClr val="002060"/>
              </a:solidFill>
            </a:endParaRPr>
          </a:p>
        </p:txBody>
      </p:sp>
      <p:grpSp>
        <p:nvGrpSpPr>
          <p:cNvPr id="38915" name="Group 17"/>
          <p:cNvGrpSpPr>
            <a:grpSpLocks/>
          </p:cNvGrpSpPr>
          <p:nvPr/>
        </p:nvGrpSpPr>
        <p:grpSpPr bwMode="auto">
          <a:xfrm>
            <a:off x="2555875" y="2530475"/>
            <a:ext cx="963613" cy="1152525"/>
            <a:chOff x="2925" y="1389"/>
            <a:chExt cx="607" cy="726"/>
          </a:xfrm>
        </p:grpSpPr>
        <p:sp>
          <p:nvSpPr>
            <p:cNvPr id="38955" name="Rectangle 18"/>
            <p:cNvSpPr>
              <a:spLocks noChangeArrowheads="1"/>
            </p:cNvSpPr>
            <p:nvPr/>
          </p:nvSpPr>
          <p:spPr bwMode="auto">
            <a:xfrm>
              <a:off x="2925"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Elaboración del cronograma</a:t>
              </a:r>
              <a:endParaRPr lang="es-ES" altLang="es-PE" sz="1000">
                <a:solidFill>
                  <a:srgbClr val="000066"/>
                </a:solidFill>
              </a:endParaRPr>
            </a:p>
          </p:txBody>
        </p:sp>
        <p:sp>
          <p:nvSpPr>
            <p:cNvPr id="38956" name="Rectangle 19"/>
            <p:cNvSpPr>
              <a:spLocks noChangeArrowheads="1"/>
            </p:cNvSpPr>
            <p:nvPr/>
          </p:nvSpPr>
          <p:spPr bwMode="auto">
            <a:xfrm>
              <a:off x="2925"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buFont typeface="Wingdings 3" pitchFamily="18" charset="2"/>
                <a:buNone/>
              </a:pPr>
              <a:endParaRPr lang="es-PE" altLang="es-PE" sz="800" b="1">
                <a:solidFill>
                  <a:srgbClr val="000066"/>
                </a:solidFill>
              </a:endParaRPr>
            </a:p>
            <a:p>
              <a:pPr algn="ctr" eaLnBrk="1" hangingPunct="1">
                <a:buFont typeface="Wingdings 3" pitchFamily="18" charset="2"/>
                <a:buNone/>
              </a:pPr>
              <a:r>
                <a:rPr lang="es-PE" altLang="es-PE" sz="800" b="1">
                  <a:solidFill>
                    <a:srgbClr val="000066"/>
                  </a:solidFill>
                </a:rPr>
                <a:t>(2)Jefe de Proyecto</a:t>
              </a:r>
              <a:endParaRPr lang="es-ES" altLang="es-PE" sz="800" b="1">
                <a:solidFill>
                  <a:srgbClr val="000066"/>
                </a:solidFill>
              </a:endParaRPr>
            </a:p>
          </p:txBody>
        </p:sp>
        <p:sp>
          <p:nvSpPr>
            <p:cNvPr id="38957" name="Rectangle 20"/>
            <p:cNvSpPr>
              <a:spLocks noChangeArrowheads="1"/>
            </p:cNvSpPr>
            <p:nvPr/>
          </p:nvSpPr>
          <p:spPr bwMode="auto">
            <a:xfrm>
              <a:off x="2925"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TheSansCorrespondence" pitchFamily="34" charset="0"/>
                </a:rPr>
                <a:t>Plan del Proyecto</a:t>
              </a:r>
            </a:p>
          </p:txBody>
        </p:sp>
      </p:grpSp>
      <p:cxnSp>
        <p:nvCxnSpPr>
          <p:cNvPr id="38916" name="AutoShape 23"/>
          <p:cNvCxnSpPr>
            <a:cxnSpLocks noChangeShapeType="1"/>
            <a:stCxn id="38950" idx="3"/>
          </p:cNvCxnSpPr>
          <p:nvPr/>
        </p:nvCxnSpPr>
        <p:spPr bwMode="auto">
          <a:xfrm>
            <a:off x="2268538" y="3103563"/>
            <a:ext cx="287337" cy="4762"/>
          </a:xfrm>
          <a:prstGeom prst="straightConnector1">
            <a:avLst/>
          </a:prstGeom>
          <a:noFill/>
          <a:ln w="9525">
            <a:solidFill>
              <a:srgbClr val="000066"/>
            </a:solidFill>
            <a:round/>
            <a:headEnd/>
            <a:tailEnd type="triangle" w="med" len="med"/>
          </a:ln>
        </p:spPr>
      </p:cxnSp>
      <p:cxnSp>
        <p:nvCxnSpPr>
          <p:cNvPr id="38917" name="AutoShape 26"/>
          <p:cNvCxnSpPr>
            <a:cxnSpLocks noChangeShapeType="1"/>
          </p:cNvCxnSpPr>
          <p:nvPr/>
        </p:nvCxnSpPr>
        <p:spPr bwMode="auto">
          <a:xfrm flipH="1">
            <a:off x="739775" y="2414588"/>
            <a:ext cx="12700" cy="530225"/>
          </a:xfrm>
          <a:prstGeom prst="straightConnector1">
            <a:avLst/>
          </a:prstGeom>
          <a:noFill/>
          <a:ln w="9525">
            <a:solidFill>
              <a:schemeClr val="tx1"/>
            </a:solidFill>
            <a:round/>
            <a:headEnd/>
            <a:tailEnd type="triangle" w="med" len="med"/>
          </a:ln>
        </p:spPr>
      </p:cxnSp>
      <p:grpSp>
        <p:nvGrpSpPr>
          <p:cNvPr id="38918" name="Group 30"/>
          <p:cNvGrpSpPr>
            <a:grpSpLocks/>
          </p:cNvGrpSpPr>
          <p:nvPr/>
        </p:nvGrpSpPr>
        <p:grpSpPr bwMode="auto">
          <a:xfrm>
            <a:off x="225425" y="1963738"/>
            <a:ext cx="1104900" cy="719137"/>
            <a:chOff x="-23" y="1117"/>
            <a:chExt cx="696" cy="453"/>
          </a:xfrm>
        </p:grpSpPr>
        <p:pic>
          <p:nvPicPr>
            <p:cNvPr id="38953" name="Picture 31"/>
            <p:cNvPicPr>
              <a:picLocks noChangeAspect="1" noChangeArrowheads="1"/>
            </p:cNvPicPr>
            <p:nvPr/>
          </p:nvPicPr>
          <p:blipFill>
            <a:blip r:embed="rId2"/>
            <a:srcRect/>
            <a:stretch>
              <a:fillRect/>
            </a:stretch>
          </p:blipFill>
          <p:spPr bwMode="auto">
            <a:xfrm>
              <a:off x="126" y="1117"/>
              <a:ext cx="397" cy="341"/>
            </a:xfrm>
            <a:prstGeom prst="rect">
              <a:avLst/>
            </a:prstGeom>
            <a:noFill/>
            <a:ln w="9525" algn="ctr">
              <a:noFill/>
              <a:miter lim="800000"/>
              <a:headEnd/>
              <a:tailEnd/>
            </a:ln>
          </p:spPr>
        </p:pic>
        <p:sp>
          <p:nvSpPr>
            <p:cNvPr id="38954" name="Rectangle 32"/>
            <p:cNvSpPr>
              <a:spLocks noChangeArrowheads="1"/>
            </p:cNvSpPr>
            <p:nvPr/>
          </p:nvSpPr>
          <p:spPr bwMode="auto">
            <a:xfrm>
              <a:off x="-23" y="1450"/>
              <a:ext cx="696"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Cliente</a:t>
              </a:r>
              <a:endParaRPr lang="es-ES" altLang="es-PE" sz="800" b="1">
                <a:solidFill>
                  <a:srgbClr val="000066"/>
                </a:solidFill>
              </a:endParaRPr>
            </a:p>
          </p:txBody>
        </p:sp>
      </p:grpSp>
      <p:cxnSp>
        <p:nvCxnSpPr>
          <p:cNvPr id="38919" name="AutoShape 33"/>
          <p:cNvCxnSpPr>
            <a:cxnSpLocks noChangeShapeType="1"/>
          </p:cNvCxnSpPr>
          <p:nvPr/>
        </p:nvCxnSpPr>
        <p:spPr bwMode="auto">
          <a:xfrm>
            <a:off x="1001713" y="3155950"/>
            <a:ext cx="277812" cy="4763"/>
          </a:xfrm>
          <a:prstGeom prst="straightConnector1">
            <a:avLst/>
          </a:prstGeom>
          <a:noFill/>
          <a:ln w="9525">
            <a:solidFill>
              <a:schemeClr val="tx1"/>
            </a:solidFill>
            <a:round/>
            <a:headEnd/>
            <a:tailEnd type="triangle" w="med" len="med"/>
          </a:ln>
        </p:spPr>
      </p:cxnSp>
      <p:grpSp>
        <p:nvGrpSpPr>
          <p:cNvPr id="38920" name="Group 47"/>
          <p:cNvGrpSpPr>
            <a:grpSpLocks/>
          </p:cNvGrpSpPr>
          <p:nvPr/>
        </p:nvGrpSpPr>
        <p:grpSpPr bwMode="auto">
          <a:xfrm>
            <a:off x="1304925" y="2525713"/>
            <a:ext cx="963613" cy="1152525"/>
            <a:chOff x="612" y="1389"/>
            <a:chExt cx="607" cy="726"/>
          </a:xfrm>
        </p:grpSpPr>
        <p:sp>
          <p:nvSpPr>
            <p:cNvPr id="38950" name="Rectangle 48"/>
            <p:cNvSpPr>
              <a:spLocks noChangeArrowheads="1"/>
            </p:cNvSpPr>
            <p:nvPr/>
          </p:nvSpPr>
          <p:spPr bwMode="auto">
            <a:xfrm>
              <a:off x="612"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1000">
                  <a:solidFill>
                    <a:srgbClr val="000066"/>
                  </a:solidFill>
                </a:rPr>
                <a:t>Definir el Alcance del Proyecto</a:t>
              </a:r>
              <a:endParaRPr lang="es-ES" altLang="es-PE" sz="1000">
                <a:solidFill>
                  <a:srgbClr val="000066"/>
                </a:solidFill>
              </a:endParaRPr>
            </a:p>
          </p:txBody>
        </p:sp>
        <p:sp>
          <p:nvSpPr>
            <p:cNvPr id="38951" name="Rectangle 49"/>
            <p:cNvSpPr>
              <a:spLocks noChangeArrowheads="1"/>
            </p:cNvSpPr>
            <p:nvPr/>
          </p:nvSpPr>
          <p:spPr bwMode="auto">
            <a:xfrm>
              <a:off x="612"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b="1">
                  <a:solidFill>
                    <a:srgbClr val="000066"/>
                  </a:solidFill>
                </a:rPr>
                <a:t>(1) Jefe de Proyecto</a:t>
              </a:r>
              <a:endParaRPr lang="es-ES" altLang="es-PE" sz="800" b="1">
                <a:solidFill>
                  <a:srgbClr val="000066"/>
                </a:solidFill>
              </a:endParaRPr>
            </a:p>
          </p:txBody>
        </p:sp>
        <p:sp>
          <p:nvSpPr>
            <p:cNvPr id="38952" name="Rectangle 50"/>
            <p:cNvSpPr>
              <a:spLocks noChangeArrowheads="1"/>
            </p:cNvSpPr>
            <p:nvPr/>
          </p:nvSpPr>
          <p:spPr bwMode="auto">
            <a:xfrm>
              <a:off x="612"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TheSansCorrespondence" pitchFamily="34" charset="0"/>
                </a:rPr>
                <a:t>Plan del Proyecto</a:t>
              </a:r>
            </a:p>
          </p:txBody>
        </p:sp>
      </p:grpSp>
      <p:sp>
        <p:nvSpPr>
          <p:cNvPr id="38921" name="AutoShape 51"/>
          <p:cNvSpPr>
            <a:spLocks noChangeArrowheads="1"/>
          </p:cNvSpPr>
          <p:nvPr/>
        </p:nvSpPr>
        <p:spPr bwMode="auto">
          <a:xfrm>
            <a:off x="7235825" y="6237288"/>
            <a:ext cx="1008063" cy="287337"/>
          </a:xfrm>
          <a:prstGeom prst="flowChartAlternateProcess">
            <a:avLst/>
          </a:prstGeom>
          <a:solidFill>
            <a:srgbClr val="FFCC00"/>
          </a:solidFill>
          <a:ln w="9525">
            <a:solidFill>
              <a:srgbClr val="FFCC00"/>
            </a:solidFill>
            <a:miter lim="800000"/>
            <a:headEnd/>
            <a:tailEnd/>
          </a:ln>
        </p:spPr>
        <p:txBody>
          <a:bodyPr wrap="none" anchor="ctr"/>
          <a:lstStyle/>
          <a:p>
            <a:pPr algn="ctr" eaLnBrk="1" hangingPunct="1"/>
            <a:r>
              <a:rPr lang="es-PE" altLang="es-PE" sz="1200">
                <a:solidFill>
                  <a:srgbClr val="000066"/>
                </a:solidFill>
                <a:hlinkClick r:id="rId3" action="ppaction://hlinksldjump"/>
              </a:rPr>
              <a:t>Regresar</a:t>
            </a:r>
            <a:endParaRPr lang="es-ES" altLang="es-PE" sz="1200">
              <a:solidFill>
                <a:srgbClr val="000066"/>
              </a:solidFill>
            </a:endParaRPr>
          </a:p>
        </p:txBody>
      </p:sp>
      <p:sp>
        <p:nvSpPr>
          <p:cNvPr id="38922" name="AutoShape 52"/>
          <p:cNvSpPr>
            <a:spLocks noChangeArrowheads="1"/>
          </p:cNvSpPr>
          <p:nvPr/>
        </p:nvSpPr>
        <p:spPr bwMode="auto">
          <a:xfrm>
            <a:off x="179388" y="6165850"/>
            <a:ext cx="1008062" cy="358775"/>
          </a:xfrm>
          <a:prstGeom prst="flowChartAlternateProcess">
            <a:avLst/>
          </a:prstGeom>
          <a:solidFill>
            <a:srgbClr val="FFFF00"/>
          </a:solidFill>
          <a:ln w="9525">
            <a:solidFill>
              <a:srgbClr val="FFFF00"/>
            </a:solidFill>
            <a:miter lim="800000"/>
            <a:headEnd/>
            <a:tailEnd/>
          </a:ln>
        </p:spPr>
        <p:txBody>
          <a:bodyPr wrap="none" anchor="ctr"/>
          <a:lstStyle/>
          <a:p>
            <a:pPr algn="ctr" eaLnBrk="1" hangingPunct="1"/>
            <a:r>
              <a:rPr lang="es-PE" altLang="es-PE" sz="1200">
                <a:solidFill>
                  <a:srgbClr val="000066"/>
                </a:solidFill>
                <a:hlinkClick r:id="rId4" action="ppaction://hlinksldjump"/>
              </a:rPr>
              <a:t>Detalle</a:t>
            </a:r>
          </a:p>
          <a:p>
            <a:pPr algn="ctr" eaLnBrk="1" hangingPunct="1"/>
            <a:r>
              <a:rPr lang="es-PE" altLang="es-PE" sz="1200">
                <a:solidFill>
                  <a:srgbClr val="000066"/>
                </a:solidFill>
                <a:hlinkClick r:id="rId4" action="ppaction://hlinksldjump"/>
              </a:rPr>
              <a:t>tareas</a:t>
            </a:r>
            <a:endParaRPr lang="es-ES" altLang="es-PE" sz="1200">
              <a:solidFill>
                <a:srgbClr val="000066"/>
              </a:solidFill>
            </a:endParaRPr>
          </a:p>
        </p:txBody>
      </p:sp>
      <p:grpSp>
        <p:nvGrpSpPr>
          <p:cNvPr id="38923" name="Group 53"/>
          <p:cNvGrpSpPr>
            <a:grpSpLocks/>
          </p:cNvGrpSpPr>
          <p:nvPr/>
        </p:nvGrpSpPr>
        <p:grpSpPr bwMode="auto">
          <a:xfrm>
            <a:off x="3779838" y="2532063"/>
            <a:ext cx="963612" cy="1152525"/>
            <a:chOff x="2925" y="1389"/>
            <a:chExt cx="607" cy="726"/>
          </a:xfrm>
        </p:grpSpPr>
        <p:sp>
          <p:nvSpPr>
            <p:cNvPr id="38947" name="Rectangle 54"/>
            <p:cNvSpPr>
              <a:spLocks noChangeArrowheads="1"/>
            </p:cNvSpPr>
            <p:nvPr/>
          </p:nvSpPr>
          <p:spPr bwMode="auto">
            <a:xfrm>
              <a:off x="2925"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Definición de la Organización del Proyecto</a:t>
              </a:r>
              <a:endParaRPr lang="es-ES" altLang="es-PE" sz="1000">
                <a:solidFill>
                  <a:srgbClr val="000066"/>
                </a:solidFill>
              </a:endParaRPr>
            </a:p>
          </p:txBody>
        </p:sp>
        <p:sp>
          <p:nvSpPr>
            <p:cNvPr id="38948" name="Rectangle 55"/>
            <p:cNvSpPr>
              <a:spLocks noChangeArrowheads="1"/>
            </p:cNvSpPr>
            <p:nvPr/>
          </p:nvSpPr>
          <p:spPr bwMode="auto">
            <a:xfrm>
              <a:off x="2925"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buFont typeface="Wingdings 3" pitchFamily="18" charset="2"/>
                <a:buNone/>
              </a:pPr>
              <a:endParaRPr lang="es-PE" altLang="es-PE" sz="800" b="1">
                <a:solidFill>
                  <a:srgbClr val="000066"/>
                </a:solidFill>
              </a:endParaRPr>
            </a:p>
            <a:p>
              <a:pPr algn="ctr" eaLnBrk="1" hangingPunct="1">
                <a:buFont typeface="Wingdings 3" pitchFamily="18" charset="2"/>
                <a:buNone/>
              </a:pPr>
              <a:r>
                <a:rPr lang="es-PE" altLang="es-PE" sz="800" b="1">
                  <a:solidFill>
                    <a:srgbClr val="000066"/>
                  </a:solidFill>
                </a:rPr>
                <a:t>(3) Analista Funcional</a:t>
              </a:r>
              <a:endParaRPr lang="es-ES" altLang="es-PE" sz="800" b="1">
                <a:solidFill>
                  <a:srgbClr val="000066"/>
                </a:solidFill>
              </a:endParaRPr>
            </a:p>
            <a:p>
              <a:pPr algn="ctr" eaLnBrk="1" hangingPunct="1"/>
              <a:endParaRPr lang="es-ES" altLang="es-PE" sz="800" b="1">
                <a:solidFill>
                  <a:srgbClr val="000066"/>
                </a:solidFill>
              </a:endParaRPr>
            </a:p>
          </p:txBody>
        </p:sp>
        <p:sp>
          <p:nvSpPr>
            <p:cNvPr id="38949" name="Rectangle 56"/>
            <p:cNvSpPr>
              <a:spLocks noChangeArrowheads="1"/>
            </p:cNvSpPr>
            <p:nvPr/>
          </p:nvSpPr>
          <p:spPr bwMode="auto">
            <a:xfrm>
              <a:off x="2925"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TheSansCorrespondence" pitchFamily="34" charset="0"/>
                </a:rPr>
                <a:t>Plan del Proyecto</a:t>
              </a:r>
            </a:p>
          </p:txBody>
        </p:sp>
      </p:grpSp>
      <p:grpSp>
        <p:nvGrpSpPr>
          <p:cNvPr id="38924" name="Group 57"/>
          <p:cNvGrpSpPr>
            <a:grpSpLocks/>
          </p:cNvGrpSpPr>
          <p:nvPr/>
        </p:nvGrpSpPr>
        <p:grpSpPr bwMode="auto">
          <a:xfrm>
            <a:off x="4992688" y="2549525"/>
            <a:ext cx="963612" cy="1152525"/>
            <a:chOff x="2925" y="1389"/>
            <a:chExt cx="607" cy="726"/>
          </a:xfrm>
        </p:grpSpPr>
        <p:sp>
          <p:nvSpPr>
            <p:cNvPr id="38944" name="Rectangle 58"/>
            <p:cNvSpPr>
              <a:spLocks noChangeArrowheads="1"/>
            </p:cNvSpPr>
            <p:nvPr/>
          </p:nvSpPr>
          <p:spPr bwMode="auto">
            <a:xfrm>
              <a:off x="2925"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Elaboración de los planes de soporte</a:t>
              </a:r>
              <a:endParaRPr lang="es-ES" altLang="es-PE" sz="1000">
                <a:solidFill>
                  <a:srgbClr val="000066"/>
                </a:solidFill>
              </a:endParaRPr>
            </a:p>
          </p:txBody>
        </p:sp>
        <p:sp>
          <p:nvSpPr>
            <p:cNvPr id="38945" name="Rectangle 59"/>
            <p:cNvSpPr>
              <a:spLocks noChangeArrowheads="1"/>
            </p:cNvSpPr>
            <p:nvPr/>
          </p:nvSpPr>
          <p:spPr bwMode="auto">
            <a:xfrm>
              <a:off x="2925"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b="1">
                  <a:solidFill>
                    <a:srgbClr val="000066"/>
                  </a:solidFill>
                </a:rPr>
                <a:t>(4) Jefe de Proyecto</a:t>
              </a:r>
              <a:endParaRPr lang="es-ES" altLang="es-PE" sz="800" b="1">
                <a:solidFill>
                  <a:srgbClr val="000066"/>
                </a:solidFill>
              </a:endParaRPr>
            </a:p>
          </p:txBody>
        </p:sp>
        <p:sp>
          <p:nvSpPr>
            <p:cNvPr id="38946" name="Rectangle 60"/>
            <p:cNvSpPr>
              <a:spLocks noChangeArrowheads="1"/>
            </p:cNvSpPr>
            <p:nvPr/>
          </p:nvSpPr>
          <p:spPr bwMode="auto">
            <a:xfrm>
              <a:off x="2925"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TheSansCorrespondence" pitchFamily="34" charset="0"/>
                </a:rPr>
                <a:t>Plan del Proyecto</a:t>
              </a:r>
            </a:p>
          </p:txBody>
        </p:sp>
      </p:grpSp>
      <p:cxnSp>
        <p:nvCxnSpPr>
          <p:cNvPr id="38925" name="AutoShape 61"/>
          <p:cNvCxnSpPr>
            <a:cxnSpLocks noChangeShapeType="1"/>
          </p:cNvCxnSpPr>
          <p:nvPr/>
        </p:nvCxnSpPr>
        <p:spPr bwMode="auto">
          <a:xfrm>
            <a:off x="3522663" y="3046413"/>
            <a:ext cx="260350" cy="0"/>
          </a:xfrm>
          <a:prstGeom prst="straightConnector1">
            <a:avLst/>
          </a:prstGeom>
          <a:noFill/>
          <a:ln w="9525">
            <a:solidFill>
              <a:srgbClr val="000066"/>
            </a:solidFill>
            <a:round/>
            <a:headEnd/>
            <a:tailEnd type="triangle" w="med" len="med"/>
          </a:ln>
        </p:spPr>
      </p:cxnSp>
      <p:cxnSp>
        <p:nvCxnSpPr>
          <p:cNvPr id="38926" name="AutoShape 62"/>
          <p:cNvCxnSpPr>
            <a:cxnSpLocks noChangeShapeType="1"/>
          </p:cNvCxnSpPr>
          <p:nvPr/>
        </p:nvCxnSpPr>
        <p:spPr bwMode="auto">
          <a:xfrm>
            <a:off x="4733925" y="3068638"/>
            <a:ext cx="260350" cy="0"/>
          </a:xfrm>
          <a:prstGeom prst="straightConnector1">
            <a:avLst/>
          </a:prstGeom>
          <a:noFill/>
          <a:ln w="9525">
            <a:solidFill>
              <a:srgbClr val="000066"/>
            </a:solidFill>
            <a:round/>
            <a:headEnd/>
            <a:tailEnd type="triangle" w="med" len="med"/>
          </a:ln>
        </p:spPr>
      </p:cxnSp>
      <p:grpSp>
        <p:nvGrpSpPr>
          <p:cNvPr id="38927" name="Group 87"/>
          <p:cNvGrpSpPr>
            <a:grpSpLocks/>
          </p:cNvGrpSpPr>
          <p:nvPr/>
        </p:nvGrpSpPr>
        <p:grpSpPr bwMode="auto">
          <a:xfrm>
            <a:off x="6197600" y="4067175"/>
            <a:ext cx="1177925" cy="1774825"/>
            <a:chOff x="4830" y="2523"/>
            <a:chExt cx="742" cy="1118"/>
          </a:xfrm>
        </p:grpSpPr>
        <p:cxnSp>
          <p:nvCxnSpPr>
            <p:cNvPr id="38937" name="AutoShape 42"/>
            <p:cNvCxnSpPr>
              <a:cxnSpLocks noChangeShapeType="1"/>
            </p:cNvCxnSpPr>
            <p:nvPr/>
          </p:nvCxnSpPr>
          <p:spPr bwMode="auto">
            <a:xfrm>
              <a:off x="5189" y="3085"/>
              <a:ext cx="0" cy="90"/>
            </a:xfrm>
            <a:prstGeom prst="straightConnector1">
              <a:avLst/>
            </a:prstGeom>
            <a:noFill/>
            <a:ln w="9525">
              <a:solidFill>
                <a:schemeClr val="tx1"/>
              </a:solidFill>
              <a:round/>
              <a:headEnd/>
              <a:tailEnd type="triangle" w="med" len="med"/>
            </a:ln>
          </p:spPr>
        </p:cxnSp>
        <p:grpSp>
          <p:nvGrpSpPr>
            <p:cNvPr id="38938" name="Group 79"/>
            <p:cNvGrpSpPr>
              <a:grpSpLocks/>
            </p:cNvGrpSpPr>
            <p:nvPr/>
          </p:nvGrpSpPr>
          <p:grpSpPr bwMode="auto">
            <a:xfrm>
              <a:off x="4830" y="2523"/>
              <a:ext cx="696" cy="483"/>
              <a:chOff x="4405" y="2523"/>
              <a:chExt cx="696" cy="483"/>
            </a:xfrm>
          </p:grpSpPr>
          <p:sp>
            <p:nvSpPr>
              <p:cNvPr id="38942" name="Rectangle 37"/>
              <p:cNvSpPr>
                <a:spLocks noChangeArrowheads="1"/>
              </p:cNvSpPr>
              <p:nvPr/>
            </p:nvSpPr>
            <p:spPr bwMode="auto">
              <a:xfrm>
                <a:off x="4405" y="2886"/>
                <a:ext cx="696"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Plan del Proyecto</a:t>
                </a:r>
                <a:endParaRPr lang="es-ES" altLang="es-PE" sz="800" b="1">
                  <a:solidFill>
                    <a:srgbClr val="000066"/>
                  </a:solidFill>
                </a:endParaRPr>
              </a:p>
            </p:txBody>
          </p:sp>
          <p:pic>
            <p:nvPicPr>
              <p:cNvPr id="38943" name="Picture 70"/>
              <p:cNvPicPr>
                <a:picLocks noChangeAspect="1" noChangeArrowheads="1"/>
              </p:cNvPicPr>
              <p:nvPr/>
            </p:nvPicPr>
            <p:blipFill>
              <a:blip r:embed="rId5"/>
              <a:srcRect/>
              <a:stretch>
                <a:fillRect/>
              </a:stretch>
            </p:blipFill>
            <p:spPr bwMode="auto">
              <a:xfrm>
                <a:off x="4513" y="2523"/>
                <a:ext cx="499" cy="354"/>
              </a:xfrm>
              <a:prstGeom prst="rect">
                <a:avLst/>
              </a:prstGeom>
              <a:noFill/>
              <a:ln w="9525">
                <a:noFill/>
                <a:miter lim="800000"/>
                <a:headEnd/>
                <a:tailEnd/>
              </a:ln>
            </p:spPr>
          </p:pic>
        </p:grpSp>
        <p:grpSp>
          <p:nvGrpSpPr>
            <p:cNvPr id="38939" name="Group 86"/>
            <p:cNvGrpSpPr>
              <a:grpSpLocks/>
            </p:cNvGrpSpPr>
            <p:nvPr/>
          </p:nvGrpSpPr>
          <p:grpSpPr bwMode="auto">
            <a:xfrm>
              <a:off x="4876" y="3173"/>
              <a:ext cx="696" cy="468"/>
              <a:chOff x="4876" y="3173"/>
              <a:chExt cx="696" cy="468"/>
            </a:xfrm>
          </p:grpSpPr>
          <p:pic>
            <p:nvPicPr>
              <p:cNvPr id="38940" name="Picture 73"/>
              <p:cNvPicPr>
                <a:picLocks noChangeAspect="1" noChangeArrowheads="1"/>
              </p:cNvPicPr>
              <p:nvPr/>
            </p:nvPicPr>
            <p:blipFill>
              <a:blip r:embed="rId2"/>
              <a:srcRect/>
              <a:stretch>
                <a:fillRect/>
              </a:stretch>
            </p:blipFill>
            <p:spPr bwMode="auto">
              <a:xfrm>
                <a:off x="5008" y="3173"/>
                <a:ext cx="397" cy="341"/>
              </a:xfrm>
              <a:prstGeom prst="rect">
                <a:avLst/>
              </a:prstGeom>
              <a:noFill/>
              <a:ln w="9525" algn="ctr">
                <a:noFill/>
                <a:miter lim="800000"/>
                <a:headEnd/>
                <a:tailEnd/>
              </a:ln>
            </p:spPr>
          </p:pic>
          <p:sp>
            <p:nvSpPr>
              <p:cNvPr id="38941" name="Rectangle 74"/>
              <p:cNvSpPr>
                <a:spLocks noChangeArrowheads="1"/>
              </p:cNvSpPr>
              <p:nvPr/>
            </p:nvSpPr>
            <p:spPr bwMode="auto">
              <a:xfrm>
                <a:off x="4876" y="3521"/>
                <a:ext cx="696"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Cliente</a:t>
                </a:r>
                <a:endParaRPr lang="es-ES" altLang="es-PE" sz="800" b="1">
                  <a:solidFill>
                    <a:srgbClr val="000066"/>
                  </a:solidFill>
                </a:endParaRPr>
              </a:p>
            </p:txBody>
          </p:sp>
        </p:grpSp>
      </p:grpSp>
      <p:grpSp>
        <p:nvGrpSpPr>
          <p:cNvPr id="38928" name="Group 75"/>
          <p:cNvGrpSpPr>
            <a:grpSpLocks/>
          </p:cNvGrpSpPr>
          <p:nvPr/>
        </p:nvGrpSpPr>
        <p:grpSpPr bwMode="auto">
          <a:xfrm>
            <a:off x="390525" y="2952750"/>
            <a:ext cx="719138" cy="700088"/>
            <a:chOff x="2406" y="2206"/>
            <a:chExt cx="589" cy="579"/>
          </a:xfrm>
        </p:grpSpPr>
        <p:pic>
          <p:nvPicPr>
            <p:cNvPr id="38935" name="Picture 76"/>
            <p:cNvPicPr>
              <a:picLocks noChangeAspect="1" noChangeArrowheads="1"/>
            </p:cNvPicPr>
            <p:nvPr/>
          </p:nvPicPr>
          <p:blipFill>
            <a:blip r:embed="rId5"/>
            <a:srcRect/>
            <a:stretch>
              <a:fillRect/>
            </a:stretch>
          </p:blipFill>
          <p:spPr bwMode="auto">
            <a:xfrm>
              <a:off x="2450" y="2206"/>
              <a:ext cx="499" cy="354"/>
            </a:xfrm>
            <a:prstGeom prst="rect">
              <a:avLst/>
            </a:prstGeom>
            <a:noFill/>
            <a:ln w="9525">
              <a:noFill/>
              <a:miter lim="800000"/>
              <a:headEnd/>
              <a:tailEnd/>
            </a:ln>
          </p:spPr>
        </p:pic>
        <p:sp>
          <p:nvSpPr>
            <p:cNvPr id="38936" name="Rectangle 77"/>
            <p:cNvSpPr>
              <a:spLocks noChangeArrowheads="1"/>
            </p:cNvSpPr>
            <p:nvPr/>
          </p:nvSpPr>
          <p:spPr bwMode="auto">
            <a:xfrm>
              <a:off x="2406" y="2546"/>
              <a:ext cx="589" cy="239"/>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Propuesta Aprobada</a:t>
              </a:r>
              <a:endParaRPr lang="es-ES" altLang="es-PE" sz="800" b="1">
                <a:solidFill>
                  <a:srgbClr val="000066"/>
                </a:solidFill>
              </a:endParaRPr>
            </a:p>
          </p:txBody>
        </p:sp>
      </p:grpSp>
      <p:grpSp>
        <p:nvGrpSpPr>
          <p:cNvPr id="38929" name="Group 81"/>
          <p:cNvGrpSpPr>
            <a:grpSpLocks/>
          </p:cNvGrpSpPr>
          <p:nvPr/>
        </p:nvGrpSpPr>
        <p:grpSpPr bwMode="auto">
          <a:xfrm>
            <a:off x="6227763" y="2565400"/>
            <a:ext cx="963612" cy="1152525"/>
            <a:chOff x="2925" y="1389"/>
            <a:chExt cx="607" cy="726"/>
          </a:xfrm>
        </p:grpSpPr>
        <p:sp>
          <p:nvSpPr>
            <p:cNvPr id="38932" name="Rectangle 82"/>
            <p:cNvSpPr>
              <a:spLocks noChangeArrowheads="1"/>
            </p:cNvSpPr>
            <p:nvPr/>
          </p:nvSpPr>
          <p:spPr bwMode="auto">
            <a:xfrm>
              <a:off x="2925"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Revisión y ajustes</a:t>
              </a:r>
              <a:endParaRPr lang="es-ES" altLang="es-PE" sz="1000">
                <a:solidFill>
                  <a:srgbClr val="000066"/>
                </a:solidFill>
              </a:endParaRPr>
            </a:p>
          </p:txBody>
        </p:sp>
        <p:sp>
          <p:nvSpPr>
            <p:cNvPr id="38933" name="Rectangle 83"/>
            <p:cNvSpPr>
              <a:spLocks noChangeArrowheads="1"/>
            </p:cNvSpPr>
            <p:nvPr/>
          </p:nvSpPr>
          <p:spPr bwMode="auto">
            <a:xfrm>
              <a:off x="2925"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b="1">
                  <a:solidFill>
                    <a:srgbClr val="000066"/>
                  </a:solidFill>
                </a:rPr>
                <a:t>(6) Analista de Calidad</a:t>
              </a:r>
              <a:endParaRPr lang="es-ES" altLang="es-PE" sz="800" b="1">
                <a:solidFill>
                  <a:srgbClr val="000066"/>
                </a:solidFill>
              </a:endParaRPr>
            </a:p>
          </p:txBody>
        </p:sp>
        <p:sp>
          <p:nvSpPr>
            <p:cNvPr id="38934" name="Rectangle 84"/>
            <p:cNvSpPr>
              <a:spLocks noChangeArrowheads="1"/>
            </p:cNvSpPr>
            <p:nvPr/>
          </p:nvSpPr>
          <p:spPr bwMode="auto">
            <a:xfrm>
              <a:off x="2925"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TheSansCorrespondence" pitchFamily="34" charset="0"/>
                </a:rPr>
                <a:t>Plan del Proyecto</a:t>
              </a:r>
            </a:p>
          </p:txBody>
        </p:sp>
      </p:grpSp>
      <p:cxnSp>
        <p:nvCxnSpPr>
          <p:cNvPr id="38930" name="AutoShape 85"/>
          <p:cNvCxnSpPr>
            <a:cxnSpLocks noChangeShapeType="1"/>
          </p:cNvCxnSpPr>
          <p:nvPr/>
        </p:nvCxnSpPr>
        <p:spPr bwMode="auto">
          <a:xfrm>
            <a:off x="5970588" y="3079750"/>
            <a:ext cx="260350" cy="0"/>
          </a:xfrm>
          <a:prstGeom prst="straightConnector1">
            <a:avLst/>
          </a:prstGeom>
          <a:noFill/>
          <a:ln w="9525">
            <a:solidFill>
              <a:srgbClr val="000066"/>
            </a:solidFill>
            <a:round/>
            <a:headEnd/>
            <a:tailEnd type="triangle" w="med" len="med"/>
          </a:ln>
        </p:spPr>
      </p:cxnSp>
      <p:sp>
        <p:nvSpPr>
          <p:cNvPr id="38931" name="Line 88"/>
          <p:cNvSpPr>
            <a:spLocks noChangeShapeType="1"/>
          </p:cNvSpPr>
          <p:nvPr/>
        </p:nvSpPr>
        <p:spPr bwMode="auto">
          <a:xfrm>
            <a:off x="6732588" y="3716338"/>
            <a:ext cx="0" cy="360362"/>
          </a:xfrm>
          <a:prstGeom prst="line">
            <a:avLst/>
          </a:prstGeom>
          <a:noFill/>
          <a:ln w="9525">
            <a:solidFill>
              <a:schemeClr val="tx1"/>
            </a:solidFill>
            <a:round/>
            <a:headEnd/>
            <a:tailEnd type="triangle" w="med" len="med"/>
          </a:ln>
        </p:spPr>
        <p:txBody>
          <a:bodyPr/>
          <a:lstStyle/>
          <a:p>
            <a:endParaRPr lang="es-PE"/>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340" name="Group 420"/>
          <p:cNvGraphicFramePr>
            <a:graphicFrameLocks noGrp="1"/>
          </p:cNvGraphicFramePr>
          <p:nvPr>
            <p:ph/>
          </p:nvPr>
        </p:nvGraphicFramePr>
        <p:xfrm>
          <a:off x="146050" y="1393825"/>
          <a:ext cx="8818563" cy="5100639"/>
        </p:xfrm>
        <a:graphic>
          <a:graphicData uri="http://schemas.openxmlformats.org/drawingml/2006/table">
            <a:tbl>
              <a:tblPr/>
              <a:tblGrid>
                <a:gridCol w="390525"/>
                <a:gridCol w="1368425"/>
                <a:gridCol w="1493838"/>
                <a:gridCol w="3687762"/>
                <a:gridCol w="1878013"/>
              </a:tblGrid>
              <a:tr h="518237">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a:t>
                      </a:r>
                      <a:endParaRPr kumimoji="0" lang="es-ES" altLang="es-PE" sz="1400" b="1" i="0" u="none" strike="noStrike" cap="none" normalizeH="0" baseline="0" dirty="0" smtClean="0">
                        <a:ln>
                          <a:noFill/>
                        </a:ln>
                        <a:solidFill>
                          <a:srgbClr val="000066"/>
                        </a:solidFill>
                        <a:effectLst/>
                        <a:latin typeface="Arial" charset="0"/>
                      </a:endParaRPr>
                    </a:p>
                  </a:txBody>
                  <a:tcPr marT="45746" marB="45746" horzOverflow="overflow">
                    <a:lnL w="28575" cap="flat" cmpd="sng" algn="ctr">
                      <a:solidFill>
                        <a:srgbClr val="FFFF43"/>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Rol del Responsable</a:t>
                      </a:r>
                      <a:endParaRPr kumimoji="0" lang="es-ES" altLang="es-PE" sz="1400" b="1" i="0" u="none" strike="noStrike" cap="none" normalizeH="0" baseline="0" dirty="0" smtClean="0">
                        <a:ln>
                          <a:noFill/>
                        </a:ln>
                        <a:solidFill>
                          <a:srgbClr val="000066"/>
                        </a:solidFill>
                        <a:effectLst/>
                        <a:latin typeface="Arial" charset="0"/>
                      </a:endParaRPr>
                    </a:p>
                  </a:txBody>
                  <a:tcPr marT="45746" marB="45746"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Nombre de la Tarea</a:t>
                      </a:r>
                      <a:endParaRPr kumimoji="0" lang="es-ES" altLang="es-PE" sz="1400" b="1" i="0" u="none" strike="noStrike" cap="none" normalizeH="0" baseline="0" dirty="0" smtClean="0">
                        <a:ln>
                          <a:noFill/>
                        </a:ln>
                        <a:solidFill>
                          <a:srgbClr val="000066"/>
                        </a:solidFill>
                        <a:effectLst/>
                        <a:latin typeface="Arial" charset="0"/>
                      </a:endParaRPr>
                    </a:p>
                  </a:txBody>
                  <a:tcPr marT="45746" marB="45746"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Descripción de la Tarea</a:t>
                      </a:r>
                      <a:endParaRPr kumimoji="0" lang="es-ES" altLang="es-PE" sz="1400" b="1" i="0" u="none" strike="noStrike" cap="none" normalizeH="0" baseline="0" dirty="0" smtClean="0">
                        <a:ln>
                          <a:noFill/>
                        </a:ln>
                        <a:solidFill>
                          <a:srgbClr val="000066"/>
                        </a:solidFill>
                        <a:effectLst/>
                        <a:latin typeface="Arial" charset="0"/>
                      </a:endParaRPr>
                    </a:p>
                  </a:txBody>
                  <a:tcPr marT="45746" marB="45746"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Herramientas</a:t>
                      </a:r>
                      <a:endParaRPr kumimoji="0" lang="es-ES" altLang="es-PE" sz="1400" b="1" i="0" u="none" strike="noStrike" cap="none" normalizeH="0" baseline="0" dirty="0" smtClean="0">
                        <a:ln>
                          <a:noFill/>
                        </a:ln>
                        <a:solidFill>
                          <a:srgbClr val="000066"/>
                        </a:solidFill>
                        <a:effectLst/>
                        <a:latin typeface="Arial" charset="0"/>
                      </a:endParaRPr>
                    </a:p>
                  </a:txBody>
                  <a:tcPr marT="45746" marB="45746" horzOverflow="overflow">
                    <a:lnL w="19050" cap="flat" cmpd="sng" algn="ctr">
                      <a:solidFill>
                        <a:schemeClr val="bg1"/>
                      </a:solidFill>
                      <a:prstDash val="solid"/>
                      <a:round/>
                      <a:headEnd type="none" w="med" len="med"/>
                      <a:tailEnd type="none" w="med" len="med"/>
                    </a:lnL>
                    <a:lnR w="28575" cap="flat" cmpd="sng" algn="ctr">
                      <a:solidFill>
                        <a:srgbClr val="FFFF43"/>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r>
              <a:tr h="1433599">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1</a:t>
                      </a:r>
                      <a:endParaRPr kumimoji="0" lang="es-ES" altLang="es-PE" sz="1100" b="0" i="0" u="none" strike="noStrike" cap="none" normalizeH="0" baseline="0" smtClean="0">
                        <a:ln>
                          <a:noFill/>
                        </a:ln>
                        <a:solidFill>
                          <a:srgbClr val="000066"/>
                        </a:solidFill>
                        <a:effectLst/>
                        <a:latin typeface="Arial" charset="0"/>
                      </a:endParaRPr>
                    </a:p>
                  </a:txBody>
                  <a:tcPr marT="45746" marB="4574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Jefe de Proyecto</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Definir alcance del proyecto</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100" b="0" i="0" u="none" strike="noStrike" cap="none" normalizeH="0" baseline="0" dirty="0" smtClean="0">
                          <a:ln>
                            <a:noFill/>
                          </a:ln>
                          <a:solidFill>
                            <a:srgbClr val="000066"/>
                          </a:solidFill>
                          <a:effectLst/>
                          <a:latin typeface="Arial" charset="0"/>
                        </a:rPr>
                        <a:t>LMR</a:t>
                      </a:r>
                      <a:endParaRPr kumimoji="0" lang="es-ES" altLang="es-PE" sz="1100" b="0" i="0" u="none" strike="noStrike" cap="none" normalizeH="0" baseline="0" dirty="0" smtClean="0">
                        <a:ln>
                          <a:noFill/>
                        </a:ln>
                        <a:solidFill>
                          <a:srgbClr val="000066"/>
                        </a:solidFill>
                        <a:effectLst/>
                        <a:latin typeface="Arial" charset="0"/>
                      </a:endParaRPr>
                    </a:p>
                  </a:txBody>
                  <a:tcPr marT="45746" marB="4574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r>
              <a:tr h="42706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2</a:t>
                      </a:r>
                      <a:endParaRPr kumimoji="0" lang="es-ES" altLang="es-PE" sz="1100" b="0" i="0" u="none" strike="noStrike" cap="none" normalizeH="0" baseline="0" smtClean="0">
                        <a:ln>
                          <a:noFill/>
                        </a:ln>
                        <a:solidFill>
                          <a:srgbClr val="000066"/>
                        </a:solidFill>
                        <a:effectLst/>
                        <a:latin typeface="Arial" charset="0"/>
                      </a:endParaRPr>
                    </a:p>
                  </a:txBody>
                  <a:tcPr marT="45746" marB="4574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Jefe de Proyecto</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Elaboración de cronograma</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Primero se genera el cronograma detallado tomando como base la plantilla predefinida. </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 de cronograma de proyecto </a:t>
                      </a:r>
                    </a:p>
                  </a:txBody>
                  <a:tcPr marT="45746" marB="4574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r>
              <a:tr h="828725">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dirty="0" smtClean="0">
                          <a:ln>
                            <a:noFill/>
                          </a:ln>
                          <a:solidFill>
                            <a:srgbClr val="000066"/>
                          </a:solidFill>
                          <a:effectLst/>
                          <a:latin typeface="Arial" charset="0"/>
                        </a:rPr>
                        <a:t>3</a:t>
                      </a:r>
                      <a:endParaRPr kumimoji="0" lang="es-ES" altLang="es-PE" sz="1100" b="0" i="0" u="none" strike="noStrike" cap="none" normalizeH="0" baseline="0" dirty="0" smtClean="0">
                        <a:ln>
                          <a:noFill/>
                        </a:ln>
                        <a:solidFill>
                          <a:srgbClr val="000066"/>
                        </a:solidFill>
                        <a:effectLst/>
                        <a:latin typeface="Arial" charset="0"/>
                      </a:endParaRPr>
                    </a:p>
                  </a:txBody>
                  <a:tcPr marT="45746" marB="4574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Analista Funcional</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Definición de la organización del proyecto</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dirty="0" smtClean="0">
                          <a:ln>
                            <a:noFill/>
                          </a:ln>
                          <a:solidFill>
                            <a:srgbClr val="000066"/>
                          </a:solidFill>
                          <a:effectLst/>
                          <a:latin typeface="Arial" charset="0"/>
                        </a:rPr>
                        <a:t>Definición de los responsables de la ejecución del proyecto. Además de mapear los procesos del MRPL comprometido por el proyecto</a:t>
                      </a:r>
                      <a:endParaRPr kumimoji="0" lang="es-ES" altLang="es-PE" sz="1100" b="0" i="0" u="none" strike="noStrike" cap="none" normalizeH="0" baseline="0" dirty="0" smtClean="0">
                        <a:ln>
                          <a:noFill/>
                        </a:ln>
                        <a:solidFill>
                          <a:srgbClr val="000066"/>
                        </a:solidFill>
                        <a:effectLst/>
                        <a:latin typeface="Arial" charset="0"/>
                      </a:endParaRP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Sección del Plan de Gestión del Proyecto</a:t>
                      </a:r>
                    </a:p>
                  </a:txBody>
                  <a:tcPr marT="45746" marB="4574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r>
              <a:tr h="109739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dirty="0" smtClean="0">
                          <a:ln>
                            <a:noFill/>
                          </a:ln>
                          <a:solidFill>
                            <a:srgbClr val="000066"/>
                          </a:solidFill>
                          <a:effectLst/>
                          <a:latin typeface="Arial" charset="0"/>
                        </a:rPr>
                        <a:t>4</a:t>
                      </a:r>
                      <a:endParaRPr kumimoji="0" lang="es-ES" altLang="es-PE" sz="1100" b="0" i="0" u="none" strike="noStrike" cap="none" normalizeH="0" baseline="0" dirty="0" smtClean="0">
                        <a:ln>
                          <a:noFill/>
                        </a:ln>
                        <a:solidFill>
                          <a:srgbClr val="000066"/>
                        </a:solidFill>
                        <a:effectLst/>
                        <a:latin typeface="Arial" charset="0"/>
                      </a:endParaRPr>
                    </a:p>
                  </a:txBody>
                  <a:tcPr marT="45746" marB="4574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Jefe de Proyecto</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Elaboración de los planes de soporte</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Se definen los planes de soporte: gestión de riesgos, gestión de comunicaciones, gestión de la configuración, gestión de requerimientos de cambios, gestión de calidad, gestión de seguimiento del proyecto, gestión del cronograma y otros.</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Secciones de la plantilla Plan de Gestión del Proyecto</a:t>
                      </a:r>
                    </a:p>
                  </a:txBody>
                  <a:tcPr marT="45746" marB="4574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r>
              <a:tr h="79562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5</a:t>
                      </a:r>
                    </a:p>
                  </a:txBody>
                  <a:tcPr marT="45746" marB="4574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Analista de Calidad</a:t>
                      </a:r>
                      <a:endParaRPr kumimoji="0" lang="en-US" altLang="es-PE" sz="1100" b="0" i="0" u="none" strike="noStrike" cap="none" normalizeH="0" baseline="0" smtClean="0">
                        <a:ln>
                          <a:noFill/>
                        </a:ln>
                        <a:solidFill>
                          <a:srgbClr val="000066"/>
                        </a:solidFill>
                        <a:effectLst/>
                        <a:latin typeface="Arial" charset="0"/>
                      </a:endParaRP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Revisión y Ajustes</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En esta etapa el Analista de Calidad revisa el Plan del Proyecto conjuntamente con el Jefe de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 quedando evidenciado en acta de reunión incluyendo las observaciones identificadas.</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acta de reunión externa</a:t>
                      </a:r>
                    </a:p>
                  </a:txBody>
                  <a:tcPr marT="45746" marB="4574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r>
            </a:tbl>
          </a:graphicData>
        </a:graphic>
      </p:graphicFrame>
      <p:sp>
        <p:nvSpPr>
          <p:cNvPr id="39986" name="Text Box 399"/>
          <p:cNvSpPr txBox="1">
            <a:spLocks noChangeArrowheads="1"/>
          </p:cNvSpPr>
          <p:nvPr/>
        </p:nvSpPr>
        <p:spPr bwMode="auto">
          <a:xfrm>
            <a:off x="323850" y="620713"/>
            <a:ext cx="7612063" cy="579437"/>
          </a:xfrm>
          <a:prstGeom prst="rect">
            <a:avLst/>
          </a:prstGeom>
          <a:noFill/>
          <a:ln w="9525">
            <a:noFill/>
            <a:miter lim="800000"/>
            <a:headEnd/>
            <a:tailEnd/>
          </a:ln>
        </p:spPr>
        <p:txBody>
          <a:bodyPr>
            <a:spAutoFit/>
          </a:bodyPr>
          <a:lstStyle/>
          <a:p>
            <a:pPr eaLnBrk="1" hangingPunct="1"/>
            <a:r>
              <a:rPr lang="es-PE" altLang="es-PE" sz="3200">
                <a:solidFill>
                  <a:srgbClr val="002060"/>
                </a:solidFill>
              </a:rPr>
              <a:t>Tareas de la Actividad de Planeamiento</a:t>
            </a:r>
            <a:endParaRPr lang="es-ES" altLang="es-PE" sz="3200" b="1">
              <a:solidFill>
                <a:srgbClr val="002060"/>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Text Box 3"/>
          <p:cNvSpPr txBox="1">
            <a:spLocks noChangeArrowheads="1"/>
          </p:cNvSpPr>
          <p:nvPr/>
        </p:nvSpPr>
        <p:spPr bwMode="auto">
          <a:xfrm>
            <a:off x="539750" y="1557338"/>
            <a:ext cx="8775700" cy="3732212"/>
          </a:xfrm>
          <a:prstGeom prst="rect">
            <a:avLst/>
          </a:prstGeom>
          <a:noFill/>
          <a:ln w="9525">
            <a:noFill/>
            <a:miter lim="800000"/>
            <a:headEnd/>
            <a:tailEnd/>
          </a:ln>
        </p:spPr>
        <p:txBody>
          <a:bodyPr>
            <a:spAutoFit/>
          </a:bodyPr>
          <a:lstStyle/>
          <a:p>
            <a:pPr eaLnBrk="1" hangingPunct="1"/>
            <a:r>
              <a:rPr lang="en-US" altLang="es-PE" sz="4800" dirty="0">
                <a:solidFill>
                  <a:srgbClr val="000066"/>
                </a:solidFill>
              </a:rPr>
              <a:t>5. </a:t>
            </a:r>
            <a:r>
              <a:rPr lang="en-US" altLang="es-PE" sz="4800" dirty="0" err="1">
                <a:solidFill>
                  <a:srgbClr val="000066"/>
                </a:solidFill>
              </a:rPr>
              <a:t>Proceso</a:t>
            </a:r>
            <a:r>
              <a:rPr lang="en-US" altLang="es-PE" sz="4800" dirty="0">
                <a:solidFill>
                  <a:srgbClr val="000066"/>
                </a:solidFill>
              </a:rPr>
              <a:t> de </a:t>
            </a:r>
            <a:r>
              <a:rPr lang="en-US" altLang="es-PE" sz="4800" dirty="0" err="1">
                <a:solidFill>
                  <a:srgbClr val="000066"/>
                </a:solidFill>
              </a:rPr>
              <a:t>Gestión</a:t>
            </a:r>
            <a:r>
              <a:rPr lang="en-US" altLang="es-PE" sz="4800" dirty="0">
                <a:solidFill>
                  <a:srgbClr val="000066"/>
                </a:solidFill>
              </a:rPr>
              <a:t> de </a:t>
            </a:r>
            <a:r>
              <a:rPr lang="en-US" altLang="es-PE" sz="4800" dirty="0" err="1">
                <a:solidFill>
                  <a:srgbClr val="000066"/>
                </a:solidFill>
              </a:rPr>
              <a:t>Proyectos</a:t>
            </a:r>
            <a:endParaRPr lang="es-PE" altLang="es-PE" sz="4800" dirty="0">
              <a:solidFill>
                <a:srgbClr val="000066"/>
              </a:solidFill>
            </a:endParaRPr>
          </a:p>
          <a:p>
            <a:pPr marL="709613" lvl="1" eaLnBrk="1" hangingPunct="1">
              <a:spcBef>
                <a:spcPct val="50000"/>
              </a:spcBef>
            </a:pPr>
            <a:r>
              <a:rPr lang="es-PE" altLang="es-PE" sz="4800" dirty="0" smtClean="0">
                <a:solidFill>
                  <a:srgbClr val="000066"/>
                </a:solidFill>
              </a:rPr>
              <a:t>5.4 </a:t>
            </a:r>
            <a:r>
              <a:rPr lang="es-PE" altLang="es-PE" sz="4800" dirty="0">
                <a:solidFill>
                  <a:srgbClr val="000066"/>
                </a:solidFill>
              </a:rPr>
              <a:t>Actividades</a:t>
            </a:r>
            <a:endParaRPr lang="en-US" altLang="es-PE" sz="4800" dirty="0">
              <a:solidFill>
                <a:srgbClr val="000066"/>
              </a:solidFill>
            </a:endParaRPr>
          </a:p>
          <a:p>
            <a:pPr>
              <a:lnSpc>
                <a:spcPts val="5600"/>
              </a:lnSpc>
              <a:spcBef>
                <a:spcPct val="50000"/>
              </a:spcBef>
            </a:pPr>
            <a:r>
              <a:rPr lang="en-US" altLang="es-PE" sz="4800" dirty="0">
                <a:solidFill>
                  <a:schemeClr val="bg1"/>
                </a:solidFill>
                <a:ea typeface="ＭＳ Ｐゴシック" pitchFamily="-92" charset="-128"/>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3427"/>
                                        </p:tgtEl>
                                        <p:attrNameLst>
                                          <p:attrName>style.visibility</p:attrName>
                                        </p:attrNameLst>
                                      </p:cBhvr>
                                      <p:to>
                                        <p:strVal val="visible"/>
                                      </p:to>
                                    </p:set>
                                    <p:animEffect transition="in" filter="fade">
                                      <p:cBhvr>
                                        <p:cTn id="7" dur="1000"/>
                                        <p:tgtEl>
                                          <p:spTgt spid="103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4"/>
          <p:cNvSpPr txBox="1">
            <a:spLocks noChangeArrowheads="1"/>
          </p:cNvSpPr>
          <p:nvPr/>
        </p:nvSpPr>
        <p:spPr bwMode="auto">
          <a:xfrm>
            <a:off x="295275" y="187325"/>
            <a:ext cx="7634288"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Ejecución, Seguimiento y Control</a:t>
            </a:r>
            <a:endParaRPr lang="es-ES" altLang="es-PE" sz="3200" b="1">
              <a:solidFill>
                <a:srgbClr val="002060"/>
              </a:solidFill>
            </a:endParaRPr>
          </a:p>
        </p:txBody>
      </p:sp>
      <p:sp>
        <p:nvSpPr>
          <p:cNvPr id="43011" name="AutoShape 16"/>
          <p:cNvSpPr>
            <a:spLocks noChangeArrowheads="1"/>
          </p:cNvSpPr>
          <p:nvPr/>
        </p:nvSpPr>
        <p:spPr bwMode="auto">
          <a:xfrm>
            <a:off x="7275513" y="6165850"/>
            <a:ext cx="1008062" cy="287338"/>
          </a:xfrm>
          <a:prstGeom prst="flowChartAlternateProcess">
            <a:avLst/>
          </a:prstGeom>
          <a:solidFill>
            <a:srgbClr val="FFCC00"/>
          </a:solidFill>
          <a:ln w="9525">
            <a:solidFill>
              <a:srgbClr val="FF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
        <p:nvSpPr>
          <p:cNvPr id="43012" name="AutoShape 29"/>
          <p:cNvSpPr>
            <a:spLocks noChangeArrowheads="1"/>
          </p:cNvSpPr>
          <p:nvPr/>
        </p:nvSpPr>
        <p:spPr bwMode="auto">
          <a:xfrm>
            <a:off x="179388" y="6165850"/>
            <a:ext cx="1079500" cy="358775"/>
          </a:xfrm>
          <a:prstGeom prst="flowChartAlternateProcess">
            <a:avLst/>
          </a:prstGeom>
          <a:solidFill>
            <a:srgbClr val="99CC00"/>
          </a:solidFill>
          <a:ln w="9525">
            <a:solidFill>
              <a:srgbClr val="99CC00"/>
            </a:solidFill>
            <a:miter lim="800000"/>
            <a:headEnd/>
            <a:tailEnd/>
          </a:ln>
        </p:spPr>
        <p:txBody>
          <a:bodyPr anchor="ctr"/>
          <a:lstStyle/>
          <a:p>
            <a:pPr algn="ctr" eaLnBrk="1" hangingPunct="1"/>
            <a:r>
              <a:rPr lang="es-PE" altLang="es-PE" sz="1200">
                <a:solidFill>
                  <a:srgbClr val="000066"/>
                </a:solidFill>
                <a:hlinkClick r:id="rId3" action="ppaction://hlinksldjump"/>
              </a:rPr>
              <a:t>Detalle actividades</a:t>
            </a:r>
            <a:endParaRPr lang="es-ES" altLang="es-PE" sz="1200">
              <a:solidFill>
                <a:srgbClr val="000066"/>
              </a:solidFill>
            </a:endParaRPr>
          </a:p>
        </p:txBody>
      </p:sp>
      <p:sp>
        <p:nvSpPr>
          <p:cNvPr id="43013" name="AutoShape 94"/>
          <p:cNvSpPr>
            <a:spLocks noChangeArrowheads="1"/>
          </p:cNvSpPr>
          <p:nvPr/>
        </p:nvSpPr>
        <p:spPr bwMode="auto">
          <a:xfrm rot="-8008787">
            <a:off x="7740650" y="3213100"/>
            <a:ext cx="360363" cy="360363"/>
          </a:xfrm>
          <a:prstGeom prst="rtTriangle">
            <a:avLst/>
          </a:prstGeom>
          <a:solidFill>
            <a:srgbClr val="FFFF43"/>
          </a:solidFill>
          <a:ln w="9525">
            <a:solidFill>
              <a:schemeClr val="tx1"/>
            </a:solidFill>
            <a:miter lim="800000"/>
            <a:headEnd/>
            <a:tailEnd/>
          </a:ln>
        </p:spPr>
        <p:txBody>
          <a:bodyPr wrap="none" anchor="ctr"/>
          <a:lstStyle/>
          <a:p>
            <a:pPr algn="ctr" eaLnBrk="1" hangingPunct="1"/>
            <a:endParaRPr lang="es-ES" altLang="es-PE"/>
          </a:p>
        </p:txBody>
      </p:sp>
      <p:grpSp>
        <p:nvGrpSpPr>
          <p:cNvPr id="43014" name="Group 103"/>
          <p:cNvGrpSpPr>
            <a:grpSpLocks/>
          </p:cNvGrpSpPr>
          <p:nvPr/>
        </p:nvGrpSpPr>
        <p:grpSpPr bwMode="auto">
          <a:xfrm>
            <a:off x="8220075" y="3154363"/>
            <a:ext cx="1104900" cy="706437"/>
            <a:chOff x="-23" y="1776"/>
            <a:chExt cx="696" cy="445"/>
          </a:xfrm>
        </p:grpSpPr>
        <p:sp>
          <p:nvSpPr>
            <p:cNvPr id="43066" name="Rectangle 104"/>
            <p:cNvSpPr>
              <a:spLocks noChangeArrowheads="1"/>
            </p:cNvSpPr>
            <p:nvPr/>
          </p:nvSpPr>
          <p:spPr bwMode="auto">
            <a:xfrm>
              <a:off x="-23" y="2039"/>
              <a:ext cx="696" cy="182"/>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Repositorio de proyecto</a:t>
              </a:r>
              <a:endParaRPr lang="es-ES" altLang="es-PE" sz="800" b="1">
                <a:solidFill>
                  <a:srgbClr val="000066"/>
                </a:solidFill>
              </a:endParaRPr>
            </a:p>
          </p:txBody>
        </p:sp>
        <p:pic>
          <p:nvPicPr>
            <p:cNvPr id="43067" name="Picture 105"/>
            <p:cNvPicPr>
              <a:picLocks noChangeAspect="1" noChangeArrowheads="1"/>
            </p:cNvPicPr>
            <p:nvPr/>
          </p:nvPicPr>
          <p:blipFill>
            <a:blip r:embed="rId4"/>
            <a:srcRect/>
            <a:stretch>
              <a:fillRect/>
            </a:stretch>
          </p:blipFill>
          <p:spPr bwMode="auto">
            <a:xfrm>
              <a:off x="152" y="1776"/>
              <a:ext cx="330" cy="266"/>
            </a:xfrm>
            <a:prstGeom prst="rect">
              <a:avLst/>
            </a:prstGeom>
            <a:noFill/>
            <a:ln w="9525">
              <a:noFill/>
              <a:miter lim="800000"/>
              <a:headEnd/>
              <a:tailEnd/>
            </a:ln>
          </p:spPr>
        </p:pic>
      </p:grpSp>
      <p:pic>
        <p:nvPicPr>
          <p:cNvPr id="43015" name="Picture 107"/>
          <p:cNvPicPr>
            <a:picLocks noChangeAspect="1" noChangeArrowheads="1"/>
          </p:cNvPicPr>
          <p:nvPr/>
        </p:nvPicPr>
        <p:blipFill>
          <a:blip r:embed="rId5"/>
          <a:srcRect/>
          <a:stretch>
            <a:fillRect/>
          </a:stretch>
        </p:blipFill>
        <p:spPr bwMode="auto">
          <a:xfrm>
            <a:off x="8389938" y="4124325"/>
            <a:ext cx="792162" cy="457200"/>
          </a:xfrm>
          <a:prstGeom prst="rect">
            <a:avLst/>
          </a:prstGeom>
          <a:noFill/>
          <a:ln w="9525">
            <a:noFill/>
            <a:miter lim="800000"/>
            <a:headEnd/>
            <a:tailEnd/>
          </a:ln>
        </p:spPr>
      </p:pic>
      <p:sp>
        <p:nvSpPr>
          <p:cNvPr id="43016" name="Rectangle 108"/>
          <p:cNvSpPr>
            <a:spLocks noChangeArrowheads="1"/>
          </p:cNvSpPr>
          <p:nvPr/>
        </p:nvSpPr>
        <p:spPr bwMode="auto">
          <a:xfrm>
            <a:off x="8318500" y="4606925"/>
            <a:ext cx="935038" cy="19050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Cierre</a:t>
            </a:r>
            <a:endParaRPr lang="es-ES" altLang="es-PE" sz="800" b="1">
              <a:solidFill>
                <a:srgbClr val="000066"/>
              </a:solidFill>
            </a:endParaRPr>
          </a:p>
        </p:txBody>
      </p:sp>
      <p:cxnSp>
        <p:nvCxnSpPr>
          <p:cNvPr id="43017" name="AutoShape 109"/>
          <p:cNvCxnSpPr>
            <a:cxnSpLocks noChangeShapeType="1"/>
            <a:stCxn id="43066" idx="2"/>
          </p:cNvCxnSpPr>
          <p:nvPr/>
        </p:nvCxnSpPr>
        <p:spPr bwMode="auto">
          <a:xfrm>
            <a:off x="8772525" y="3860800"/>
            <a:ext cx="14288" cy="263525"/>
          </a:xfrm>
          <a:prstGeom prst="straightConnector1">
            <a:avLst/>
          </a:prstGeom>
          <a:noFill/>
          <a:ln w="9525">
            <a:solidFill>
              <a:schemeClr val="tx1"/>
            </a:solidFill>
            <a:round/>
            <a:headEnd/>
            <a:tailEnd type="triangle" w="med" len="med"/>
          </a:ln>
        </p:spPr>
      </p:cxnSp>
      <p:pic>
        <p:nvPicPr>
          <p:cNvPr id="43018" name="Picture 110"/>
          <p:cNvPicPr>
            <a:picLocks noChangeAspect="1" noChangeArrowheads="1"/>
          </p:cNvPicPr>
          <p:nvPr/>
        </p:nvPicPr>
        <p:blipFill>
          <a:blip r:embed="rId5"/>
          <a:srcRect/>
          <a:stretch>
            <a:fillRect/>
          </a:stretch>
        </p:blipFill>
        <p:spPr bwMode="auto">
          <a:xfrm>
            <a:off x="0" y="3162300"/>
            <a:ext cx="792163" cy="457200"/>
          </a:xfrm>
          <a:prstGeom prst="rect">
            <a:avLst/>
          </a:prstGeom>
          <a:noFill/>
          <a:ln w="9525">
            <a:noFill/>
            <a:miter lim="800000"/>
            <a:headEnd/>
            <a:tailEnd/>
          </a:ln>
        </p:spPr>
      </p:pic>
      <p:sp>
        <p:nvSpPr>
          <p:cNvPr id="43019" name="Rectangle 111"/>
          <p:cNvSpPr>
            <a:spLocks noChangeArrowheads="1"/>
          </p:cNvSpPr>
          <p:nvPr/>
        </p:nvSpPr>
        <p:spPr bwMode="auto">
          <a:xfrm>
            <a:off x="-71438" y="3594100"/>
            <a:ext cx="935038" cy="19050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Planificación</a:t>
            </a:r>
            <a:endParaRPr lang="es-ES" altLang="es-PE" sz="800" b="1">
              <a:solidFill>
                <a:srgbClr val="000066"/>
              </a:solidFill>
            </a:endParaRPr>
          </a:p>
        </p:txBody>
      </p:sp>
      <p:grpSp>
        <p:nvGrpSpPr>
          <p:cNvPr id="43020" name="Group 112"/>
          <p:cNvGrpSpPr>
            <a:grpSpLocks/>
          </p:cNvGrpSpPr>
          <p:nvPr/>
        </p:nvGrpSpPr>
        <p:grpSpPr bwMode="auto">
          <a:xfrm>
            <a:off x="468313" y="3935413"/>
            <a:ext cx="935037" cy="1027112"/>
            <a:chOff x="2406" y="2206"/>
            <a:chExt cx="589" cy="647"/>
          </a:xfrm>
        </p:grpSpPr>
        <p:pic>
          <p:nvPicPr>
            <p:cNvPr id="43064" name="Picture 113"/>
            <p:cNvPicPr>
              <a:picLocks noChangeAspect="1" noChangeArrowheads="1"/>
            </p:cNvPicPr>
            <p:nvPr/>
          </p:nvPicPr>
          <p:blipFill>
            <a:blip r:embed="rId6"/>
            <a:srcRect/>
            <a:stretch>
              <a:fillRect/>
            </a:stretch>
          </p:blipFill>
          <p:spPr bwMode="auto">
            <a:xfrm>
              <a:off x="2450" y="2206"/>
              <a:ext cx="499" cy="354"/>
            </a:xfrm>
            <a:prstGeom prst="rect">
              <a:avLst/>
            </a:prstGeom>
            <a:noFill/>
            <a:ln w="9525">
              <a:noFill/>
              <a:miter lim="800000"/>
              <a:headEnd/>
              <a:tailEnd/>
            </a:ln>
          </p:spPr>
        </p:pic>
        <p:sp>
          <p:nvSpPr>
            <p:cNvPr id="43065" name="Rectangle 114"/>
            <p:cNvSpPr>
              <a:spLocks noChangeArrowheads="1"/>
            </p:cNvSpPr>
            <p:nvPr/>
          </p:nvSpPr>
          <p:spPr bwMode="auto">
            <a:xfrm>
              <a:off x="2406" y="2547"/>
              <a:ext cx="589" cy="306"/>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Acta de reunión de inicio del proyecto</a:t>
              </a:r>
              <a:endParaRPr lang="es-ES" altLang="es-PE" sz="800" b="1">
                <a:solidFill>
                  <a:srgbClr val="000066"/>
                </a:solidFill>
              </a:endParaRPr>
            </a:p>
          </p:txBody>
        </p:sp>
      </p:grpSp>
      <p:grpSp>
        <p:nvGrpSpPr>
          <p:cNvPr id="43021" name="Group 116"/>
          <p:cNvGrpSpPr>
            <a:grpSpLocks/>
          </p:cNvGrpSpPr>
          <p:nvPr/>
        </p:nvGrpSpPr>
        <p:grpSpPr bwMode="auto">
          <a:xfrm>
            <a:off x="468313" y="2154238"/>
            <a:ext cx="935037" cy="830262"/>
            <a:chOff x="2406" y="2206"/>
            <a:chExt cx="589" cy="523"/>
          </a:xfrm>
        </p:grpSpPr>
        <p:pic>
          <p:nvPicPr>
            <p:cNvPr id="43062" name="Picture 117"/>
            <p:cNvPicPr>
              <a:picLocks noChangeAspect="1" noChangeArrowheads="1"/>
            </p:cNvPicPr>
            <p:nvPr/>
          </p:nvPicPr>
          <p:blipFill>
            <a:blip r:embed="rId6"/>
            <a:srcRect/>
            <a:stretch>
              <a:fillRect/>
            </a:stretch>
          </p:blipFill>
          <p:spPr bwMode="auto">
            <a:xfrm>
              <a:off x="2450" y="2206"/>
              <a:ext cx="499" cy="354"/>
            </a:xfrm>
            <a:prstGeom prst="rect">
              <a:avLst/>
            </a:prstGeom>
            <a:noFill/>
            <a:ln w="9525">
              <a:noFill/>
              <a:miter lim="800000"/>
              <a:headEnd/>
              <a:tailEnd/>
            </a:ln>
          </p:spPr>
        </p:pic>
        <p:sp>
          <p:nvSpPr>
            <p:cNvPr id="43063" name="Rectangle 118"/>
            <p:cNvSpPr>
              <a:spLocks noChangeArrowheads="1"/>
            </p:cNvSpPr>
            <p:nvPr/>
          </p:nvSpPr>
          <p:spPr bwMode="auto">
            <a:xfrm>
              <a:off x="2406" y="2547"/>
              <a:ext cx="589" cy="182"/>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Plan del Proyecto</a:t>
              </a:r>
              <a:endParaRPr lang="es-ES" altLang="es-PE" sz="800" b="1">
                <a:solidFill>
                  <a:srgbClr val="000066"/>
                </a:solidFill>
              </a:endParaRPr>
            </a:p>
          </p:txBody>
        </p:sp>
      </p:grpSp>
      <p:cxnSp>
        <p:nvCxnSpPr>
          <p:cNvPr id="43022" name="AutoShape 120"/>
          <p:cNvCxnSpPr>
            <a:cxnSpLocks noChangeShapeType="1"/>
            <a:stCxn id="43019" idx="2"/>
          </p:cNvCxnSpPr>
          <p:nvPr/>
        </p:nvCxnSpPr>
        <p:spPr bwMode="auto">
          <a:xfrm rot="16200000" flipH="1">
            <a:off x="251619" y="3929856"/>
            <a:ext cx="431800" cy="141288"/>
          </a:xfrm>
          <a:prstGeom prst="bentConnector2">
            <a:avLst/>
          </a:prstGeom>
          <a:noFill/>
          <a:ln w="9525">
            <a:solidFill>
              <a:schemeClr val="tx1"/>
            </a:solidFill>
            <a:miter lim="800000"/>
            <a:headEnd/>
            <a:tailEnd type="triangle" w="med" len="med"/>
          </a:ln>
        </p:spPr>
      </p:cxnSp>
      <p:cxnSp>
        <p:nvCxnSpPr>
          <p:cNvPr id="43023" name="AutoShape 121"/>
          <p:cNvCxnSpPr>
            <a:cxnSpLocks noChangeShapeType="1"/>
          </p:cNvCxnSpPr>
          <p:nvPr/>
        </p:nvCxnSpPr>
        <p:spPr bwMode="auto">
          <a:xfrm rot="-5400000">
            <a:off x="103981" y="2728119"/>
            <a:ext cx="727075" cy="141288"/>
          </a:xfrm>
          <a:prstGeom prst="bentConnector2">
            <a:avLst/>
          </a:prstGeom>
          <a:noFill/>
          <a:ln w="9525">
            <a:solidFill>
              <a:schemeClr val="tx1"/>
            </a:solidFill>
            <a:miter lim="800000"/>
            <a:headEnd/>
            <a:tailEnd type="triangle" w="med" len="med"/>
          </a:ln>
        </p:spPr>
      </p:cxnSp>
      <p:sp>
        <p:nvSpPr>
          <p:cNvPr id="43024" name="AutoShape 86"/>
          <p:cNvSpPr>
            <a:spLocks noChangeArrowheads="1"/>
          </p:cNvSpPr>
          <p:nvPr/>
        </p:nvSpPr>
        <p:spPr bwMode="auto">
          <a:xfrm rot="2791213">
            <a:off x="1403350" y="3175000"/>
            <a:ext cx="360363" cy="360363"/>
          </a:xfrm>
          <a:prstGeom prst="rtTriangle">
            <a:avLst/>
          </a:prstGeom>
          <a:solidFill>
            <a:srgbClr val="FFFF43"/>
          </a:solidFill>
          <a:ln w="9525">
            <a:solidFill>
              <a:schemeClr val="tx1"/>
            </a:solidFill>
            <a:miter lim="800000"/>
            <a:headEnd/>
            <a:tailEnd/>
          </a:ln>
        </p:spPr>
        <p:txBody>
          <a:bodyPr wrap="none" anchor="ctr"/>
          <a:lstStyle/>
          <a:p>
            <a:pPr algn="ctr" eaLnBrk="1" hangingPunct="1"/>
            <a:endParaRPr lang="es-ES" altLang="es-PE"/>
          </a:p>
        </p:txBody>
      </p:sp>
      <p:cxnSp>
        <p:nvCxnSpPr>
          <p:cNvPr id="43025" name="AutoShape 13"/>
          <p:cNvCxnSpPr>
            <a:cxnSpLocks noChangeShapeType="1"/>
            <a:stCxn id="43059" idx="3"/>
            <a:endCxn id="43056" idx="1"/>
          </p:cNvCxnSpPr>
          <p:nvPr/>
        </p:nvCxnSpPr>
        <p:spPr bwMode="auto">
          <a:xfrm flipV="1">
            <a:off x="2647950" y="3343275"/>
            <a:ext cx="171450" cy="4763"/>
          </a:xfrm>
          <a:prstGeom prst="straightConnector1">
            <a:avLst/>
          </a:prstGeom>
          <a:noFill/>
          <a:ln w="9525">
            <a:solidFill>
              <a:srgbClr val="000066"/>
            </a:solidFill>
            <a:round/>
            <a:headEnd/>
            <a:tailEnd type="triangle" w="med" len="med"/>
          </a:ln>
        </p:spPr>
      </p:cxnSp>
      <p:grpSp>
        <p:nvGrpSpPr>
          <p:cNvPr id="43026" name="Group 25"/>
          <p:cNvGrpSpPr>
            <a:grpSpLocks/>
          </p:cNvGrpSpPr>
          <p:nvPr/>
        </p:nvGrpSpPr>
        <p:grpSpPr bwMode="auto">
          <a:xfrm>
            <a:off x="1744663" y="2770188"/>
            <a:ext cx="903287" cy="1152525"/>
            <a:chOff x="657" y="1389"/>
            <a:chExt cx="607" cy="726"/>
          </a:xfrm>
        </p:grpSpPr>
        <p:sp>
          <p:nvSpPr>
            <p:cNvPr id="43059" name="Rectangle 26"/>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Generación de Informe de Estado</a:t>
              </a:r>
              <a:endParaRPr lang="es-ES" altLang="es-PE" sz="1000">
                <a:solidFill>
                  <a:srgbClr val="000066"/>
                </a:solidFill>
              </a:endParaRPr>
            </a:p>
          </p:txBody>
        </p:sp>
        <p:sp>
          <p:nvSpPr>
            <p:cNvPr id="43060" name="Rectangle 27"/>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(3) Jefe de Proyecto</a:t>
              </a:r>
              <a:endParaRPr lang="es-ES" altLang="es-PE" sz="800" b="1">
                <a:solidFill>
                  <a:srgbClr val="000066"/>
                </a:solidFill>
              </a:endParaRPr>
            </a:p>
          </p:txBody>
        </p:sp>
        <p:sp>
          <p:nvSpPr>
            <p:cNvPr id="43061" name="Rectangle 28"/>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Informe Semanal</a:t>
              </a:r>
            </a:p>
          </p:txBody>
        </p:sp>
      </p:grpSp>
      <p:sp>
        <p:nvSpPr>
          <p:cNvPr id="43027" name="Line 78"/>
          <p:cNvSpPr>
            <a:spLocks noChangeShapeType="1"/>
          </p:cNvSpPr>
          <p:nvPr/>
        </p:nvSpPr>
        <p:spPr bwMode="auto">
          <a:xfrm flipV="1">
            <a:off x="1619250" y="1844675"/>
            <a:ext cx="1657350" cy="0"/>
          </a:xfrm>
          <a:prstGeom prst="line">
            <a:avLst/>
          </a:prstGeom>
          <a:noFill/>
          <a:ln w="9525">
            <a:solidFill>
              <a:srgbClr val="000066"/>
            </a:solidFill>
            <a:round/>
            <a:headEnd/>
            <a:tailEnd type="triangle" w="med" len="med"/>
          </a:ln>
        </p:spPr>
        <p:txBody>
          <a:bodyPr/>
          <a:lstStyle/>
          <a:p>
            <a:endParaRPr lang="es-PE"/>
          </a:p>
        </p:txBody>
      </p:sp>
      <p:sp>
        <p:nvSpPr>
          <p:cNvPr id="43028" name="Line 80"/>
          <p:cNvSpPr>
            <a:spLocks noChangeShapeType="1"/>
          </p:cNvSpPr>
          <p:nvPr/>
        </p:nvSpPr>
        <p:spPr bwMode="auto">
          <a:xfrm>
            <a:off x="1546225" y="6021388"/>
            <a:ext cx="2449513" cy="0"/>
          </a:xfrm>
          <a:prstGeom prst="line">
            <a:avLst/>
          </a:prstGeom>
          <a:noFill/>
          <a:ln w="9525">
            <a:solidFill>
              <a:srgbClr val="000066"/>
            </a:solidFill>
            <a:round/>
            <a:headEnd/>
            <a:tailEnd type="triangle" w="med" len="med"/>
          </a:ln>
        </p:spPr>
        <p:txBody>
          <a:bodyPr/>
          <a:lstStyle/>
          <a:p>
            <a:endParaRPr lang="es-PE"/>
          </a:p>
        </p:txBody>
      </p:sp>
      <p:cxnSp>
        <p:nvCxnSpPr>
          <p:cNvPr id="43029" name="AutoShape 88"/>
          <p:cNvCxnSpPr>
            <a:cxnSpLocks noChangeShapeType="1"/>
            <a:stCxn id="43024" idx="5"/>
            <a:endCxn id="43059" idx="1"/>
          </p:cNvCxnSpPr>
          <p:nvPr/>
        </p:nvCxnSpPr>
        <p:spPr bwMode="auto">
          <a:xfrm flipV="1">
            <a:off x="1585913" y="3348038"/>
            <a:ext cx="158750" cy="7937"/>
          </a:xfrm>
          <a:prstGeom prst="straightConnector1">
            <a:avLst/>
          </a:prstGeom>
          <a:noFill/>
          <a:ln w="9525">
            <a:solidFill>
              <a:srgbClr val="000066"/>
            </a:solidFill>
            <a:round/>
            <a:headEnd/>
            <a:tailEnd type="triangle" w="med" len="med"/>
          </a:ln>
        </p:spPr>
      </p:cxnSp>
      <p:cxnSp>
        <p:nvCxnSpPr>
          <p:cNvPr id="43030" name="AutoShape 91"/>
          <p:cNvCxnSpPr>
            <a:cxnSpLocks noChangeShapeType="1"/>
            <a:stCxn id="43047" idx="3"/>
            <a:endCxn id="43013" idx="0"/>
          </p:cNvCxnSpPr>
          <p:nvPr/>
        </p:nvCxnSpPr>
        <p:spPr bwMode="auto">
          <a:xfrm flipV="1">
            <a:off x="4959350" y="3651250"/>
            <a:ext cx="2955925" cy="2376488"/>
          </a:xfrm>
          <a:prstGeom prst="bentConnector3">
            <a:avLst>
              <a:gd name="adj1" fmla="val 100644"/>
            </a:avLst>
          </a:prstGeom>
          <a:noFill/>
          <a:ln w="9525">
            <a:solidFill>
              <a:srgbClr val="000066"/>
            </a:solidFill>
            <a:miter lim="800000"/>
            <a:headEnd/>
            <a:tailEnd type="triangle" w="med" len="med"/>
          </a:ln>
        </p:spPr>
      </p:cxnSp>
      <p:grpSp>
        <p:nvGrpSpPr>
          <p:cNvPr id="43031" name="Group 5"/>
          <p:cNvGrpSpPr>
            <a:grpSpLocks/>
          </p:cNvGrpSpPr>
          <p:nvPr/>
        </p:nvGrpSpPr>
        <p:grpSpPr bwMode="auto">
          <a:xfrm>
            <a:off x="2819400" y="2765425"/>
            <a:ext cx="963613" cy="1152525"/>
            <a:chOff x="1474" y="1389"/>
            <a:chExt cx="607" cy="726"/>
          </a:xfrm>
        </p:grpSpPr>
        <p:sp>
          <p:nvSpPr>
            <p:cNvPr id="43056" name="Rectangle 6"/>
            <p:cNvSpPr>
              <a:spLocks noChangeArrowheads="1"/>
            </p:cNvSpPr>
            <p:nvPr/>
          </p:nvSpPr>
          <p:spPr bwMode="auto">
            <a:xfrm>
              <a:off x="1474"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Revisión de Informes de Estado</a:t>
              </a:r>
              <a:endParaRPr lang="es-ES" altLang="es-PE" sz="1000">
                <a:solidFill>
                  <a:srgbClr val="000066"/>
                </a:solidFill>
              </a:endParaRPr>
            </a:p>
          </p:txBody>
        </p:sp>
        <p:sp>
          <p:nvSpPr>
            <p:cNvPr id="43057" name="Rectangle 7"/>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(4) Jefe de Proyecto</a:t>
              </a:r>
              <a:endParaRPr lang="es-ES" altLang="es-PE" sz="800" b="1">
                <a:solidFill>
                  <a:srgbClr val="000066"/>
                </a:solidFill>
              </a:endParaRPr>
            </a:p>
          </p:txBody>
        </p:sp>
        <p:sp>
          <p:nvSpPr>
            <p:cNvPr id="43058" name="Rectangle 8"/>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Artefactos de gestión</a:t>
              </a:r>
              <a:endParaRPr lang="es-PE" altLang="es-PE" sz="700" b="1">
                <a:solidFill>
                  <a:srgbClr val="000066"/>
                </a:solidFill>
              </a:endParaRPr>
            </a:p>
          </p:txBody>
        </p:sp>
      </p:grpSp>
      <p:grpSp>
        <p:nvGrpSpPr>
          <p:cNvPr id="43032" name="Group 9"/>
          <p:cNvGrpSpPr>
            <a:grpSpLocks/>
          </p:cNvGrpSpPr>
          <p:nvPr/>
        </p:nvGrpSpPr>
        <p:grpSpPr bwMode="auto">
          <a:xfrm>
            <a:off x="5038725" y="2768600"/>
            <a:ext cx="963613" cy="1152525"/>
            <a:chOff x="3107" y="1389"/>
            <a:chExt cx="607" cy="726"/>
          </a:xfrm>
        </p:grpSpPr>
        <p:sp>
          <p:nvSpPr>
            <p:cNvPr id="43053" name="Rectangle 10"/>
            <p:cNvSpPr>
              <a:spLocks noChangeArrowheads="1"/>
            </p:cNvSpPr>
            <p:nvPr/>
          </p:nvSpPr>
          <p:spPr bwMode="auto">
            <a:xfrm>
              <a:off x="310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Reunión interna</a:t>
              </a:r>
              <a:endParaRPr lang="es-ES" altLang="es-PE" sz="1000">
                <a:solidFill>
                  <a:srgbClr val="000066"/>
                </a:solidFill>
              </a:endParaRPr>
            </a:p>
          </p:txBody>
        </p:sp>
        <p:sp>
          <p:nvSpPr>
            <p:cNvPr id="43054" name="Rectangle 11"/>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(5) Jefe de Proyecto</a:t>
              </a:r>
              <a:endParaRPr lang="es-ES" altLang="es-PE" sz="800" b="1">
                <a:solidFill>
                  <a:srgbClr val="000066"/>
                </a:solidFill>
              </a:endParaRPr>
            </a:p>
          </p:txBody>
        </p:sp>
        <p:sp>
          <p:nvSpPr>
            <p:cNvPr id="43055" name="Rectangle 12"/>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Acta de Reunión Intenrana</a:t>
              </a:r>
            </a:p>
          </p:txBody>
        </p:sp>
      </p:grpSp>
      <p:cxnSp>
        <p:nvCxnSpPr>
          <p:cNvPr id="43033" name="AutoShape 15"/>
          <p:cNvCxnSpPr>
            <a:cxnSpLocks noChangeShapeType="1"/>
            <a:stCxn id="43056" idx="3"/>
            <a:endCxn id="43053" idx="1"/>
          </p:cNvCxnSpPr>
          <p:nvPr/>
        </p:nvCxnSpPr>
        <p:spPr bwMode="auto">
          <a:xfrm>
            <a:off x="3783013" y="3343275"/>
            <a:ext cx="1255712" cy="3175"/>
          </a:xfrm>
          <a:prstGeom prst="straightConnector1">
            <a:avLst/>
          </a:prstGeom>
          <a:noFill/>
          <a:ln w="9525">
            <a:solidFill>
              <a:srgbClr val="000066"/>
            </a:solidFill>
            <a:round/>
            <a:headEnd/>
            <a:tailEnd type="triangle" w="med" len="med"/>
          </a:ln>
        </p:spPr>
      </p:cxnSp>
      <p:grpSp>
        <p:nvGrpSpPr>
          <p:cNvPr id="43034" name="Group 60"/>
          <p:cNvGrpSpPr>
            <a:grpSpLocks/>
          </p:cNvGrpSpPr>
          <p:nvPr/>
        </p:nvGrpSpPr>
        <p:grpSpPr bwMode="auto">
          <a:xfrm>
            <a:off x="3303588" y="1263650"/>
            <a:ext cx="949325" cy="1152525"/>
            <a:chOff x="657" y="1389"/>
            <a:chExt cx="607" cy="726"/>
          </a:xfrm>
        </p:grpSpPr>
        <p:sp>
          <p:nvSpPr>
            <p:cNvPr id="43050" name="Rectangle 61"/>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Asignar trabajo</a:t>
              </a:r>
              <a:r>
                <a:rPr lang="es-PE" altLang="es-PE" sz="1000">
                  <a:solidFill>
                    <a:srgbClr val="000066"/>
                  </a:solidFill>
                  <a:hlinkClick r:id="rId7" action="ppaction://hlinksldjump"/>
                </a:rPr>
                <a:t> </a:t>
              </a:r>
              <a:endParaRPr lang="es-ES" altLang="es-PE" sz="1000">
                <a:solidFill>
                  <a:srgbClr val="000066"/>
                </a:solidFill>
              </a:endParaRPr>
            </a:p>
          </p:txBody>
        </p:sp>
        <p:sp>
          <p:nvSpPr>
            <p:cNvPr id="43051" name="Rectangle 62"/>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(1) Jefe de Proyecto</a:t>
              </a:r>
              <a:endParaRPr lang="es-ES" altLang="es-PE" sz="800" b="1">
                <a:solidFill>
                  <a:srgbClr val="000066"/>
                </a:solidFill>
              </a:endParaRPr>
            </a:p>
          </p:txBody>
        </p:sp>
        <p:sp>
          <p:nvSpPr>
            <p:cNvPr id="43052" name="Rectangle 63"/>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Informe Semanal</a:t>
              </a:r>
            </a:p>
          </p:txBody>
        </p:sp>
      </p:grpSp>
      <p:sp>
        <p:nvSpPr>
          <p:cNvPr id="43035" name="Rectangle 65"/>
          <p:cNvSpPr>
            <a:spLocks noChangeArrowheads="1"/>
          </p:cNvSpPr>
          <p:nvPr/>
        </p:nvSpPr>
        <p:spPr bwMode="auto">
          <a:xfrm>
            <a:off x="4887913" y="1524000"/>
            <a:ext cx="1008062" cy="655638"/>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Ejecutar trabajo asignado</a:t>
            </a:r>
            <a:r>
              <a:rPr lang="es-PE" altLang="es-PE" sz="1000">
                <a:solidFill>
                  <a:srgbClr val="000066"/>
                </a:solidFill>
                <a:hlinkClick r:id="rId7" action="ppaction://hlinksldjump"/>
              </a:rPr>
              <a:t> </a:t>
            </a:r>
            <a:endParaRPr lang="es-ES" altLang="es-PE" sz="1000">
              <a:solidFill>
                <a:srgbClr val="000066"/>
              </a:solidFill>
            </a:endParaRPr>
          </a:p>
        </p:txBody>
      </p:sp>
      <p:sp>
        <p:nvSpPr>
          <p:cNvPr id="43036" name="Rectangle 66"/>
          <p:cNvSpPr>
            <a:spLocks noChangeArrowheads="1"/>
          </p:cNvSpPr>
          <p:nvPr/>
        </p:nvSpPr>
        <p:spPr bwMode="auto">
          <a:xfrm>
            <a:off x="4887913" y="1274763"/>
            <a:ext cx="1008062" cy="252412"/>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(2) Equipo de Trabajo</a:t>
            </a:r>
            <a:endParaRPr lang="es-ES" altLang="es-PE" sz="800" b="1">
              <a:solidFill>
                <a:srgbClr val="000066"/>
              </a:solidFill>
            </a:endParaRPr>
          </a:p>
        </p:txBody>
      </p:sp>
      <p:sp>
        <p:nvSpPr>
          <p:cNvPr id="43037" name="Rectangle 67"/>
          <p:cNvSpPr>
            <a:spLocks noChangeArrowheads="1"/>
          </p:cNvSpPr>
          <p:nvPr/>
        </p:nvSpPr>
        <p:spPr bwMode="auto">
          <a:xfrm>
            <a:off x="4887913" y="2179638"/>
            <a:ext cx="1008062" cy="247650"/>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Informe Semanal</a:t>
            </a:r>
          </a:p>
        </p:txBody>
      </p:sp>
      <p:grpSp>
        <p:nvGrpSpPr>
          <p:cNvPr id="43038" name="Group 68"/>
          <p:cNvGrpSpPr>
            <a:grpSpLocks/>
          </p:cNvGrpSpPr>
          <p:nvPr/>
        </p:nvGrpSpPr>
        <p:grpSpPr bwMode="auto">
          <a:xfrm>
            <a:off x="4022725" y="5449888"/>
            <a:ext cx="936625" cy="1152525"/>
            <a:chOff x="657" y="1389"/>
            <a:chExt cx="607" cy="726"/>
          </a:xfrm>
        </p:grpSpPr>
        <p:sp>
          <p:nvSpPr>
            <p:cNvPr id="43047" name="Rectangle 69"/>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Procesar cambios al proyecto</a:t>
              </a:r>
              <a:r>
                <a:rPr lang="es-PE" altLang="es-PE" sz="1000">
                  <a:solidFill>
                    <a:srgbClr val="000066"/>
                  </a:solidFill>
                  <a:hlinkClick r:id="rId7" action="ppaction://hlinksldjump"/>
                </a:rPr>
                <a:t> </a:t>
              </a:r>
              <a:endParaRPr lang="es-ES" altLang="es-PE" sz="1000">
                <a:solidFill>
                  <a:srgbClr val="000066"/>
                </a:solidFill>
              </a:endParaRPr>
            </a:p>
          </p:txBody>
        </p:sp>
        <p:sp>
          <p:nvSpPr>
            <p:cNvPr id="43048" name="Rectangle 70"/>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(6) Jefe de Proyecto</a:t>
              </a:r>
              <a:endParaRPr lang="es-ES" altLang="es-PE" sz="800" b="1">
                <a:solidFill>
                  <a:srgbClr val="000066"/>
                </a:solidFill>
              </a:endParaRPr>
            </a:p>
          </p:txBody>
        </p:sp>
        <p:sp>
          <p:nvSpPr>
            <p:cNvPr id="43049" name="Rectangle 71"/>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Plan de Proyecto</a:t>
              </a:r>
            </a:p>
          </p:txBody>
        </p:sp>
      </p:grpSp>
      <p:cxnSp>
        <p:nvCxnSpPr>
          <p:cNvPr id="43039" name="AutoShape 76"/>
          <p:cNvCxnSpPr>
            <a:cxnSpLocks noChangeShapeType="1"/>
            <a:stCxn id="43050" idx="3"/>
            <a:endCxn id="43035" idx="1"/>
          </p:cNvCxnSpPr>
          <p:nvPr/>
        </p:nvCxnSpPr>
        <p:spPr bwMode="auto">
          <a:xfrm>
            <a:off x="4252913" y="1841500"/>
            <a:ext cx="635000" cy="11113"/>
          </a:xfrm>
          <a:prstGeom prst="straightConnector1">
            <a:avLst/>
          </a:prstGeom>
          <a:noFill/>
          <a:ln w="9525">
            <a:solidFill>
              <a:srgbClr val="000066"/>
            </a:solidFill>
            <a:round/>
            <a:headEnd/>
            <a:tailEnd type="triangle" w="med" len="med"/>
          </a:ln>
        </p:spPr>
      </p:cxnSp>
      <p:cxnSp>
        <p:nvCxnSpPr>
          <p:cNvPr id="43040" name="AutoShape 95"/>
          <p:cNvCxnSpPr>
            <a:cxnSpLocks noChangeShapeType="1"/>
            <a:stCxn id="43035" idx="3"/>
            <a:endCxn id="43013" idx="4"/>
          </p:cNvCxnSpPr>
          <p:nvPr/>
        </p:nvCxnSpPr>
        <p:spPr bwMode="auto">
          <a:xfrm>
            <a:off x="5895975" y="1852613"/>
            <a:ext cx="2033588" cy="1289050"/>
          </a:xfrm>
          <a:prstGeom prst="bentConnector3">
            <a:avLst>
              <a:gd name="adj1" fmla="val 123264"/>
            </a:avLst>
          </a:prstGeom>
          <a:noFill/>
          <a:ln w="9525">
            <a:solidFill>
              <a:srgbClr val="000066"/>
            </a:solidFill>
            <a:miter lim="800000"/>
            <a:headEnd/>
            <a:tailEnd type="triangle" w="med" len="med"/>
          </a:ln>
        </p:spPr>
      </p:cxnSp>
      <p:cxnSp>
        <p:nvCxnSpPr>
          <p:cNvPr id="43041" name="AutoShape 123"/>
          <p:cNvCxnSpPr>
            <a:cxnSpLocks noChangeShapeType="1"/>
            <a:stCxn id="43024" idx="0"/>
            <a:endCxn id="43027" idx="0"/>
          </p:cNvCxnSpPr>
          <p:nvPr/>
        </p:nvCxnSpPr>
        <p:spPr bwMode="auto">
          <a:xfrm flipV="1">
            <a:off x="1592263" y="1844675"/>
            <a:ext cx="26987" cy="1255713"/>
          </a:xfrm>
          <a:prstGeom prst="straightConnector1">
            <a:avLst/>
          </a:prstGeom>
          <a:noFill/>
          <a:ln w="9525">
            <a:solidFill>
              <a:srgbClr val="000066"/>
            </a:solidFill>
            <a:round/>
            <a:headEnd/>
            <a:tailEnd/>
          </a:ln>
        </p:spPr>
      </p:cxnSp>
      <p:cxnSp>
        <p:nvCxnSpPr>
          <p:cNvPr id="43042" name="AutoShape 124"/>
          <p:cNvCxnSpPr>
            <a:cxnSpLocks noChangeShapeType="1"/>
            <a:stCxn id="43024" idx="4"/>
            <a:endCxn id="43028" idx="0"/>
          </p:cNvCxnSpPr>
          <p:nvPr/>
        </p:nvCxnSpPr>
        <p:spPr bwMode="auto">
          <a:xfrm flipH="1">
            <a:off x="1546225" y="3609975"/>
            <a:ext cx="31750" cy="2411413"/>
          </a:xfrm>
          <a:prstGeom prst="straightConnector1">
            <a:avLst/>
          </a:prstGeom>
          <a:noFill/>
          <a:ln w="9525">
            <a:solidFill>
              <a:srgbClr val="000066"/>
            </a:solidFill>
            <a:round/>
            <a:headEnd/>
            <a:tailEnd/>
          </a:ln>
        </p:spPr>
      </p:cxnSp>
      <p:cxnSp>
        <p:nvCxnSpPr>
          <p:cNvPr id="43043" name="AutoShape 125"/>
          <p:cNvCxnSpPr>
            <a:cxnSpLocks noChangeShapeType="1"/>
            <a:endCxn id="43024" idx="1"/>
          </p:cNvCxnSpPr>
          <p:nvPr/>
        </p:nvCxnSpPr>
        <p:spPr bwMode="auto">
          <a:xfrm>
            <a:off x="1330325" y="2435225"/>
            <a:ext cx="130175" cy="788988"/>
          </a:xfrm>
          <a:prstGeom prst="bentConnector2">
            <a:avLst/>
          </a:prstGeom>
          <a:noFill/>
          <a:ln w="9525">
            <a:solidFill>
              <a:schemeClr val="tx1"/>
            </a:solidFill>
            <a:miter lim="800000"/>
            <a:headEnd/>
            <a:tailEnd type="triangle" w="med" len="med"/>
          </a:ln>
        </p:spPr>
      </p:cxnSp>
      <p:cxnSp>
        <p:nvCxnSpPr>
          <p:cNvPr id="43044" name="AutoShape 126"/>
          <p:cNvCxnSpPr>
            <a:cxnSpLocks noChangeShapeType="1"/>
            <a:endCxn id="43024" idx="3"/>
          </p:cNvCxnSpPr>
          <p:nvPr/>
        </p:nvCxnSpPr>
        <p:spPr bwMode="auto">
          <a:xfrm flipV="1">
            <a:off x="1330325" y="3479800"/>
            <a:ext cx="123825" cy="736600"/>
          </a:xfrm>
          <a:prstGeom prst="bentConnector5">
            <a:avLst>
              <a:gd name="adj1" fmla="val 65384"/>
              <a:gd name="adj2" fmla="val 60343"/>
              <a:gd name="adj3" fmla="val 69227"/>
            </a:avLst>
          </a:prstGeom>
          <a:noFill/>
          <a:ln w="9525">
            <a:solidFill>
              <a:schemeClr val="tx1"/>
            </a:solidFill>
            <a:miter lim="800000"/>
            <a:headEnd/>
            <a:tailEnd type="triangle" w="med" len="med"/>
          </a:ln>
        </p:spPr>
      </p:cxnSp>
      <p:cxnSp>
        <p:nvCxnSpPr>
          <p:cNvPr id="43045" name="AutoShape 128"/>
          <p:cNvCxnSpPr>
            <a:cxnSpLocks noChangeShapeType="1"/>
            <a:stCxn id="43013" idx="2"/>
          </p:cNvCxnSpPr>
          <p:nvPr/>
        </p:nvCxnSpPr>
        <p:spPr bwMode="auto">
          <a:xfrm flipV="1">
            <a:off x="8177213" y="3365500"/>
            <a:ext cx="320675" cy="36513"/>
          </a:xfrm>
          <a:prstGeom prst="bentConnector3">
            <a:avLst>
              <a:gd name="adj1" fmla="val 49505"/>
            </a:avLst>
          </a:prstGeom>
          <a:noFill/>
          <a:ln w="9525">
            <a:solidFill>
              <a:srgbClr val="000066"/>
            </a:solidFill>
            <a:miter lim="800000"/>
            <a:headEnd/>
            <a:tailEnd type="triangle" w="med" len="med"/>
          </a:ln>
        </p:spPr>
      </p:cxnSp>
      <p:cxnSp>
        <p:nvCxnSpPr>
          <p:cNvPr id="43046" name="AutoShape 15"/>
          <p:cNvCxnSpPr>
            <a:cxnSpLocks noChangeShapeType="1"/>
            <a:endCxn id="43013" idx="5"/>
          </p:cNvCxnSpPr>
          <p:nvPr/>
        </p:nvCxnSpPr>
        <p:spPr bwMode="auto">
          <a:xfrm>
            <a:off x="6002338" y="3335338"/>
            <a:ext cx="1919287" cy="57150"/>
          </a:xfrm>
          <a:prstGeom prst="straightConnector1">
            <a:avLst/>
          </a:prstGeom>
          <a:noFill/>
          <a:ln w="9525">
            <a:solidFill>
              <a:srgbClr val="000066"/>
            </a:solidFill>
            <a:round/>
            <a:headEnd/>
            <a:tailEnd type="triangle" w="med" len="med"/>
          </a:ln>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06" name="Group 206"/>
          <p:cNvGraphicFramePr>
            <a:graphicFrameLocks noGrp="1"/>
          </p:cNvGraphicFramePr>
          <p:nvPr>
            <p:ph/>
          </p:nvPr>
        </p:nvGraphicFramePr>
        <p:xfrm>
          <a:off x="155575" y="1246188"/>
          <a:ext cx="8807450" cy="5734050"/>
        </p:xfrm>
        <a:graphic>
          <a:graphicData uri="http://schemas.openxmlformats.org/drawingml/2006/table">
            <a:tbl>
              <a:tblPr/>
              <a:tblGrid>
                <a:gridCol w="390525"/>
                <a:gridCol w="1198563"/>
                <a:gridCol w="1371600"/>
                <a:gridCol w="3970337"/>
                <a:gridCol w="1876425"/>
              </a:tblGrid>
              <a:tr h="731815">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a:t>
                      </a:r>
                      <a:endParaRPr kumimoji="0" lang="es-ES" altLang="es-PE" sz="1400" b="1" i="0" u="none" strike="noStrike" cap="none" normalizeH="0" baseline="0" dirty="0" smtClean="0">
                        <a:ln>
                          <a:noFill/>
                        </a:ln>
                        <a:solidFill>
                          <a:srgbClr val="000066"/>
                        </a:solidFill>
                        <a:effectLst/>
                        <a:latin typeface="Arial" charset="0"/>
                      </a:endParaRPr>
                    </a:p>
                  </a:txBody>
                  <a:tcPr marT="45704" marB="45704"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Rol del Responsable</a:t>
                      </a:r>
                      <a:endParaRPr kumimoji="0" lang="es-ES" altLang="es-PE" sz="1400" b="1" i="0" u="none" strike="noStrike" cap="none" normalizeH="0" baseline="0" smtClean="0">
                        <a:ln>
                          <a:noFill/>
                        </a:ln>
                        <a:solidFill>
                          <a:srgbClr val="000066"/>
                        </a:solidFill>
                        <a:effectLst/>
                        <a:latin typeface="Arial" charset="0"/>
                      </a:endParaRPr>
                    </a:p>
                  </a:txBody>
                  <a:tcPr marT="45704" marB="45704"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Nombre de la Actividad</a:t>
                      </a:r>
                      <a:endParaRPr kumimoji="0" lang="es-ES" altLang="es-PE" sz="1400" b="1" i="0" u="none" strike="noStrike" cap="none" normalizeH="0" baseline="0" smtClean="0">
                        <a:ln>
                          <a:noFill/>
                        </a:ln>
                        <a:solidFill>
                          <a:srgbClr val="000066"/>
                        </a:solidFill>
                        <a:effectLst/>
                        <a:latin typeface="Arial" charset="0"/>
                      </a:endParaRPr>
                    </a:p>
                  </a:txBody>
                  <a:tcPr marT="45704" marB="45704"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Descripción de la Actividad</a:t>
                      </a:r>
                      <a:endParaRPr kumimoji="0" lang="es-ES" altLang="es-PE" sz="1400" b="1" i="0" u="none" strike="noStrike" cap="none" normalizeH="0" baseline="0" smtClean="0">
                        <a:ln>
                          <a:noFill/>
                        </a:ln>
                        <a:solidFill>
                          <a:srgbClr val="000066"/>
                        </a:solidFill>
                        <a:effectLst/>
                        <a:latin typeface="Arial" charset="0"/>
                      </a:endParaRPr>
                    </a:p>
                  </a:txBody>
                  <a:tcPr marT="45704" marB="45704"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Herramientas</a:t>
                      </a:r>
                      <a:endParaRPr kumimoji="0" lang="es-ES" altLang="es-PE" sz="1400" b="1" i="0" u="none" strike="noStrike" cap="none" normalizeH="0" baseline="0" dirty="0" smtClean="0">
                        <a:ln>
                          <a:noFill/>
                        </a:ln>
                        <a:solidFill>
                          <a:srgbClr val="000066"/>
                        </a:solidFill>
                        <a:effectLst/>
                        <a:latin typeface="Arial" charset="0"/>
                      </a:endParaRPr>
                    </a:p>
                  </a:txBody>
                  <a:tcPr marT="45704" marB="45704"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r>
              <a:tr h="59438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1</a:t>
                      </a:r>
                      <a:endParaRPr kumimoji="0" lang="es-ES" altLang="es-PE" sz="1100" b="0" i="0" u="none" strike="noStrike" cap="none" normalizeH="0" baseline="0" smtClean="0">
                        <a:ln>
                          <a:noFill/>
                        </a:ln>
                        <a:solidFill>
                          <a:srgbClr val="000066"/>
                        </a:solidFill>
                        <a:effectLst/>
                        <a:latin typeface="Arial" charset="0"/>
                      </a:endParaRPr>
                    </a:p>
                  </a:txBody>
                  <a:tcPr marT="45704" marB="45704"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Jefe de Proyecto</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Asignar Trabajo</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 Jefe de Proyecto prepara el Informe Quincenal apoyándose en la plantilla de Informe Quincenal, seguidamente asigna tareas a los miembros del equipo de trabajo.</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 Informe Quincenal</a:t>
                      </a:r>
                    </a:p>
                  </a:txBody>
                  <a:tcPr marT="45704" marB="45704"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r>
              <a:tr h="186860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2</a:t>
                      </a:r>
                      <a:endParaRPr kumimoji="0" lang="es-ES" altLang="es-PE" sz="1100" b="0" i="0" u="none" strike="noStrike" cap="none" normalizeH="0" baseline="0" smtClean="0">
                        <a:ln>
                          <a:noFill/>
                        </a:ln>
                        <a:solidFill>
                          <a:srgbClr val="000066"/>
                        </a:solidFill>
                        <a:effectLst/>
                        <a:latin typeface="Arial" charset="0"/>
                      </a:endParaRPr>
                    </a:p>
                  </a:txBody>
                  <a:tcPr marT="45704" marB="45704"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Equipo de Trabajo</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Ejecutar trabajo asignado</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El equipo realiza el trabajo que le fue asignado, produciendo entregables comprometidos.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La aceptación de los entregables principales son formalizados mediante actas de reunión (en caso se requiera con el cliente), o en las actas de comités con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Cada miembro del equipo reporta el tiempo empleado en las actividades que realizó, en el Informe de Actividades diariamente.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Adicionalmente, durante la ejecución del proyecto realizan reuniones de trabajo con el cliente según se requiera.</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Actas de reunión Interna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Informe de actividades</a:t>
                      </a:r>
                    </a:p>
                  </a:txBody>
                  <a:tcPr marT="45704" marB="45704"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r>
              <a:tr h="2539243">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3</a:t>
                      </a:r>
                      <a:endParaRPr kumimoji="0" lang="es-ES" altLang="es-PE" sz="1100" b="0" i="0" u="none" strike="noStrike" cap="none" normalizeH="0" baseline="0" smtClean="0">
                        <a:ln>
                          <a:noFill/>
                        </a:ln>
                        <a:solidFill>
                          <a:srgbClr val="000066"/>
                        </a:solidFill>
                        <a:effectLst/>
                        <a:latin typeface="Arial" charset="0"/>
                      </a:endParaRPr>
                    </a:p>
                  </a:txBody>
                  <a:tcPr marT="45704" marB="45704"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Jefe de Proyecto</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Generación de Informe de Estado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dirty="0" smtClean="0">
                        <a:ln>
                          <a:noFill/>
                        </a:ln>
                        <a:solidFill>
                          <a:srgbClr val="000066"/>
                        </a:solidFill>
                        <a:effectLst/>
                        <a:latin typeface="Arial" charset="0"/>
                      </a:endParaRP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El Jefe de Proyecto registra y/o actualiza la reunión en el cuadro de seguimiento de reuniones, así mismo prepara la información necesaria para ejecutar la reunión de equipo de trabajo (por proyecto), entiéndase el cronograma del proyecto entre otros necesarios según lo requiera 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En esta reunión realizada quincenalmente, el Jefe de Proyecto revisa el estado del proyecto con el personal asignado al mismo, actualiza el tablero de métricas y registro de riesgos de ser necesario.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 Luego prepara el informe de estado del proyecto, el cual debe también incluir las métricas del proyecto y se concluye con el Acta de Reunión.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100" b="0" i="0" u="none" strike="noStrike" cap="none" normalizeH="0" baseline="0" dirty="0" smtClean="0">
                          <a:ln>
                            <a:noFill/>
                          </a:ln>
                          <a:solidFill>
                            <a:srgbClr val="000066"/>
                          </a:solidFill>
                          <a:effectLst/>
                          <a:latin typeface="Arial" charset="0"/>
                        </a:rPr>
                        <a:t>Tablero de Métricas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Informe de estado</a:t>
                      </a:r>
                      <a:endParaRPr kumimoji="0" lang="es-PE" altLang="es-PE" sz="1100" b="0" i="0" u="none" strike="noStrike" cap="none" normalizeH="0" baseline="0" dirty="0" smtClean="0">
                        <a:ln>
                          <a:noFill/>
                        </a:ln>
                        <a:solidFill>
                          <a:srgbClr val="000066"/>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Acta de Reunión Interna</a:t>
                      </a:r>
                    </a:p>
                  </a:txBody>
                  <a:tcPr marT="45704" marB="45704"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r>
            </a:tbl>
          </a:graphicData>
        </a:graphic>
      </p:graphicFrame>
      <p:sp>
        <p:nvSpPr>
          <p:cNvPr id="44070" name="Text Box 193"/>
          <p:cNvSpPr txBox="1">
            <a:spLocks noChangeArrowheads="1"/>
          </p:cNvSpPr>
          <p:nvPr/>
        </p:nvSpPr>
        <p:spPr bwMode="auto">
          <a:xfrm>
            <a:off x="344488" y="146050"/>
            <a:ext cx="7634287"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Ejecución, Seguimiento y </a:t>
            </a:r>
            <a:r>
              <a:rPr lang="es-PE" altLang="es-PE" sz="3200">
                <a:solidFill>
                  <a:schemeClr val="bg1"/>
                </a:solidFill>
              </a:rPr>
              <a:t>Control</a:t>
            </a:r>
            <a:endParaRPr lang="es-ES" altLang="es-PE" sz="3200" b="1">
              <a:solidFill>
                <a:schemeClr val="bg1"/>
              </a:solidFill>
            </a:endParaRPr>
          </a:p>
        </p:txBody>
      </p:sp>
      <p:sp>
        <p:nvSpPr>
          <p:cNvPr id="44071" name="AutoShape 207"/>
          <p:cNvSpPr>
            <a:spLocks noChangeArrowheads="1"/>
          </p:cNvSpPr>
          <p:nvPr/>
        </p:nvSpPr>
        <p:spPr bwMode="auto">
          <a:xfrm>
            <a:off x="312738" y="6276975"/>
            <a:ext cx="1008062" cy="287338"/>
          </a:xfrm>
          <a:prstGeom prst="flowChartAlternateProcess">
            <a:avLst/>
          </a:prstGeom>
          <a:solidFill>
            <a:srgbClr val="99CC00"/>
          </a:solidFill>
          <a:ln w="9525">
            <a:solidFill>
              <a:srgbClr val="99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701" name="Group 229"/>
          <p:cNvGraphicFramePr>
            <a:graphicFrameLocks noGrp="1"/>
          </p:cNvGraphicFramePr>
          <p:nvPr>
            <p:ph/>
          </p:nvPr>
        </p:nvGraphicFramePr>
        <p:xfrm>
          <a:off x="150813" y="1166813"/>
          <a:ext cx="8785225" cy="5675312"/>
        </p:xfrm>
        <a:graphic>
          <a:graphicData uri="http://schemas.openxmlformats.org/drawingml/2006/table">
            <a:tbl>
              <a:tblPr/>
              <a:tblGrid>
                <a:gridCol w="388937"/>
                <a:gridCol w="1123950"/>
                <a:gridCol w="1295400"/>
                <a:gridCol w="3529013"/>
                <a:gridCol w="2447925"/>
              </a:tblGrid>
              <a:tr h="73176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a:t>
                      </a:r>
                      <a:endParaRPr kumimoji="0" lang="es-ES" altLang="es-PE" sz="1400" b="1" i="0" u="none" strike="noStrike" cap="none" normalizeH="0" baseline="0" dirty="0" smtClean="0">
                        <a:ln>
                          <a:noFill/>
                        </a:ln>
                        <a:solidFill>
                          <a:srgbClr val="000066"/>
                        </a:solidFill>
                        <a:effectLst/>
                        <a:latin typeface="Arial" charset="0"/>
                      </a:endParaRPr>
                    </a:p>
                  </a:txBody>
                  <a:tcPr marT="45702" marB="45702"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Rol del Responsable</a:t>
                      </a:r>
                      <a:endParaRPr kumimoji="0" lang="es-ES" altLang="es-PE" sz="1400" b="1" i="0" u="none" strike="noStrike" cap="none" normalizeH="0" baseline="0" smtClean="0">
                        <a:ln>
                          <a:noFill/>
                        </a:ln>
                        <a:solidFill>
                          <a:srgbClr val="000066"/>
                        </a:solidFill>
                        <a:effectLst/>
                        <a:latin typeface="Arial" charset="0"/>
                      </a:endParaRPr>
                    </a:p>
                  </a:txBody>
                  <a:tcPr marT="45702" marB="45702"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Nombre de la Actividad</a:t>
                      </a:r>
                      <a:endParaRPr kumimoji="0" lang="es-ES" altLang="es-PE" sz="1400" b="1" i="0" u="none" strike="noStrike" cap="none" normalizeH="0" baseline="0" smtClean="0">
                        <a:ln>
                          <a:noFill/>
                        </a:ln>
                        <a:solidFill>
                          <a:srgbClr val="000066"/>
                        </a:solidFill>
                        <a:effectLst/>
                        <a:latin typeface="Arial" charset="0"/>
                      </a:endParaRPr>
                    </a:p>
                  </a:txBody>
                  <a:tcPr marT="45702" marB="45702"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Descripción de la Actividad</a:t>
                      </a:r>
                      <a:endParaRPr kumimoji="0" lang="es-ES" altLang="es-PE" sz="1400" b="1" i="0" u="none" strike="noStrike" cap="none" normalizeH="0" baseline="0" smtClean="0">
                        <a:ln>
                          <a:noFill/>
                        </a:ln>
                        <a:solidFill>
                          <a:srgbClr val="000066"/>
                        </a:solidFill>
                        <a:effectLst/>
                        <a:latin typeface="Arial" charset="0"/>
                      </a:endParaRPr>
                    </a:p>
                  </a:txBody>
                  <a:tcPr marT="45702" marB="45702"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Herramientas</a:t>
                      </a:r>
                      <a:endParaRPr kumimoji="0" lang="es-ES" altLang="es-PE" sz="1400" b="1" i="0" u="none" strike="noStrike" cap="none" normalizeH="0" baseline="0" smtClean="0">
                        <a:ln>
                          <a:noFill/>
                        </a:ln>
                        <a:solidFill>
                          <a:srgbClr val="000066"/>
                        </a:solidFill>
                        <a:effectLst/>
                        <a:latin typeface="Arial" charset="0"/>
                      </a:endParaRPr>
                    </a:p>
                  </a:txBody>
                  <a:tcPr marT="45702" marB="45702"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r>
              <a:tr h="2169907">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4</a:t>
                      </a:r>
                      <a:endParaRPr kumimoji="0" lang="es-ES" altLang="es-PE" sz="1100" b="0" i="0" u="none" strike="noStrike" cap="none" normalizeH="0" baseline="0" smtClean="0">
                        <a:ln>
                          <a:noFill/>
                        </a:ln>
                        <a:solidFill>
                          <a:srgbClr val="000066"/>
                        </a:solidFill>
                        <a:effectLst/>
                        <a:latin typeface="Arial" charset="0"/>
                      </a:endParaRPr>
                    </a:p>
                  </a:txBody>
                  <a:tcPr marT="45702" marB="45702"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Jefe de Proyecto</a:t>
                      </a: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Revisión de Informes de Estado</a:t>
                      </a: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 El Jefe de Proyecto actualiza la reunión en el cuadro de seguimiento de reuniones.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 El Jefe de Proyecto a su cargo informan la situación de los proyectos y riesgos presentados, de forma semanal y/o cuando la situación lo requiera.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smtClean="0">
                          <a:ln>
                            <a:noFill/>
                          </a:ln>
                          <a:solidFill>
                            <a:srgbClr val="000066"/>
                          </a:solidFill>
                          <a:effectLst/>
                          <a:latin typeface="Arial" charset="0"/>
                        </a:rPr>
                        <a:t>Luego, el Jefe de Proyecto consolida la información de los Proyectos, en un solo informe a nivel de coordinación y se actualizan de requerirse, los artefactos de gestión por proyecto (riesgos, pendientes, métricas). </a:t>
                      </a: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-Registro de riesgos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-Tablero de métricas.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100" b="0" i="0" u="none" strike="noStrike" cap="none" normalizeH="0" baseline="0" smtClean="0">
                          <a:ln>
                            <a:noFill/>
                          </a:ln>
                          <a:solidFill>
                            <a:srgbClr val="000066"/>
                          </a:solidFill>
                          <a:effectLst/>
                          <a:latin typeface="Arial" charset="0"/>
                        </a:rPr>
                        <a:t> Acta de Reunión Interno</a:t>
                      </a:r>
                      <a:endParaRPr kumimoji="0" lang="es-ES" altLang="es-PE" sz="1100" b="0" i="0" u="none" strike="noStrike" cap="none" normalizeH="0" baseline="0" smtClean="0">
                        <a:ln>
                          <a:noFill/>
                        </a:ln>
                        <a:solidFill>
                          <a:srgbClr val="000066"/>
                        </a:solidFill>
                        <a:effectLst/>
                        <a:latin typeface="Arial" charset="0"/>
                      </a:endParaRPr>
                    </a:p>
                  </a:txBody>
                  <a:tcPr marT="45702" marB="45702"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r>
              <a:tr h="2773637">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5</a:t>
                      </a:r>
                      <a:endParaRPr kumimoji="0" lang="es-ES" altLang="es-PE" sz="1100" b="0" i="0" u="none" strike="noStrike" cap="none" normalizeH="0" baseline="0" smtClean="0">
                        <a:ln>
                          <a:noFill/>
                        </a:ln>
                        <a:solidFill>
                          <a:srgbClr val="000066"/>
                        </a:solidFill>
                        <a:effectLst/>
                        <a:latin typeface="Arial" charset="0"/>
                      </a:endParaRPr>
                    </a:p>
                  </a:txBody>
                  <a:tcPr marT="45702" marB="45702"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Jefe de Proyecto</a:t>
                      </a: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Reunión interna</a:t>
                      </a: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000" b="0" i="0" u="none" strike="noStrike" cap="none" normalizeH="0" baseline="0" dirty="0" smtClean="0">
                          <a:ln>
                            <a:noFill/>
                          </a:ln>
                          <a:solidFill>
                            <a:srgbClr val="000066"/>
                          </a:solidFill>
                          <a:effectLst/>
                          <a:latin typeface="Arial" charset="0"/>
                        </a:rPr>
                        <a:t>- El Jefe de Proyecto en comunicación con el equipo prepara la agenda de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000" b="0" i="0" u="none" strike="noStrike" cap="none" normalizeH="0" baseline="0" dirty="0" smtClean="0">
                          <a:ln>
                            <a:noFill/>
                          </a:ln>
                          <a:solidFill>
                            <a:srgbClr val="000066"/>
                          </a:solidFill>
                          <a:effectLst/>
                          <a:latin typeface="Arial" charset="0"/>
                        </a:rPr>
                        <a:t>En la reunión se presenta y revisa con el cliente, el acta de reunión preliminar. Es de frecuencia semanal y cuando la situación lo requiera. Se actualizaran las plantillas que correspondan según sea el resultado de la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000" b="0" i="0" u="none" strike="noStrike" cap="none" normalizeH="0" baseline="0" dirty="0" smtClean="0">
                          <a:ln>
                            <a:noFill/>
                          </a:ln>
                          <a:solidFill>
                            <a:srgbClr val="000066"/>
                          </a:solidFill>
                          <a:effectLst/>
                          <a:latin typeface="Arial" charset="0"/>
                        </a:rPr>
                        <a:t>El Jefe de Proyecto con el Analista de Calidad y otros de requerirse, en conjunto, revisan la información correspondiente al servicio (métricas, riesgos, pendientes, problemas).</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altLang="es-PE" sz="1000" b="0" i="0" u="none" strike="noStrike" cap="none" normalizeH="0" baseline="0" dirty="0" smtClean="0">
                        <a:ln>
                          <a:noFill/>
                        </a:ln>
                        <a:solidFill>
                          <a:srgbClr val="000066"/>
                        </a:solidFill>
                        <a:effectLst/>
                        <a:latin typeface="Arial" charset="0"/>
                      </a:endParaRP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smtClean="0">
                          <a:ln>
                            <a:noFill/>
                          </a:ln>
                          <a:solidFill>
                            <a:srgbClr val="000066"/>
                          </a:solidFill>
                          <a:effectLst/>
                          <a:latin typeface="Arial" charset="0"/>
                        </a:rPr>
                        <a:t> Acta de Reunión Interno.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smtClean="0">
                          <a:ln>
                            <a:noFill/>
                          </a:ln>
                          <a:solidFill>
                            <a:srgbClr val="000066"/>
                          </a:solidFill>
                          <a:effectLst/>
                          <a:latin typeface="Arial" charset="0"/>
                        </a:rPr>
                        <a:t>Registro de riesgos actualizado.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smtClean="0">
                          <a:ln>
                            <a:noFill/>
                          </a:ln>
                          <a:solidFill>
                            <a:srgbClr val="000066"/>
                          </a:solidFill>
                          <a:effectLst/>
                          <a:latin typeface="Arial" charset="0"/>
                        </a:rPr>
                        <a:t>Tablero de métricas.</a:t>
                      </a:r>
                    </a:p>
                  </a:txBody>
                  <a:tcPr marT="45702" marB="45702"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r>
            </a:tbl>
          </a:graphicData>
        </a:graphic>
      </p:graphicFrame>
      <p:sp>
        <p:nvSpPr>
          <p:cNvPr id="45088" name="Text Box 230"/>
          <p:cNvSpPr txBox="1">
            <a:spLocks noChangeArrowheads="1"/>
          </p:cNvSpPr>
          <p:nvPr/>
        </p:nvSpPr>
        <p:spPr bwMode="auto">
          <a:xfrm>
            <a:off x="285750" y="100013"/>
            <a:ext cx="7634288"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Ejecución, Seguimiento </a:t>
            </a:r>
            <a:r>
              <a:rPr lang="es-PE" altLang="es-PE" sz="3200">
                <a:solidFill>
                  <a:schemeClr val="bg1"/>
                </a:solidFill>
              </a:rPr>
              <a:t>y Control</a:t>
            </a:r>
            <a:endParaRPr lang="es-ES" altLang="es-PE" sz="3200" b="1">
              <a:solidFill>
                <a:schemeClr val="bg1"/>
              </a:solidFill>
            </a:endParaRPr>
          </a:p>
        </p:txBody>
      </p:sp>
      <p:sp>
        <p:nvSpPr>
          <p:cNvPr id="45089" name="AutoShape 231"/>
          <p:cNvSpPr>
            <a:spLocks noChangeArrowheads="1"/>
          </p:cNvSpPr>
          <p:nvPr/>
        </p:nvSpPr>
        <p:spPr bwMode="auto">
          <a:xfrm>
            <a:off x="312738" y="6188075"/>
            <a:ext cx="1008062" cy="287338"/>
          </a:xfrm>
          <a:prstGeom prst="flowChartAlternateProcess">
            <a:avLst/>
          </a:prstGeom>
          <a:solidFill>
            <a:srgbClr val="99CC00"/>
          </a:solidFill>
          <a:ln w="9525">
            <a:solidFill>
              <a:srgbClr val="99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5757" name="Group 45"/>
          <p:cNvGraphicFramePr>
            <a:graphicFrameLocks noGrp="1"/>
          </p:cNvGraphicFramePr>
          <p:nvPr>
            <p:ph/>
          </p:nvPr>
        </p:nvGraphicFramePr>
        <p:xfrm>
          <a:off x="179388" y="1162050"/>
          <a:ext cx="8785225" cy="1325563"/>
        </p:xfrm>
        <a:graphic>
          <a:graphicData uri="http://schemas.openxmlformats.org/drawingml/2006/table">
            <a:tbl>
              <a:tblPr/>
              <a:tblGrid>
                <a:gridCol w="388937"/>
                <a:gridCol w="979488"/>
                <a:gridCol w="1295400"/>
                <a:gridCol w="3889375"/>
                <a:gridCol w="2232025"/>
              </a:tblGrid>
              <a:tr h="73144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a:t>
                      </a:r>
                      <a:endParaRPr kumimoji="0" lang="es-ES" altLang="es-PE" sz="1400" b="1" i="0" u="none" strike="noStrike" cap="none" normalizeH="0" baseline="0" smtClean="0">
                        <a:ln>
                          <a:noFill/>
                        </a:ln>
                        <a:solidFill>
                          <a:srgbClr val="000066"/>
                        </a:solidFill>
                        <a:effectLst/>
                        <a:latin typeface="Arial" charset="0"/>
                      </a:endParaRPr>
                    </a:p>
                  </a:txBody>
                  <a:tcPr marT="45601" marB="45601"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Rol del Responsable</a:t>
                      </a:r>
                      <a:endParaRPr kumimoji="0" lang="es-ES" altLang="es-PE" sz="1400" b="1" i="0" u="none" strike="noStrike" cap="none" normalizeH="0" baseline="0" smtClean="0">
                        <a:ln>
                          <a:noFill/>
                        </a:ln>
                        <a:solidFill>
                          <a:srgbClr val="000066"/>
                        </a:solidFill>
                        <a:effectLst/>
                        <a:latin typeface="Arial" charset="0"/>
                      </a:endParaRPr>
                    </a:p>
                  </a:txBody>
                  <a:tcPr marT="45601" marB="4560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Nombre de la Actividad</a:t>
                      </a:r>
                      <a:endParaRPr kumimoji="0" lang="es-ES" altLang="es-PE" sz="1400" b="1" i="0" u="none" strike="noStrike" cap="none" normalizeH="0" baseline="0" smtClean="0">
                        <a:ln>
                          <a:noFill/>
                        </a:ln>
                        <a:solidFill>
                          <a:srgbClr val="000066"/>
                        </a:solidFill>
                        <a:effectLst/>
                        <a:latin typeface="Arial" charset="0"/>
                      </a:endParaRPr>
                    </a:p>
                  </a:txBody>
                  <a:tcPr marT="45601" marB="4560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Descripción de la Actividad</a:t>
                      </a:r>
                      <a:endParaRPr kumimoji="0" lang="es-ES" altLang="es-PE" sz="1400" b="1" i="0" u="none" strike="noStrike" cap="none" normalizeH="0" baseline="0" smtClean="0">
                        <a:ln>
                          <a:noFill/>
                        </a:ln>
                        <a:solidFill>
                          <a:srgbClr val="000066"/>
                        </a:solidFill>
                        <a:effectLst/>
                        <a:latin typeface="Arial" charset="0"/>
                      </a:endParaRPr>
                    </a:p>
                  </a:txBody>
                  <a:tcPr marT="45601" marB="4560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Herramientas</a:t>
                      </a:r>
                      <a:endParaRPr kumimoji="0" lang="es-ES" altLang="es-PE" sz="1400" b="1" i="0" u="none" strike="noStrike" cap="none" normalizeH="0" baseline="0" smtClean="0">
                        <a:ln>
                          <a:noFill/>
                        </a:ln>
                        <a:solidFill>
                          <a:srgbClr val="000066"/>
                        </a:solidFill>
                        <a:effectLst/>
                        <a:latin typeface="Arial" charset="0"/>
                      </a:endParaRPr>
                    </a:p>
                  </a:txBody>
                  <a:tcPr marT="45601" marB="45601"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r>
              <a:tr h="59412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6</a:t>
                      </a:r>
                    </a:p>
                  </a:txBody>
                  <a:tcPr marT="45601" marB="45601"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Jefe de Proyecto</a:t>
                      </a:r>
                    </a:p>
                  </a:txBody>
                  <a:tcPr marT="45601" marB="4560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Procesar cambios al proyecto</a:t>
                      </a:r>
                    </a:p>
                  </a:txBody>
                  <a:tcPr marT="45601" marB="4560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El cambio se procesa según el Proceso de cambios de configuración y de requerimientos.</a:t>
                      </a:r>
                    </a:p>
                  </a:txBody>
                  <a:tcPr marT="45601" marB="4560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Solicitud de cambios a requerimientos </a:t>
                      </a:r>
                    </a:p>
                  </a:txBody>
                  <a:tcPr marT="45601" marB="45601"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r>
            </a:tbl>
          </a:graphicData>
        </a:graphic>
      </p:graphicFrame>
      <p:sp>
        <p:nvSpPr>
          <p:cNvPr id="46106" name="Text Box 44"/>
          <p:cNvSpPr txBox="1">
            <a:spLocks noChangeArrowheads="1"/>
          </p:cNvSpPr>
          <p:nvPr/>
        </p:nvSpPr>
        <p:spPr bwMode="auto">
          <a:xfrm>
            <a:off x="312738" y="100013"/>
            <a:ext cx="7634287"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Ejecución, Seguimiento </a:t>
            </a:r>
            <a:r>
              <a:rPr lang="es-PE" altLang="es-PE" sz="3200">
                <a:solidFill>
                  <a:schemeClr val="bg1"/>
                </a:solidFill>
              </a:rPr>
              <a:t>y Control</a:t>
            </a:r>
            <a:endParaRPr lang="es-ES" altLang="es-PE" sz="3200" b="1">
              <a:solidFill>
                <a:schemeClr val="bg1"/>
              </a:solidFill>
            </a:endParaRPr>
          </a:p>
        </p:txBody>
      </p:sp>
      <p:sp>
        <p:nvSpPr>
          <p:cNvPr id="46107" name="AutoShape 47"/>
          <p:cNvSpPr>
            <a:spLocks noChangeArrowheads="1"/>
          </p:cNvSpPr>
          <p:nvPr/>
        </p:nvSpPr>
        <p:spPr bwMode="auto">
          <a:xfrm>
            <a:off x="312738" y="6276975"/>
            <a:ext cx="1008062" cy="287338"/>
          </a:xfrm>
          <a:prstGeom prst="flowChartAlternateProcess">
            <a:avLst/>
          </a:prstGeom>
          <a:solidFill>
            <a:srgbClr val="99CC00"/>
          </a:solidFill>
          <a:ln w="9525">
            <a:solidFill>
              <a:srgbClr val="99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Text Box 3"/>
          <p:cNvSpPr txBox="1">
            <a:spLocks noChangeArrowheads="1"/>
          </p:cNvSpPr>
          <p:nvPr/>
        </p:nvSpPr>
        <p:spPr bwMode="auto">
          <a:xfrm>
            <a:off x="368300" y="1557338"/>
            <a:ext cx="8775700" cy="3690937"/>
          </a:xfrm>
          <a:prstGeom prst="rect">
            <a:avLst/>
          </a:prstGeom>
          <a:noFill/>
          <a:ln w="9525">
            <a:noFill/>
            <a:miter lim="800000"/>
            <a:headEnd/>
            <a:tailEnd/>
          </a:ln>
        </p:spPr>
        <p:txBody>
          <a:bodyPr>
            <a:spAutoFit/>
          </a:bodyPr>
          <a:lstStyle/>
          <a:p>
            <a:pPr>
              <a:lnSpc>
                <a:spcPts val="5600"/>
              </a:lnSpc>
              <a:spcBef>
                <a:spcPct val="50000"/>
              </a:spcBef>
            </a:pPr>
            <a:r>
              <a:rPr lang="en-US" altLang="es-PE" sz="4800" dirty="0">
                <a:solidFill>
                  <a:srgbClr val="000066"/>
                </a:solidFill>
                <a:ea typeface="ＭＳ Ｐゴシック" pitchFamily="-92" charset="-128"/>
              </a:rPr>
              <a:t>5. </a:t>
            </a:r>
            <a:r>
              <a:rPr lang="en-US" altLang="es-PE" sz="4800" dirty="0" err="1">
                <a:solidFill>
                  <a:srgbClr val="000066"/>
                </a:solidFill>
                <a:ea typeface="ＭＳ Ｐゴシック" pitchFamily="-92" charset="-128"/>
              </a:rPr>
              <a:t>Proceso</a:t>
            </a:r>
            <a:r>
              <a:rPr lang="en-US" altLang="es-PE" sz="4800" dirty="0">
                <a:solidFill>
                  <a:srgbClr val="000066"/>
                </a:solidFill>
                <a:ea typeface="ＭＳ Ｐゴシック" pitchFamily="-92" charset="-128"/>
              </a:rPr>
              <a:t> de </a:t>
            </a:r>
            <a:r>
              <a:rPr lang="en-US" altLang="es-PE" sz="4800" dirty="0" err="1">
                <a:solidFill>
                  <a:srgbClr val="000066"/>
                </a:solidFill>
                <a:ea typeface="ＭＳ Ｐゴシック" pitchFamily="-92" charset="-128"/>
              </a:rPr>
              <a:t>Gestión</a:t>
            </a:r>
            <a:r>
              <a:rPr lang="en-US" altLang="es-PE" sz="4800" dirty="0">
                <a:solidFill>
                  <a:srgbClr val="000066"/>
                </a:solidFill>
                <a:ea typeface="ＭＳ Ｐゴシック" pitchFamily="-92" charset="-128"/>
              </a:rPr>
              <a:t> de </a:t>
            </a:r>
            <a:r>
              <a:rPr lang="en-US" altLang="es-PE" sz="4800" dirty="0" err="1">
                <a:solidFill>
                  <a:srgbClr val="000066"/>
                </a:solidFill>
                <a:ea typeface="ＭＳ Ｐゴシック" pitchFamily="-92" charset="-128"/>
              </a:rPr>
              <a:t>Proyectos</a:t>
            </a:r>
            <a:endParaRPr lang="en-US" altLang="es-PE" sz="4800" dirty="0">
              <a:solidFill>
                <a:srgbClr val="000066"/>
              </a:solidFill>
              <a:ea typeface="ＭＳ Ｐゴシック" pitchFamily="-92" charset="-128"/>
            </a:endParaRPr>
          </a:p>
          <a:p>
            <a:pPr lvl="1" eaLnBrk="1" hangingPunct="1">
              <a:spcBef>
                <a:spcPct val="50000"/>
              </a:spcBef>
            </a:pPr>
            <a:r>
              <a:rPr lang="es-PE" altLang="es-PE" sz="4800" dirty="0" smtClean="0">
                <a:solidFill>
                  <a:srgbClr val="000066"/>
                </a:solidFill>
              </a:rPr>
              <a:t>5.5 </a:t>
            </a:r>
            <a:r>
              <a:rPr lang="es-PE" altLang="es-PE" sz="4800" dirty="0">
                <a:solidFill>
                  <a:srgbClr val="000066"/>
                </a:solidFill>
              </a:rPr>
              <a:t>Actividades</a:t>
            </a:r>
            <a:endParaRPr lang="en-US" altLang="es-PE" sz="4800" dirty="0">
              <a:solidFill>
                <a:srgbClr val="000066"/>
              </a:solidFill>
            </a:endParaRPr>
          </a:p>
          <a:p>
            <a:pPr>
              <a:lnSpc>
                <a:spcPts val="5600"/>
              </a:lnSpc>
              <a:spcBef>
                <a:spcPct val="50000"/>
              </a:spcBef>
            </a:pPr>
            <a:r>
              <a:rPr lang="en-US" altLang="es-PE" sz="4800" dirty="0">
                <a:solidFill>
                  <a:schemeClr val="bg1"/>
                </a:solidFill>
                <a:ea typeface="ＭＳ Ｐゴシック" pitchFamily="-92" charset="-128"/>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8547"/>
                                        </p:tgtEl>
                                        <p:attrNameLst>
                                          <p:attrName>style.visibility</p:attrName>
                                        </p:attrNameLst>
                                      </p:cBhvr>
                                      <p:to>
                                        <p:strVal val="visible"/>
                                      </p:to>
                                    </p:set>
                                    <p:animEffect transition="in" filter="fade">
                                      <p:cBhvr>
                                        <p:cTn id="7" dur="1000"/>
                                        <p:tgtEl>
                                          <p:spTgt spid="108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295275" y="1052513"/>
            <a:ext cx="7612063" cy="579437"/>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Cierre</a:t>
            </a:r>
            <a:endParaRPr lang="es-ES" altLang="es-PE" sz="3200" b="1">
              <a:solidFill>
                <a:srgbClr val="002060"/>
              </a:solidFill>
            </a:endParaRPr>
          </a:p>
        </p:txBody>
      </p:sp>
      <p:grpSp>
        <p:nvGrpSpPr>
          <p:cNvPr id="49155" name="Group 3"/>
          <p:cNvGrpSpPr>
            <a:grpSpLocks/>
          </p:cNvGrpSpPr>
          <p:nvPr/>
        </p:nvGrpSpPr>
        <p:grpSpPr bwMode="auto">
          <a:xfrm>
            <a:off x="5213350" y="2708275"/>
            <a:ext cx="963613" cy="1287463"/>
            <a:chOff x="1474" y="1304"/>
            <a:chExt cx="607" cy="811"/>
          </a:xfrm>
        </p:grpSpPr>
        <p:sp>
          <p:nvSpPr>
            <p:cNvPr id="49183" name="Rectangle 4"/>
            <p:cNvSpPr>
              <a:spLocks noChangeArrowheads="1"/>
            </p:cNvSpPr>
            <p:nvPr/>
          </p:nvSpPr>
          <p:spPr bwMode="auto">
            <a:xfrm>
              <a:off x="1474"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Generar Baselines</a:t>
              </a:r>
              <a:endParaRPr lang="es-ES" altLang="es-PE" sz="1000">
                <a:solidFill>
                  <a:srgbClr val="000066"/>
                </a:solidFill>
              </a:endParaRPr>
            </a:p>
          </p:txBody>
        </p:sp>
        <p:sp>
          <p:nvSpPr>
            <p:cNvPr id="49184" name="Rectangle 5"/>
            <p:cNvSpPr>
              <a:spLocks noChangeArrowheads="1"/>
            </p:cNvSpPr>
            <p:nvPr/>
          </p:nvSpPr>
          <p:spPr bwMode="auto">
            <a:xfrm>
              <a:off x="1474" y="1304"/>
              <a:ext cx="607" cy="244"/>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(3) Gestor de la Configuración</a:t>
              </a:r>
              <a:endParaRPr lang="es-ES" altLang="es-PE" sz="800" b="1">
                <a:solidFill>
                  <a:srgbClr val="000066"/>
                </a:solidFill>
              </a:endParaRPr>
            </a:p>
            <a:p>
              <a:pPr algn="ctr" eaLnBrk="1" hangingPunct="1"/>
              <a:endParaRPr lang="es-ES" altLang="es-PE" sz="800" b="1">
                <a:solidFill>
                  <a:srgbClr val="000066"/>
                </a:solidFill>
              </a:endParaRPr>
            </a:p>
          </p:txBody>
        </p:sp>
        <p:sp>
          <p:nvSpPr>
            <p:cNvPr id="49185" name="Rectangle 6"/>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Matriz de entregables</a:t>
              </a:r>
            </a:p>
          </p:txBody>
        </p:sp>
      </p:grpSp>
      <p:cxnSp>
        <p:nvCxnSpPr>
          <p:cNvPr id="49156" name="AutoShape 11"/>
          <p:cNvCxnSpPr>
            <a:cxnSpLocks noChangeShapeType="1"/>
            <a:endCxn id="49183" idx="1"/>
          </p:cNvCxnSpPr>
          <p:nvPr/>
        </p:nvCxnSpPr>
        <p:spPr bwMode="auto">
          <a:xfrm>
            <a:off x="4951413" y="3421063"/>
            <a:ext cx="261937" cy="0"/>
          </a:xfrm>
          <a:prstGeom prst="straightConnector1">
            <a:avLst/>
          </a:prstGeom>
          <a:noFill/>
          <a:ln w="9525">
            <a:solidFill>
              <a:srgbClr val="000066"/>
            </a:solidFill>
            <a:round/>
            <a:headEnd/>
            <a:tailEnd type="triangle" w="med" len="med"/>
          </a:ln>
        </p:spPr>
      </p:cxnSp>
      <p:sp>
        <p:nvSpPr>
          <p:cNvPr id="49157" name="AutoShape 16"/>
          <p:cNvSpPr>
            <a:spLocks noChangeArrowheads="1"/>
          </p:cNvSpPr>
          <p:nvPr/>
        </p:nvSpPr>
        <p:spPr bwMode="auto">
          <a:xfrm>
            <a:off x="7235825" y="6165850"/>
            <a:ext cx="1008063" cy="287338"/>
          </a:xfrm>
          <a:prstGeom prst="flowChartAlternateProcess">
            <a:avLst/>
          </a:prstGeom>
          <a:solidFill>
            <a:srgbClr val="FFCC00"/>
          </a:solidFill>
          <a:ln w="9525">
            <a:solidFill>
              <a:srgbClr val="FF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grpSp>
        <p:nvGrpSpPr>
          <p:cNvPr id="49158" name="Group 25"/>
          <p:cNvGrpSpPr>
            <a:grpSpLocks/>
          </p:cNvGrpSpPr>
          <p:nvPr/>
        </p:nvGrpSpPr>
        <p:grpSpPr bwMode="auto">
          <a:xfrm>
            <a:off x="2867025" y="2836863"/>
            <a:ext cx="865188" cy="1152525"/>
            <a:chOff x="657" y="1389"/>
            <a:chExt cx="607" cy="726"/>
          </a:xfrm>
        </p:grpSpPr>
        <p:sp>
          <p:nvSpPr>
            <p:cNvPr id="49180" name="Rectangle 26"/>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Elaborar acta de aceptación y cierre del proyecto</a:t>
              </a:r>
              <a:r>
                <a:rPr lang="es-PE" altLang="es-PE" sz="1000">
                  <a:solidFill>
                    <a:srgbClr val="000066"/>
                  </a:solidFill>
                  <a:hlinkClick r:id="rId3" action="ppaction://hlinksldjump"/>
                </a:rPr>
                <a:t> </a:t>
              </a:r>
              <a:endParaRPr lang="es-ES" altLang="es-PE" sz="1000">
                <a:solidFill>
                  <a:srgbClr val="000066"/>
                </a:solidFill>
              </a:endParaRPr>
            </a:p>
          </p:txBody>
        </p:sp>
        <p:sp>
          <p:nvSpPr>
            <p:cNvPr id="49181" name="Rectangle 27"/>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(1) </a:t>
              </a:r>
              <a:r>
                <a:rPr lang="es-ES" altLang="es-PE" sz="800" b="1">
                  <a:solidFill>
                    <a:srgbClr val="000066"/>
                  </a:solidFill>
                </a:rPr>
                <a:t>Jefe de Proyecto</a:t>
              </a:r>
            </a:p>
          </p:txBody>
        </p:sp>
        <p:sp>
          <p:nvSpPr>
            <p:cNvPr id="49182" name="Rectangle 28"/>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Acta de cierre del proyecto</a:t>
              </a:r>
            </a:p>
          </p:txBody>
        </p:sp>
      </p:grpSp>
      <p:sp>
        <p:nvSpPr>
          <p:cNvPr id="49159" name="AutoShape 29"/>
          <p:cNvSpPr>
            <a:spLocks noChangeArrowheads="1"/>
          </p:cNvSpPr>
          <p:nvPr/>
        </p:nvSpPr>
        <p:spPr bwMode="auto">
          <a:xfrm>
            <a:off x="179388" y="6165850"/>
            <a:ext cx="1079500" cy="358775"/>
          </a:xfrm>
          <a:prstGeom prst="flowChartAlternateProcess">
            <a:avLst/>
          </a:prstGeom>
          <a:solidFill>
            <a:srgbClr val="99CC00"/>
          </a:solidFill>
          <a:ln w="9525">
            <a:solidFill>
              <a:srgbClr val="99CC00"/>
            </a:solidFill>
            <a:miter lim="800000"/>
            <a:headEnd/>
            <a:tailEnd/>
          </a:ln>
        </p:spPr>
        <p:txBody>
          <a:bodyPr anchor="ctr"/>
          <a:lstStyle/>
          <a:p>
            <a:pPr algn="ctr" eaLnBrk="1" hangingPunct="1"/>
            <a:r>
              <a:rPr lang="es-PE" altLang="es-PE" sz="1200">
                <a:solidFill>
                  <a:srgbClr val="000066"/>
                </a:solidFill>
                <a:hlinkClick r:id="rId4" action="ppaction://hlinksldjump"/>
              </a:rPr>
              <a:t>Detalle actividades</a:t>
            </a:r>
            <a:endParaRPr lang="es-ES" altLang="es-PE" sz="1200">
              <a:solidFill>
                <a:srgbClr val="000066"/>
              </a:solidFill>
            </a:endParaRPr>
          </a:p>
        </p:txBody>
      </p:sp>
      <p:grpSp>
        <p:nvGrpSpPr>
          <p:cNvPr id="49160" name="Group 40"/>
          <p:cNvGrpSpPr>
            <a:grpSpLocks/>
          </p:cNvGrpSpPr>
          <p:nvPr/>
        </p:nvGrpSpPr>
        <p:grpSpPr bwMode="auto">
          <a:xfrm>
            <a:off x="3995738" y="2852738"/>
            <a:ext cx="963612" cy="1152525"/>
            <a:chOff x="1474" y="1389"/>
            <a:chExt cx="607" cy="726"/>
          </a:xfrm>
        </p:grpSpPr>
        <p:sp>
          <p:nvSpPr>
            <p:cNvPr id="49177" name="Rectangle 41"/>
            <p:cNvSpPr>
              <a:spLocks noChangeArrowheads="1"/>
            </p:cNvSpPr>
            <p:nvPr/>
          </p:nvSpPr>
          <p:spPr bwMode="auto">
            <a:xfrm>
              <a:off x="1474"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Elaborar y revisar el relatorio del proyecto</a:t>
              </a:r>
              <a:endParaRPr lang="es-ES" altLang="es-PE" sz="1000">
                <a:solidFill>
                  <a:srgbClr val="000066"/>
                </a:solidFill>
              </a:endParaRPr>
            </a:p>
          </p:txBody>
        </p:sp>
        <p:sp>
          <p:nvSpPr>
            <p:cNvPr id="49178" name="Rectangle 42"/>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(2) </a:t>
              </a:r>
              <a:r>
                <a:rPr lang="es-ES" altLang="es-PE" sz="800" b="1">
                  <a:solidFill>
                    <a:srgbClr val="000066"/>
                  </a:solidFill>
                </a:rPr>
                <a:t>Documentador	</a:t>
              </a:r>
            </a:p>
          </p:txBody>
        </p:sp>
        <p:sp>
          <p:nvSpPr>
            <p:cNvPr id="49179" name="Rectangle 43"/>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Relatorio del proyecto</a:t>
              </a:r>
            </a:p>
          </p:txBody>
        </p:sp>
      </p:grpSp>
      <p:cxnSp>
        <p:nvCxnSpPr>
          <p:cNvPr id="49161" name="AutoShape 44"/>
          <p:cNvCxnSpPr>
            <a:cxnSpLocks noChangeShapeType="1"/>
          </p:cNvCxnSpPr>
          <p:nvPr/>
        </p:nvCxnSpPr>
        <p:spPr bwMode="auto">
          <a:xfrm>
            <a:off x="3741738" y="3440113"/>
            <a:ext cx="261937" cy="0"/>
          </a:xfrm>
          <a:prstGeom prst="straightConnector1">
            <a:avLst/>
          </a:prstGeom>
          <a:noFill/>
          <a:ln w="9525">
            <a:solidFill>
              <a:srgbClr val="000066"/>
            </a:solidFill>
            <a:round/>
            <a:headEnd/>
            <a:tailEnd type="triangle" w="med" len="med"/>
          </a:ln>
        </p:spPr>
      </p:cxnSp>
      <p:pic>
        <p:nvPicPr>
          <p:cNvPr id="49162" name="Picture 45"/>
          <p:cNvPicPr>
            <a:picLocks noChangeAspect="1" noChangeArrowheads="1"/>
          </p:cNvPicPr>
          <p:nvPr/>
        </p:nvPicPr>
        <p:blipFill>
          <a:blip r:embed="rId5"/>
          <a:srcRect/>
          <a:stretch>
            <a:fillRect/>
          </a:stretch>
        </p:blipFill>
        <p:spPr bwMode="auto">
          <a:xfrm>
            <a:off x="6473825" y="3205163"/>
            <a:ext cx="523875" cy="422275"/>
          </a:xfrm>
          <a:prstGeom prst="rect">
            <a:avLst/>
          </a:prstGeom>
          <a:noFill/>
          <a:ln w="9525">
            <a:noFill/>
            <a:miter lim="800000"/>
            <a:headEnd/>
            <a:tailEnd/>
          </a:ln>
        </p:spPr>
      </p:pic>
      <p:cxnSp>
        <p:nvCxnSpPr>
          <p:cNvPr id="49163" name="AutoShape 50"/>
          <p:cNvCxnSpPr>
            <a:cxnSpLocks noChangeShapeType="1"/>
            <a:stCxn id="49183" idx="3"/>
          </p:cNvCxnSpPr>
          <p:nvPr/>
        </p:nvCxnSpPr>
        <p:spPr bwMode="auto">
          <a:xfrm flipV="1">
            <a:off x="6176963" y="3416300"/>
            <a:ext cx="296862" cy="4763"/>
          </a:xfrm>
          <a:prstGeom prst="straightConnector1">
            <a:avLst/>
          </a:prstGeom>
          <a:noFill/>
          <a:ln w="9525">
            <a:solidFill>
              <a:srgbClr val="000066"/>
            </a:solidFill>
            <a:round/>
            <a:headEnd/>
            <a:tailEnd type="triangle" w="med" len="med"/>
          </a:ln>
        </p:spPr>
      </p:cxnSp>
      <p:grpSp>
        <p:nvGrpSpPr>
          <p:cNvPr id="49164" name="Group 69"/>
          <p:cNvGrpSpPr>
            <a:grpSpLocks/>
          </p:cNvGrpSpPr>
          <p:nvPr/>
        </p:nvGrpSpPr>
        <p:grpSpPr bwMode="auto">
          <a:xfrm>
            <a:off x="1738313" y="3219450"/>
            <a:ext cx="1104900" cy="706438"/>
            <a:chOff x="905" y="2003"/>
            <a:chExt cx="696" cy="445"/>
          </a:xfrm>
        </p:grpSpPr>
        <p:sp>
          <p:nvSpPr>
            <p:cNvPr id="49175" name="Rectangle 52"/>
            <p:cNvSpPr>
              <a:spLocks noChangeArrowheads="1"/>
            </p:cNvSpPr>
            <p:nvPr/>
          </p:nvSpPr>
          <p:spPr bwMode="auto">
            <a:xfrm>
              <a:off x="905" y="2266"/>
              <a:ext cx="696" cy="182"/>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Repositorio de proyecto</a:t>
              </a:r>
              <a:endParaRPr lang="es-ES" altLang="es-PE" sz="800" b="1">
                <a:solidFill>
                  <a:srgbClr val="000066"/>
                </a:solidFill>
              </a:endParaRPr>
            </a:p>
          </p:txBody>
        </p:sp>
        <p:pic>
          <p:nvPicPr>
            <p:cNvPr id="49176" name="Picture 53"/>
            <p:cNvPicPr>
              <a:picLocks noChangeAspect="1" noChangeArrowheads="1"/>
            </p:cNvPicPr>
            <p:nvPr/>
          </p:nvPicPr>
          <p:blipFill>
            <a:blip r:embed="rId5"/>
            <a:srcRect/>
            <a:stretch>
              <a:fillRect/>
            </a:stretch>
          </p:blipFill>
          <p:spPr bwMode="auto">
            <a:xfrm>
              <a:off x="1066" y="2003"/>
              <a:ext cx="330" cy="266"/>
            </a:xfrm>
            <a:prstGeom prst="rect">
              <a:avLst/>
            </a:prstGeom>
            <a:noFill/>
            <a:ln w="9525">
              <a:noFill/>
              <a:miter lim="800000"/>
              <a:headEnd/>
              <a:tailEnd/>
            </a:ln>
          </p:spPr>
        </p:pic>
      </p:grpSp>
      <p:grpSp>
        <p:nvGrpSpPr>
          <p:cNvPr id="49165" name="Group 68"/>
          <p:cNvGrpSpPr>
            <a:grpSpLocks/>
          </p:cNvGrpSpPr>
          <p:nvPr/>
        </p:nvGrpSpPr>
        <p:grpSpPr bwMode="auto">
          <a:xfrm>
            <a:off x="903288" y="3213100"/>
            <a:ext cx="935037" cy="792163"/>
            <a:chOff x="379" y="1999"/>
            <a:chExt cx="589" cy="499"/>
          </a:xfrm>
        </p:grpSpPr>
        <p:pic>
          <p:nvPicPr>
            <p:cNvPr id="49173" name="Picture 54"/>
            <p:cNvPicPr>
              <a:picLocks noChangeAspect="1" noChangeArrowheads="1"/>
            </p:cNvPicPr>
            <p:nvPr/>
          </p:nvPicPr>
          <p:blipFill>
            <a:blip r:embed="rId6"/>
            <a:srcRect/>
            <a:stretch>
              <a:fillRect/>
            </a:stretch>
          </p:blipFill>
          <p:spPr bwMode="auto">
            <a:xfrm>
              <a:off x="438" y="1999"/>
              <a:ext cx="499" cy="288"/>
            </a:xfrm>
            <a:prstGeom prst="rect">
              <a:avLst/>
            </a:prstGeom>
            <a:noFill/>
            <a:ln w="9525">
              <a:noFill/>
              <a:miter lim="800000"/>
              <a:headEnd/>
              <a:tailEnd/>
            </a:ln>
          </p:spPr>
        </p:pic>
        <p:sp>
          <p:nvSpPr>
            <p:cNvPr id="49174" name="Rectangle 55"/>
            <p:cNvSpPr>
              <a:spLocks noChangeArrowheads="1"/>
            </p:cNvSpPr>
            <p:nvPr/>
          </p:nvSpPr>
          <p:spPr bwMode="auto">
            <a:xfrm>
              <a:off x="379" y="2254"/>
              <a:ext cx="589" cy="244"/>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Ejecución, seguimiento y Control</a:t>
              </a:r>
              <a:endParaRPr lang="es-ES" altLang="es-PE" sz="800" b="1">
                <a:solidFill>
                  <a:srgbClr val="000066"/>
                </a:solidFill>
              </a:endParaRPr>
            </a:p>
          </p:txBody>
        </p:sp>
      </p:grpSp>
      <p:cxnSp>
        <p:nvCxnSpPr>
          <p:cNvPr id="49166" name="AutoShape 56"/>
          <p:cNvCxnSpPr>
            <a:cxnSpLocks noChangeShapeType="1"/>
          </p:cNvCxnSpPr>
          <p:nvPr/>
        </p:nvCxnSpPr>
        <p:spPr bwMode="auto">
          <a:xfrm flipV="1">
            <a:off x="1789113" y="3430588"/>
            <a:ext cx="204787" cy="11112"/>
          </a:xfrm>
          <a:prstGeom prst="straightConnector1">
            <a:avLst/>
          </a:prstGeom>
          <a:noFill/>
          <a:ln w="9525">
            <a:solidFill>
              <a:schemeClr val="tx1"/>
            </a:solidFill>
            <a:round/>
            <a:headEnd/>
            <a:tailEnd type="triangle" w="med" len="med"/>
          </a:ln>
        </p:spPr>
      </p:cxnSp>
      <p:cxnSp>
        <p:nvCxnSpPr>
          <p:cNvPr id="49167" name="AutoShape 58"/>
          <p:cNvCxnSpPr>
            <a:cxnSpLocks noChangeShapeType="1"/>
            <a:endCxn id="49180" idx="1"/>
          </p:cNvCxnSpPr>
          <p:nvPr/>
        </p:nvCxnSpPr>
        <p:spPr bwMode="auto">
          <a:xfrm flipV="1">
            <a:off x="2517775" y="3414713"/>
            <a:ext cx="349250" cy="15875"/>
          </a:xfrm>
          <a:prstGeom prst="straightConnector1">
            <a:avLst/>
          </a:prstGeom>
          <a:noFill/>
          <a:ln w="9525">
            <a:solidFill>
              <a:schemeClr val="tx1"/>
            </a:solidFill>
            <a:round/>
            <a:headEnd/>
            <a:tailEnd type="triangle" w="med" len="med"/>
          </a:ln>
        </p:spPr>
      </p:cxnSp>
      <p:sp>
        <p:nvSpPr>
          <p:cNvPr id="49168" name="Rectangle 59"/>
          <p:cNvSpPr>
            <a:spLocks noChangeArrowheads="1"/>
          </p:cNvSpPr>
          <p:nvPr/>
        </p:nvSpPr>
        <p:spPr bwMode="auto">
          <a:xfrm>
            <a:off x="6227763" y="3644900"/>
            <a:ext cx="1104900" cy="288925"/>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Repositorio de proyecto</a:t>
            </a:r>
            <a:endParaRPr lang="es-ES" altLang="es-PE" sz="800" b="1">
              <a:solidFill>
                <a:srgbClr val="000066"/>
              </a:solidFill>
            </a:endParaRPr>
          </a:p>
        </p:txBody>
      </p:sp>
      <p:grpSp>
        <p:nvGrpSpPr>
          <p:cNvPr id="49169" name="Group 70"/>
          <p:cNvGrpSpPr>
            <a:grpSpLocks/>
          </p:cNvGrpSpPr>
          <p:nvPr/>
        </p:nvGrpSpPr>
        <p:grpSpPr bwMode="auto">
          <a:xfrm>
            <a:off x="7451725" y="3090863"/>
            <a:ext cx="935038" cy="1014412"/>
            <a:chOff x="4694" y="1947"/>
            <a:chExt cx="589" cy="639"/>
          </a:xfrm>
        </p:grpSpPr>
        <p:sp>
          <p:nvSpPr>
            <p:cNvPr id="49171" name="Rectangle 61"/>
            <p:cNvSpPr>
              <a:spLocks noChangeArrowheads="1"/>
            </p:cNvSpPr>
            <p:nvPr/>
          </p:nvSpPr>
          <p:spPr bwMode="auto">
            <a:xfrm>
              <a:off x="4694" y="2342"/>
              <a:ext cx="589" cy="244"/>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Gerencia de Servicio Empresa</a:t>
              </a:r>
              <a:endParaRPr lang="es-ES" altLang="es-PE" sz="800" b="1">
                <a:solidFill>
                  <a:srgbClr val="000066"/>
                </a:solidFill>
              </a:endParaRPr>
            </a:p>
          </p:txBody>
        </p:sp>
        <p:pic>
          <p:nvPicPr>
            <p:cNvPr id="49172" name="Picture 62"/>
            <p:cNvPicPr>
              <a:picLocks noChangeAspect="1" noChangeArrowheads="1"/>
            </p:cNvPicPr>
            <p:nvPr/>
          </p:nvPicPr>
          <p:blipFill>
            <a:blip r:embed="rId7"/>
            <a:srcRect/>
            <a:stretch>
              <a:fillRect/>
            </a:stretch>
          </p:blipFill>
          <p:spPr bwMode="auto">
            <a:xfrm>
              <a:off x="4709" y="1947"/>
              <a:ext cx="544" cy="398"/>
            </a:xfrm>
            <a:prstGeom prst="rect">
              <a:avLst/>
            </a:prstGeom>
            <a:noFill/>
            <a:ln w="9525">
              <a:noFill/>
              <a:miter lim="800000"/>
              <a:headEnd/>
              <a:tailEnd/>
            </a:ln>
          </p:spPr>
        </p:pic>
      </p:grpSp>
      <p:cxnSp>
        <p:nvCxnSpPr>
          <p:cNvPr id="49170" name="AutoShape 63"/>
          <p:cNvCxnSpPr>
            <a:cxnSpLocks noChangeShapeType="1"/>
          </p:cNvCxnSpPr>
          <p:nvPr/>
        </p:nvCxnSpPr>
        <p:spPr bwMode="auto">
          <a:xfrm flipV="1">
            <a:off x="6997700" y="3406775"/>
            <a:ext cx="477838" cy="9525"/>
          </a:xfrm>
          <a:prstGeom prst="straightConnector1">
            <a:avLst/>
          </a:prstGeom>
          <a:noFill/>
          <a:ln w="9525">
            <a:solidFill>
              <a:schemeClr val="tx1"/>
            </a:solidFill>
            <a:round/>
            <a:headEnd/>
            <a:tailEnd type="triangle" w="med" len="med"/>
          </a:ln>
        </p:spPr>
      </p:cxn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737" name="Group 121"/>
          <p:cNvGraphicFramePr>
            <a:graphicFrameLocks noGrp="1"/>
          </p:cNvGraphicFramePr>
          <p:nvPr>
            <p:ph/>
          </p:nvPr>
        </p:nvGraphicFramePr>
        <p:xfrm>
          <a:off x="179388" y="1284288"/>
          <a:ext cx="8785225" cy="5141913"/>
        </p:xfrm>
        <a:graphic>
          <a:graphicData uri="http://schemas.openxmlformats.org/drawingml/2006/table">
            <a:tbl>
              <a:tblPr/>
              <a:tblGrid>
                <a:gridCol w="388937"/>
                <a:gridCol w="1363663"/>
                <a:gridCol w="1666875"/>
                <a:gridCol w="3997325"/>
                <a:gridCol w="1368425"/>
              </a:tblGrid>
              <a:tr h="587319">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a:t>
                      </a:r>
                      <a:endParaRPr kumimoji="0" lang="es-ES" altLang="es-PE" sz="1400" b="1" i="0" u="none" strike="noStrike" cap="none" normalizeH="0" baseline="0" dirty="0" smtClean="0">
                        <a:ln>
                          <a:noFill/>
                        </a:ln>
                        <a:solidFill>
                          <a:srgbClr val="000066"/>
                        </a:solidFill>
                        <a:effectLst/>
                        <a:latin typeface="Arial" charset="0"/>
                      </a:endParaRPr>
                    </a:p>
                  </a:txBody>
                  <a:tcPr marT="45689" marB="45689"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Rol del Responsable</a:t>
                      </a:r>
                      <a:endParaRPr kumimoji="0" lang="es-ES" altLang="es-PE" sz="1400" b="1" i="0" u="none" strike="noStrike" cap="none" normalizeH="0" baseline="0" smtClean="0">
                        <a:ln>
                          <a:noFill/>
                        </a:ln>
                        <a:solidFill>
                          <a:srgbClr val="000066"/>
                        </a:solidFill>
                        <a:effectLst/>
                        <a:latin typeface="Arial" charset="0"/>
                      </a:endParaRPr>
                    </a:p>
                  </a:txBody>
                  <a:tcPr marT="45689" marB="45689"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Nombre de la Actividad</a:t>
                      </a:r>
                      <a:endParaRPr kumimoji="0" lang="es-ES" altLang="es-PE" sz="1400" b="1" i="0" u="none" strike="noStrike" cap="none" normalizeH="0" baseline="0" dirty="0" smtClean="0">
                        <a:ln>
                          <a:noFill/>
                        </a:ln>
                        <a:solidFill>
                          <a:srgbClr val="000066"/>
                        </a:solidFill>
                        <a:effectLst/>
                        <a:latin typeface="Arial" charset="0"/>
                      </a:endParaRPr>
                    </a:p>
                  </a:txBody>
                  <a:tcPr marT="45689" marB="45689"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Descripción de la Actividad</a:t>
                      </a:r>
                      <a:endParaRPr kumimoji="0" lang="es-ES" altLang="es-PE" sz="1400" b="1" i="0" u="none" strike="noStrike" cap="none" normalizeH="0" baseline="0" dirty="0" smtClean="0">
                        <a:ln>
                          <a:noFill/>
                        </a:ln>
                        <a:solidFill>
                          <a:srgbClr val="000066"/>
                        </a:solidFill>
                        <a:effectLst/>
                        <a:latin typeface="Arial" charset="0"/>
                      </a:endParaRPr>
                    </a:p>
                  </a:txBody>
                  <a:tcPr marT="45689" marB="45689"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Herramientas</a:t>
                      </a:r>
                      <a:endParaRPr kumimoji="0" lang="es-ES" altLang="es-PE" sz="1400" b="1" i="0" u="none" strike="noStrike" cap="none" normalizeH="0" baseline="0" smtClean="0">
                        <a:ln>
                          <a:noFill/>
                        </a:ln>
                        <a:solidFill>
                          <a:srgbClr val="000066"/>
                        </a:solidFill>
                        <a:effectLst/>
                        <a:latin typeface="Arial" charset="0"/>
                      </a:endParaRPr>
                    </a:p>
                  </a:txBody>
                  <a:tcPr marT="45689" marB="45689"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r>
              <a:tr h="104288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0" i="0" u="none" strike="noStrike" cap="none" normalizeH="0" baseline="0" smtClean="0">
                          <a:ln>
                            <a:noFill/>
                          </a:ln>
                          <a:solidFill>
                            <a:srgbClr val="000066"/>
                          </a:solidFill>
                          <a:effectLst/>
                          <a:latin typeface="Arial" charset="0"/>
                        </a:rPr>
                        <a:t>1</a:t>
                      </a:r>
                      <a:endParaRPr kumimoji="0" lang="es-ES" altLang="es-PE" sz="1400" b="0" i="0" u="none" strike="noStrike" cap="none" normalizeH="0" baseline="0" smtClean="0">
                        <a:ln>
                          <a:noFill/>
                        </a:ln>
                        <a:solidFill>
                          <a:srgbClr val="000066"/>
                        </a:solidFill>
                        <a:effectLst/>
                        <a:latin typeface="Arial" charset="0"/>
                      </a:endParaRPr>
                    </a:p>
                  </a:txBody>
                  <a:tcPr marT="45689" marB="45689"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smtClean="0">
                          <a:ln>
                            <a:noFill/>
                          </a:ln>
                          <a:solidFill>
                            <a:srgbClr val="000066"/>
                          </a:solidFill>
                          <a:effectLst/>
                          <a:latin typeface="Arial" charset="0"/>
                        </a:rPr>
                        <a:t>Jefe de Proyecto</a:t>
                      </a: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smtClean="0">
                          <a:ln>
                            <a:noFill/>
                          </a:ln>
                          <a:solidFill>
                            <a:srgbClr val="000066"/>
                          </a:solidFill>
                          <a:effectLst/>
                          <a:latin typeface="Arial" charset="0"/>
                        </a:rPr>
                        <a:t>Elaborar acta de aceptación y cierre del proyecto</a:t>
                      </a: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El Jefe de Proyecto elabora el acta de aceptación y cierre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El Jefe de Proyecto y Analista de Calidad revisan y acuerdan la versión final del acta de aceptación y cierre que luego es entregada al cliente.</a:t>
                      </a: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smtClean="0">
                          <a:ln>
                            <a:noFill/>
                          </a:ln>
                          <a:solidFill>
                            <a:srgbClr val="000066"/>
                          </a:solidFill>
                          <a:effectLst/>
                          <a:latin typeface="Arial" charset="0"/>
                        </a:rPr>
                        <a:t>Plantilla Acta de cierre del proyecto</a:t>
                      </a:r>
                    </a:p>
                  </a:txBody>
                  <a:tcPr marT="45689" marB="45689"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r>
              <a:tr h="246881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0" i="0" u="none" strike="noStrike" cap="none" normalizeH="0" baseline="0" smtClean="0">
                          <a:ln>
                            <a:noFill/>
                          </a:ln>
                          <a:solidFill>
                            <a:srgbClr val="000066"/>
                          </a:solidFill>
                          <a:effectLst/>
                          <a:latin typeface="Arial" charset="0"/>
                        </a:rPr>
                        <a:t>2</a:t>
                      </a:r>
                      <a:endParaRPr kumimoji="0" lang="es-ES" altLang="es-PE" sz="1400" b="0" i="0" u="none" strike="noStrike" cap="none" normalizeH="0" baseline="0" smtClean="0">
                        <a:ln>
                          <a:noFill/>
                        </a:ln>
                        <a:solidFill>
                          <a:srgbClr val="000066"/>
                        </a:solidFill>
                        <a:effectLst/>
                        <a:latin typeface="Arial" charset="0"/>
                      </a:endParaRPr>
                    </a:p>
                  </a:txBody>
                  <a:tcPr marT="45689" marB="45689"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dirty="0" smtClean="0">
                          <a:ln>
                            <a:noFill/>
                          </a:ln>
                          <a:solidFill>
                            <a:srgbClr val="000066"/>
                          </a:solidFill>
                          <a:effectLst/>
                          <a:latin typeface="Arial" charset="0"/>
                        </a:rPr>
                        <a:t>Documentador</a:t>
                      </a: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dirty="0" smtClean="0">
                          <a:ln>
                            <a:noFill/>
                          </a:ln>
                          <a:solidFill>
                            <a:srgbClr val="000066"/>
                          </a:solidFill>
                          <a:effectLst/>
                          <a:latin typeface="Arial" charset="0"/>
                        </a:rPr>
                        <a:t>Elaborar y revisar el relatorio del proyecto</a:t>
                      </a:r>
                      <a:endParaRPr kumimoji="0" lang="es-ES" altLang="es-PE" sz="1200" b="0" i="0" u="none" strike="noStrike" cap="none" normalizeH="0" baseline="0" dirty="0" smtClean="0">
                        <a:ln>
                          <a:noFill/>
                        </a:ln>
                        <a:solidFill>
                          <a:srgbClr val="000066"/>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200" b="0" i="0" u="none" strike="noStrike" cap="none" normalizeH="0" baseline="0" dirty="0" smtClean="0">
                        <a:ln>
                          <a:noFill/>
                        </a:ln>
                        <a:solidFill>
                          <a:srgbClr val="000066"/>
                        </a:solidFill>
                        <a:effectLst/>
                        <a:latin typeface="Arial" charset="0"/>
                      </a:endParaRP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El Documentador elabora el relatorio del proyecto en base a la plantilla respectiva.</a:t>
                      </a:r>
                      <a:endParaRPr kumimoji="0" lang="es-ES" altLang="es-PE" sz="1200" b="0" i="0" u="none" strike="noStrike" cap="none" normalizeH="0" baseline="0" dirty="0" smtClean="0">
                        <a:ln>
                          <a:noFill/>
                        </a:ln>
                        <a:solidFill>
                          <a:srgbClr val="000066"/>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El relatorio del proyecto es presentado en la reunión de informe general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Durante el relatorio se analiza el resultado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Se consignan las brechas entre los planes y los resultados reales.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Se registra un resumen de las Lecciones Aprendidas, Buenos Ejemplos y Oportunidades de Mejora, que se han procesado en 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Se registra un resumen de la evaluación del personal y una encuesta de satisfacción del cliente.</a:t>
                      </a: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dirty="0" smtClean="0">
                          <a:ln>
                            <a:noFill/>
                          </a:ln>
                          <a:solidFill>
                            <a:srgbClr val="000066"/>
                          </a:solidFill>
                          <a:effectLst/>
                          <a:latin typeface="Arial" charset="0"/>
                        </a:rPr>
                        <a:t>Plantilla Relatorio del proyecto</a:t>
                      </a:r>
                    </a:p>
                  </a:txBody>
                  <a:tcPr marT="45689" marB="45689"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r>
              <a:tr h="104288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0" i="0" u="none" strike="noStrike" cap="none" normalizeH="0" baseline="0" smtClean="0">
                          <a:ln>
                            <a:noFill/>
                          </a:ln>
                          <a:solidFill>
                            <a:srgbClr val="000066"/>
                          </a:solidFill>
                          <a:effectLst/>
                          <a:latin typeface="Arial" charset="0"/>
                        </a:rPr>
                        <a:t>3</a:t>
                      </a:r>
                      <a:endParaRPr kumimoji="0" lang="es-ES" altLang="es-PE" sz="1400" b="0" i="0" u="none" strike="noStrike" cap="none" normalizeH="0" baseline="0" smtClean="0">
                        <a:ln>
                          <a:noFill/>
                        </a:ln>
                        <a:solidFill>
                          <a:srgbClr val="000066"/>
                        </a:solidFill>
                        <a:effectLst/>
                        <a:latin typeface="Arial" charset="0"/>
                      </a:endParaRPr>
                    </a:p>
                  </a:txBody>
                  <a:tcPr marT="45689" marB="45689"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dirty="0" smtClean="0">
                          <a:ln>
                            <a:noFill/>
                          </a:ln>
                          <a:solidFill>
                            <a:srgbClr val="000066"/>
                          </a:solidFill>
                          <a:effectLst/>
                          <a:latin typeface="Arial" charset="0"/>
                        </a:rPr>
                        <a:t>Gestor de la </a:t>
                      </a:r>
                      <a:r>
                        <a:rPr kumimoji="0" lang="es-ES" altLang="es-PE" sz="1200" b="0" i="0" u="none" strike="noStrike" cap="none" normalizeH="0" baseline="0" dirty="0" err="1" smtClean="0">
                          <a:ln>
                            <a:noFill/>
                          </a:ln>
                          <a:solidFill>
                            <a:srgbClr val="000066"/>
                          </a:solidFill>
                          <a:effectLst/>
                          <a:latin typeface="Arial" charset="0"/>
                        </a:rPr>
                        <a:t>Configuracion</a:t>
                      </a:r>
                      <a:endParaRPr kumimoji="0" lang="es-ES" altLang="es-PE" sz="1200" b="0" i="0" u="none" strike="noStrike" cap="none" normalizeH="0" baseline="0" dirty="0" smtClean="0">
                        <a:ln>
                          <a:noFill/>
                        </a:ln>
                        <a:solidFill>
                          <a:srgbClr val="000066"/>
                        </a:solidFill>
                        <a:effectLst/>
                        <a:latin typeface="Arial" charset="0"/>
                      </a:endParaRP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dirty="0" smtClean="0">
                          <a:ln>
                            <a:noFill/>
                          </a:ln>
                          <a:solidFill>
                            <a:srgbClr val="000066"/>
                          </a:solidFill>
                          <a:effectLst/>
                          <a:latin typeface="Arial" charset="0"/>
                        </a:rPr>
                        <a:t>Proceso de Gestión de Configuración - Realizar Control de Cambios a </a:t>
                      </a:r>
                      <a:r>
                        <a:rPr kumimoji="0" lang="es-ES" altLang="es-PE" sz="1200" b="0" i="0" u="none" strike="noStrike" cap="none" normalizeH="0" baseline="0" dirty="0" err="1" smtClean="0">
                          <a:ln>
                            <a:noFill/>
                          </a:ln>
                          <a:solidFill>
                            <a:srgbClr val="000066"/>
                          </a:solidFill>
                          <a:effectLst/>
                          <a:latin typeface="Arial" charset="0"/>
                        </a:rPr>
                        <a:t>Baselines</a:t>
                      </a:r>
                      <a:endParaRPr kumimoji="0" lang="es-ES" altLang="es-PE" sz="1200" b="0" i="0" u="none" strike="noStrike" cap="none" normalizeH="0" baseline="0" dirty="0" smtClean="0">
                        <a:ln>
                          <a:noFill/>
                        </a:ln>
                        <a:solidFill>
                          <a:srgbClr val="000066"/>
                        </a:solidFill>
                        <a:effectLst/>
                        <a:latin typeface="Arial" charset="0"/>
                      </a:endParaRP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dirty="0" smtClean="0">
                          <a:ln>
                            <a:noFill/>
                          </a:ln>
                          <a:solidFill>
                            <a:srgbClr val="000066"/>
                          </a:solidFill>
                          <a:effectLst/>
                          <a:latin typeface="Arial" charset="0"/>
                        </a:rPr>
                        <a:t>- Genera </a:t>
                      </a:r>
                      <a:r>
                        <a:rPr kumimoji="0" lang="es-PE" altLang="es-PE" sz="1200" b="0" i="0" u="none" strike="noStrike" cap="none" normalizeH="0" baseline="0" dirty="0" err="1" smtClean="0">
                          <a:ln>
                            <a:noFill/>
                          </a:ln>
                          <a:solidFill>
                            <a:srgbClr val="000066"/>
                          </a:solidFill>
                          <a:effectLst/>
                          <a:latin typeface="Arial" charset="0"/>
                        </a:rPr>
                        <a:t>baselines</a:t>
                      </a:r>
                      <a:r>
                        <a:rPr kumimoji="0" lang="es-PE" altLang="es-PE" sz="1200" b="0" i="0" u="none" strike="noStrike" cap="none" normalizeH="0" baseline="0" dirty="0" smtClean="0">
                          <a:ln>
                            <a:noFill/>
                          </a:ln>
                          <a:solidFill>
                            <a:srgbClr val="000066"/>
                          </a:solidFill>
                          <a:effectLst/>
                          <a:latin typeface="Arial" charset="0"/>
                        </a:rPr>
                        <a:t> de los entregables del proyecto de acuerdo al Proceso de Gestión de Configuración – Subproceso Realizar Control de Cambios a </a:t>
                      </a:r>
                      <a:r>
                        <a:rPr kumimoji="0" lang="es-PE" altLang="es-PE" sz="1200" b="0" i="0" u="none" strike="noStrike" cap="none" normalizeH="0" baseline="0" dirty="0" err="1" smtClean="0">
                          <a:ln>
                            <a:noFill/>
                          </a:ln>
                          <a:solidFill>
                            <a:srgbClr val="000066"/>
                          </a:solidFill>
                          <a:effectLst/>
                          <a:latin typeface="Arial" charset="0"/>
                        </a:rPr>
                        <a:t>Baselines</a:t>
                      </a:r>
                      <a:r>
                        <a:rPr kumimoji="0" lang="es-PE" altLang="es-PE" sz="1200" b="0" i="0" u="none" strike="noStrike" cap="none" normalizeH="0" baseline="0" dirty="0" smtClean="0">
                          <a:ln>
                            <a:noFill/>
                          </a:ln>
                          <a:solidFill>
                            <a:srgbClr val="000066"/>
                          </a:solidFill>
                          <a:effectLst/>
                          <a:latin typeface="Arial" charset="0"/>
                        </a:rPr>
                        <a:t>.</a:t>
                      </a:r>
                      <a:endParaRPr kumimoji="0" lang="es-ES" altLang="es-PE" sz="1200" b="0" i="0" u="none" strike="noStrike" cap="none" normalizeH="0" baseline="0" dirty="0" smtClean="0">
                        <a:ln>
                          <a:noFill/>
                        </a:ln>
                        <a:solidFill>
                          <a:srgbClr val="000066"/>
                        </a:solidFill>
                        <a:effectLst/>
                        <a:latin typeface="Arial" charset="0"/>
                      </a:endParaRP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Plantilla Matriz de entregables  </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Proceso de Gestión de configuración. </a:t>
                      </a:r>
                      <a:endParaRPr kumimoji="0" lang="es-ES" altLang="es-PE" sz="2800" b="0" i="0" u="none" strike="noStrike" cap="none" normalizeH="0" baseline="0" dirty="0" smtClean="0">
                        <a:ln>
                          <a:noFill/>
                        </a:ln>
                        <a:solidFill>
                          <a:srgbClr val="000066"/>
                        </a:solidFill>
                        <a:effectLst/>
                        <a:latin typeface="Arial" charset="0"/>
                      </a:endParaRPr>
                    </a:p>
                  </a:txBody>
                  <a:tcPr marT="45689" marB="45689"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r>
            </a:tbl>
          </a:graphicData>
        </a:graphic>
      </p:graphicFrame>
      <p:sp>
        <p:nvSpPr>
          <p:cNvPr id="50214" name="AutoShape 59"/>
          <p:cNvSpPr>
            <a:spLocks noChangeArrowheads="1"/>
          </p:cNvSpPr>
          <p:nvPr/>
        </p:nvSpPr>
        <p:spPr bwMode="auto">
          <a:xfrm>
            <a:off x="368300" y="5976938"/>
            <a:ext cx="1008063" cy="287337"/>
          </a:xfrm>
          <a:prstGeom prst="flowChartAlternateProcess">
            <a:avLst/>
          </a:prstGeom>
          <a:solidFill>
            <a:srgbClr val="99CC00"/>
          </a:solidFill>
          <a:ln w="9525">
            <a:solidFill>
              <a:srgbClr val="99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
        <p:nvSpPr>
          <p:cNvPr id="50215" name="Text Box 110"/>
          <p:cNvSpPr txBox="1">
            <a:spLocks noChangeArrowheads="1"/>
          </p:cNvSpPr>
          <p:nvPr/>
        </p:nvSpPr>
        <p:spPr bwMode="auto">
          <a:xfrm>
            <a:off x="250825" y="620713"/>
            <a:ext cx="7612063" cy="579437"/>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Cierre</a:t>
            </a:r>
            <a:endParaRPr lang="es-ES" altLang="es-PE" sz="3200" b="1">
              <a:solidFill>
                <a:srgbClr val="002060"/>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611188" y="1268413"/>
            <a:ext cx="7875587" cy="1514475"/>
          </a:xfrm>
          <a:prstGeom prst="rect">
            <a:avLst/>
          </a:prstGeom>
          <a:noFill/>
          <a:ln w="9525">
            <a:noFill/>
            <a:miter lim="800000"/>
            <a:headEnd/>
            <a:tailEnd/>
          </a:ln>
        </p:spPr>
        <p:txBody>
          <a:bodyPr>
            <a:spAutoFit/>
          </a:bodyPr>
          <a:lstStyle/>
          <a:p>
            <a:pPr>
              <a:lnSpc>
                <a:spcPts val="5600"/>
              </a:lnSpc>
              <a:spcBef>
                <a:spcPct val="50000"/>
              </a:spcBef>
            </a:pPr>
            <a:r>
              <a:rPr lang="es-PE" altLang="es-PE" sz="4800">
                <a:solidFill>
                  <a:srgbClr val="000066"/>
                </a:solidFill>
                <a:ea typeface="ＭＳ Ｐゴシック" pitchFamily="-92" charset="-128"/>
              </a:rPr>
              <a:t>1. Objetivo y alcance del proceso</a:t>
            </a:r>
          </a:p>
        </p:txBody>
      </p:sp>
      <p:sp>
        <p:nvSpPr>
          <p:cNvPr id="13315" name="Text Box 123"/>
          <p:cNvSpPr txBox="1">
            <a:spLocks noChangeArrowheads="1"/>
          </p:cNvSpPr>
          <p:nvPr/>
        </p:nvSpPr>
        <p:spPr bwMode="auto">
          <a:xfrm>
            <a:off x="323850" y="5229225"/>
            <a:ext cx="8064500" cy="366713"/>
          </a:xfrm>
          <a:prstGeom prst="rect">
            <a:avLst/>
          </a:prstGeom>
          <a:noFill/>
          <a:ln w="9525">
            <a:noFill/>
            <a:miter lim="800000"/>
            <a:headEnd/>
            <a:tailEnd/>
          </a:ln>
        </p:spPr>
        <p:txBody>
          <a:bodyPr>
            <a:spAutoFit/>
          </a:bodyPr>
          <a:lstStyle/>
          <a:p>
            <a:pPr algn="ctr" eaLnBrk="1" hangingPunct="1"/>
            <a:endParaRPr lang="es-ES" altLang="es-PE">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10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368300" y="1958975"/>
            <a:ext cx="8775700" cy="803275"/>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ea typeface="ＭＳ Ｐゴシック" pitchFamily="-92" charset="-128"/>
              </a:rPr>
              <a:t>6. Métricas del proceso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fade">
                                      <p:cBhvr>
                                        <p:cTn id="7" dur="1000"/>
                                        <p:tgtEl>
                                          <p:spTgt spid="4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55"/>
          <p:cNvSpPr>
            <a:spLocks noChangeArrowheads="1"/>
          </p:cNvSpPr>
          <p:nvPr/>
        </p:nvSpPr>
        <p:spPr bwMode="auto">
          <a:xfrm>
            <a:off x="2124075" y="2636838"/>
            <a:ext cx="4392613" cy="2089150"/>
          </a:xfrm>
          <a:prstGeom prst="rect">
            <a:avLst/>
          </a:prstGeom>
          <a:solidFill>
            <a:srgbClr val="FFB089"/>
          </a:solidFill>
          <a:ln w="9525" algn="ctr">
            <a:solidFill>
              <a:srgbClr val="993300"/>
            </a:solidFill>
            <a:miter lim="800000"/>
            <a:headEnd/>
            <a:tailEnd/>
          </a:ln>
        </p:spPr>
        <p:txBody>
          <a:bodyPr wrap="none" anchor="ctr"/>
          <a:lstStyle/>
          <a:p>
            <a:pPr algn="ctr" eaLnBrk="1" hangingPunct="1"/>
            <a:endParaRPr lang="es-ES" altLang="es-PE"/>
          </a:p>
        </p:txBody>
      </p:sp>
      <p:sp>
        <p:nvSpPr>
          <p:cNvPr id="53251" name="Text Box 12"/>
          <p:cNvSpPr txBox="1">
            <a:spLocks noChangeArrowheads="1"/>
          </p:cNvSpPr>
          <p:nvPr/>
        </p:nvSpPr>
        <p:spPr bwMode="auto">
          <a:xfrm>
            <a:off x="2157413" y="779463"/>
            <a:ext cx="3927475" cy="579437"/>
          </a:xfrm>
          <a:prstGeom prst="rect">
            <a:avLst/>
          </a:prstGeom>
          <a:noFill/>
          <a:ln w="9525">
            <a:noFill/>
            <a:miter lim="800000"/>
            <a:headEnd/>
            <a:tailEnd/>
          </a:ln>
        </p:spPr>
        <p:txBody>
          <a:bodyPr wrap="none">
            <a:spAutoFit/>
          </a:bodyPr>
          <a:lstStyle/>
          <a:p>
            <a:pPr eaLnBrk="1" hangingPunct="1"/>
            <a:r>
              <a:rPr lang="es-PE" altLang="es-PE" sz="3200">
                <a:solidFill>
                  <a:srgbClr val="002060"/>
                </a:solidFill>
              </a:rPr>
              <a:t>Métricas del proceso</a:t>
            </a:r>
            <a:endParaRPr lang="es-ES" altLang="es-PE" sz="3200" b="1">
              <a:solidFill>
                <a:srgbClr val="002060"/>
              </a:solidFill>
            </a:endParaRPr>
          </a:p>
        </p:txBody>
      </p:sp>
      <p:sp>
        <p:nvSpPr>
          <p:cNvPr id="53252" name="AutoShape 154">
            <a:hlinkClick r:id="rId3" action="ppaction://hlinkfile"/>
          </p:cNvPr>
          <p:cNvSpPr>
            <a:spLocks noChangeArrowheads="1"/>
          </p:cNvSpPr>
          <p:nvPr/>
        </p:nvSpPr>
        <p:spPr bwMode="auto">
          <a:xfrm>
            <a:off x="2484438" y="3194050"/>
            <a:ext cx="3671887" cy="863600"/>
          </a:xfrm>
          <a:prstGeom prst="foldedCorner">
            <a:avLst>
              <a:gd name="adj" fmla="val 12500"/>
            </a:avLst>
          </a:prstGeom>
          <a:solidFill>
            <a:srgbClr val="FFCC00"/>
          </a:solidFill>
          <a:ln w="9525">
            <a:noFill/>
            <a:round/>
            <a:headEnd/>
            <a:tailEnd/>
          </a:ln>
          <a:effectLst>
            <a:prstShdw prst="shdw17" dist="17961" dir="2700000">
              <a:srgbClr val="997A00"/>
            </a:prstShdw>
          </a:effectLst>
        </p:spPr>
        <p:txBody>
          <a:bodyPr anchor="ctr"/>
          <a:lstStyle/>
          <a:p>
            <a:pPr eaLnBrk="1" hangingPunct="1"/>
            <a:r>
              <a:rPr lang="es-PE" altLang="es-PE" sz="1600" b="1"/>
              <a:t>- </a:t>
            </a:r>
            <a:r>
              <a:rPr lang="es-PE" altLang="es-MX" sz="1600" b="1"/>
              <a:t>Exposición al riesgo</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3"/>
          <p:cNvSpPr txBox="1">
            <a:spLocks noChangeArrowheads="1"/>
          </p:cNvSpPr>
          <p:nvPr/>
        </p:nvSpPr>
        <p:spPr bwMode="auto">
          <a:xfrm>
            <a:off x="368300" y="2014538"/>
            <a:ext cx="8775700" cy="803275"/>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ea typeface="ＭＳ Ｐゴシック" pitchFamily="-92" charset="-128"/>
              </a:rPr>
              <a:t>7. Artefactos del proceso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371"/>
                                        </p:tgtEl>
                                        <p:attrNameLst>
                                          <p:attrName>style.visibility</p:attrName>
                                        </p:attrNameLst>
                                      </p:cBhvr>
                                      <p:to>
                                        <p:strVal val="visible"/>
                                      </p:to>
                                    </p:set>
                                    <p:animEffect transition="in" filter="fade">
                                      <p:cBhvr>
                                        <p:cTn id="7" dur="1000"/>
                                        <p:tgtEl>
                                          <p:spTgt spid="58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
          <p:cNvSpPr txBox="1">
            <a:spLocks noChangeArrowheads="1"/>
          </p:cNvSpPr>
          <p:nvPr/>
        </p:nvSpPr>
        <p:spPr bwMode="auto">
          <a:xfrm>
            <a:off x="1187450" y="768350"/>
            <a:ext cx="4579938" cy="579438"/>
          </a:xfrm>
          <a:prstGeom prst="rect">
            <a:avLst/>
          </a:prstGeom>
          <a:noFill/>
          <a:ln w="9525">
            <a:noFill/>
            <a:miter lim="800000"/>
            <a:headEnd/>
            <a:tailEnd/>
          </a:ln>
        </p:spPr>
        <p:txBody>
          <a:bodyPr wrap="none">
            <a:spAutoFit/>
          </a:bodyPr>
          <a:lstStyle/>
          <a:p>
            <a:pPr eaLnBrk="1" hangingPunct="1"/>
            <a:r>
              <a:rPr lang="es-PE" altLang="es-PE" sz="3200" b="1">
                <a:solidFill>
                  <a:srgbClr val="002060"/>
                </a:solidFill>
              </a:rPr>
              <a:t>Artefactos del proceso</a:t>
            </a:r>
            <a:endParaRPr lang="es-ES" altLang="es-PE" sz="3200" b="1">
              <a:solidFill>
                <a:srgbClr val="002060"/>
              </a:solidFill>
            </a:endParaRPr>
          </a:p>
        </p:txBody>
      </p:sp>
      <p:graphicFrame>
        <p:nvGraphicFramePr>
          <p:cNvPr id="73014" name="Group 310"/>
          <p:cNvGraphicFramePr>
            <a:graphicFrameLocks noGrp="1"/>
          </p:cNvGraphicFramePr>
          <p:nvPr>
            <p:ph/>
          </p:nvPr>
        </p:nvGraphicFramePr>
        <p:xfrm>
          <a:off x="395288" y="1989138"/>
          <a:ext cx="8228012" cy="4051303"/>
        </p:xfrm>
        <a:graphic>
          <a:graphicData uri="http://schemas.openxmlformats.org/drawingml/2006/table">
            <a:tbl>
              <a:tblPr/>
              <a:tblGrid>
                <a:gridCol w="431800"/>
                <a:gridCol w="1871662"/>
                <a:gridCol w="1657350"/>
                <a:gridCol w="2230438"/>
                <a:gridCol w="2036762"/>
              </a:tblGrid>
              <a:tr h="57617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dirty="0" smtClean="0">
                          <a:ln>
                            <a:noFill/>
                          </a:ln>
                          <a:solidFill>
                            <a:schemeClr val="bg1"/>
                          </a:solidFill>
                          <a:effectLst/>
                          <a:latin typeface="Arial" charset="0"/>
                        </a:rPr>
                        <a:t>#</a:t>
                      </a:r>
                      <a:endParaRPr kumimoji="0" lang="es-ES" altLang="es-PE" sz="1600" b="1" i="0" u="none" strike="noStrike" cap="none" normalizeH="0" baseline="0" dirty="0" smtClean="0">
                        <a:ln>
                          <a:noFill/>
                        </a:ln>
                        <a:solidFill>
                          <a:schemeClr val="bg1"/>
                        </a:solidFill>
                        <a:effectLst/>
                        <a:latin typeface="Arial" charset="0"/>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chemeClr val="bg1"/>
                          </a:solidFill>
                          <a:effectLst/>
                          <a:latin typeface="Arial" charset="0"/>
                        </a:rPr>
                        <a:t>Artefacto</a:t>
                      </a:r>
                      <a:endParaRPr kumimoji="0" lang="es-ES" altLang="es-PE" sz="1600" b="1" i="0" u="none" strike="noStrike" cap="none" normalizeH="0" baseline="0" smtClean="0">
                        <a:ln>
                          <a:noFill/>
                        </a:ln>
                        <a:solidFill>
                          <a:schemeClr val="bg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chemeClr val="bg1"/>
                          </a:solidFill>
                          <a:effectLst/>
                          <a:latin typeface="Arial" charset="0"/>
                        </a:rPr>
                        <a:t>Suproceso</a:t>
                      </a:r>
                      <a:endParaRPr kumimoji="0" lang="es-ES" altLang="es-PE" sz="1600" b="1" i="0" u="none" strike="noStrike" cap="none" normalizeH="0" baseline="0" smtClean="0">
                        <a:ln>
                          <a:noFill/>
                        </a:ln>
                        <a:solidFill>
                          <a:schemeClr val="bg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chemeClr val="bg1"/>
                          </a:solidFill>
                          <a:effectLst/>
                          <a:latin typeface="Arial" charset="0"/>
                        </a:rPr>
                        <a:t>Actividad</a:t>
                      </a:r>
                      <a:endParaRPr kumimoji="0" lang="es-ES" altLang="es-PE" sz="1600" b="1" i="0" u="none" strike="noStrike" cap="none" normalizeH="0" baseline="0" smtClean="0">
                        <a:ln>
                          <a:noFill/>
                        </a:ln>
                        <a:solidFill>
                          <a:schemeClr val="bg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chemeClr val="bg1"/>
                          </a:solidFill>
                          <a:effectLst/>
                          <a:latin typeface="Arial" charset="0"/>
                        </a:rPr>
                        <a:t>Tarea</a:t>
                      </a:r>
                      <a:endParaRPr kumimoji="0" lang="es-ES" altLang="es-PE" sz="1600" b="1" i="0" u="none" strike="noStrike" cap="none" normalizeH="0" baseline="0" smtClean="0">
                        <a:ln>
                          <a:noFill/>
                        </a:ln>
                        <a:solidFill>
                          <a:schemeClr val="bg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r>
              <a:tr h="42697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1</a:t>
                      </a: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Plan de Gestión del Proyecto</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5">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Inicio</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3">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Planeamiento</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25904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2</a:t>
                      </a: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 WBS</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42697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3</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Cronograma de proyecto interno</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46030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4</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Presentación </a:t>
                      </a:r>
                      <a:r>
                        <a:rPr kumimoji="0" lang="es-ES" altLang="es-PE" sz="1100" b="0" i="0" u="none" strike="noStrike" cap="none" normalizeH="0" baseline="0" dirty="0" err="1" smtClean="0">
                          <a:ln>
                            <a:noFill/>
                          </a:ln>
                          <a:solidFill>
                            <a:srgbClr val="000066"/>
                          </a:solidFill>
                          <a:effectLst/>
                          <a:latin typeface="Arial" charset="0"/>
                        </a:rPr>
                        <a:t>kick</a:t>
                      </a:r>
                      <a:r>
                        <a:rPr kumimoji="0" lang="es-ES" altLang="es-PE" sz="1100" b="0" i="0" u="none" strike="noStrike" cap="none" normalizeH="0" baseline="0" dirty="0" smtClean="0">
                          <a:ln>
                            <a:noFill/>
                          </a:ln>
                          <a:solidFill>
                            <a:srgbClr val="000066"/>
                          </a:solidFill>
                          <a:effectLst/>
                          <a:latin typeface="Arial" charset="0"/>
                        </a:rPr>
                        <a:t> off </a:t>
                      </a:r>
                      <a:r>
                        <a:rPr kumimoji="0" lang="es-ES" altLang="es-PE" sz="1100" b="0" i="0" u="none" strike="noStrike" cap="none" normalizeH="0" baseline="0" dirty="0" err="1" smtClean="0">
                          <a:ln>
                            <a:noFill/>
                          </a:ln>
                          <a:solidFill>
                            <a:srgbClr val="000066"/>
                          </a:solidFill>
                          <a:effectLst/>
                          <a:latin typeface="Arial" charset="0"/>
                        </a:rPr>
                        <a:t>meeting</a:t>
                      </a:r>
                      <a:r>
                        <a:rPr kumimoji="0" lang="es-ES" altLang="es-PE" sz="1100" b="0" i="0" u="none" strike="noStrike" cap="none" normalizeH="0" baseline="0" dirty="0" smtClean="0">
                          <a:ln>
                            <a:noFill/>
                          </a:ln>
                          <a:solidFill>
                            <a:srgbClr val="000066"/>
                          </a:solidFill>
                          <a:effectLst/>
                          <a:latin typeface="Arial" charset="0"/>
                        </a:rPr>
                        <a:t> – interno</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46030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5</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Presentación kick off meeting – externo</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46030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6</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Matriz de entregables de proyectos internos</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4">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Ejecución, seguimiento y control</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288879">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7</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Registro de riesgos</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43332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8</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Seguimiento de cronogramas</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dirty="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25904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9</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Informe Semanal</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dirty="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bl>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1352550" y="768350"/>
            <a:ext cx="4579938" cy="579438"/>
          </a:xfrm>
          <a:prstGeom prst="rect">
            <a:avLst/>
          </a:prstGeom>
          <a:noFill/>
          <a:ln w="9525">
            <a:noFill/>
            <a:miter lim="800000"/>
            <a:headEnd/>
            <a:tailEnd/>
          </a:ln>
        </p:spPr>
        <p:txBody>
          <a:bodyPr wrap="none">
            <a:spAutoFit/>
          </a:bodyPr>
          <a:lstStyle/>
          <a:p>
            <a:pPr eaLnBrk="1" hangingPunct="1"/>
            <a:r>
              <a:rPr lang="es-PE" altLang="es-PE" sz="3200" b="1">
                <a:solidFill>
                  <a:srgbClr val="002060"/>
                </a:solidFill>
              </a:rPr>
              <a:t>Artefactos del proceso</a:t>
            </a:r>
            <a:endParaRPr lang="es-ES" altLang="es-PE" sz="3200" b="1">
              <a:solidFill>
                <a:srgbClr val="002060"/>
              </a:solidFill>
            </a:endParaRPr>
          </a:p>
        </p:txBody>
      </p:sp>
      <p:graphicFrame>
        <p:nvGraphicFramePr>
          <p:cNvPr id="114849" name="Group 161"/>
          <p:cNvGraphicFramePr>
            <a:graphicFrameLocks noGrp="1"/>
          </p:cNvGraphicFramePr>
          <p:nvPr>
            <p:ph/>
          </p:nvPr>
        </p:nvGraphicFramePr>
        <p:xfrm>
          <a:off x="395288" y="2708275"/>
          <a:ext cx="8228012" cy="1590676"/>
        </p:xfrm>
        <a:graphic>
          <a:graphicData uri="http://schemas.openxmlformats.org/drawingml/2006/table">
            <a:tbl>
              <a:tblPr/>
              <a:tblGrid>
                <a:gridCol w="431800"/>
                <a:gridCol w="1871662"/>
                <a:gridCol w="1657350"/>
                <a:gridCol w="2230438"/>
                <a:gridCol w="2036762"/>
              </a:tblGrid>
              <a:tr h="288796">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10</a:t>
                      </a:r>
                    </a:p>
                  </a:txBody>
                  <a:tcPr marT="45681" marB="456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Informe de Semanal</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2">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Ejecución, seguimiento y control</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dirty="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274515">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11</a:t>
                      </a:r>
                    </a:p>
                  </a:txBody>
                  <a:tcPr marT="45681" marB="456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Acta de reunión Interna</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25900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12</a:t>
                      </a:r>
                    </a:p>
                  </a:txBody>
                  <a:tcPr marT="45681" marB="456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Relatorio de proyecto</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3">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Cierre</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25900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13</a:t>
                      </a:r>
                    </a:p>
                  </a:txBody>
                  <a:tcPr marT="45681" marB="456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Acta de cierre de proyecto</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50936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15</a:t>
                      </a:r>
                    </a:p>
                  </a:txBody>
                  <a:tcPr marT="45681" marB="456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Formato Propuesta de Lección Aprendida</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r>
            </a:tbl>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3"/>
          <p:cNvSpPr txBox="1">
            <a:spLocks noChangeArrowheads="1"/>
          </p:cNvSpPr>
          <p:nvPr/>
        </p:nvSpPr>
        <p:spPr bwMode="auto">
          <a:xfrm>
            <a:off x="468313" y="1844675"/>
            <a:ext cx="8775700" cy="803275"/>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ea typeface="ＭＳ Ｐゴシック" pitchFamily="-92" charset="-128"/>
              </a:rPr>
              <a:t>8. Historial de Revisiones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fade">
                                      <p:cBhvr>
                                        <p:cTn id="7" dur="1000"/>
                                        <p:tgtEl>
                                          <p:spTgt spid="5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468313" y="908050"/>
            <a:ext cx="4513262" cy="579438"/>
          </a:xfrm>
          <a:prstGeom prst="rect">
            <a:avLst/>
          </a:prstGeom>
          <a:noFill/>
          <a:ln w="9525">
            <a:noFill/>
            <a:miter lim="800000"/>
            <a:headEnd/>
            <a:tailEnd/>
          </a:ln>
        </p:spPr>
        <p:txBody>
          <a:bodyPr wrap="none">
            <a:spAutoFit/>
          </a:bodyPr>
          <a:lstStyle/>
          <a:p>
            <a:pPr eaLnBrk="1" hangingPunct="1"/>
            <a:r>
              <a:rPr lang="es-PE" altLang="es-PE" sz="3200" b="1">
                <a:solidFill>
                  <a:srgbClr val="002060"/>
                </a:solidFill>
              </a:rPr>
              <a:t>Historial de revisiones</a:t>
            </a:r>
            <a:endParaRPr lang="es-ES" altLang="es-PE" sz="3200" b="1">
              <a:solidFill>
                <a:srgbClr val="002060"/>
              </a:solidFill>
            </a:endParaRPr>
          </a:p>
        </p:txBody>
      </p:sp>
      <p:graphicFrame>
        <p:nvGraphicFramePr>
          <p:cNvPr id="50333" name="Group 157"/>
          <p:cNvGraphicFramePr>
            <a:graphicFrameLocks noGrp="1"/>
          </p:cNvGraphicFramePr>
          <p:nvPr>
            <p:ph/>
            <p:extLst>
              <p:ext uri="{D42A27DB-BD31-4B8C-83A1-F6EECF244321}">
                <p14:modId xmlns:p14="http://schemas.microsoft.com/office/powerpoint/2010/main" val="1333427938"/>
              </p:ext>
            </p:extLst>
          </p:nvPr>
        </p:nvGraphicFramePr>
        <p:xfrm>
          <a:off x="395288" y="2133600"/>
          <a:ext cx="8497887" cy="4449703"/>
        </p:xfrm>
        <a:graphic>
          <a:graphicData uri="http://schemas.openxmlformats.org/drawingml/2006/table">
            <a:tbl>
              <a:tblPr/>
              <a:tblGrid>
                <a:gridCol w="436562"/>
                <a:gridCol w="1004888"/>
                <a:gridCol w="1368425"/>
                <a:gridCol w="1955800"/>
                <a:gridCol w="1563687"/>
                <a:gridCol w="2168525"/>
              </a:tblGrid>
              <a:tr h="823113">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dirty="0" smtClean="0">
                          <a:ln>
                            <a:noFill/>
                          </a:ln>
                          <a:solidFill>
                            <a:srgbClr val="000066"/>
                          </a:solidFill>
                          <a:effectLst/>
                          <a:latin typeface="Arial" charset="0"/>
                        </a:rPr>
                        <a:t>#</a:t>
                      </a:r>
                      <a:endParaRPr kumimoji="0" lang="es-ES" altLang="es-PE" sz="1600" b="1" i="0" u="none" strike="noStrike" cap="none" normalizeH="0" baseline="0" dirty="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rgbClr val="000066"/>
                          </a:solidFill>
                          <a:effectLst/>
                          <a:latin typeface="Arial" charset="0"/>
                        </a:rPr>
                        <a:t>Versión</a:t>
                      </a:r>
                      <a:endParaRPr kumimoji="0" lang="es-ES" altLang="es-PE" sz="1600" b="1"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rgbClr val="000066"/>
                          </a:solidFill>
                          <a:effectLst/>
                          <a:latin typeface="Arial" charset="0"/>
                        </a:rPr>
                        <a:t>Fecha</a:t>
                      </a:r>
                      <a:endParaRPr kumimoji="0" lang="es-ES" altLang="es-PE" sz="1600" b="1"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rgbClr val="000066"/>
                          </a:solidFill>
                          <a:effectLst/>
                          <a:latin typeface="Arial" charset="0"/>
                        </a:rPr>
                        <a:t>Autor / Rol</a:t>
                      </a:r>
                      <a:endParaRPr kumimoji="0" lang="es-ES" altLang="es-PE" sz="1600" b="1"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rgbClr val="000066"/>
                          </a:solidFill>
                          <a:effectLst/>
                          <a:latin typeface="Arial" charset="0"/>
                        </a:rPr>
                        <a:t>Estado</a:t>
                      </a:r>
                      <a:endParaRPr kumimoji="0" lang="es-ES" altLang="es-PE" sz="1600" b="1"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rgbClr val="000066"/>
                          </a:solidFill>
                          <a:effectLst/>
                          <a:latin typeface="Arial" charset="0"/>
                        </a:rPr>
                        <a:t>Responsable de revisión y/o aprobación / Rol</a:t>
                      </a:r>
                      <a:endParaRPr kumimoji="0" lang="es-ES" altLang="es-PE" sz="1600" b="1"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r>
              <a:tr h="762109">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0" i="0" u="none" strike="noStrike" cap="none" normalizeH="0" baseline="0" smtClean="0">
                          <a:ln>
                            <a:noFill/>
                          </a:ln>
                          <a:solidFill>
                            <a:srgbClr val="000066"/>
                          </a:solidFill>
                          <a:effectLst/>
                          <a:latin typeface="Arial" charset="0"/>
                        </a:rPr>
                        <a:t>1</a:t>
                      </a: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s-PE" smtClean="0"/>
                        <a:t>1.0</a:t>
                      </a:r>
                      <a:endParaRPr lang="es-PE" dirty="0"/>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s-PE" dirty="0" smtClean="0"/>
                        <a:t>28-05-15</a:t>
                      </a:r>
                      <a:endParaRPr lang="es-PE" dirty="0"/>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s-PE" dirty="0" smtClean="0"/>
                        <a:t>Chávez</a:t>
                      </a:r>
                      <a:r>
                        <a:rPr lang="es-PE" baseline="0" dirty="0" smtClean="0"/>
                        <a:t> Umeres</a:t>
                      </a:r>
                    </a:p>
                    <a:p>
                      <a:r>
                        <a:rPr lang="es-PE" baseline="0" dirty="0" smtClean="0"/>
                        <a:t>(gestor de configuración)</a:t>
                      </a:r>
                      <a:endParaRPr lang="es-PE" dirty="0"/>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s-PE" dirty="0" smtClean="0"/>
                        <a:t>Revisado</a:t>
                      </a:r>
                      <a:endParaRPr lang="es-PE" dirty="0"/>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s-PE" dirty="0" smtClean="0"/>
                        <a:t>Caballero</a:t>
                      </a:r>
                      <a:r>
                        <a:rPr lang="es-PE" baseline="0" dirty="0" smtClean="0"/>
                        <a:t> </a:t>
                      </a:r>
                      <a:r>
                        <a:rPr lang="es-PE" baseline="0" dirty="0" err="1" smtClean="0"/>
                        <a:t>Barrasueta</a:t>
                      </a:r>
                      <a:r>
                        <a:rPr lang="es-PE" baseline="0" dirty="0" smtClean="0"/>
                        <a:t> </a:t>
                      </a:r>
                      <a:r>
                        <a:rPr lang="es-PE" baseline="0" dirty="0" err="1" smtClean="0"/>
                        <a:t>billy</a:t>
                      </a:r>
                      <a:endParaRPr lang="es-PE" baseline="0" dirty="0" smtClean="0"/>
                    </a:p>
                    <a:p>
                      <a:r>
                        <a:rPr lang="es-PE" baseline="0" dirty="0" smtClean="0"/>
                        <a:t>(Jefe de Proyecto)</a:t>
                      </a:r>
                      <a:endParaRPr lang="es-PE" dirty="0"/>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4553">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0" i="0" u="none" strike="noStrike" cap="none" normalizeH="0" baseline="0" smtClean="0">
                          <a:ln>
                            <a:noFill/>
                          </a:ln>
                          <a:solidFill>
                            <a:srgbClr val="000066"/>
                          </a:solidFill>
                          <a:effectLst/>
                          <a:latin typeface="Arial" charset="0"/>
                        </a:rPr>
                        <a:t>2</a:t>
                      </a: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s-PE" dirty="0"/>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s-PE"/>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s-PE"/>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s-PE"/>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s-PE" dirty="0"/>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62">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0" i="0" u="none" strike="noStrike" cap="none" normalizeH="0" baseline="0" smtClean="0">
                          <a:ln>
                            <a:noFill/>
                          </a:ln>
                          <a:solidFill>
                            <a:srgbClr val="000066"/>
                          </a:solidFill>
                          <a:effectLst/>
                          <a:latin typeface="Arial" charset="0"/>
                        </a:rPr>
                        <a:t>3</a:t>
                      </a: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450">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0" i="0" u="none" strike="noStrike" cap="none" normalizeH="0" baseline="0" smtClean="0">
                          <a:ln>
                            <a:noFill/>
                          </a:ln>
                          <a:solidFill>
                            <a:srgbClr val="000066"/>
                          </a:solidFill>
                          <a:effectLst/>
                          <a:latin typeface="Arial" charset="0"/>
                        </a:rPr>
                        <a:t>4</a:t>
                      </a: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62">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0" i="0" u="none" strike="noStrike" cap="none" normalizeH="0" baseline="0" smtClean="0">
                          <a:ln>
                            <a:noFill/>
                          </a:ln>
                          <a:solidFill>
                            <a:srgbClr val="000066"/>
                          </a:solidFill>
                          <a:effectLst/>
                          <a:latin typeface="Arial" charset="0"/>
                        </a:rPr>
                        <a:t>5</a:t>
                      </a: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415">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0" i="0" u="none" strike="noStrike" cap="none" normalizeH="0" baseline="0" smtClean="0">
                          <a:ln>
                            <a:noFill/>
                          </a:ln>
                          <a:solidFill>
                            <a:srgbClr val="000066"/>
                          </a:solidFill>
                          <a:effectLst/>
                          <a:latin typeface="Arial" charset="0"/>
                        </a:rPr>
                        <a:t>6</a:t>
                      </a: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971550" y="517525"/>
            <a:ext cx="5710238" cy="579438"/>
          </a:xfrm>
          <a:prstGeom prst="rect">
            <a:avLst/>
          </a:prstGeom>
          <a:noFill/>
          <a:ln w="9525">
            <a:noFill/>
            <a:miter lim="800000"/>
            <a:headEnd/>
            <a:tailEnd/>
          </a:ln>
        </p:spPr>
        <p:txBody>
          <a:bodyPr wrap="none">
            <a:spAutoFit/>
          </a:bodyPr>
          <a:lstStyle/>
          <a:p>
            <a:pPr eaLnBrk="1" hangingPunct="1"/>
            <a:r>
              <a:rPr lang="es-PE" altLang="es-PE" sz="3200">
                <a:solidFill>
                  <a:srgbClr val="002060"/>
                </a:solidFill>
              </a:rPr>
              <a:t>Objetivo y alcance del proceso</a:t>
            </a:r>
            <a:endParaRPr lang="es-ES" altLang="es-PE" sz="3200" b="1">
              <a:solidFill>
                <a:srgbClr val="002060"/>
              </a:solidFill>
            </a:endParaRPr>
          </a:p>
        </p:txBody>
      </p:sp>
      <p:pic>
        <p:nvPicPr>
          <p:cNvPr id="31747" name="Picture 3" descr="pha275000002_20"/>
          <p:cNvPicPr>
            <a:picLocks noChangeAspect="1" noChangeArrowheads="1"/>
          </p:cNvPicPr>
          <p:nvPr/>
        </p:nvPicPr>
        <p:blipFill>
          <a:blip r:embed="rId2"/>
          <a:srcRect/>
          <a:stretch>
            <a:fillRect/>
          </a:stretch>
        </p:blipFill>
        <p:spPr bwMode="auto">
          <a:xfrm>
            <a:off x="179388" y="1268413"/>
            <a:ext cx="2628900" cy="5400675"/>
          </a:xfrm>
          <a:prstGeom prst="rect">
            <a:avLst/>
          </a:prstGeom>
          <a:noFill/>
          <a:ln w="9525">
            <a:noFill/>
            <a:miter lim="800000"/>
            <a:headEnd/>
            <a:tailEnd/>
          </a:ln>
        </p:spPr>
      </p:pic>
      <p:sp>
        <p:nvSpPr>
          <p:cNvPr id="31748" name="Rectangle 4"/>
          <p:cNvSpPr>
            <a:spLocks noChangeArrowheads="1"/>
          </p:cNvSpPr>
          <p:nvPr/>
        </p:nvSpPr>
        <p:spPr bwMode="auto">
          <a:xfrm>
            <a:off x="2954338" y="1730375"/>
            <a:ext cx="1198562" cy="396875"/>
          </a:xfrm>
          <a:prstGeom prst="rect">
            <a:avLst/>
          </a:prstGeom>
          <a:noFill/>
          <a:ln w="9525">
            <a:noFill/>
            <a:miter lim="800000"/>
            <a:headEnd/>
            <a:tailEnd/>
          </a:ln>
        </p:spPr>
        <p:txBody>
          <a:bodyPr wrap="none">
            <a:spAutoFit/>
          </a:bodyPr>
          <a:lstStyle/>
          <a:p>
            <a:pPr eaLnBrk="1" hangingPunct="1"/>
            <a:r>
              <a:rPr lang="es-ES_tradnl" altLang="es-PE" sz="2000" b="1">
                <a:solidFill>
                  <a:srgbClr val="000066"/>
                </a:solidFill>
              </a:rPr>
              <a:t>Objetivo</a:t>
            </a:r>
            <a:endParaRPr lang="en-US" altLang="es-PE" sz="2000" b="1">
              <a:solidFill>
                <a:srgbClr val="000066"/>
              </a:solidFill>
            </a:endParaRPr>
          </a:p>
        </p:txBody>
      </p:sp>
      <p:sp>
        <p:nvSpPr>
          <p:cNvPr id="31749" name="Rectangle 5"/>
          <p:cNvSpPr>
            <a:spLocks noChangeArrowheads="1"/>
          </p:cNvSpPr>
          <p:nvPr/>
        </p:nvSpPr>
        <p:spPr bwMode="auto">
          <a:xfrm>
            <a:off x="2982913" y="2281238"/>
            <a:ext cx="5834062" cy="830997"/>
          </a:xfrm>
          <a:prstGeom prst="rect">
            <a:avLst/>
          </a:prstGeom>
          <a:noFill/>
          <a:ln w="9525" algn="ctr">
            <a:noFill/>
            <a:miter lim="800000"/>
            <a:headEnd/>
            <a:tailEnd/>
          </a:ln>
        </p:spPr>
        <p:txBody>
          <a:bodyPr>
            <a:spAutoFit/>
          </a:bodyPr>
          <a:lstStyle/>
          <a:p>
            <a:pPr marL="177800" indent="-177800" eaLnBrk="1" hangingPunct="1">
              <a:buFontTx/>
              <a:buChar char="•"/>
            </a:pPr>
            <a:r>
              <a:rPr lang="es-PE" altLang="es-PE" sz="1600" dirty="0">
                <a:solidFill>
                  <a:srgbClr val="000066"/>
                </a:solidFill>
              </a:rPr>
              <a:t>Definir el mecanismo de gestión de proyectos de </a:t>
            </a:r>
            <a:r>
              <a:rPr lang="es-PE" altLang="es-PE" sz="1600" dirty="0" smtClean="0">
                <a:solidFill>
                  <a:srgbClr val="000066"/>
                </a:solidFill>
              </a:rPr>
              <a:t>BoundPhysic</a:t>
            </a:r>
            <a:endParaRPr lang="es-PE" altLang="es-PE" sz="1600" dirty="0">
              <a:solidFill>
                <a:srgbClr val="000066"/>
              </a:solidFill>
            </a:endParaRPr>
          </a:p>
          <a:p>
            <a:pPr marL="177800" indent="-177800" eaLnBrk="1" hangingPunct="1"/>
            <a:endParaRPr lang="es-ES" altLang="es-PE" sz="1600" dirty="0">
              <a:solidFill>
                <a:srgbClr val="000066"/>
              </a:solidFill>
            </a:endParaRPr>
          </a:p>
        </p:txBody>
      </p:sp>
      <p:sp>
        <p:nvSpPr>
          <p:cNvPr id="31750" name="Rectangle 6"/>
          <p:cNvSpPr>
            <a:spLocks noChangeArrowheads="1"/>
          </p:cNvSpPr>
          <p:nvPr/>
        </p:nvSpPr>
        <p:spPr bwMode="auto">
          <a:xfrm>
            <a:off x="3059113" y="3789363"/>
            <a:ext cx="1222375" cy="396875"/>
          </a:xfrm>
          <a:prstGeom prst="rect">
            <a:avLst/>
          </a:prstGeom>
          <a:noFill/>
          <a:ln w="9525">
            <a:noFill/>
            <a:miter lim="800000"/>
            <a:headEnd/>
            <a:tailEnd/>
          </a:ln>
        </p:spPr>
        <p:txBody>
          <a:bodyPr wrap="none">
            <a:spAutoFit/>
          </a:bodyPr>
          <a:lstStyle/>
          <a:p>
            <a:pPr eaLnBrk="1" hangingPunct="1"/>
            <a:r>
              <a:rPr lang="es-ES_tradnl" altLang="es-PE" sz="2000" b="1">
                <a:solidFill>
                  <a:srgbClr val="000066"/>
                </a:solidFill>
              </a:rPr>
              <a:t>Alcance</a:t>
            </a:r>
            <a:r>
              <a:rPr lang="es-ES_tradnl" altLang="es-PE" b="1">
                <a:solidFill>
                  <a:srgbClr val="000066"/>
                </a:solidFill>
              </a:rPr>
              <a:t> </a:t>
            </a:r>
          </a:p>
        </p:txBody>
      </p:sp>
      <p:sp>
        <p:nvSpPr>
          <p:cNvPr id="31751" name="Rectangle 7"/>
          <p:cNvSpPr>
            <a:spLocks noChangeArrowheads="1"/>
          </p:cNvSpPr>
          <p:nvPr/>
        </p:nvSpPr>
        <p:spPr bwMode="auto">
          <a:xfrm>
            <a:off x="2987675" y="4292600"/>
            <a:ext cx="5000625" cy="584775"/>
          </a:xfrm>
          <a:prstGeom prst="rect">
            <a:avLst/>
          </a:prstGeom>
          <a:noFill/>
          <a:ln w="9525" algn="ctr">
            <a:noFill/>
            <a:miter lim="800000"/>
            <a:headEnd/>
            <a:tailEnd/>
          </a:ln>
        </p:spPr>
        <p:txBody>
          <a:bodyPr>
            <a:spAutoFit/>
          </a:bodyPr>
          <a:lstStyle/>
          <a:p>
            <a:pPr marL="177800" indent="-177800" eaLnBrk="1" hangingPunct="1">
              <a:buFontTx/>
              <a:buChar char="•"/>
            </a:pPr>
            <a:r>
              <a:rPr lang="es-PE" altLang="es-PE" sz="1600" dirty="0">
                <a:solidFill>
                  <a:srgbClr val="000066"/>
                </a:solidFill>
              </a:rPr>
              <a:t>Este proceso aplica para la gestión el proyecto </a:t>
            </a:r>
            <a:r>
              <a:rPr lang="es-PE" altLang="es-PE" sz="1600" dirty="0" smtClean="0">
                <a:solidFill>
                  <a:srgbClr val="000066"/>
                </a:solidFill>
              </a:rPr>
              <a:t>de</a:t>
            </a:r>
          </a:p>
          <a:p>
            <a:pPr marL="177800" indent="-177800" eaLnBrk="1" hangingPunct="1">
              <a:buFontTx/>
              <a:buChar char="•"/>
            </a:pPr>
            <a:r>
              <a:rPr lang="es-PE" altLang="es-PE" sz="1600" dirty="0" smtClean="0">
                <a:solidFill>
                  <a:srgbClr val="000066"/>
                </a:solidFill>
              </a:rPr>
              <a:t>Juego Interactivo de Matemática y </a:t>
            </a:r>
            <a:r>
              <a:rPr lang="es-PE" altLang="es-PE" sz="1600" smtClean="0">
                <a:solidFill>
                  <a:srgbClr val="000066"/>
                </a:solidFill>
              </a:rPr>
              <a:t>Fisica</a:t>
            </a:r>
            <a:endParaRPr lang="en-US" altLang="es-PE" sz="1600" dirty="0">
              <a:solidFill>
                <a:srgbClr val="000066"/>
              </a:solidFill>
            </a:endParaRPr>
          </a:p>
        </p:txBody>
      </p:sp>
      <p:sp>
        <p:nvSpPr>
          <p:cNvPr id="15368" name="Line 8"/>
          <p:cNvSpPr>
            <a:spLocks noChangeShapeType="1"/>
          </p:cNvSpPr>
          <p:nvPr/>
        </p:nvSpPr>
        <p:spPr bwMode="auto">
          <a:xfrm>
            <a:off x="2916238" y="3716338"/>
            <a:ext cx="6048375" cy="0"/>
          </a:xfrm>
          <a:prstGeom prst="line">
            <a:avLst/>
          </a:prstGeom>
          <a:noFill/>
          <a:ln w="38100">
            <a:solidFill>
              <a:srgbClr val="FFCC00"/>
            </a:solidFill>
            <a:round/>
            <a:headEnd/>
            <a:tailEnd/>
          </a:ln>
        </p:spPr>
        <p:txBody>
          <a:bodyPr/>
          <a:lstStyle/>
          <a:p>
            <a:endParaRPr lang="es-PE"/>
          </a:p>
        </p:txBody>
      </p:sp>
      <p:sp>
        <p:nvSpPr>
          <p:cNvPr id="15369" name="Line 9"/>
          <p:cNvSpPr>
            <a:spLocks noChangeShapeType="1"/>
          </p:cNvSpPr>
          <p:nvPr/>
        </p:nvSpPr>
        <p:spPr bwMode="auto">
          <a:xfrm>
            <a:off x="107950" y="1268413"/>
            <a:ext cx="8856663" cy="0"/>
          </a:xfrm>
          <a:prstGeom prst="line">
            <a:avLst/>
          </a:prstGeom>
          <a:noFill/>
          <a:ln w="38100">
            <a:solidFill>
              <a:srgbClr val="FFCC00"/>
            </a:solidFill>
            <a:round/>
            <a:headEnd/>
            <a:tailEnd/>
          </a:ln>
        </p:spPr>
        <p:txBody>
          <a:bodyPr/>
          <a:lstStyle/>
          <a:p>
            <a:endParaRPr lang="es-P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fade">
                                      <p:cBhvr>
                                        <p:cTn id="7" dur="2000"/>
                                        <p:tgtEl>
                                          <p:spTgt spid="317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748"/>
                                        </p:tgtEl>
                                        <p:attrNameLst>
                                          <p:attrName>style.visibility</p:attrName>
                                        </p:attrNameLst>
                                      </p:cBhvr>
                                      <p:to>
                                        <p:strVal val="visible"/>
                                      </p:to>
                                    </p:set>
                                    <p:animEffect transition="in" filter="fade">
                                      <p:cBhvr>
                                        <p:cTn id="10" dur="2000"/>
                                        <p:tgtEl>
                                          <p:spTgt spid="317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749"/>
                                        </p:tgtEl>
                                        <p:attrNameLst>
                                          <p:attrName>style.visibility</p:attrName>
                                        </p:attrNameLst>
                                      </p:cBhvr>
                                      <p:to>
                                        <p:strVal val="visible"/>
                                      </p:to>
                                    </p:set>
                                    <p:animEffect transition="in" filter="fade">
                                      <p:cBhvr>
                                        <p:cTn id="13" dur="2000"/>
                                        <p:tgtEl>
                                          <p:spTgt spid="3174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750"/>
                                        </p:tgtEl>
                                        <p:attrNameLst>
                                          <p:attrName>style.visibility</p:attrName>
                                        </p:attrNameLst>
                                      </p:cBhvr>
                                      <p:to>
                                        <p:strVal val="visible"/>
                                      </p:to>
                                    </p:set>
                                    <p:animEffect transition="in" filter="fade">
                                      <p:cBhvr>
                                        <p:cTn id="16" dur="2000"/>
                                        <p:tgtEl>
                                          <p:spTgt spid="317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751"/>
                                        </p:tgtEl>
                                        <p:attrNameLst>
                                          <p:attrName>style.visibility</p:attrName>
                                        </p:attrNameLst>
                                      </p:cBhvr>
                                      <p:to>
                                        <p:strVal val="visible"/>
                                      </p:to>
                                    </p:set>
                                    <p:animEffect transition="in" filter="fade">
                                      <p:cBhvr>
                                        <p:cTn id="19" dur="20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49" grpId="0"/>
      <p:bldP spid="31750" grpId="0"/>
      <p:bldP spid="317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Text Box 3"/>
          <p:cNvSpPr txBox="1">
            <a:spLocks noChangeArrowheads="1"/>
          </p:cNvSpPr>
          <p:nvPr/>
        </p:nvSpPr>
        <p:spPr bwMode="auto">
          <a:xfrm>
            <a:off x="179388" y="1546225"/>
            <a:ext cx="8775700" cy="803275"/>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ea typeface="ＭＳ Ｐゴシック" pitchFamily="-92" charset="-128"/>
              </a:rPr>
              <a:t>2. Términos y definiciones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fade">
                                      <p:cBhvr>
                                        <p:cTn id="7" dur="1000"/>
                                        <p:tgtEl>
                                          <p:spTgt spid="93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468313" y="641350"/>
            <a:ext cx="4446587" cy="579438"/>
          </a:xfrm>
          <a:prstGeom prst="rect">
            <a:avLst/>
          </a:prstGeom>
          <a:noFill/>
          <a:ln w="9525">
            <a:noFill/>
            <a:miter lim="800000"/>
            <a:headEnd/>
            <a:tailEnd/>
          </a:ln>
        </p:spPr>
        <p:txBody>
          <a:bodyPr wrap="none">
            <a:spAutoFit/>
          </a:bodyPr>
          <a:lstStyle/>
          <a:p>
            <a:pPr eaLnBrk="1" hangingPunct="1"/>
            <a:r>
              <a:rPr lang="es-PE" altLang="es-PE" sz="3200">
                <a:solidFill>
                  <a:srgbClr val="002060"/>
                </a:solidFill>
              </a:rPr>
              <a:t>Términos y definiciones</a:t>
            </a:r>
            <a:endParaRPr lang="es-ES" altLang="es-PE" sz="3200" b="1">
              <a:solidFill>
                <a:srgbClr val="002060"/>
              </a:solidFill>
            </a:endParaRPr>
          </a:p>
        </p:txBody>
      </p:sp>
      <p:graphicFrame>
        <p:nvGraphicFramePr>
          <p:cNvPr id="7" name="Tabla 6"/>
          <p:cNvGraphicFramePr>
            <a:graphicFrameLocks noGrp="1"/>
          </p:cNvGraphicFramePr>
          <p:nvPr/>
        </p:nvGraphicFramePr>
        <p:xfrm>
          <a:off x="501650" y="2011363"/>
          <a:ext cx="8140700" cy="3392489"/>
        </p:xfrm>
        <a:graphic>
          <a:graphicData uri="http://schemas.openxmlformats.org/drawingml/2006/table">
            <a:tbl>
              <a:tblPr/>
              <a:tblGrid>
                <a:gridCol w="219075"/>
                <a:gridCol w="2335213"/>
                <a:gridCol w="5586412"/>
              </a:tblGrid>
              <a:tr h="26670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600" b="0" i="0" u="none" strike="noStrike" cap="none" normalizeH="0" baseline="0" dirty="0" smtClean="0">
                          <a:ln>
                            <a:noFill/>
                          </a:ln>
                          <a:solidFill>
                            <a:srgbClr val="000000"/>
                          </a:solidFill>
                          <a:effectLst/>
                          <a:latin typeface="Lucida Sans Unicode" pitchFamily="34" charset="0"/>
                        </a:rPr>
                        <a:t>#</a:t>
                      </a:r>
                      <a:endParaRPr kumimoji="0" lang="es-MX" altLang="es-PE" sz="1600" b="1" i="0" u="none" strike="noStrike" cap="none" normalizeH="0" baseline="0" dirty="0" smtClean="0">
                        <a:ln>
                          <a:noFill/>
                        </a:ln>
                        <a:solidFill>
                          <a:srgbClr val="000000"/>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600" b="0" i="0" u="none" strike="noStrike" cap="none" normalizeH="0" baseline="0" dirty="0" smtClean="0">
                          <a:ln>
                            <a:noFill/>
                          </a:ln>
                          <a:solidFill>
                            <a:srgbClr val="000000"/>
                          </a:solidFill>
                          <a:effectLst/>
                          <a:latin typeface="Lucida Sans Unicode" pitchFamily="34" charset="0"/>
                        </a:rPr>
                        <a:t>Términos</a:t>
                      </a:r>
                      <a:endParaRPr kumimoji="0" lang="es-MX" altLang="es-PE" sz="1600" b="1" i="0" u="none" strike="noStrike" cap="none" normalizeH="0" baseline="0" dirty="0" smtClean="0">
                        <a:ln>
                          <a:noFill/>
                        </a:ln>
                        <a:solidFill>
                          <a:srgbClr val="000000"/>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600" b="0" i="0" u="none" strike="noStrike" cap="none" normalizeH="0" baseline="0" dirty="0" smtClean="0">
                          <a:ln>
                            <a:noFill/>
                          </a:ln>
                          <a:solidFill>
                            <a:srgbClr val="000000"/>
                          </a:solidFill>
                          <a:effectLst/>
                          <a:latin typeface="Lucida Sans Unicode" pitchFamily="34" charset="0"/>
                        </a:rPr>
                        <a:t>Definiciones</a:t>
                      </a:r>
                      <a:endParaRPr kumimoji="0" lang="es-MX" altLang="es-PE" sz="1600" b="1" i="0" u="none" strike="noStrike" cap="none" normalizeH="0" baseline="0" dirty="0" smtClean="0">
                        <a:ln>
                          <a:noFill/>
                        </a:ln>
                        <a:solidFill>
                          <a:srgbClr val="000000"/>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646113">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smtClean="0">
                          <a:ln>
                            <a:noFill/>
                          </a:ln>
                          <a:solidFill>
                            <a:srgbClr val="000000"/>
                          </a:solidFill>
                          <a:effectLst/>
                          <a:latin typeface="Lucida Sans Unicode" pitchFamily="34" charset="0"/>
                        </a:rPr>
                        <a:t>1</a:t>
                      </a:r>
                      <a:endParaRPr kumimoji="0" lang="es-MX" altLang="es-PE" sz="1100" b="0" i="0" u="none" strike="noStrike" cap="none" normalizeH="0" baseline="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Reunión Interna</a:t>
                      </a:r>
                      <a:endParaRPr kumimoji="0" lang="es-MX" altLang="es-PE" sz="1200" b="1"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El equipo de trabajo asignado para las revisiones de status del proyecto, el cual incluye al cliente, al Jefe de Proyecto y demás integrantes que se crean convenientes</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43180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smtClean="0">
                          <a:ln>
                            <a:noFill/>
                          </a:ln>
                          <a:solidFill>
                            <a:srgbClr val="000000"/>
                          </a:solidFill>
                          <a:effectLst/>
                          <a:latin typeface="Lucida Sans Unicode" pitchFamily="34" charset="0"/>
                        </a:rPr>
                        <a:t>2</a:t>
                      </a:r>
                      <a:endParaRPr kumimoji="0" lang="es-MX" altLang="es-PE" sz="1100" b="0" i="0" u="none" strike="noStrike" cap="none" normalizeH="0" baseline="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smtClean="0">
                          <a:ln>
                            <a:noFill/>
                          </a:ln>
                          <a:solidFill>
                            <a:srgbClr val="000000"/>
                          </a:solidFill>
                          <a:effectLst/>
                          <a:latin typeface="Arial" panose="020B0604020202020204" pitchFamily="34" charset="0"/>
                          <a:cs typeface="Arial" panose="020B0604020202020204" pitchFamily="34" charset="0"/>
                        </a:rPr>
                        <a:t>Reunión Externa</a:t>
                      </a:r>
                      <a:endParaRPr kumimoji="0" lang="es-MX" altLang="es-PE" sz="1200" b="1" i="0" u="none" strike="noStrike" cap="none" normalizeH="0" baseline="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Reunión entre el cliente y equipo(métricas, calidad, configuración) y otros según sean requeridos.</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28733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smtClean="0">
                          <a:ln>
                            <a:noFill/>
                          </a:ln>
                          <a:solidFill>
                            <a:srgbClr val="000000"/>
                          </a:solidFill>
                          <a:effectLst/>
                          <a:latin typeface="Lucida Sans Unicode" pitchFamily="34" charset="0"/>
                        </a:rPr>
                        <a:t>3</a:t>
                      </a:r>
                      <a:endParaRPr kumimoji="0" lang="es-MX" altLang="es-PE" sz="1100" b="0" i="0" u="none" strike="noStrike" cap="none" normalizeH="0" baseline="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smtClean="0">
                          <a:ln>
                            <a:noFill/>
                          </a:ln>
                          <a:solidFill>
                            <a:srgbClr val="000000"/>
                          </a:solidFill>
                          <a:effectLst/>
                          <a:latin typeface="Arial" panose="020B0604020202020204" pitchFamily="34" charset="0"/>
                          <a:cs typeface="Arial" panose="020B0604020202020204" pitchFamily="34" charset="0"/>
                        </a:rPr>
                        <a:t>Kick off Meeting – Interno</a:t>
                      </a:r>
                      <a:endParaRPr kumimoji="0" lang="es-MX" altLang="es-PE" sz="1200" b="1" i="0" u="none" strike="noStrike" cap="none" normalizeH="0" baseline="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Presentación usada en la reunión interna del lanzamiento del proyecto. </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43180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smtClean="0">
                          <a:ln>
                            <a:noFill/>
                          </a:ln>
                          <a:solidFill>
                            <a:srgbClr val="000000"/>
                          </a:solidFill>
                          <a:effectLst/>
                          <a:latin typeface="Lucida Sans Unicode" pitchFamily="34" charset="0"/>
                        </a:rPr>
                        <a:t>4</a:t>
                      </a:r>
                      <a:endParaRPr kumimoji="0" lang="es-MX" altLang="es-PE" sz="1100" b="0" i="0" u="none" strike="noStrike" cap="none" normalizeH="0" baseline="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smtClean="0">
                          <a:ln>
                            <a:noFill/>
                          </a:ln>
                          <a:solidFill>
                            <a:srgbClr val="000000"/>
                          </a:solidFill>
                          <a:effectLst/>
                          <a:latin typeface="Arial" panose="020B0604020202020204" pitchFamily="34" charset="0"/>
                          <a:cs typeface="Arial" panose="020B0604020202020204" pitchFamily="34" charset="0"/>
                        </a:rPr>
                        <a:t>Kick off Meeting – Externo</a:t>
                      </a:r>
                      <a:endParaRPr kumimoji="0" lang="es-MX" altLang="es-PE" sz="1200" b="1" i="0" u="none" strike="noStrike" cap="none" normalizeH="0" baseline="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Presentación usada en la reunión con el cliente, en la cual se realiza el lanzamiento del proyecto. </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43180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smtClean="0">
                          <a:ln>
                            <a:noFill/>
                          </a:ln>
                          <a:solidFill>
                            <a:srgbClr val="000000"/>
                          </a:solidFill>
                          <a:effectLst/>
                          <a:latin typeface="Lucida Sans Unicode" pitchFamily="34" charset="0"/>
                        </a:rPr>
                        <a:t>5</a:t>
                      </a:r>
                      <a:endParaRPr kumimoji="0" lang="es-MX" altLang="es-PE" sz="1100" b="0" i="0" u="none" strike="noStrike" cap="none" normalizeH="0" baseline="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Informe de semanal del proyecto</a:t>
                      </a:r>
                      <a:endParaRPr kumimoji="0" lang="es-MX" altLang="es-PE" sz="1200" b="1"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Informe mediante el cual los jefe de proyecto o responsables informan el avance y los riesgos de sus proyectos. </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43180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smtClean="0">
                          <a:ln>
                            <a:noFill/>
                          </a:ln>
                          <a:solidFill>
                            <a:srgbClr val="000000"/>
                          </a:solidFill>
                          <a:effectLst/>
                          <a:latin typeface="Lucida Sans Unicode" pitchFamily="34" charset="0"/>
                        </a:rPr>
                        <a:t>6</a:t>
                      </a:r>
                      <a:endParaRPr kumimoji="0" lang="es-MX" altLang="es-PE" sz="1100" b="0" i="0" u="none" strike="noStrike" cap="none" normalizeH="0" baseline="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Relatorio</a:t>
                      </a:r>
                      <a:r>
                        <a:rPr kumimoji="0" lang="es-MX" altLang="es-PE"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del proyecto(acta de reunión)</a:t>
                      </a:r>
                      <a:endParaRPr kumimoji="0" lang="es-MX" altLang="es-PE" sz="1200" b="1"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Documento usado durante el cierre del proyecto para presentar los puntos resaltantes y negativos del proyecto. </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46513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smtClean="0">
                          <a:ln>
                            <a:noFill/>
                          </a:ln>
                          <a:solidFill>
                            <a:srgbClr val="000000"/>
                          </a:solidFill>
                          <a:effectLst/>
                          <a:latin typeface="Lucida Sans Unicode" pitchFamily="34" charset="0"/>
                        </a:rPr>
                        <a:t>7</a:t>
                      </a:r>
                      <a:endParaRPr kumimoji="0" lang="es-MX" altLang="es-PE" sz="1100" b="0" i="0" u="none" strike="noStrike" cap="none" normalizeH="0" baseline="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LMR (Lista Maestra de requerimientos)</a:t>
                      </a:r>
                      <a:endParaRPr kumimoji="0" lang="es-MX" altLang="es-PE" sz="1200" b="1"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Describe los requerimientos de usuario, requerimiento de servicios, diccionario de atributos, diccionario de valores y sus usuarios. </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3"/>
          <p:cNvSpPr txBox="1">
            <a:spLocks noChangeArrowheads="1"/>
          </p:cNvSpPr>
          <p:nvPr/>
        </p:nvSpPr>
        <p:spPr bwMode="auto">
          <a:xfrm>
            <a:off x="179388" y="1557338"/>
            <a:ext cx="8775700" cy="803275"/>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ea typeface="ＭＳ Ｐゴシック" pitchFamily="-92" charset="-128"/>
              </a:rPr>
              <a:t>3. Roles y responsabilidades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fade">
                                      <p:cBhvr>
                                        <p:cTn id="7" dur="10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51520" y="654843"/>
            <a:ext cx="6215062" cy="579437"/>
          </a:xfrm>
          <a:prstGeom prst="rect">
            <a:avLst/>
          </a:prstGeom>
          <a:noFill/>
          <a:ln w="9525">
            <a:noFill/>
            <a:miter lim="800000"/>
            <a:headEnd/>
            <a:tailEnd/>
          </a:ln>
        </p:spPr>
        <p:txBody>
          <a:bodyPr>
            <a:spAutoFit/>
          </a:bodyPr>
          <a:lstStyle/>
          <a:p>
            <a:pPr eaLnBrk="1" hangingPunct="1"/>
            <a:r>
              <a:rPr lang="es-PE" altLang="es-PE" sz="3200" dirty="0">
                <a:solidFill>
                  <a:srgbClr val="002060"/>
                </a:solidFill>
              </a:rPr>
              <a:t>Roles y responsabilidades</a:t>
            </a:r>
            <a:endParaRPr lang="es-ES" altLang="es-PE" sz="3200" b="1" dirty="0">
              <a:solidFill>
                <a:srgbClr val="002060"/>
              </a:solidFill>
            </a:endParaRPr>
          </a:p>
        </p:txBody>
      </p:sp>
      <p:sp>
        <p:nvSpPr>
          <p:cNvPr id="22531" name="AutoShape 4"/>
          <p:cNvSpPr>
            <a:spLocks noChangeArrowheads="1"/>
          </p:cNvSpPr>
          <p:nvPr/>
        </p:nvSpPr>
        <p:spPr bwMode="auto">
          <a:xfrm>
            <a:off x="425450" y="3732213"/>
            <a:ext cx="1655763"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a:solidFill>
                  <a:srgbClr val="000066"/>
                </a:solidFill>
              </a:rPr>
              <a:t>Jefe de Proyecto</a:t>
            </a:r>
          </a:p>
        </p:txBody>
      </p:sp>
      <p:sp>
        <p:nvSpPr>
          <p:cNvPr id="22532" name="AutoShape 13"/>
          <p:cNvSpPr>
            <a:spLocks noChangeArrowheads="1"/>
          </p:cNvSpPr>
          <p:nvPr/>
        </p:nvSpPr>
        <p:spPr bwMode="auto">
          <a:xfrm>
            <a:off x="2360613" y="3516313"/>
            <a:ext cx="6064250" cy="1496863"/>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eaLnBrk="1" hangingPunct="1">
              <a:buFontTx/>
              <a:buChar char="•"/>
            </a:pPr>
            <a:endParaRPr lang="es-ES" altLang="es-PE" sz="1200" dirty="0">
              <a:solidFill>
                <a:srgbClr val="000066"/>
              </a:solidFill>
            </a:endParaRPr>
          </a:p>
          <a:p>
            <a:pPr marL="179388" indent="-179388" eaLnBrk="1" hangingPunct="1">
              <a:buFontTx/>
              <a:buChar char="•"/>
            </a:pPr>
            <a:endParaRPr lang="es-ES" altLang="es-PE" sz="1200" dirty="0">
              <a:solidFill>
                <a:srgbClr val="000066"/>
              </a:solidFill>
            </a:endParaRPr>
          </a:p>
          <a:p>
            <a:pPr marL="179388" indent="-179388" eaLnBrk="1" hangingPunct="1">
              <a:buFontTx/>
              <a:buChar char="•"/>
            </a:pPr>
            <a:r>
              <a:rPr lang="es-ES" altLang="es-PE" sz="1200" dirty="0">
                <a:solidFill>
                  <a:srgbClr val="000066"/>
                </a:solidFill>
              </a:rPr>
              <a:t>Lidera el equipo de trabajo del proyecto</a:t>
            </a:r>
          </a:p>
          <a:p>
            <a:pPr marL="179388" indent="-179388" eaLnBrk="1" hangingPunct="1">
              <a:buFontTx/>
              <a:buChar char="•"/>
            </a:pPr>
            <a:r>
              <a:rPr lang="es-ES" altLang="es-PE" sz="1200" dirty="0">
                <a:solidFill>
                  <a:srgbClr val="000066"/>
                </a:solidFill>
              </a:rPr>
              <a:t>Trabaja en comunicación permanente con su Cliente</a:t>
            </a:r>
          </a:p>
          <a:p>
            <a:pPr marL="179388" indent="-179388" eaLnBrk="1" hangingPunct="1">
              <a:buFontTx/>
              <a:buChar char="•"/>
            </a:pPr>
            <a:r>
              <a:rPr lang="es-ES" altLang="es-PE" sz="1200" dirty="0">
                <a:solidFill>
                  <a:srgbClr val="000066"/>
                </a:solidFill>
              </a:rPr>
              <a:t>En conjunto con el equipo de trabajo realiza el Plan de Gestión del Proyecto</a:t>
            </a:r>
          </a:p>
          <a:p>
            <a:pPr marL="179388" indent="-179388" eaLnBrk="1" hangingPunct="1">
              <a:buFontTx/>
              <a:buChar char="•"/>
            </a:pPr>
            <a:r>
              <a:rPr lang="es-ES" altLang="es-PE" sz="1200" dirty="0">
                <a:solidFill>
                  <a:srgbClr val="000066"/>
                </a:solidFill>
              </a:rPr>
              <a:t>Informa sobre el estado del proyecto en reunión interna</a:t>
            </a:r>
          </a:p>
          <a:p>
            <a:pPr marL="179388" indent="-179388" eaLnBrk="1" hangingPunct="1">
              <a:buFontTx/>
              <a:buChar char="•"/>
            </a:pPr>
            <a:r>
              <a:rPr lang="es-ES" altLang="es-PE" sz="1200" dirty="0">
                <a:solidFill>
                  <a:srgbClr val="000066"/>
                </a:solidFill>
              </a:rPr>
              <a:t>Realiza el relatorio del proyecto</a:t>
            </a:r>
          </a:p>
          <a:p>
            <a:pPr marL="179388" indent="-179388" eaLnBrk="1" hangingPunct="1">
              <a:buFontTx/>
              <a:buChar char="•"/>
            </a:pPr>
            <a:r>
              <a:rPr lang="es-ES" altLang="es-PE" sz="1200" dirty="0">
                <a:solidFill>
                  <a:srgbClr val="000066"/>
                </a:solidFill>
              </a:rPr>
              <a:t>Informa el estado de cada proyecto a su cargo en comité de seguimiento con el cliente</a:t>
            </a:r>
          </a:p>
          <a:p>
            <a:pPr marL="179388" indent="-179388" eaLnBrk="1" hangingPunct="1">
              <a:buFontTx/>
              <a:buChar char="•"/>
            </a:pPr>
            <a:endParaRPr lang="es-ES" altLang="es-PE" sz="1200" dirty="0">
              <a:solidFill>
                <a:srgbClr val="000066"/>
              </a:solidFill>
            </a:endParaRPr>
          </a:p>
        </p:txBody>
      </p:sp>
      <p:sp>
        <p:nvSpPr>
          <p:cNvPr id="22533" name="AutoShape 20"/>
          <p:cNvSpPr>
            <a:spLocks noChangeArrowheads="1"/>
          </p:cNvSpPr>
          <p:nvPr/>
        </p:nvSpPr>
        <p:spPr bwMode="auto">
          <a:xfrm>
            <a:off x="395288" y="2509838"/>
            <a:ext cx="1655762"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a:solidFill>
                  <a:srgbClr val="000066"/>
                </a:solidFill>
              </a:rPr>
              <a:t>Analista de Calidad</a:t>
            </a:r>
          </a:p>
        </p:txBody>
      </p:sp>
      <p:sp>
        <p:nvSpPr>
          <p:cNvPr id="22534" name="AutoShape 21"/>
          <p:cNvSpPr>
            <a:spLocks noChangeArrowheads="1"/>
          </p:cNvSpPr>
          <p:nvPr/>
        </p:nvSpPr>
        <p:spPr bwMode="auto">
          <a:xfrm>
            <a:off x="2339975" y="2492375"/>
            <a:ext cx="6054725" cy="790575"/>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eaLnBrk="1" hangingPunct="1">
              <a:buFontTx/>
              <a:buChar char="•"/>
            </a:pPr>
            <a:r>
              <a:rPr lang="es-ES" altLang="es-PE" sz="1200">
                <a:solidFill>
                  <a:srgbClr val="000066"/>
                </a:solidFill>
              </a:rPr>
              <a:t>Revisa y aprueba el cronograma del proyecto</a:t>
            </a:r>
          </a:p>
          <a:p>
            <a:pPr marL="179388" indent="-179388" eaLnBrk="1" hangingPunct="1">
              <a:buFontTx/>
              <a:buChar char="•"/>
            </a:pPr>
            <a:r>
              <a:rPr lang="es-ES" altLang="es-PE" sz="1200">
                <a:solidFill>
                  <a:srgbClr val="000066"/>
                </a:solidFill>
              </a:rPr>
              <a:t>Revisa y aprueba el registro de riesgos</a:t>
            </a:r>
          </a:p>
          <a:p>
            <a:pPr marL="179388" indent="-179388" eaLnBrk="1" hangingPunct="1">
              <a:buFontTx/>
              <a:buChar char="•"/>
            </a:pPr>
            <a:endParaRPr lang="es-ES" altLang="es-PE" sz="1200">
              <a:solidFill>
                <a:srgbClr val="000066"/>
              </a:solidFill>
            </a:endParaRPr>
          </a:p>
        </p:txBody>
      </p:sp>
      <p:sp>
        <p:nvSpPr>
          <p:cNvPr id="22535" name="AutoShape 20"/>
          <p:cNvSpPr>
            <a:spLocks noChangeArrowheads="1"/>
          </p:cNvSpPr>
          <p:nvPr/>
        </p:nvSpPr>
        <p:spPr bwMode="auto">
          <a:xfrm>
            <a:off x="382588" y="5387975"/>
            <a:ext cx="1655762" cy="792163"/>
          </a:xfrm>
          <a:prstGeom prst="homePlate">
            <a:avLst>
              <a:gd name="adj" fmla="val 52254"/>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a:solidFill>
                  <a:srgbClr val="000066"/>
                </a:solidFill>
              </a:rPr>
              <a:t>Analista Funcional</a:t>
            </a:r>
          </a:p>
        </p:txBody>
      </p:sp>
      <p:sp>
        <p:nvSpPr>
          <p:cNvPr id="22536" name="AutoShape 21"/>
          <p:cNvSpPr>
            <a:spLocks noChangeArrowheads="1"/>
          </p:cNvSpPr>
          <p:nvPr/>
        </p:nvSpPr>
        <p:spPr bwMode="auto">
          <a:xfrm>
            <a:off x="2336800" y="5449888"/>
            <a:ext cx="6054725" cy="790575"/>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eaLnBrk="1" hangingPunct="1">
              <a:buFontTx/>
              <a:buChar char="•"/>
            </a:pPr>
            <a:r>
              <a:rPr lang="es-ES" altLang="es-PE" sz="1200" dirty="0">
                <a:solidFill>
                  <a:srgbClr val="000066"/>
                </a:solidFill>
              </a:rPr>
              <a:t>Revisa y aprueba el Plan de Proyecto</a:t>
            </a:r>
          </a:p>
          <a:p>
            <a:pPr marL="179388" indent="-179388" eaLnBrk="1" hangingPunct="1">
              <a:buFontTx/>
              <a:buChar char="•"/>
            </a:pPr>
            <a:r>
              <a:rPr lang="es-ES" altLang="es-PE" sz="1200" dirty="0">
                <a:solidFill>
                  <a:srgbClr val="000066"/>
                </a:solidFill>
              </a:rPr>
              <a:t>Participa en el </a:t>
            </a:r>
            <a:r>
              <a:rPr lang="es-ES" altLang="es-PE" sz="1200" dirty="0" err="1">
                <a:solidFill>
                  <a:srgbClr val="000066"/>
                </a:solidFill>
              </a:rPr>
              <a:t>kick</a:t>
            </a:r>
            <a:r>
              <a:rPr lang="es-ES" altLang="es-PE" sz="1200" dirty="0">
                <a:solidFill>
                  <a:srgbClr val="000066"/>
                </a:solidFill>
              </a:rPr>
              <a:t> off </a:t>
            </a:r>
            <a:r>
              <a:rPr lang="es-ES" altLang="es-PE" sz="1200" dirty="0" err="1">
                <a:solidFill>
                  <a:srgbClr val="000066"/>
                </a:solidFill>
              </a:rPr>
              <a:t>meeting</a:t>
            </a:r>
            <a:r>
              <a:rPr lang="es-ES" altLang="es-PE" sz="1200" dirty="0">
                <a:solidFill>
                  <a:srgbClr val="000066"/>
                </a:solidFill>
              </a:rPr>
              <a:t> externo</a:t>
            </a:r>
          </a:p>
          <a:p>
            <a:pPr marL="179388" indent="-179388" eaLnBrk="1" hangingPunct="1">
              <a:buFontTx/>
              <a:buChar char="•"/>
            </a:pPr>
            <a:endParaRPr lang="es-ES" altLang="es-PE" sz="1200" dirty="0">
              <a:solidFill>
                <a:srgbClr val="000066"/>
              </a:solidFill>
            </a:endParaRPr>
          </a:p>
        </p:txBody>
      </p:sp>
      <p:sp>
        <p:nvSpPr>
          <p:cNvPr id="22537" name="AutoShape 21"/>
          <p:cNvSpPr>
            <a:spLocks noChangeArrowheads="1"/>
          </p:cNvSpPr>
          <p:nvPr/>
        </p:nvSpPr>
        <p:spPr bwMode="auto">
          <a:xfrm>
            <a:off x="2195513" y="1341438"/>
            <a:ext cx="6196012" cy="917575"/>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eaLnBrk="1" hangingPunct="1">
              <a:buFontTx/>
              <a:buChar char="•"/>
            </a:pPr>
            <a:r>
              <a:rPr lang="es-ES" altLang="es-PE" sz="1200" dirty="0">
                <a:solidFill>
                  <a:srgbClr val="000066"/>
                </a:solidFill>
              </a:rPr>
              <a:t>Se encarga de gestionar la documentación del proyecto de software (acta de reunión, cronograma del proyecto, avance quincenal y otros documentos que genere el proyecto) </a:t>
            </a:r>
          </a:p>
          <a:p>
            <a:pPr marL="179388" indent="-179388" eaLnBrk="1" hangingPunct="1">
              <a:buFontTx/>
              <a:buChar char="•"/>
            </a:pPr>
            <a:r>
              <a:rPr lang="es-ES" altLang="es-PE" sz="1200" dirty="0">
                <a:solidFill>
                  <a:srgbClr val="000066"/>
                </a:solidFill>
              </a:rPr>
              <a:t>Se encarga de mantener actualizada la información de los documentos</a:t>
            </a:r>
          </a:p>
        </p:txBody>
      </p:sp>
      <p:sp>
        <p:nvSpPr>
          <p:cNvPr id="22538" name="AutoShape 20"/>
          <p:cNvSpPr>
            <a:spLocks noChangeArrowheads="1"/>
          </p:cNvSpPr>
          <p:nvPr/>
        </p:nvSpPr>
        <p:spPr bwMode="auto">
          <a:xfrm>
            <a:off x="425450" y="1484313"/>
            <a:ext cx="1655763"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dirty="0">
                <a:solidFill>
                  <a:srgbClr val="000066"/>
                </a:solidFill>
              </a:rPr>
              <a:t>Documentador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p:nvPr>
        </p:nvSpPr>
        <p:spPr/>
        <p:txBody>
          <a:bodyPr/>
          <a:lstStyle/>
          <a:p>
            <a:r>
              <a:rPr lang="es-PE" altLang="es-PE" sz="2800" dirty="0">
                <a:solidFill>
                  <a:srgbClr val="002060"/>
                </a:solidFill>
              </a:rPr>
              <a:t>Roles y responsabilidades</a:t>
            </a:r>
            <a:endParaRPr lang="es-ES" altLang="es-PE" sz="2800" b="1" dirty="0">
              <a:solidFill>
                <a:srgbClr val="002060"/>
              </a:solidFill>
            </a:endParaRPr>
          </a:p>
          <a:p>
            <a:endParaRPr lang="es-ES" dirty="0"/>
          </a:p>
        </p:txBody>
      </p:sp>
      <p:sp>
        <p:nvSpPr>
          <p:cNvPr id="3" name="AutoShape 20"/>
          <p:cNvSpPr>
            <a:spLocks noChangeArrowheads="1"/>
          </p:cNvSpPr>
          <p:nvPr/>
        </p:nvSpPr>
        <p:spPr bwMode="auto">
          <a:xfrm>
            <a:off x="457622" y="3068960"/>
            <a:ext cx="1914302"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dirty="0" smtClean="0">
                <a:solidFill>
                  <a:srgbClr val="000066"/>
                </a:solidFill>
              </a:rPr>
              <a:t>Programadores</a:t>
            </a:r>
            <a:endParaRPr lang="es-PE" altLang="es-PE" sz="1400" b="1" dirty="0">
              <a:solidFill>
                <a:srgbClr val="000066"/>
              </a:solidFill>
            </a:endParaRPr>
          </a:p>
        </p:txBody>
      </p:sp>
      <p:sp>
        <p:nvSpPr>
          <p:cNvPr id="4" name="AutoShape 20"/>
          <p:cNvSpPr>
            <a:spLocks noChangeArrowheads="1"/>
          </p:cNvSpPr>
          <p:nvPr/>
        </p:nvSpPr>
        <p:spPr bwMode="auto">
          <a:xfrm>
            <a:off x="425450" y="1484313"/>
            <a:ext cx="1655763"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dirty="0" smtClean="0">
                <a:solidFill>
                  <a:srgbClr val="000066"/>
                </a:solidFill>
              </a:rPr>
              <a:t>Analista Programador</a:t>
            </a:r>
            <a:endParaRPr lang="es-PE" altLang="es-PE" sz="1400" b="1" dirty="0">
              <a:solidFill>
                <a:srgbClr val="000066"/>
              </a:solidFill>
            </a:endParaRPr>
          </a:p>
        </p:txBody>
      </p:sp>
      <p:sp>
        <p:nvSpPr>
          <p:cNvPr id="5" name="AutoShape 20"/>
          <p:cNvSpPr>
            <a:spLocks noChangeArrowheads="1"/>
          </p:cNvSpPr>
          <p:nvPr/>
        </p:nvSpPr>
        <p:spPr bwMode="auto">
          <a:xfrm>
            <a:off x="464394" y="4725144"/>
            <a:ext cx="1655763"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dirty="0" smtClean="0">
                <a:solidFill>
                  <a:srgbClr val="000066"/>
                </a:solidFill>
              </a:rPr>
              <a:t>Gestor de la Configuración</a:t>
            </a:r>
            <a:endParaRPr lang="es-PE" altLang="es-PE" sz="1400" b="1" dirty="0">
              <a:solidFill>
                <a:srgbClr val="000066"/>
              </a:solidFill>
            </a:endParaRPr>
          </a:p>
        </p:txBody>
      </p:sp>
      <p:sp>
        <p:nvSpPr>
          <p:cNvPr id="7" name="6 Rectángulo redondeado"/>
          <p:cNvSpPr/>
          <p:nvPr/>
        </p:nvSpPr>
        <p:spPr>
          <a:xfrm>
            <a:off x="2627784" y="1340768"/>
            <a:ext cx="5616624"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itchFamily="34" charset="0"/>
              <a:buChar char="•"/>
            </a:pPr>
            <a:r>
              <a:rPr lang="es-ES" altLang="es-PE" sz="1400" dirty="0">
                <a:solidFill>
                  <a:srgbClr val="000066"/>
                </a:solidFill>
              </a:rPr>
              <a:t>Revisa y aprueba </a:t>
            </a:r>
            <a:r>
              <a:rPr lang="es-ES" altLang="es-PE" sz="1400" dirty="0" smtClean="0">
                <a:solidFill>
                  <a:srgbClr val="000066"/>
                </a:solidFill>
              </a:rPr>
              <a:t>el código en JavaScript</a:t>
            </a:r>
          </a:p>
          <a:p>
            <a:pPr marL="285750" indent="-285750" algn="just">
              <a:buFont typeface="Arial" pitchFamily="34" charset="0"/>
              <a:buChar char="•"/>
            </a:pPr>
            <a:endParaRPr lang="es-ES" altLang="es-PE" sz="1400" dirty="0" smtClean="0">
              <a:solidFill>
                <a:srgbClr val="000066"/>
              </a:solidFill>
            </a:endParaRPr>
          </a:p>
          <a:p>
            <a:pPr marL="285750" indent="-285750" algn="just">
              <a:buFont typeface="Arial" pitchFamily="34" charset="0"/>
              <a:buChar char="•"/>
            </a:pPr>
            <a:r>
              <a:rPr lang="es-ES_tradnl" altLang="es-PE" sz="1400" dirty="0" smtClean="0">
                <a:solidFill>
                  <a:srgbClr val="000066"/>
                </a:solidFill>
              </a:rPr>
              <a:t>Capacita a los programadores</a:t>
            </a:r>
            <a:endParaRPr lang="es-ES" altLang="es-PE" sz="1400" dirty="0">
              <a:solidFill>
                <a:srgbClr val="000066"/>
              </a:solidFill>
            </a:endParaRPr>
          </a:p>
          <a:p>
            <a:pPr marL="285750" indent="-285750" algn="just">
              <a:buFont typeface="Arial" pitchFamily="34" charset="0"/>
              <a:buChar char="•"/>
            </a:pPr>
            <a:endParaRPr lang="es-ES" sz="1400" dirty="0">
              <a:solidFill>
                <a:schemeClr val="tx1"/>
              </a:solidFill>
              <a:latin typeface="Arial" pitchFamily="34" charset="0"/>
              <a:cs typeface="Arial" pitchFamily="34" charset="0"/>
            </a:endParaRPr>
          </a:p>
        </p:txBody>
      </p:sp>
      <p:sp>
        <p:nvSpPr>
          <p:cNvPr id="8" name="7 Rectángulo redondeado"/>
          <p:cNvSpPr/>
          <p:nvPr/>
        </p:nvSpPr>
        <p:spPr>
          <a:xfrm>
            <a:off x="2627784" y="3068959"/>
            <a:ext cx="5616624" cy="648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itchFamily="34" charset="0"/>
              <a:buChar char="•"/>
            </a:pPr>
            <a:endParaRPr lang="es-ES_tradnl" altLang="es-PE" sz="1400" dirty="0" smtClean="0">
              <a:solidFill>
                <a:srgbClr val="000066"/>
              </a:solidFill>
            </a:endParaRPr>
          </a:p>
          <a:p>
            <a:pPr marL="285750" indent="-285750" algn="just">
              <a:buFont typeface="Arial" pitchFamily="34" charset="0"/>
              <a:buChar char="•"/>
            </a:pPr>
            <a:r>
              <a:rPr lang="es-ES_tradnl" altLang="es-PE" sz="1400" dirty="0" smtClean="0">
                <a:solidFill>
                  <a:srgbClr val="000066"/>
                </a:solidFill>
              </a:rPr>
              <a:t>Desarrollo según el avance con el cronograma</a:t>
            </a:r>
          </a:p>
          <a:p>
            <a:pPr marL="285750" indent="-285750" algn="just">
              <a:buFont typeface="Arial" pitchFamily="34" charset="0"/>
              <a:buChar char="•"/>
            </a:pPr>
            <a:r>
              <a:rPr lang="es-ES_tradnl" altLang="es-PE" sz="1400" dirty="0" smtClean="0">
                <a:solidFill>
                  <a:srgbClr val="000066"/>
                </a:solidFill>
              </a:rPr>
              <a:t>Documentar el Desarrollo Realizado</a:t>
            </a:r>
            <a:endParaRPr lang="es-ES" altLang="es-PE" sz="1400" dirty="0">
              <a:solidFill>
                <a:srgbClr val="000066"/>
              </a:solidFill>
            </a:endParaRPr>
          </a:p>
          <a:p>
            <a:pPr marL="285750" indent="-285750" algn="just">
              <a:buFont typeface="Arial" pitchFamily="34" charset="0"/>
              <a:buChar char="•"/>
            </a:pPr>
            <a:endParaRPr lang="es-ES" sz="1400" dirty="0">
              <a:solidFill>
                <a:schemeClr val="tx1"/>
              </a:solidFill>
              <a:latin typeface="Arial" pitchFamily="34" charset="0"/>
              <a:cs typeface="Arial" pitchFamily="34" charset="0"/>
            </a:endParaRPr>
          </a:p>
        </p:txBody>
      </p:sp>
      <p:sp>
        <p:nvSpPr>
          <p:cNvPr id="9" name="8 Rectángulo redondeado"/>
          <p:cNvSpPr/>
          <p:nvPr/>
        </p:nvSpPr>
        <p:spPr>
          <a:xfrm>
            <a:off x="2595116" y="4725144"/>
            <a:ext cx="5616624" cy="1323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itchFamily="34" charset="0"/>
              <a:buChar char="•"/>
            </a:pPr>
            <a:endParaRPr lang="es-ES" altLang="es-PE" sz="1400" dirty="0" smtClean="0">
              <a:solidFill>
                <a:srgbClr val="000066"/>
              </a:solidFill>
            </a:endParaRPr>
          </a:p>
          <a:p>
            <a:pPr marL="285750" indent="-285750" algn="just">
              <a:buFont typeface="Arial" pitchFamily="34" charset="0"/>
              <a:buChar char="•"/>
            </a:pPr>
            <a:r>
              <a:rPr lang="es-ES" altLang="es-PE" sz="1400" dirty="0" smtClean="0">
                <a:solidFill>
                  <a:srgbClr val="000066"/>
                </a:solidFill>
              </a:rPr>
              <a:t>La </a:t>
            </a:r>
            <a:r>
              <a:rPr lang="es-ES" altLang="es-PE" sz="1400" dirty="0">
                <a:solidFill>
                  <a:srgbClr val="000066"/>
                </a:solidFill>
              </a:rPr>
              <a:t>función </a:t>
            </a:r>
            <a:r>
              <a:rPr lang="es-ES" altLang="es-PE" sz="1400" dirty="0" smtClean="0">
                <a:solidFill>
                  <a:srgbClr val="000066"/>
                </a:solidFill>
              </a:rPr>
              <a:t>del gestor es que </a:t>
            </a:r>
            <a:r>
              <a:rPr lang="es-ES" altLang="es-PE" sz="1400" dirty="0">
                <a:solidFill>
                  <a:srgbClr val="000066"/>
                </a:solidFill>
              </a:rPr>
              <a:t>da soporte a la actividad de desarrollo del producto para que los desarrolladores </a:t>
            </a:r>
            <a:r>
              <a:rPr lang="es-ES" altLang="es-PE" sz="1400" dirty="0" smtClean="0">
                <a:solidFill>
                  <a:srgbClr val="000066"/>
                </a:solidFill>
              </a:rPr>
              <a:t>tengan </a:t>
            </a:r>
            <a:r>
              <a:rPr lang="es-ES" altLang="es-PE" sz="1400" dirty="0">
                <a:solidFill>
                  <a:srgbClr val="000066"/>
                </a:solidFill>
              </a:rPr>
              <a:t>los espacios de trabajo apropiados para construir y probar su trabajo</a:t>
            </a:r>
            <a:endParaRPr lang="es-ES" altLang="es-PE" sz="1400" dirty="0" smtClean="0">
              <a:solidFill>
                <a:srgbClr val="000066"/>
              </a:solidFill>
            </a:endParaRPr>
          </a:p>
          <a:p>
            <a:pPr marL="285750" indent="-285750" algn="just">
              <a:buFont typeface="Arial" pitchFamily="34" charset="0"/>
              <a:buChar char="•"/>
            </a:pPr>
            <a:endParaRPr lang="es-ES" sz="14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850956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12471</TotalTime>
  <Words>2813</Words>
  <Application>Microsoft Office PowerPoint</Application>
  <PresentationFormat>Presentación en pantalla (4:3)</PresentationFormat>
  <Paragraphs>512</Paragraphs>
  <Slides>36</Slides>
  <Notes>17</Notes>
  <HiddenSlides>0</HiddenSlides>
  <MMClips>0</MMClips>
  <ScaleCrop>false</ScaleCrop>
  <HeadingPairs>
    <vt:vector size="4" baseType="variant">
      <vt:variant>
        <vt:lpstr>Tema</vt:lpstr>
      </vt:variant>
      <vt:variant>
        <vt:i4>1</vt:i4>
      </vt:variant>
      <vt:variant>
        <vt:lpstr>Títulos de diapositiva</vt:lpstr>
      </vt:variant>
      <vt:variant>
        <vt:i4>36</vt:i4>
      </vt:variant>
    </vt:vector>
  </HeadingPairs>
  <TitlesOfParts>
    <vt:vector size="37" baseType="lpstr">
      <vt:lpstr>Concurrencia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L_FebresH</dc:creator>
  <cp:lastModifiedBy>maria</cp:lastModifiedBy>
  <cp:revision>506</cp:revision>
  <dcterms:created xsi:type="dcterms:W3CDTF">2008-06-17T21:38:12Z</dcterms:created>
  <dcterms:modified xsi:type="dcterms:W3CDTF">2015-05-28T20:45:22Z</dcterms:modified>
</cp:coreProperties>
</file>