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56" r:id="rId2"/>
    <p:sldId id="342" r:id="rId3"/>
    <p:sldId id="343" r:id="rId4"/>
    <p:sldId id="278" r:id="rId5"/>
    <p:sldId id="344" r:id="rId6"/>
    <p:sldId id="401" r:id="rId7"/>
    <p:sldId id="402" r:id="rId8"/>
    <p:sldId id="404" r:id="rId9"/>
    <p:sldId id="349" r:id="rId10"/>
    <p:sldId id="345" r:id="rId11"/>
    <p:sldId id="374" r:id="rId12"/>
    <p:sldId id="353" r:id="rId13"/>
    <p:sldId id="354" r:id="rId14"/>
    <p:sldId id="355" r:id="rId15"/>
    <p:sldId id="356" r:id="rId16"/>
    <p:sldId id="411" r:id="rId17"/>
    <p:sldId id="357" r:id="rId18"/>
    <p:sldId id="358" r:id="rId19"/>
    <p:sldId id="361" r:id="rId20"/>
    <p:sldId id="36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08" r:id="rId32"/>
    <p:sldId id="270" r:id="rId33"/>
    <p:sldId id="423" r:id="rId34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7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4" autoAdjust="0"/>
    <p:restoredTop sz="94662" autoAdjust="0"/>
  </p:normalViewPr>
  <p:slideViewPr>
    <p:cSldViewPr>
      <p:cViewPr>
        <p:scale>
          <a:sx n="77" d="100"/>
          <a:sy n="77" d="100"/>
        </p:scale>
        <p:origin x="-117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D4BF9-B9BE-4FA3-920A-E9F5898B0456}" type="datetimeFigureOut">
              <a:rPr lang="es-PE" smtClean="0"/>
              <a:pPr/>
              <a:t>22/07/2015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14E1E-AF09-45DB-99BC-08F4AFB8D9CE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0295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5572-87A9-4AEA-8E8D-9287083D48BA}" type="datetimeFigureOut">
              <a:rPr lang="es-PE" smtClean="0"/>
              <a:pPr/>
              <a:t>22/07/2015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3E66-6F96-4785-B922-201FFE8132C7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5572-87A9-4AEA-8E8D-9287083D48BA}" type="datetimeFigureOut">
              <a:rPr lang="es-PE" smtClean="0"/>
              <a:pPr/>
              <a:t>22/07/2015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3E66-6F96-4785-B922-201FFE8132C7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5572-87A9-4AEA-8E8D-9287083D48BA}" type="datetimeFigureOut">
              <a:rPr lang="es-PE" smtClean="0"/>
              <a:pPr/>
              <a:t>22/07/2015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3E66-6F96-4785-B922-201FFE8132C7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5572-87A9-4AEA-8E8D-9287083D48BA}" type="datetimeFigureOut">
              <a:rPr lang="es-PE" smtClean="0"/>
              <a:pPr/>
              <a:t>22/07/2015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3E66-6F96-4785-B922-201FFE8132C7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5572-87A9-4AEA-8E8D-9287083D48BA}" type="datetimeFigureOut">
              <a:rPr lang="es-PE" smtClean="0"/>
              <a:pPr/>
              <a:t>22/07/2015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3E66-6F96-4785-B922-201FFE8132C7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5572-87A9-4AEA-8E8D-9287083D48BA}" type="datetimeFigureOut">
              <a:rPr lang="es-PE" smtClean="0"/>
              <a:pPr/>
              <a:t>22/07/2015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3E66-6F96-4785-B922-201FFE8132C7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5572-87A9-4AEA-8E8D-9287083D48BA}" type="datetimeFigureOut">
              <a:rPr lang="es-PE" smtClean="0"/>
              <a:pPr/>
              <a:t>22/07/2015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3E66-6F96-4785-B922-201FFE8132C7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5572-87A9-4AEA-8E8D-9287083D48BA}" type="datetimeFigureOut">
              <a:rPr lang="es-PE" smtClean="0"/>
              <a:pPr/>
              <a:t>22/07/2015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3E66-6F96-4785-B922-201FFE8132C7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5572-87A9-4AEA-8E8D-9287083D48BA}" type="datetimeFigureOut">
              <a:rPr lang="es-PE" smtClean="0"/>
              <a:pPr/>
              <a:t>22/07/2015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3E66-6F96-4785-B922-201FFE8132C7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5572-87A9-4AEA-8E8D-9287083D48BA}" type="datetimeFigureOut">
              <a:rPr lang="es-PE" smtClean="0"/>
              <a:pPr/>
              <a:t>22/07/2015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3E66-6F96-4785-B922-201FFE8132C7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5572-87A9-4AEA-8E8D-9287083D48BA}" type="datetimeFigureOut">
              <a:rPr lang="es-PE" smtClean="0"/>
              <a:pPr/>
              <a:t>22/07/2015</a:t>
            </a:fld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373E66-6F96-4785-B922-201FFE8132C7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9373E66-6F96-4785-B922-201FFE8132C7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2355572-87A9-4AEA-8E8D-9287083D48BA}" type="datetimeFigureOut">
              <a:rPr lang="es-PE" smtClean="0"/>
              <a:pPr/>
              <a:t>22/07/2015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bvacontinentallifemiles.pe/wp-login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993823" y="4490146"/>
            <a:ext cx="5472608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MX" sz="7200" b="1" dirty="0" smtClean="0">
                <a:solidFill>
                  <a:schemeClr val="tx2"/>
                </a:solidFill>
                <a:latin typeface="Ostrich Sans Rounded" panose="02000508000000020004" pitchFamily="2" charset="0"/>
              </a:rPr>
              <a:t>Vamos ya!</a:t>
            </a:r>
            <a:endParaRPr lang="es-PE" sz="7200" b="1" dirty="0">
              <a:solidFill>
                <a:schemeClr val="tx2"/>
              </a:solidFill>
              <a:latin typeface="Ostrich Sans Rounded" panose="02000508000000020004" pitchFamily="2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547664" y="332656"/>
            <a:ext cx="6624736" cy="2130094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accent6">
                    <a:lumMod val="75000"/>
                  </a:schemeClr>
                </a:solidFill>
              </a:rPr>
              <a:t>Creative Cheese Game</a:t>
            </a:r>
            <a:endParaRPr lang="es-ES" sz="7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77799" y="2924944"/>
            <a:ext cx="5904656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MX" sz="7200" b="1" dirty="0" smtClean="0">
                <a:solidFill>
                  <a:srgbClr val="FF0000"/>
                </a:solidFill>
                <a:latin typeface="Ostrich Sans Rounded" panose="02000508000000020004" pitchFamily="2" charset="0"/>
              </a:rPr>
              <a:t>Manual de usuario</a:t>
            </a:r>
            <a:endParaRPr lang="es-PE" sz="7200" b="1" dirty="0">
              <a:solidFill>
                <a:srgbClr val="FF0000"/>
              </a:solidFill>
              <a:latin typeface="Ostrich Sans Rounded" panose="02000508000000020004" pitchFamily="2" charset="0"/>
            </a:endParaRPr>
          </a:p>
        </p:txBody>
      </p:sp>
      <p:pic>
        <p:nvPicPr>
          <p:cNvPr id="6" name="image07.jpg" descr="r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27530"/>
            <a:ext cx="9810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42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83568" y="274638"/>
            <a:ext cx="80032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dirty="0" smtClean="0">
                <a:solidFill>
                  <a:schemeClr val="accent1">
                    <a:lumMod val="75000"/>
                  </a:schemeClr>
                </a:solidFill>
              </a:rPr>
              <a:t>Estructura de la sección Post</a:t>
            </a:r>
            <a:endParaRPr lang="es-PE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41" y="2204864"/>
            <a:ext cx="6648919" cy="38822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4478" y="1665674"/>
            <a:ext cx="7631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6"/>
              </a:buClr>
              <a:buSzPct val="150000"/>
              <a:buBlip>
                <a:blip r:embed="rId3"/>
              </a:buBlip>
            </a:pPr>
            <a:r>
              <a:rPr lang="es-ES" dirty="0" smtClean="0">
                <a:latin typeface="Lane - Narrow"/>
              </a:rPr>
              <a:t> A </a:t>
            </a:r>
            <a:r>
              <a:rPr lang="es-ES" dirty="0">
                <a:latin typeface="Lane - Narrow"/>
              </a:rPr>
              <a:t>continuación pondremos la estructura de la sección </a:t>
            </a:r>
            <a:r>
              <a:rPr lang="es-ES" b="1" dirty="0">
                <a:latin typeface="Lane - Narrow"/>
              </a:rPr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334425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83568" y="274638"/>
            <a:ext cx="80032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dirty="0" smtClean="0">
                <a:solidFill>
                  <a:schemeClr val="accent1">
                    <a:lumMod val="75000"/>
                  </a:schemeClr>
                </a:solidFill>
              </a:rPr>
              <a:t>Campos específicos administrables</a:t>
            </a:r>
            <a:endParaRPr lang="es-PE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943869"/>
            <a:ext cx="1543050" cy="981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79799" y="1858431"/>
            <a:ext cx="59046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6"/>
              </a:buClr>
              <a:buSzPct val="150000"/>
              <a:buBlip>
                <a:blip r:embed="rId3"/>
              </a:buBlip>
            </a:pPr>
            <a:r>
              <a:rPr lang="es-ES" dirty="0" smtClean="0">
                <a:latin typeface="Lane - Narrow"/>
              </a:rPr>
              <a:t> </a:t>
            </a:r>
            <a:r>
              <a:rPr lang="es-ES" sz="1600" dirty="0" smtClean="0">
                <a:latin typeface="Lane - Narrow"/>
              </a:rPr>
              <a:t>En </a:t>
            </a:r>
            <a:r>
              <a:rPr lang="es-ES" sz="1600" dirty="0">
                <a:latin typeface="Lane - Narrow"/>
              </a:rPr>
              <a:t>la aplicación web se requieren crear páginas especificas para contenidos diferentes, aquí podremos editar y rellenar ciertos campos personalizados para cada página </a:t>
            </a:r>
            <a:r>
              <a:rPr lang="es-ES" sz="1600" dirty="0" smtClean="0">
                <a:latin typeface="Lane - Narrow"/>
              </a:rPr>
              <a:t>creada.</a:t>
            </a:r>
          </a:p>
          <a:p>
            <a:pPr algn="just">
              <a:buClr>
                <a:schemeClr val="accent6"/>
              </a:buClr>
              <a:buSzPct val="150000"/>
            </a:pPr>
            <a:endParaRPr lang="es-ES" sz="1600" dirty="0" smtClean="0">
              <a:latin typeface="Lane - Narrow"/>
            </a:endParaRPr>
          </a:p>
          <a:p>
            <a:pPr algn="just">
              <a:buClr>
                <a:schemeClr val="accent6"/>
              </a:buClr>
              <a:buSzPct val="150000"/>
              <a:buBlip>
                <a:blip r:embed="rId3"/>
              </a:buBlip>
            </a:pPr>
            <a:r>
              <a:rPr lang="es-ES" sz="1600" dirty="0" smtClean="0">
                <a:latin typeface="Lane - Narrow"/>
              </a:rPr>
              <a:t> A </a:t>
            </a:r>
            <a:r>
              <a:rPr lang="es-ES" sz="1600" dirty="0">
                <a:latin typeface="Lane - Narrow"/>
              </a:rPr>
              <a:t>continuación pondremos la estructura de la sección </a:t>
            </a:r>
            <a:r>
              <a:rPr lang="es-ES" sz="1600" b="1" dirty="0" err="1">
                <a:latin typeface="Lane - Narrow"/>
              </a:rPr>
              <a:t>Pages</a:t>
            </a:r>
            <a:endParaRPr lang="es-ES" sz="1600" b="1" dirty="0">
              <a:latin typeface="Lane - Narrow"/>
            </a:endParaRPr>
          </a:p>
          <a:p>
            <a:pPr algn="just">
              <a:buClr>
                <a:schemeClr val="accent6"/>
              </a:buClr>
              <a:buSzPct val="150000"/>
              <a:buBlip>
                <a:blip r:embed="rId3"/>
              </a:buBlip>
            </a:pPr>
            <a:endParaRPr lang="es-ES" dirty="0">
              <a:latin typeface="Lane - Narrow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911" y="3250551"/>
            <a:ext cx="5327402" cy="29867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89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01359" y="3535848"/>
            <a:ext cx="66451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6"/>
              </a:buClr>
              <a:buSzPct val="150000"/>
              <a:buBlip>
                <a:blip r:embed="rId2"/>
              </a:buBlip>
            </a:pPr>
            <a:r>
              <a:rPr lang="es-ES" dirty="0" smtClean="0">
                <a:latin typeface="Lane - Narrow"/>
              </a:rPr>
              <a:t> Después </a:t>
            </a:r>
            <a:r>
              <a:rPr lang="es-ES" dirty="0">
                <a:latin typeface="Lane - Narrow"/>
              </a:rPr>
              <a:t>haga clic en el botón </a:t>
            </a:r>
            <a:endParaRPr lang="es-ES" dirty="0" smtClean="0">
              <a:latin typeface="Lane - Narrow"/>
            </a:endParaRPr>
          </a:p>
          <a:p>
            <a:pPr algn="just">
              <a:buClr>
                <a:schemeClr val="accent6"/>
              </a:buClr>
              <a:buSzPct val="150000"/>
            </a:pPr>
            <a:endParaRPr lang="es-ES" dirty="0" smtClean="0">
              <a:latin typeface="Lane - Narrow"/>
            </a:endParaRPr>
          </a:p>
          <a:p>
            <a:pPr algn="just">
              <a:buClr>
                <a:schemeClr val="accent6"/>
              </a:buClr>
              <a:buSzPct val="150000"/>
              <a:buBlip>
                <a:blip r:embed="rId2"/>
              </a:buBlip>
            </a:pPr>
            <a:r>
              <a:rPr lang="es-ES" dirty="0" smtClean="0">
                <a:latin typeface="Lane - Narrow"/>
              </a:rPr>
              <a:t> Aparecerá </a:t>
            </a:r>
            <a:r>
              <a:rPr lang="es-ES" dirty="0">
                <a:latin typeface="Lane - Narrow"/>
              </a:rPr>
              <a:t>un contenedor con bordes punteados, dar clic en el  </a:t>
            </a:r>
            <a:r>
              <a:rPr lang="es-ES" dirty="0" smtClean="0">
                <a:latin typeface="Lane - Narrow"/>
              </a:rPr>
              <a:t>botón                        y </a:t>
            </a:r>
            <a:r>
              <a:rPr lang="es-ES" dirty="0">
                <a:latin typeface="Lane - Narrow"/>
              </a:rPr>
              <a:t>seleccione su archivo que quiera subir</a:t>
            </a:r>
            <a:r>
              <a:rPr lang="es-ES" dirty="0" smtClean="0">
                <a:latin typeface="Lane - Narrow"/>
              </a:rPr>
              <a:t>.</a:t>
            </a:r>
            <a:endParaRPr lang="es-ES" dirty="0">
              <a:latin typeface="Lane - Narrow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45232" y="413792"/>
            <a:ext cx="80032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>
                <a:solidFill>
                  <a:schemeClr val="accent1">
                    <a:lumMod val="75000"/>
                  </a:schemeClr>
                </a:solidFill>
              </a:rPr>
              <a:t>Cómo agregar imágenes, videos y </a:t>
            </a:r>
            <a:r>
              <a:rPr lang="es-ES_tradnl" dirty="0" err="1" smtClean="0">
                <a:solidFill>
                  <a:schemeClr val="accent1">
                    <a:lumMod val="75000"/>
                  </a:schemeClr>
                </a:solidFill>
              </a:rPr>
              <a:t>pdfs</a:t>
            </a:r>
            <a:endParaRPr lang="es-ES_tradnl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848" y="2299771"/>
            <a:ext cx="1524000" cy="971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573016"/>
            <a:ext cx="7048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122" y="4437112"/>
            <a:ext cx="1212726" cy="33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01359" y="1768142"/>
            <a:ext cx="66451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6"/>
              </a:buClr>
              <a:buSzPct val="150000"/>
              <a:buBlip>
                <a:blip r:embed="rId2"/>
              </a:buBlip>
            </a:pPr>
            <a:r>
              <a:rPr lang="es-ES" dirty="0" smtClean="0">
                <a:latin typeface="Lane - Narrow"/>
              </a:rPr>
              <a:t> </a:t>
            </a:r>
            <a:r>
              <a:rPr lang="es-ES" dirty="0">
                <a:latin typeface="Lane - Narrow"/>
              </a:rPr>
              <a:t>Diríjase al menú vertical izquierdo y seleccione </a:t>
            </a:r>
            <a:r>
              <a:rPr lang="es-ES" b="1" dirty="0" smtClean="0">
                <a:latin typeface="Lane - Narrow"/>
              </a:rPr>
              <a:t>Media</a:t>
            </a:r>
            <a:endParaRPr lang="es-ES" b="1" dirty="0">
              <a:latin typeface="Lane - Narrow"/>
            </a:endParaRPr>
          </a:p>
        </p:txBody>
      </p:sp>
    </p:spTree>
    <p:extLst>
      <p:ext uri="{BB962C8B-B14F-4D97-AF65-F5344CB8AC3E}">
        <p14:creationId xmlns:p14="http://schemas.microsoft.com/office/powerpoint/2010/main" val="343050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745232" y="413792"/>
            <a:ext cx="80032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>
                <a:solidFill>
                  <a:schemeClr val="accent1">
                    <a:lumMod val="75000"/>
                  </a:schemeClr>
                </a:solidFill>
              </a:rPr>
              <a:t>Cómo agregar imágenes, videos y </a:t>
            </a:r>
            <a:r>
              <a:rPr lang="es-ES_tradnl" dirty="0" err="1" smtClean="0">
                <a:solidFill>
                  <a:schemeClr val="accent1">
                    <a:lumMod val="75000"/>
                  </a:schemeClr>
                </a:solidFill>
              </a:rPr>
              <a:t>pdfs</a:t>
            </a:r>
            <a:endParaRPr lang="es-ES_tradnl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098" y="3079998"/>
            <a:ext cx="2657475" cy="781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196" y="4411960"/>
            <a:ext cx="1057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797" y="5527112"/>
            <a:ext cx="13620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745232" y="1770779"/>
            <a:ext cx="77872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6"/>
              </a:buClr>
              <a:buSzPct val="150000"/>
              <a:buBlip>
                <a:blip r:embed="rId5"/>
              </a:buBlip>
            </a:pPr>
            <a:r>
              <a:rPr lang="es-ES" dirty="0" smtClean="0">
                <a:latin typeface="Lane - Narrow"/>
              </a:rPr>
              <a:t> También </a:t>
            </a:r>
            <a:r>
              <a:rPr lang="es-ES" dirty="0">
                <a:latin typeface="Lane - Narrow"/>
              </a:rPr>
              <a:t>se pueden subir y seleccionar imágenes desde un </a:t>
            </a:r>
            <a:r>
              <a:rPr lang="es-ES" b="1" dirty="0">
                <a:latin typeface="Lane - Narrow"/>
              </a:rPr>
              <a:t>PAGE</a:t>
            </a:r>
            <a:r>
              <a:rPr lang="es-ES" dirty="0">
                <a:latin typeface="Lane - Narrow"/>
              </a:rPr>
              <a:t> o </a:t>
            </a:r>
            <a:r>
              <a:rPr lang="es-ES" b="1" dirty="0">
                <a:latin typeface="Lane - Narrow"/>
              </a:rPr>
              <a:t>POST</a:t>
            </a:r>
            <a:r>
              <a:rPr lang="es-ES" dirty="0">
                <a:latin typeface="Lane - Narrow"/>
              </a:rPr>
              <a:t>. Cree o edite cualquiera de estos tipo de documentos , en la parte derecha observará un panel con varias separaciones, busque la separación </a:t>
            </a:r>
            <a:r>
              <a:rPr lang="es-ES" b="1" dirty="0" err="1">
                <a:latin typeface="Lane - Narrow"/>
              </a:rPr>
              <a:t>Feature</a:t>
            </a:r>
            <a:r>
              <a:rPr lang="es-ES" b="1" dirty="0">
                <a:latin typeface="Lane - Narrow"/>
              </a:rPr>
              <a:t> </a:t>
            </a:r>
            <a:r>
              <a:rPr lang="es-ES" b="1" dirty="0" err="1">
                <a:latin typeface="Lane - Narrow"/>
              </a:rPr>
              <a:t>Image</a:t>
            </a:r>
            <a:endParaRPr lang="es-ES" b="1" dirty="0">
              <a:latin typeface="Lane - Narrow"/>
            </a:endParaRPr>
          </a:p>
          <a:p>
            <a:pPr algn="just">
              <a:buClr>
                <a:schemeClr val="accent6"/>
              </a:buClr>
              <a:buSzPct val="150000"/>
              <a:buBlip>
                <a:blip r:embed="rId5"/>
              </a:buBlip>
            </a:pPr>
            <a:endParaRPr lang="es-ES" b="1" dirty="0">
              <a:latin typeface="Lane - Narro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5232" y="3994687"/>
            <a:ext cx="7787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6"/>
              </a:buClr>
              <a:buSzPct val="150000"/>
              <a:buBlip>
                <a:blip r:embed="rId5"/>
              </a:buBlip>
            </a:pPr>
            <a:r>
              <a:rPr lang="es-ES" dirty="0" smtClean="0">
                <a:latin typeface="Lane - Narrow"/>
              </a:rPr>
              <a:t> Haga </a:t>
            </a:r>
            <a:r>
              <a:rPr lang="es-ES" dirty="0">
                <a:latin typeface="Lane - Narrow"/>
              </a:rPr>
              <a:t>clic en </a:t>
            </a:r>
            <a:r>
              <a:rPr lang="es-ES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Lane - Narrow"/>
              </a:rPr>
              <a:t>Set </a:t>
            </a:r>
            <a:r>
              <a:rPr lang="es-ES" u="sng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ane - Narrow"/>
              </a:rPr>
              <a:t>feature</a:t>
            </a:r>
            <a:r>
              <a:rPr lang="es-ES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Lane - Narrow"/>
              </a:rPr>
              <a:t> </a:t>
            </a:r>
            <a:r>
              <a:rPr lang="es-ES" u="sng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ane - Narrow"/>
              </a:rPr>
              <a:t>image</a:t>
            </a:r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  <a:latin typeface="Lane - Narrow"/>
              </a:rPr>
              <a:t> </a:t>
            </a:r>
            <a:r>
              <a:rPr lang="es-ES" dirty="0">
                <a:latin typeface="Lane - Narrow"/>
              </a:rPr>
              <a:t>y seleccione una imagen. Si desea subir una  nueva imagen dar clic </a:t>
            </a:r>
            <a:r>
              <a:rPr lang="es-ES" dirty="0" smtClean="0">
                <a:latin typeface="Lane - Narrow"/>
              </a:rPr>
              <a:t>en</a:t>
            </a:r>
            <a:endParaRPr lang="es-ES" dirty="0">
              <a:latin typeface="Lane - Narrow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5260" y="5005520"/>
            <a:ext cx="7787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6"/>
              </a:buClr>
              <a:buSzPct val="150000"/>
              <a:buBlip>
                <a:blip r:embed="rId5"/>
              </a:buBlip>
            </a:pPr>
            <a:r>
              <a:rPr lang="es-ES" dirty="0" smtClean="0">
                <a:latin typeface="Lane - Narrow"/>
              </a:rPr>
              <a:t> Al </a:t>
            </a:r>
            <a:r>
              <a:rPr lang="es-ES" dirty="0">
                <a:latin typeface="Lane - Narrow"/>
              </a:rPr>
              <a:t>final para confirmar la selección de la  imagen dar clic en </a:t>
            </a:r>
          </a:p>
          <a:p>
            <a:pPr algn="just">
              <a:buClr>
                <a:schemeClr val="accent6"/>
              </a:buClr>
              <a:buSzPct val="150000"/>
              <a:buBlip>
                <a:blip r:embed="rId5"/>
              </a:buBlip>
            </a:pPr>
            <a:endParaRPr lang="es-ES" dirty="0" smtClean="0">
              <a:latin typeface="Lane - Narrow"/>
            </a:endParaRPr>
          </a:p>
        </p:txBody>
      </p:sp>
    </p:spTree>
    <p:extLst>
      <p:ext uri="{BB962C8B-B14F-4D97-AF65-F5344CB8AC3E}">
        <p14:creationId xmlns:p14="http://schemas.microsoft.com/office/powerpoint/2010/main" val="99571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5232" y="3898368"/>
            <a:ext cx="77872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6"/>
              </a:buClr>
              <a:buSzPct val="150000"/>
              <a:buBlip>
                <a:blip r:embed="rId2"/>
              </a:buBlip>
            </a:pPr>
            <a:r>
              <a:rPr lang="es-ES" dirty="0" smtClean="0">
                <a:latin typeface="Lane - Narrow"/>
              </a:rPr>
              <a:t> Para </a:t>
            </a:r>
            <a:r>
              <a:rPr lang="es-ES" dirty="0">
                <a:latin typeface="Lane - Narrow"/>
              </a:rPr>
              <a:t>agregar nuevas promociones , clic en el </a:t>
            </a:r>
            <a:r>
              <a:rPr lang="es-ES" dirty="0" smtClean="0">
                <a:latin typeface="Lane - Narrow"/>
              </a:rPr>
              <a:t>botón</a:t>
            </a:r>
          </a:p>
          <a:p>
            <a:pPr algn="just">
              <a:buClr>
                <a:schemeClr val="accent6"/>
              </a:buClr>
              <a:buSzPct val="150000"/>
            </a:pPr>
            <a:endParaRPr lang="es-ES" dirty="0" smtClean="0">
              <a:latin typeface="Lane - Narrow"/>
            </a:endParaRPr>
          </a:p>
          <a:p>
            <a:pPr algn="just">
              <a:buClr>
                <a:schemeClr val="accent6"/>
              </a:buClr>
              <a:buSzPct val="150000"/>
              <a:buBlip>
                <a:blip r:embed="rId2"/>
              </a:buBlip>
            </a:pPr>
            <a:r>
              <a:rPr lang="es-ES" dirty="0">
                <a:latin typeface="Lane - Narrow"/>
              </a:rPr>
              <a:t> </a:t>
            </a:r>
            <a:r>
              <a:rPr lang="es-ES" dirty="0" smtClean="0">
                <a:latin typeface="Lane - Narrow"/>
              </a:rPr>
              <a:t>Para </a:t>
            </a:r>
            <a:r>
              <a:rPr lang="es-ES" dirty="0">
                <a:latin typeface="Lane - Narrow"/>
              </a:rPr>
              <a:t>editar una promoción, solo posicione el cursor encima del nombre y  haga clic en Edit.</a:t>
            </a:r>
          </a:p>
          <a:p>
            <a:pPr algn="just">
              <a:buClr>
                <a:schemeClr val="accent6"/>
              </a:buClr>
              <a:buSzPct val="150000"/>
              <a:buBlip>
                <a:blip r:embed="rId2"/>
              </a:buBlip>
            </a:pPr>
            <a:endParaRPr lang="es-ES" dirty="0" smtClean="0">
              <a:latin typeface="Lane - Narrow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45232" y="413792"/>
            <a:ext cx="80032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>
                <a:solidFill>
                  <a:schemeClr val="accent1">
                    <a:lumMod val="75000"/>
                  </a:schemeClr>
                </a:solidFill>
              </a:rPr>
              <a:t>Cómo agregar PROMOCIONES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973438"/>
            <a:ext cx="7048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886" y="5085183"/>
            <a:ext cx="2247900" cy="581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571" y="2334766"/>
            <a:ext cx="153352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745232" y="1825452"/>
            <a:ext cx="7787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6"/>
              </a:buClr>
              <a:buSzPct val="150000"/>
              <a:buBlip>
                <a:blip r:embed="rId2"/>
              </a:buBlip>
            </a:pPr>
            <a:r>
              <a:rPr lang="es-ES" dirty="0" smtClean="0">
                <a:latin typeface="Lane - Narrow"/>
              </a:rPr>
              <a:t> Diríjase </a:t>
            </a:r>
            <a:r>
              <a:rPr lang="es-ES" dirty="0">
                <a:latin typeface="Lane - Narrow"/>
              </a:rPr>
              <a:t>al menú vertical izquierdo y seleccione </a:t>
            </a:r>
            <a:r>
              <a:rPr lang="es-ES" b="1" dirty="0" smtClean="0">
                <a:latin typeface="Lane - Narrow"/>
              </a:rPr>
              <a:t>Promociones</a:t>
            </a:r>
            <a:endParaRPr lang="es-ES" dirty="0" smtClean="0">
              <a:latin typeface="Lane - Narrow"/>
            </a:endParaRPr>
          </a:p>
        </p:txBody>
      </p:sp>
    </p:spTree>
    <p:extLst>
      <p:ext uri="{BB962C8B-B14F-4D97-AF65-F5344CB8AC3E}">
        <p14:creationId xmlns:p14="http://schemas.microsoft.com/office/powerpoint/2010/main" val="320001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83568" y="274638"/>
            <a:ext cx="80032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dirty="0" smtClean="0">
                <a:solidFill>
                  <a:schemeClr val="accent1">
                    <a:lumMod val="75000"/>
                  </a:schemeClr>
                </a:solidFill>
              </a:rPr>
              <a:t>Estructura de la sección promociones</a:t>
            </a:r>
            <a:endParaRPr lang="es-PE" sz="40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26" y="1700808"/>
            <a:ext cx="7716316" cy="42529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67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769" y="3429000"/>
            <a:ext cx="25717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45232" y="413792"/>
            <a:ext cx="80032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000" dirty="0" smtClean="0">
                <a:solidFill>
                  <a:schemeClr val="accent1">
                    <a:lumMod val="75000"/>
                  </a:schemeClr>
                </a:solidFill>
              </a:rPr>
              <a:t>Estructura de la sección promociones</a:t>
            </a:r>
          </a:p>
        </p:txBody>
      </p:sp>
      <p:sp>
        <p:nvSpPr>
          <p:cNvPr id="9" name="Rectangle 8"/>
          <p:cNvSpPr/>
          <p:nvPr/>
        </p:nvSpPr>
        <p:spPr>
          <a:xfrm>
            <a:off x="778119" y="1768328"/>
            <a:ext cx="7787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6"/>
              </a:buClr>
              <a:buSzPct val="150000"/>
              <a:buBlip>
                <a:blip r:embed="rId3"/>
              </a:buBlip>
            </a:pPr>
            <a:r>
              <a:rPr lang="es-ES" dirty="0" smtClean="0">
                <a:latin typeface="Lane - Narrow"/>
              </a:rPr>
              <a:t> Para añadir el </a:t>
            </a:r>
            <a:r>
              <a:rPr lang="es-ES" dirty="0" err="1">
                <a:latin typeface="Lane - Narrow"/>
              </a:rPr>
              <a:t>F</a:t>
            </a:r>
            <a:r>
              <a:rPr lang="es-ES" dirty="0" err="1" smtClean="0">
                <a:latin typeface="Lane - Narrow"/>
              </a:rPr>
              <a:t>eature</a:t>
            </a:r>
            <a:r>
              <a:rPr lang="es-ES" dirty="0" smtClean="0">
                <a:latin typeface="Lane - Narrow"/>
              </a:rPr>
              <a:t> </a:t>
            </a:r>
            <a:r>
              <a:rPr lang="es-ES" dirty="0" err="1" smtClean="0">
                <a:latin typeface="Lane - Narrow"/>
              </a:rPr>
              <a:t>image</a:t>
            </a:r>
            <a:r>
              <a:rPr lang="es-ES" dirty="0" smtClean="0">
                <a:latin typeface="Lane - Narrow"/>
              </a:rPr>
              <a:t> 3 sigue las siguientes instrucciones:</a:t>
            </a:r>
            <a:endParaRPr lang="es-ES" dirty="0">
              <a:latin typeface="Lane - Narrow"/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961256" y="2267580"/>
            <a:ext cx="72111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6"/>
              </a:buClr>
              <a:buSzPct val="150000"/>
              <a:buBlip>
                <a:blip r:embed="rId3"/>
              </a:buBlip>
            </a:pPr>
            <a:r>
              <a:rPr lang="es-ES" dirty="0">
                <a:latin typeface="Lane - Narrow"/>
              </a:rPr>
              <a:t> </a:t>
            </a:r>
            <a:r>
              <a:rPr lang="es-ES" dirty="0" smtClean="0">
                <a:latin typeface="Lane - Narrow"/>
              </a:rPr>
              <a:t>Edite o cree una promoción y diríjase al panel derecho.</a:t>
            </a:r>
          </a:p>
          <a:p>
            <a:pPr algn="just">
              <a:buClr>
                <a:schemeClr val="accent6"/>
              </a:buClr>
              <a:buSzPct val="150000"/>
            </a:pPr>
            <a:endParaRPr lang="es-ES" dirty="0" smtClean="0">
              <a:latin typeface="Lane - Narrow"/>
            </a:endParaRPr>
          </a:p>
          <a:p>
            <a:pPr algn="just">
              <a:buClr>
                <a:schemeClr val="accent6"/>
              </a:buClr>
              <a:buSzPct val="150000"/>
              <a:buBlip>
                <a:blip r:embed="rId3"/>
              </a:buBlip>
            </a:pPr>
            <a:r>
              <a:rPr lang="es-ES" dirty="0">
                <a:latin typeface="Lane - Narrow"/>
              </a:rPr>
              <a:t> </a:t>
            </a:r>
            <a:r>
              <a:rPr lang="es-ES" dirty="0" smtClean="0">
                <a:latin typeface="Lane - Narrow"/>
              </a:rPr>
              <a:t>Busque una sección llamada </a:t>
            </a:r>
            <a:r>
              <a:rPr lang="es-ES" dirty="0" err="1" smtClean="0">
                <a:latin typeface="Lane - Narrow"/>
              </a:rPr>
              <a:t>Feature</a:t>
            </a:r>
            <a:r>
              <a:rPr lang="es-ES" dirty="0" smtClean="0">
                <a:latin typeface="Lane - Narrow"/>
              </a:rPr>
              <a:t> </a:t>
            </a:r>
            <a:r>
              <a:rPr lang="es-ES" dirty="0" err="1" smtClean="0">
                <a:latin typeface="Lane - Narrow"/>
              </a:rPr>
              <a:t>Image</a:t>
            </a:r>
            <a:r>
              <a:rPr lang="es-ES" dirty="0" smtClean="0">
                <a:latin typeface="Lane - Narrow"/>
              </a:rPr>
              <a:t> 2 </a:t>
            </a:r>
          </a:p>
          <a:p>
            <a:pPr algn="just">
              <a:buClr>
                <a:schemeClr val="accent6"/>
              </a:buClr>
              <a:buSzPct val="150000"/>
              <a:buBlip>
                <a:blip r:embed="rId3"/>
              </a:buBlip>
            </a:pPr>
            <a:endParaRPr lang="es-ES" dirty="0">
              <a:latin typeface="Lane - Narrow"/>
            </a:endParaRPr>
          </a:p>
          <a:p>
            <a:pPr algn="just">
              <a:buClr>
                <a:schemeClr val="accent6"/>
              </a:buClr>
              <a:buSzPct val="150000"/>
              <a:buBlip>
                <a:blip r:embed="rId3"/>
              </a:buBlip>
            </a:pPr>
            <a:r>
              <a:rPr lang="es-ES" dirty="0" smtClean="0">
                <a:latin typeface="Lane - Narrow"/>
              </a:rPr>
              <a:t> Haga clic en la cruz azul     para añadir un nuevo </a:t>
            </a:r>
            <a:r>
              <a:rPr lang="es-ES" dirty="0" err="1" smtClean="0">
                <a:latin typeface="Lane - Narrow"/>
              </a:rPr>
              <a:t>Feature</a:t>
            </a:r>
            <a:r>
              <a:rPr lang="es-ES" dirty="0" smtClean="0">
                <a:latin typeface="Lane - Narrow"/>
              </a:rPr>
              <a:t> </a:t>
            </a:r>
            <a:r>
              <a:rPr lang="es-ES" dirty="0" err="1" smtClean="0">
                <a:latin typeface="Lane - Narrow"/>
              </a:rPr>
              <a:t>Image</a:t>
            </a:r>
            <a:r>
              <a:rPr lang="es-ES" dirty="0" smtClean="0">
                <a:latin typeface="Lane - Narrow"/>
              </a:rPr>
              <a:t> 3</a:t>
            </a:r>
            <a:endParaRPr lang="es-ES" dirty="0">
              <a:latin typeface="Lane - Narrow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86" y="3861048"/>
            <a:ext cx="6038850" cy="23431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396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745232" y="413792"/>
            <a:ext cx="80032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000" dirty="0" smtClean="0">
                <a:solidFill>
                  <a:schemeClr val="accent1">
                    <a:lumMod val="75000"/>
                  </a:schemeClr>
                </a:solidFill>
              </a:rPr>
              <a:t>Estructura de la sección promociones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28181"/>
            <a:ext cx="5476875" cy="904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611" y="4869160"/>
            <a:ext cx="6210300" cy="771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78119" y="1768328"/>
            <a:ext cx="77872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6"/>
              </a:buClr>
              <a:buSzPct val="150000"/>
              <a:buBlip>
                <a:blip r:embed="rId4"/>
              </a:buBlip>
            </a:pPr>
            <a:r>
              <a:rPr lang="es-ES" dirty="0" smtClean="0">
                <a:latin typeface="Lane - Narrow"/>
              </a:rPr>
              <a:t> Cada </a:t>
            </a:r>
            <a:r>
              <a:rPr lang="es-ES" dirty="0">
                <a:latin typeface="Lane - Narrow"/>
              </a:rPr>
              <a:t>promoción posee diversos campos editables que serán explicados con detalle a continuación</a:t>
            </a:r>
            <a:r>
              <a:rPr lang="es-ES" dirty="0" smtClean="0">
                <a:latin typeface="Lane - Narrow"/>
              </a:rPr>
              <a:t>:</a:t>
            </a:r>
          </a:p>
          <a:p>
            <a:pPr algn="just">
              <a:buClr>
                <a:schemeClr val="accent6"/>
              </a:buClr>
              <a:buSzPct val="150000"/>
              <a:buBlip>
                <a:blip r:embed="rId4"/>
              </a:buBlip>
            </a:pPr>
            <a:endParaRPr lang="es-ES" dirty="0">
              <a:latin typeface="Lane - Narrow"/>
            </a:endParaRPr>
          </a:p>
          <a:p>
            <a:pPr algn="just">
              <a:buClr>
                <a:schemeClr val="accent6"/>
              </a:buClr>
              <a:buSzPct val="150000"/>
              <a:buBlip>
                <a:blip r:embed="rId4"/>
              </a:buBlip>
            </a:pPr>
            <a:r>
              <a:rPr lang="es-ES" b="1" dirty="0" smtClean="0">
                <a:latin typeface="Lane - Narrow"/>
              </a:rPr>
              <a:t> Título:</a:t>
            </a:r>
          </a:p>
          <a:p>
            <a:pPr algn="just">
              <a:buClr>
                <a:schemeClr val="accent6"/>
              </a:buClr>
              <a:buSzPct val="150000"/>
              <a:buBlip>
                <a:blip r:embed="rId4"/>
              </a:buBlip>
            </a:pPr>
            <a:endParaRPr lang="es-ES" b="1" dirty="0">
              <a:latin typeface="Lane - Narrow"/>
            </a:endParaRPr>
          </a:p>
          <a:p>
            <a:pPr algn="just">
              <a:buClr>
                <a:schemeClr val="accent6"/>
              </a:buClr>
              <a:buSzPct val="150000"/>
              <a:buBlip>
                <a:blip r:embed="rId4"/>
              </a:buBlip>
            </a:pPr>
            <a:endParaRPr lang="es-ES" b="1" dirty="0" smtClean="0">
              <a:latin typeface="Lane - Narrow"/>
            </a:endParaRPr>
          </a:p>
          <a:p>
            <a:pPr algn="just">
              <a:buClr>
                <a:schemeClr val="accent6"/>
              </a:buClr>
              <a:buSzPct val="150000"/>
              <a:buBlip>
                <a:blip r:embed="rId4"/>
              </a:buBlip>
            </a:pPr>
            <a:endParaRPr lang="es-ES" b="1" dirty="0">
              <a:latin typeface="Lane - Narrow"/>
            </a:endParaRPr>
          </a:p>
          <a:p>
            <a:pPr algn="just">
              <a:buClr>
                <a:schemeClr val="accent6"/>
              </a:buClr>
              <a:buSzPct val="150000"/>
              <a:buBlip>
                <a:blip r:embed="rId4"/>
              </a:buBlip>
            </a:pPr>
            <a:endParaRPr lang="es-ES" b="1" dirty="0" smtClean="0">
              <a:latin typeface="Lane - Narrow"/>
            </a:endParaRPr>
          </a:p>
          <a:p>
            <a:pPr algn="just">
              <a:buClr>
                <a:schemeClr val="accent6"/>
              </a:buClr>
              <a:buSzPct val="150000"/>
            </a:pPr>
            <a:endParaRPr lang="es-ES" b="1" dirty="0" smtClean="0">
              <a:latin typeface="Lane - Narrow"/>
            </a:endParaRPr>
          </a:p>
          <a:p>
            <a:pPr algn="just">
              <a:buClr>
                <a:schemeClr val="accent6"/>
              </a:buClr>
              <a:buSzPct val="150000"/>
              <a:buBlip>
                <a:blip r:embed="rId4"/>
              </a:buBlip>
            </a:pPr>
            <a:r>
              <a:rPr lang="es-ES" dirty="0" smtClean="0">
                <a:latin typeface="Lane - Narrow"/>
              </a:rPr>
              <a:t> </a:t>
            </a:r>
            <a:r>
              <a:rPr lang="es-ES" dirty="0">
                <a:latin typeface="Lane - Narrow"/>
              </a:rPr>
              <a:t>El contenido una vez ingresado se observará de la siguiente manera</a:t>
            </a:r>
            <a:r>
              <a:rPr lang="es-ES" b="1" dirty="0">
                <a:latin typeface="Lane - Narrow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4138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745232" y="413792"/>
            <a:ext cx="80032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000" dirty="0" smtClean="0">
                <a:solidFill>
                  <a:schemeClr val="accent1">
                    <a:lumMod val="75000"/>
                  </a:schemeClr>
                </a:solidFill>
              </a:rPr>
              <a:t>Estructura de la sección promociones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81"/>
          <a:stretch/>
        </p:blipFill>
        <p:spPr bwMode="auto">
          <a:xfrm>
            <a:off x="1187624" y="2261438"/>
            <a:ext cx="6768752" cy="9515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55576" y="1772056"/>
            <a:ext cx="7787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6"/>
              </a:buClr>
              <a:buSzPct val="150000"/>
              <a:buBlip>
                <a:blip r:embed="rId3"/>
              </a:buBlip>
            </a:pPr>
            <a:r>
              <a:rPr lang="es-ES" b="1" dirty="0" smtClean="0">
                <a:latin typeface="Lane - Narrow"/>
              </a:rPr>
              <a:t> Contenido:</a:t>
            </a:r>
          </a:p>
        </p:txBody>
      </p:sp>
      <p:sp>
        <p:nvSpPr>
          <p:cNvPr id="9" name="Rectangle 8"/>
          <p:cNvSpPr/>
          <p:nvPr/>
        </p:nvSpPr>
        <p:spPr>
          <a:xfrm>
            <a:off x="755576" y="3296958"/>
            <a:ext cx="7787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6"/>
              </a:buClr>
              <a:buSzPct val="150000"/>
              <a:buBlip>
                <a:blip r:embed="rId3"/>
              </a:buBlip>
            </a:pPr>
            <a:r>
              <a:rPr lang="es-ES" dirty="0" smtClean="0">
                <a:latin typeface="Lane - Narrow"/>
              </a:rPr>
              <a:t> El contenido una vez ingresado se observará de la siguiente manera</a:t>
            </a:r>
            <a:r>
              <a:rPr lang="es-ES" b="1" dirty="0" smtClean="0">
                <a:latin typeface="Lane - Narrow"/>
              </a:rPr>
              <a:t>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454" y="3933056"/>
            <a:ext cx="2029451" cy="1849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8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745232" y="413792"/>
            <a:ext cx="80032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000" dirty="0" smtClean="0">
                <a:solidFill>
                  <a:schemeClr val="accent1">
                    <a:lumMod val="75000"/>
                  </a:schemeClr>
                </a:solidFill>
              </a:rPr>
              <a:t>Estructura de la sección promociones</a:t>
            </a:r>
          </a:p>
        </p:txBody>
      </p:sp>
      <p:sp>
        <p:nvSpPr>
          <p:cNvPr id="9" name="Rectangle 8"/>
          <p:cNvSpPr/>
          <p:nvPr/>
        </p:nvSpPr>
        <p:spPr>
          <a:xfrm>
            <a:off x="755576" y="1881141"/>
            <a:ext cx="7855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6"/>
              </a:buClr>
              <a:buSzPct val="150000"/>
              <a:buBlip>
                <a:blip r:embed="rId2"/>
              </a:buBlip>
            </a:pPr>
            <a:r>
              <a:rPr lang="es-ES" dirty="0">
                <a:latin typeface="Lane - Narrow"/>
              </a:rPr>
              <a:t> </a:t>
            </a:r>
            <a:r>
              <a:rPr lang="es-ES" dirty="0" smtClean="0">
                <a:latin typeface="Lane - Narrow"/>
              </a:rPr>
              <a:t>En el campo de </a:t>
            </a:r>
            <a:r>
              <a:rPr lang="es-ES" dirty="0" smtClean="0">
                <a:latin typeface="Lane - Narrow"/>
              </a:rPr>
              <a:t>categoría debe seleccionar el país al cual corresponde la promoción.</a:t>
            </a:r>
            <a:endParaRPr lang="es-ES" b="1" dirty="0">
              <a:latin typeface="Lane - Narrow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110" y="2780928"/>
            <a:ext cx="265747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00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83568" y="274638"/>
            <a:ext cx="80032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dirty="0" smtClean="0">
                <a:solidFill>
                  <a:schemeClr val="accent1">
                    <a:lumMod val="75000"/>
                  </a:schemeClr>
                </a:solidFill>
              </a:rPr>
              <a:t>Índice</a:t>
            </a:r>
            <a:endParaRPr lang="es-PE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772816"/>
            <a:ext cx="8136904" cy="4032448"/>
          </a:xfrm>
        </p:spPr>
        <p:txBody>
          <a:bodyPr>
            <a:normAutofit/>
          </a:bodyPr>
          <a:lstStyle/>
          <a:p>
            <a:pPr lvl="2"/>
            <a:r>
              <a:rPr lang="es-E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Lane - Narrow" pitchFamily="2" charset="0"/>
              </a:rPr>
              <a:t>Acceso al panel de administración </a:t>
            </a:r>
          </a:p>
          <a:p>
            <a:pPr lvl="2"/>
            <a:r>
              <a:rPr lang="es-E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Lane - Narrow" pitchFamily="2" charset="0"/>
              </a:rPr>
              <a:t>Áreas administrables para el usuario</a:t>
            </a:r>
          </a:p>
          <a:p>
            <a:pPr lvl="2"/>
            <a:r>
              <a:rPr lang="es-E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Lane - Narrow" pitchFamily="2" charset="0"/>
              </a:rPr>
              <a:t>Cómo editar las secciones del menú principal</a:t>
            </a:r>
          </a:p>
          <a:p>
            <a:pPr lvl="2"/>
            <a:r>
              <a:rPr lang="es-E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Lane - Narrow" pitchFamily="2" charset="0"/>
              </a:rPr>
              <a:t>Campos específicos administrables</a:t>
            </a:r>
          </a:p>
          <a:p>
            <a:pPr marL="1371600" lvl="3" indent="0">
              <a:buNone/>
            </a:pPr>
            <a:r>
              <a:rPr lang="es-E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ne - Narrow" pitchFamily="2" charset="0"/>
              </a:rPr>
              <a:t>-&gt; Estructura </a:t>
            </a:r>
            <a:r>
              <a:rPr lang="es-E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Lane - Narrow" pitchFamily="2" charset="0"/>
              </a:rPr>
              <a:t>de la sección Post</a:t>
            </a:r>
          </a:p>
          <a:p>
            <a:pPr lvl="2"/>
            <a:r>
              <a:rPr lang="es-E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Lane - Narrow" pitchFamily="2" charset="0"/>
              </a:rPr>
              <a:t>Cómo agregar imágenes, videos, </a:t>
            </a:r>
            <a:r>
              <a:rPr lang="es-E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ane - Narrow" pitchFamily="2" charset="0"/>
              </a:rPr>
              <a:t>pdfs</a:t>
            </a:r>
            <a:endParaRPr lang="es-ES" sz="1800" dirty="0">
              <a:solidFill>
                <a:schemeClr val="tx1">
                  <a:lumMod val="65000"/>
                  <a:lumOff val="35000"/>
                </a:schemeClr>
              </a:solidFill>
              <a:latin typeface="Lane - Narrow" pitchFamily="2" charset="0"/>
            </a:endParaRPr>
          </a:p>
          <a:p>
            <a:pPr lvl="2"/>
            <a:r>
              <a:rPr lang="es-E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Lane - Narrow" pitchFamily="2" charset="0"/>
              </a:rPr>
              <a:t>Cómo agregar nuevas promociones</a:t>
            </a:r>
          </a:p>
          <a:p>
            <a:pPr marL="1371600" lvl="3" indent="0">
              <a:buNone/>
            </a:pPr>
            <a:r>
              <a:rPr lang="es-E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ne - Narrow" pitchFamily="2" charset="0"/>
              </a:rPr>
              <a:t>-&gt; Estructura </a:t>
            </a:r>
            <a:r>
              <a:rPr lang="es-E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Lane - Narrow" pitchFamily="2" charset="0"/>
              </a:rPr>
              <a:t>de la sección </a:t>
            </a:r>
            <a:r>
              <a:rPr lang="es-E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ne - Narrow" pitchFamily="2" charset="0"/>
              </a:rPr>
              <a:t>promociones</a:t>
            </a:r>
          </a:p>
          <a:p>
            <a:pPr lvl="2"/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Lane - Narrow" pitchFamily="2" charset="0"/>
              </a:rPr>
              <a:t>Cómo agregar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ne - Narrow" pitchFamily="2" charset="0"/>
              </a:rPr>
              <a:t>nuevos </a:t>
            </a:r>
            <a:r>
              <a:rPr lang="es-E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ne - Narrow" pitchFamily="2" charset="0"/>
              </a:rPr>
              <a:t>slides</a:t>
            </a:r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  <a:latin typeface="Lane - Narrow" pitchFamily="2" charset="0"/>
            </a:endParaRPr>
          </a:p>
          <a:p>
            <a:pPr lvl="2"/>
            <a:r>
              <a:rPr lang="es-E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ne - Narrow" pitchFamily="2" charset="0"/>
              </a:rPr>
              <a:t>-&gt; </a:t>
            </a:r>
            <a:r>
              <a:rPr lang="es-E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Lane - Narrow" pitchFamily="2" charset="0"/>
              </a:rPr>
              <a:t>Estructura de la sección </a:t>
            </a:r>
            <a:r>
              <a:rPr lang="es-E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ne - Narrow" pitchFamily="2" charset="0"/>
              </a:rPr>
              <a:t>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ne - Narrow" pitchFamily="2" charset="0"/>
              </a:rPr>
              <a:t>Slider Principal</a:t>
            </a:r>
            <a:endParaRPr lang="es-MX" sz="1800" dirty="0">
              <a:solidFill>
                <a:schemeClr val="tx1">
                  <a:lumMod val="65000"/>
                  <a:lumOff val="35000"/>
                </a:schemeClr>
              </a:solidFill>
              <a:latin typeface="Lane - Narrow" pitchFamily="2" charset="0"/>
            </a:endParaRPr>
          </a:p>
          <a:p>
            <a:pPr marL="1371600" lvl="3" indent="0">
              <a:buNone/>
            </a:pPr>
            <a:endParaRPr lang="es-MX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Lane - Narrow" pitchFamily="2" charset="0"/>
            </a:endParaRPr>
          </a:p>
          <a:p>
            <a:pPr lvl="2"/>
            <a:endParaRPr lang="es-MX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Lane - Narrow" pitchFamily="2" charset="0"/>
            </a:endParaRPr>
          </a:p>
          <a:p>
            <a:pPr lvl="2"/>
            <a:endParaRPr lang="es-MX" sz="1800" dirty="0">
              <a:solidFill>
                <a:schemeClr val="tx1">
                  <a:lumMod val="65000"/>
                  <a:lumOff val="35000"/>
                </a:schemeClr>
              </a:solidFill>
              <a:latin typeface="Lane - Narrow" pitchFamily="2" charset="0"/>
            </a:endParaRPr>
          </a:p>
          <a:p>
            <a:pPr lvl="1"/>
            <a:endParaRPr lang="es-MX" sz="2400" dirty="0" smtClean="0">
              <a:latin typeface="Lane - Narrow" panose="02000506020000020004" pitchFamily="2" charset="0"/>
            </a:endParaRPr>
          </a:p>
          <a:p>
            <a:pPr lvl="1"/>
            <a:endParaRPr lang="es-MX" sz="2400" dirty="0" smtClean="0">
              <a:latin typeface="Lane - Narrow" panose="02000506020000020004" pitchFamily="2" charset="0"/>
            </a:endParaRPr>
          </a:p>
          <a:p>
            <a:pPr marL="0" indent="0">
              <a:buNone/>
            </a:pPr>
            <a:endParaRPr lang="es-PE" dirty="0">
              <a:latin typeface="Lane - Narrow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68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745232" y="413792"/>
            <a:ext cx="80032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000" dirty="0" smtClean="0">
                <a:solidFill>
                  <a:schemeClr val="accent1">
                    <a:lumMod val="75000"/>
                  </a:schemeClr>
                </a:solidFill>
              </a:rPr>
              <a:t>Estructura de la sección promociones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2090" y="1572024"/>
            <a:ext cx="78558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6"/>
              </a:buClr>
              <a:buSzPct val="150000"/>
              <a:buBlip>
                <a:blip r:embed="rId2"/>
              </a:buBlip>
            </a:pPr>
            <a:r>
              <a:rPr lang="es-ES" b="1" dirty="0" smtClean="0">
                <a:latin typeface="Lane - Narrow"/>
              </a:rPr>
              <a:t> </a:t>
            </a:r>
            <a:r>
              <a:rPr lang="es-ES" b="1" dirty="0" err="1" smtClean="0">
                <a:latin typeface="Lane - Narrow"/>
              </a:rPr>
              <a:t>Featured</a:t>
            </a:r>
            <a:r>
              <a:rPr lang="es-ES" b="1" dirty="0" smtClean="0">
                <a:latin typeface="Lane - Narrow"/>
              </a:rPr>
              <a:t> </a:t>
            </a:r>
            <a:r>
              <a:rPr lang="es-ES" b="1" dirty="0">
                <a:latin typeface="Lane - Narrow"/>
              </a:rPr>
              <a:t> </a:t>
            </a:r>
            <a:r>
              <a:rPr lang="es-ES" b="1" dirty="0" err="1" smtClean="0">
                <a:latin typeface="Lane - Narrow"/>
              </a:rPr>
              <a:t>Image</a:t>
            </a:r>
            <a:endParaRPr lang="es-ES" b="1" dirty="0">
              <a:latin typeface="Lane - Narrow"/>
            </a:endParaRPr>
          </a:p>
          <a:p>
            <a:pPr algn="just">
              <a:buClr>
                <a:schemeClr val="accent6"/>
              </a:buClr>
              <a:buSzPct val="150000"/>
              <a:buBlip>
                <a:blip r:embed="rId2"/>
              </a:buBlip>
            </a:pPr>
            <a:endParaRPr lang="es-ES" b="1" dirty="0" smtClean="0">
              <a:latin typeface="Lane - Narrow"/>
            </a:endParaRPr>
          </a:p>
          <a:p>
            <a:pPr algn="just">
              <a:buClr>
                <a:schemeClr val="accent6"/>
              </a:buClr>
              <a:buSzPct val="150000"/>
              <a:buBlip>
                <a:blip r:embed="rId2"/>
              </a:buBlip>
            </a:pPr>
            <a:r>
              <a:rPr lang="es-ES" dirty="0" smtClean="0">
                <a:latin typeface="Lane - Narrow"/>
              </a:rPr>
              <a:t> </a:t>
            </a:r>
            <a:r>
              <a:rPr lang="es-ES" dirty="0">
                <a:latin typeface="Lane - Narrow"/>
              </a:rPr>
              <a:t>Todas las promociones deberán contar </a:t>
            </a:r>
            <a:r>
              <a:rPr lang="es-ES" dirty="0" smtClean="0">
                <a:latin typeface="Lane - Narrow"/>
              </a:rPr>
              <a:t>de manera </a:t>
            </a:r>
            <a:r>
              <a:rPr lang="es-ES" b="1" dirty="0" smtClean="0">
                <a:latin typeface="Lane - Narrow"/>
              </a:rPr>
              <a:t>obligatoria</a:t>
            </a:r>
            <a:r>
              <a:rPr lang="es-ES" dirty="0" smtClean="0">
                <a:latin typeface="Lane - Narrow"/>
              </a:rPr>
              <a:t> con </a:t>
            </a:r>
            <a:r>
              <a:rPr lang="es-ES" dirty="0">
                <a:latin typeface="Lane - Narrow"/>
              </a:rPr>
              <a:t>una imagen </a:t>
            </a:r>
            <a:r>
              <a:rPr lang="es-ES" dirty="0" smtClean="0">
                <a:latin typeface="Lane - Narrow"/>
              </a:rPr>
              <a:t>que se compartirá en las redes sociales. </a:t>
            </a:r>
          </a:p>
          <a:p>
            <a:pPr algn="just">
              <a:buClr>
                <a:schemeClr val="accent6"/>
              </a:buClr>
              <a:buSzPct val="150000"/>
              <a:buBlip>
                <a:blip r:embed="rId2"/>
              </a:buBlip>
            </a:pPr>
            <a:r>
              <a:rPr lang="es-ES" dirty="0">
                <a:latin typeface="Lane - Narrow"/>
              </a:rPr>
              <a:t> </a:t>
            </a:r>
            <a:r>
              <a:rPr lang="es-ES" dirty="0" smtClean="0">
                <a:latin typeface="Lane - Narrow"/>
              </a:rPr>
              <a:t>Este </a:t>
            </a:r>
            <a:r>
              <a:rPr lang="es-ES" dirty="0">
                <a:latin typeface="Lane - Narrow"/>
              </a:rPr>
              <a:t>campo </a:t>
            </a:r>
            <a:r>
              <a:rPr lang="es-ES" dirty="0" smtClean="0">
                <a:latin typeface="Lane - Narrow"/>
              </a:rPr>
              <a:t>afecta: </a:t>
            </a:r>
          </a:p>
          <a:p>
            <a:pPr lvl="1" algn="just">
              <a:buClr>
                <a:schemeClr val="accent6"/>
              </a:buClr>
              <a:buSzPct val="150000"/>
              <a:buBlip>
                <a:blip r:embed="rId2"/>
              </a:buBlip>
            </a:pPr>
            <a:r>
              <a:rPr lang="es-ES" dirty="0" smtClean="0">
                <a:latin typeface="Lane - Narrow"/>
              </a:rPr>
              <a:t> Cuando compartes una promoción en tu </a:t>
            </a:r>
            <a:r>
              <a:rPr lang="es-ES" dirty="0" err="1" smtClean="0">
                <a:latin typeface="Lane - Narrow"/>
              </a:rPr>
              <a:t>facebook</a:t>
            </a:r>
            <a:r>
              <a:rPr lang="es-ES" dirty="0" smtClean="0">
                <a:latin typeface="Lane - Narrow"/>
              </a:rPr>
              <a:t>.</a:t>
            </a:r>
          </a:p>
          <a:p>
            <a:pPr lvl="1" algn="just">
              <a:buClr>
                <a:schemeClr val="accent6"/>
              </a:buClr>
              <a:buSzPct val="150000"/>
            </a:pPr>
            <a:endParaRPr lang="es-ES" dirty="0" smtClean="0">
              <a:latin typeface="Lane - Narrow"/>
            </a:endParaRPr>
          </a:p>
          <a:p>
            <a:pPr lvl="1" algn="just">
              <a:buClr>
                <a:schemeClr val="accent6"/>
              </a:buClr>
              <a:buSzPct val="150000"/>
            </a:pPr>
            <a:r>
              <a:rPr lang="es-ES" dirty="0" smtClean="0">
                <a:latin typeface="Lane - Narrow"/>
              </a:rPr>
              <a:t>Nota: La imagen deberá ser de tamaño </a:t>
            </a:r>
            <a:r>
              <a:rPr lang="es-ES" b="1" dirty="0" smtClean="0">
                <a:latin typeface="Lane - Narrow"/>
              </a:rPr>
              <a:t>200x 200 </a:t>
            </a:r>
            <a:r>
              <a:rPr lang="es-ES" dirty="0" smtClean="0">
                <a:latin typeface="Lane - Narrow"/>
              </a:rPr>
              <a:t>pixeles.</a:t>
            </a:r>
            <a:endParaRPr lang="es-ES" b="1" dirty="0">
              <a:latin typeface="Lane - Narrow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03" y="3933056"/>
            <a:ext cx="3557173" cy="227241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933055"/>
            <a:ext cx="2592288" cy="227241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082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5232" y="3898368"/>
            <a:ext cx="77872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6"/>
              </a:buClr>
              <a:buSzPct val="150000"/>
              <a:buBlip>
                <a:blip r:embed="rId2"/>
              </a:buBlip>
            </a:pPr>
            <a:r>
              <a:rPr lang="es-ES" dirty="0" smtClean="0">
                <a:latin typeface="Lane - Narrow"/>
              </a:rPr>
              <a:t> Para </a:t>
            </a:r>
            <a:r>
              <a:rPr lang="es-ES" dirty="0">
                <a:latin typeface="Lane - Narrow"/>
              </a:rPr>
              <a:t>agregar </a:t>
            </a:r>
            <a:r>
              <a:rPr lang="es-ES" dirty="0" smtClean="0">
                <a:latin typeface="Lane - Narrow"/>
              </a:rPr>
              <a:t>nuevos </a:t>
            </a:r>
            <a:r>
              <a:rPr lang="es-ES" dirty="0" err="1" smtClean="0">
                <a:latin typeface="Lane - Narrow"/>
              </a:rPr>
              <a:t>slides</a:t>
            </a:r>
            <a:r>
              <a:rPr lang="es-ES" dirty="0" smtClean="0">
                <a:latin typeface="Lane - Narrow"/>
              </a:rPr>
              <a:t>, </a:t>
            </a:r>
            <a:r>
              <a:rPr lang="es-ES" dirty="0">
                <a:latin typeface="Lane - Narrow"/>
              </a:rPr>
              <a:t>clic en el </a:t>
            </a:r>
            <a:r>
              <a:rPr lang="es-ES" dirty="0" smtClean="0">
                <a:latin typeface="Lane - Narrow"/>
              </a:rPr>
              <a:t>botón</a:t>
            </a:r>
          </a:p>
          <a:p>
            <a:pPr algn="just">
              <a:buClr>
                <a:schemeClr val="accent6"/>
              </a:buClr>
              <a:buSzPct val="150000"/>
            </a:pPr>
            <a:endParaRPr lang="es-ES" dirty="0" smtClean="0">
              <a:latin typeface="Lane - Narrow"/>
            </a:endParaRPr>
          </a:p>
          <a:p>
            <a:pPr algn="just">
              <a:buClr>
                <a:schemeClr val="accent6"/>
              </a:buClr>
              <a:buSzPct val="150000"/>
              <a:buBlip>
                <a:blip r:embed="rId2"/>
              </a:buBlip>
            </a:pPr>
            <a:r>
              <a:rPr lang="es-ES" dirty="0">
                <a:latin typeface="Lane - Narrow"/>
              </a:rPr>
              <a:t> </a:t>
            </a:r>
            <a:r>
              <a:rPr lang="es-ES" dirty="0" smtClean="0">
                <a:latin typeface="Lane - Narrow"/>
              </a:rPr>
              <a:t>Para </a:t>
            </a:r>
            <a:r>
              <a:rPr lang="es-ES" dirty="0">
                <a:latin typeface="Lane - Narrow"/>
              </a:rPr>
              <a:t>editar </a:t>
            </a:r>
            <a:r>
              <a:rPr lang="es-ES" dirty="0" smtClean="0">
                <a:latin typeface="Lane - Narrow"/>
              </a:rPr>
              <a:t>un </a:t>
            </a:r>
            <a:r>
              <a:rPr lang="es-ES" dirty="0" err="1" smtClean="0">
                <a:latin typeface="Lane - Narrow"/>
              </a:rPr>
              <a:t>slide</a:t>
            </a:r>
            <a:r>
              <a:rPr lang="es-ES" dirty="0" smtClean="0">
                <a:latin typeface="Lane - Narrow"/>
              </a:rPr>
              <a:t>, </a:t>
            </a:r>
            <a:r>
              <a:rPr lang="es-ES" dirty="0">
                <a:latin typeface="Lane - Narrow"/>
              </a:rPr>
              <a:t>solo posicione el cursor encima del nombre y  haga clic en Edit.</a:t>
            </a:r>
          </a:p>
          <a:p>
            <a:pPr algn="just">
              <a:buClr>
                <a:schemeClr val="accent6"/>
              </a:buClr>
              <a:buSzPct val="150000"/>
              <a:buBlip>
                <a:blip r:embed="rId2"/>
              </a:buBlip>
            </a:pPr>
            <a:endParaRPr lang="es-ES" dirty="0" smtClean="0">
              <a:latin typeface="Lane - Narrow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45232" y="413792"/>
            <a:ext cx="80032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>
                <a:solidFill>
                  <a:schemeClr val="accent1">
                    <a:lumMod val="75000"/>
                  </a:schemeClr>
                </a:solidFill>
              </a:rPr>
              <a:t>Cómo agregar </a:t>
            </a:r>
            <a:r>
              <a:rPr lang="es-ES_tradnl" dirty="0" err="1" smtClean="0">
                <a:solidFill>
                  <a:schemeClr val="accent1">
                    <a:lumMod val="75000"/>
                  </a:schemeClr>
                </a:solidFill>
              </a:rPr>
              <a:t>slides</a:t>
            </a:r>
            <a:r>
              <a:rPr lang="es-ES_tradnl" dirty="0" smtClean="0">
                <a:solidFill>
                  <a:schemeClr val="accent1">
                    <a:lumMod val="75000"/>
                  </a:schemeClr>
                </a:solidFill>
              </a:rPr>
              <a:t> para el SLIDER PRINCIPAL</a:t>
            </a:r>
            <a:endParaRPr lang="es-ES_tradnl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973438"/>
            <a:ext cx="7048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745232" y="1825452"/>
            <a:ext cx="7787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6"/>
              </a:buClr>
              <a:buSzPct val="150000"/>
              <a:buBlip>
                <a:blip r:embed="rId2"/>
              </a:buBlip>
            </a:pPr>
            <a:r>
              <a:rPr lang="es-ES" dirty="0" smtClean="0">
                <a:latin typeface="Lane - Narrow"/>
              </a:rPr>
              <a:t> Diríjase </a:t>
            </a:r>
            <a:r>
              <a:rPr lang="es-ES" dirty="0">
                <a:latin typeface="Lane - Narrow"/>
              </a:rPr>
              <a:t>al menú vertical izquierdo y seleccione </a:t>
            </a:r>
            <a:r>
              <a:rPr lang="es-ES" b="1" dirty="0" smtClean="0">
                <a:latin typeface="Lane - Narrow"/>
              </a:rPr>
              <a:t>Slider Principal</a:t>
            </a:r>
            <a:endParaRPr lang="es-ES" dirty="0" smtClean="0">
              <a:latin typeface="Lane - Narrow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492896"/>
            <a:ext cx="15144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326" y="5085184"/>
            <a:ext cx="23717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637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83568" y="274638"/>
            <a:ext cx="80032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dirty="0" smtClean="0">
                <a:solidFill>
                  <a:schemeClr val="accent1">
                    <a:lumMod val="75000"/>
                  </a:schemeClr>
                </a:solidFill>
              </a:rPr>
              <a:t>Estructura de la sección </a:t>
            </a:r>
            <a:r>
              <a:rPr lang="es-ES_tradnl" sz="4000" dirty="0" smtClean="0">
                <a:solidFill>
                  <a:schemeClr val="accent1">
                    <a:lumMod val="75000"/>
                  </a:schemeClr>
                </a:solidFill>
              </a:rPr>
              <a:t>SLIDER PRINCIPAL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26" y="1700808"/>
            <a:ext cx="7716316" cy="42529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10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745232" y="413792"/>
            <a:ext cx="80032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dirty="0">
                <a:solidFill>
                  <a:schemeClr val="accent1">
                    <a:lumMod val="75000"/>
                  </a:schemeClr>
                </a:solidFill>
              </a:rPr>
              <a:t>Estructura de la sección SLIDER PRINCIPAL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2090" y="1572024"/>
            <a:ext cx="78558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6"/>
              </a:buClr>
              <a:buSzPct val="150000"/>
              <a:buBlip>
                <a:blip r:embed="rId2"/>
              </a:buBlip>
            </a:pPr>
            <a:r>
              <a:rPr lang="es-ES" b="1" dirty="0" smtClean="0">
                <a:latin typeface="Lane - Narrow"/>
              </a:rPr>
              <a:t> </a:t>
            </a:r>
            <a:r>
              <a:rPr lang="es-ES" b="1" dirty="0" err="1" smtClean="0">
                <a:latin typeface="Lane - Narrow"/>
              </a:rPr>
              <a:t>Featured</a:t>
            </a:r>
            <a:r>
              <a:rPr lang="es-ES" b="1" dirty="0" smtClean="0">
                <a:latin typeface="Lane - Narrow"/>
              </a:rPr>
              <a:t> </a:t>
            </a:r>
            <a:r>
              <a:rPr lang="es-ES" b="1" dirty="0">
                <a:latin typeface="Lane - Narrow"/>
              </a:rPr>
              <a:t> </a:t>
            </a:r>
            <a:r>
              <a:rPr lang="es-ES" b="1" dirty="0" err="1" smtClean="0">
                <a:latin typeface="Lane - Narrow"/>
              </a:rPr>
              <a:t>Image</a:t>
            </a:r>
            <a:endParaRPr lang="es-ES" b="1" dirty="0">
              <a:latin typeface="Lane - Narrow"/>
            </a:endParaRPr>
          </a:p>
          <a:p>
            <a:pPr algn="just">
              <a:buClr>
                <a:schemeClr val="accent6"/>
              </a:buClr>
              <a:buSzPct val="150000"/>
              <a:buBlip>
                <a:blip r:embed="rId2"/>
              </a:buBlip>
            </a:pPr>
            <a:endParaRPr lang="es-ES" b="1" dirty="0" smtClean="0">
              <a:latin typeface="Lane - Narrow"/>
            </a:endParaRPr>
          </a:p>
          <a:p>
            <a:pPr algn="just">
              <a:buClr>
                <a:schemeClr val="accent6"/>
              </a:buClr>
              <a:buSzPct val="150000"/>
              <a:buBlip>
                <a:blip r:embed="rId2"/>
              </a:buBlip>
            </a:pPr>
            <a:r>
              <a:rPr lang="es-ES" dirty="0" smtClean="0">
                <a:latin typeface="Lane - Narrow"/>
              </a:rPr>
              <a:t> </a:t>
            </a:r>
            <a:r>
              <a:rPr lang="es-ES" dirty="0">
                <a:latin typeface="Lane - Narrow"/>
              </a:rPr>
              <a:t>Todas </a:t>
            </a:r>
            <a:r>
              <a:rPr lang="es-ES" dirty="0" smtClean="0">
                <a:latin typeface="Lane - Narrow"/>
              </a:rPr>
              <a:t>los </a:t>
            </a:r>
            <a:r>
              <a:rPr lang="es-ES" dirty="0" err="1" smtClean="0">
                <a:latin typeface="Lane - Narrow"/>
              </a:rPr>
              <a:t>slides</a:t>
            </a:r>
            <a:r>
              <a:rPr lang="es-ES" dirty="0" smtClean="0">
                <a:latin typeface="Lane - Narrow"/>
              </a:rPr>
              <a:t> deberán </a:t>
            </a:r>
            <a:r>
              <a:rPr lang="es-ES" dirty="0">
                <a:latin typeface="Lane - Narrow"/>
              </a:rPr>
              <a:t>contar </a:t>
            </a:r>
            <a:r>
              <a:rPr lang="es-ES" dirty="0" smtClean="0">
                <a:latin typeface="Lane - Narrow"/>
              </a:rPr>
              <a:t>de manera </a:t>
            </a:r>
            <a:r>
              <a:rPr lang="es-ES" b="1" dirty="0" smtClean="0">
                <a:latin typeface="Lane - Narrow"/>
              </a:rPr>
              <a:t>obligatoria</a:t>
            </a:r>
            <a:r>
              <a:rPr lang="es-ES" dirty="0" smtClean="0">
                <a:latin typeface="Lane - Narrow"/>
              </a:rPr>
              <a:t> con </a:t>
            </a:r>
            <a:r>
              <a:rPr lang="es-ES" dirty="0">
                <a:latin typeface="Lane - Narrow"/>
              </a:rPr>
              <a:t>una imagen </a:t>
            </a:r>
            <a:r>
              <a:rPr lang="es-ES" dirty="0" smtClean="0">
                <a:latin typeface="Lane - Narrow"/>
              </a:rPr>
              <a:t>que se compartirá en las redes sociales. </a:t>
            </a:r>
          </a:p>
          <a:p>
            <a:pPr algn="just">
              <a:buClr>
                <a:schemeClr val="accent6"/>
              </a:buClr>
              <a:buSzPct val="150000"/>
              <a:buBlip>
                <a:blip r:embed="rId2"/>
              </a:buBlip>
            </a:pPr>
            <a:r>
              <a:rPr lang="es-ES" dirty="0">
                <a:latin typeface="Lane - Narrow"/>
              </a:rPr>
              <a:t> </a:t>
            </a:r>
            <a:r>
              <a:rPr lang="es-ES" dirty="0" smtClean="0">
                <a:latin typeface="Lane - Narrow"/>
              </a:rPr>
              <a:t>Este </a:t>
            </a:r>
            <a:r>
              <a:rPr lang="es-ES" dirty="0">
                <a:latin typeface="Lane - Narrow"/>
              </a:rPr>
              <a:t>campo </a:t>
            </a:r>
            <a:r>
              <a:rPr lang="es-ES" dirty="0" smtClean="0">
                <a:latin typeface="Lane - Narrow"/>
              </a:rPr>
              <a:t>afecta: </a:t>
            </a:r>
          </a:p>
          <a:p>
            <a:pPr lvl="1" algn="just">
              <a:buClr>
                <a:schemeClr val="accent6"/>
              </a:buClr>
              <a:buSzPct val="150000"/>
              <a:buBlip>
                <a:blip r:embed="rId2"/>
              </a:buBlip>
            </a:pPr>
            <a:r>
              <a:rPr lang="es-ES" dirty="0" smtClean="0">
                <a:latin typeface="Lane - Narrow"/>
              </a:rPr>
              <a:t> Cuando compartes una promoción en tu </a:t>
            </a:r>
            <a:r>
              <a:rPr lang="es-ES" dirty="0" err="1" smtClean="0">
                <a:latin typeface="Lane - Narrow"/>
              </a:rPr>
              <a:t>facebook</a:t>
            </a:r>
            <a:r>
              <a:rPr lang="es-ES" dirty="0" smtClean="0">
                <a:latin typeface="Lane - Narrow"/>
              </a:rPr>
              <a:t>.</a:t>
            </a:r>
          </a:p>
          <a:p>
            <a:pPr lvl="1" algn="just">
              <a:buClr>
                <a:schemeClr val="accent6"/>
              </a:buClr>
              <a:buSzPct val="150000"/>
            </a:pPr>
            <a:endParaRPr lang="es-ES" dirty="0" smtClean="0">
              <a:latin typeface="Lane - Narrow"/>
            </a:endParaRPr>
          </a:p>
          <a:p>
            <a:pPr lvl="1" algn="just">
              <a:buClr>
                <a:schemeClr val="accent6"/>
              </a:buClr>
              <a:buSzPct val="150000"/>
            </a:pPr>
            <a:r>
              <a:rPr lang="es-ES" dirty="0" smtClean="0">
                <a:latin typeface="Lane - Narrow"/>
              </a:rPr>
              <a:t>Nota: La imagen deberá ser de tamaño </a:t>
            </a:r>
            <a:r>
              <a:rPr lang="es-ES" b="1" dirty="0" smtClean="0">
                <a:latin typeface="Lane - Narrow"/>
              </a:rPr>
              <a:t>200x 200 </a:t>
            </a:r>
            <a:r>
              <a:rPr lang="es-ES" dirty="0" smtClean="0">
                <a:latin typeface="Lane - Narrow"/>
              </a:rPr>
              <a:t>pixeles.</a:t>
            </a:r>
            <a:endParaRPr lang="es-ES" b="1" dirty="0">
              <a:latin typeface="Lane - Narrow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03" y="3933056"/>
            <a:ext cx="3557173" cy="227241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933055"/>
            <a:ext cx="2592288" cy="227241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724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5232" y="3898368"/>
            <a:ext cx="77872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6"/>
              </a:buClr>
              <a:buSzPct val="150000"/>
              <a:buBlip>
                <a:blip r:embed="rId2"/>
              </a:buBlip>
            </a:pPr>
            <a:r>
              <a:rPr lang="es-ES" dirty="0" smtClean="0">
                <a:latin typeface="Lane - Narrow"/>
              </a:rPr>
              <a:t> Para </a:t>
            </a:r>
            <a:r>
              <a:rPr lang="es-ES" dirty="0">
                <a:latin typeface="Lane - Narrow"/>
              </a:rPr>
              <a:t>agregar </a:t>
            </a:r>
            <a:r>
              <a:rPr lang="es-ES" dirty="0" smtClean="0">
                <a:latin typeface="Lane - Narrow"/>
              </a:rPr>
              <a:t>nuevos hoteles, </a:t>
            </a:r>
            <a:r>
              <a:rPr lang="es-ES" dirty="0">
                <a:latin typeface="Lane - Narrow"/>
              </a:rPr>
              <a:t>clic en el </a:t>
            </a:r>
            <a:r>
              <a:rPr lang="es-ES" dirty="0" smtClean="0">
                <a:latin typeface="Lane - Narrow"/>
              </a:rPr>
              <a:t>botón</a:t>
            </a:r>
          </a:p>
          <a:p>
            <a:pPr algn="just">
              <a:buClr>
                <a:schemeClr val="accent6"/>
              </a:buClr>
              <a:buSzPct val="150000"/>
            </a:pPr>
            <a:endParaRPr lang="es-ES" dirty="0" smtClean="0">
              <a:latin typeface="Lane - Narrow"/>
            </a:endParaRPr>
          </a:p>
          <a:p>
            <a:pPr algn="just">
              <a:buClr>
                <a:schemeClr val="accent6"/>
              </a:buClr>
              <a:buSzPct val="150000"/>
              <a:buBlip>
                <a:blip r:embed="rId2"/>
              </a:buBlip>
            </a:pPr>
            <a:r>
              <a:rPr lang="es-ES" dirty="0">
                <a:latin typeface="Lane - Narrow"/>
              </a:rPr>
              <a:t> </a:t>
            </a:r>
            <a:r>
              <a:rPr lang="es-ES" dirty="0" smtClean="0">
                <a:latin typeface="Lane - Narrow"/>
              </a:rPr>
              <a:t>Para </a:t>
            </a:r>
            <a:r>
              <a:rPr lang="es-ES" dirty="0" smtClean="0">
                <a:latin typeface="Lane - Narrow"/>
              </a:rPr>
              <a:t>editar un hotel, </a:t>
            </a:r>
            <a:r>
              <a:rPr lang="es-ES" dirty="0">
                <a:latin typeface="Lane - Narrow"/>
              </a:rPr>
              <a:t>solo posicione el cursor encima del nombre y  haga clic en Edit.</a:t>
            </a:r>
          </a:p>
          <a:p>
            <a:pPr algn="just">
              <a:buClr>
                <a:schemeClr val="accent6"/>
              </a:buClr>
              <a:buSzPct val="150000"/>
              <a:buBlip>
                <a:blip r:embed="rId2"/>
              </a:buBlip>
            </a:pPr>
            <a:endParaRPr lang="es-ES" dirty="0" smtClean="0">
              <a:latin typeface="Lane - Narrow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45232" y="413792"/>
            <a:ext cx="80032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>
                <a:solidFill>
                  <a:schemeClr val="accent1">
                    <a:lumMod val="75000"/>
                  </a:schemeClr>
                </a:solidFill>
              </a:rPr>
              <a:t>Cómo agregar </a:t>
            </a:r>
            <a:r>
              <a:rPr lang="es-ES_tradnl" dirty="0" smtClean="0">
                <a:solidFill>
                  <a:schemeClr val="accent1">
                    <a:lumMod val="75000"/>
                  </a:schemeClr>
                </a:solidFill>
              </a:rPr>
              <a:t>HOTELES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973438"/>
            <a:ext cx="7048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745232" y="1825452"/>
            <a:ext cx="7787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6"/>
              </a:buClr>
              <a:buSzPct val="150000"/>
              <a:buBlip>
                <a:blip r:embed="rId2"/>
              </a:buBlip>
            </a:pPr>
            <a:r>
              <a:rPr lang="es-ES" dirty="0" smtClean="0">
                <a:latin typeface="Lane - Narrow"/>
              </a:rPr>
              <a:t> Diríjase </a:t>
            </a:r>
            <a:r>
              <a:rPr lang="es-ES" dirty="0">
                <a:latin typeface="Lane - Narrow"/>
              </a:rPr>
              <a:t>al menú vertical izquierdo y seleccione </a:t>
            </a:r>
            <a:r>
              <a:rPr lang="es-ES" b="1" dirty="0" smtClean="0">
                <a:latin typeface="Lane - Narrow"/>
              </a:rPr>
              <a:t>Hoteles</a:t>
            </a:r>
            <a:endParaRPr lang="es-ES" dirty="0" smtClean="0">
              <a:latin typeface="Lane - Narrow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085" y="4999458"/>
            <a:ext cx="22955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372" y="2494005"/>
            <a:ext cx="15049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58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83568" y="274638"/>
            <a:ext cx="80032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dirty="0" smtClean="0">
                <a:solidFill>
                  <a:schemeClr val="accent1">
                    <a:lumMod val="75000"/>
                  </a:schemeClr>
                </a:solidFill>
              </a:rPr>
              <a:t>Estructura de la </a:t>
            </a:r>
            <a:r>
              <a:rPr lang="es-ES_tradnl" sz="4000" dirty="0" smtClean="0">
                <a:solidFill>
                  <a:schemeClr val="accent1">
                    <a:lumMod val="75000"/>
                  </a:schemeClr>
                </a:solidFill>
              </a:rPr>
              <a:t>sección HOTELES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26" y="1700808"/>
            <a:ext cx="7716316" cy="42529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57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745232" y="413792"/>
            <a:ext cx="80032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dirty="0">
                <a:solidFill>
                  <a:schemeClr val="accent1">
                    <a:lumMod val="75000"/>
                  </a:schemeClr>
                </a:solidFill>
              </a:rPr>
              <a:t>Estructura de la sección </a:t>
            </a:r>
            <a:r>
              <a:rPr lang="es-ES_tradnl" sz="4000" dirty="0" smtClean="0">
                <a:solidFill>
                  <a:schemeClr val="accent1">
                    <a:lumMod val="75000"/>
                  </a:schemeClr>
                </a:solidFill>
              </a:rPr>
              <a:t>HOTELES</a:t>
            </a:r>
            <a:endParaRPr lang="es-ES_tradnl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2090" y="1572024"/>
            <a:ext cx="78558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6"/>
              </a:buClr>
              <a:buSzPct val="150000"/>
              <a:buBlip>
                <a:blip r:embed="rId2"/>
              </a:buBlip>
            </a:pPr>
            <a:r>
              <a:rPr lang="es-ES" b="1" dirty="0" smtClean="0">
                <a:latin typeface="Lane - Narrow"/>
              </a:rPr>
              <a:t> </a:t>
            </a:r>
            <a:r>
              <a:rPr lang="es-ES" b="1" dirty="0" err="1" smtClean="0">
                <a:latin typeface="Lane - Narrow"/>
              </a:rPr>
              <a:t>Featured</a:t>
            </a:r>
            <a:r>
              <a:rPr lang="es-ES" b="1" dirty="0" smtClean="0">
                <a:latin typeface="Lane - Narrow"/>
              </a:rPr>
              <a:t> </a:t>
            </a:r>
            <a:r>
              <a:rPr lang="es-ES" b="1" dirty="0">
                <a:latin typeface="Lane - Narrow"/>
              </a:rPr>
              <a:t> </a:t>
            </a:r>
            <a:r>
              <a:rPr lang="es-ES" b="1" dirty="0" err="1" smtClean="0">
                <a:latin typeface="Lane - Narrow"/>
              </a:rPr>
              <a:t>Image</a:t>
            </a:r>
            <a:endParaRPr lang="es-ES" b="1" dirty="0">
              <a:latin typeface="Lane - Narrow"/>
            </a:endParaRPr>
          </a:p>
          <a:p>
            <a:pPr algn="just">
              <a:buClr>
                <a:schemeClr val="accent6"/>
              </a:buClr>
              <a:buSzPct val="150000"/>
              <a:buBlip>
                <a:blip r:embed="rId2"/>
              </a:buBlip>
            </a:pPr>
            <a:endParaRPr lang="es-ES" b="1" dirty="0" smtClean="0">
              <a:latin typeface="Lane - Narrow"/>
            </a:endParaRPr>
          </a:p>
          <a:p>
            <a:pPr algn="just">
              <a:buClr>
                <a:schemeClr val="accent6"/>
              </a:buClr>
              <a:buSzPct val="150000"/>
              <a:buBlip>
                <a:blip r:embed="rId2"/>
              </a:buBlip>
            </a:pPr>
            <a:r>
              <a:rPr lang="es-ES" dirty="0" smtClean="0">
                <a:latin typeface="Lane - Narrow"/>
              </a:rPr>
              <a:t> </a:t>
            </a:r>
            <a:r>
              <a:rPr lang="es-ES" dirty="0">
                <a:latin typeface="Lane - Narrow"/>
              </a:rPr>
              <a:t>Todas </a:t>
            </a:r>
            <a:r>
              <a:rPr lang="es-ES" dirty="0" smtClean="0">
                <a:latin typeface="Lane - Narrow"/>
              </a:rPr>
              <a:t>los hoteles </a:t>
            </a:r>
            <a:r>
              <a:rPr lang="es-ES" dirty="0" smtClean="0">
                <a:latin typeface="Lane - Narrow"/>
              </a:rPr>
              <a:t>deberán </a:t>
            </a:r>
            <a:r>
              <a:rPr lang="es-ES" dirty="0">
                <a:latin typeface="Lane - Narrow"/>
              </a:rPr>
              <a:t>contar </a:t>
            </a:r>
            <a:r>
              <a:rPr lang="es-ES" dirty="0" smtClean="0">
                <a:latin typeface="Lane - Narrow"/>
              </a:rPr>
              <a:t>de manera </a:t>
            </a:r>
            <a:r>
              <a:rPr lang="es-ES" b="1" dirty="0" smtClean="0">
                <a:latin typeface="Lane - Narrow"/>
              </a:rPr>
              <a:t>obligatoria</a:t>
            </a:r>
            <a:r>
              <a:rPr lang="es-ES" dirty="0" smtClean="0">
                <a:latin typeface="Lane - Narrow"/>
              </a:rPr>
              <a:t> con </a:t>
            </a:r>
            <a:r>
              <a:rPr lang="es-ES" dirty="0">
                <a:latin typeface="Lane - Narrow"/>
              </a:rPr>
              <a:t>una imagen </a:t>
            </a:r>
            <a:r>
              <a:rPr lang="es-ES" dirty="0" smtClean="0">
                <a:latin typeface="Lane - Narrow"/>
              </a:rPr>
              <a:t>que se compartirá en las redes sociales. </a:t>
            </a:r>
          </a:p>
          <a:p>
            <a:pPr algn="just">
              <a:buClr>
                <a:schemeClr val="accent6"/>
              </a:buClr>
              <a:buSzPct val="150000"/>
              <a:buBlip>
                <a:blip r:embed="rId2"/>
              </a:buBlip>
            </a:pPr>
            <a:r>
              <a:rPr lang="es-ES" dirty="0">
                <a:latin typeface="Lane - Narrow"/>
              </a:rPr>
              <a:t> </a:t>
            </a:r>
            <a:r>
              <a:rPr lang="es-ES" dirty="0" smtClean="0">
                <a:latin typeface="Lane - Narrow"/>
              </a:rPr>
              <a:t>Este </a:t>
            </a:r>
            <a:r>
              <a:rPr lang="es-ES" dirty="0">
                <a:latin typeface="Lane - Narrow"/>
              </a:rPr>
              <a:t>campo </a:t>
            </a:r>
            <a:r>
              <a:rPr lang="es-ES" dirty="0" smtClean="0">
                <a:latin typeface="Lane - Narrow"/>
              </a:rPr>
              <a:t>afecta: </a:t>
            </a:r>
          </a:p>
          <a:p>
            <a:pPr lvl="1" algn="just">
              <a:buClr>
                <a:schemeClr val="accent6"/>
              </a:buClr>
              <a:buSzPct val="150000"/>
              <a:buBlip>
                <a:blip r:embed="rId2"/>
              </a:buBlip>
            </a:pPr>
            <a:r>
              <a:rPr lang="es-ES" dirty="0" smtClean="0">
                <a:latin typeface="Lane - Narrow"/>
              </a:rPr>
              <a:t> Cuando compartes una promoción en tu </a:t>
            </a:r>
            <a:r>
              <a:rPr lang="es-ES" dirty="0" err="1" smtClean="0">
                <a:latin typeface="Lane - Narrow"/>
              </a:rPr>
              <a:t>facebook</a:t>
            </a:r>
            <a:r>
              <a:rPr lang="es-ES" dirty="0" smtClean="0">
                <a:latin typeface="Lane - Narrow"/>
              </a:rPr>
              <a:t>.</a:t>
            </a:r>
          </a:p>
          <a:p>
            <a:pPr lvl="1" algn="just">
              <a:buClr>
                <a:schemeClr val="accent6"/>
              </a:buClr>
              <a:buSzPct val="150000"/>
            </a:pPr>
            <a:endParaRPr lang="es-ES" dirty="0" smtClean="0">
              <a:latin typeface="Lane - Narrow"/>
            </a:endParaRPr>
          </a:p>
          <a:p>
            <a:pPr lvl="1" algn="just">
              <a:buClr>
                <a:schemeClr val="accent6"/>
              </a:buClr>
              <a:buSzPct val="150000"/>
            </a:pPr>
            <a:r>
              <a:rPr lang="es-ES" dirty="0" smtClean="0">
                <a:latin typeface="Lane - Narrow"/>
              </a:rPr>
              <a:t>Nota: La imagen deberá ser de tamaño </a:t>
            </a:r>
            <a:r>
              <a:rPr lang="es-ES" b="1" dirty="0" smtClean="0">
                <a:latin typeface="Lane - Narrow"/>
              </a:rPr>
              <a:t>200x 200 </a:t>
            </a:r>
            <a:r>
              <a:rPr lang="es-ES" dirty="0" smtClean="0">
                <a:latin typeface="Lane - Narrow"/>
              </a:rPr>
              <a:t>pixeles.</a:t>
            </a:r>
            <a:endParaRPr lang="es-ES" b="1" dirty="0">
              <a:latin typeface="Lane - Narrow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03" y="3933056"/>
            <a:ext cx="3557173" cy="227241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933055"/>
            <a:ext cx="2592288" cy="227241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046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745232" y="413792"/>
            <a:ext cx="80032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dirty="0" smtClean="0">
                <a:solidFill>
                  <a:schemeClr val="accent1">
                    <a:lumMod val="75000"/>
                  </a:schemeClr>
                </a:solidFill>
              </a:rPr>
              <a:t>Selección de promoción (</a:t>
            </a:r>
            <a:r>
              <a:rPr lang="es-ES_tradnl" sz="4000" dirty="0" err="1" smtClean="0">
                <a:solidFill>
                  <a:schemeClr val="accent1">
                    <a:lumMod val="75000"/>
                  </a:schemeClr>
                </a:solidFill>
              </a:rPr>
              <a:t>Frontend</a:t>
            </a:r>
            <a:r>
              <a:rPr lang="es-ES_tradnl" sz="40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s-ES_tradnl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2090" y="1572024"/>
            <a:ext cx="7855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6"/>
              </a:buClr>
              <a:buSzPct val="150000"/>
            </a:pPr>
            <a:r>
              <a:rPr lang="en-US" b="1" dirty="0" smtClean="0">
                <a:latin typeface="Lane - Narrow"/>
              </a:rPr>
              <a:t>Paso 1:</a:t>
            </a:r>
          </a:p>
          <a:p>
            <a:pPr algn="just">
              <a:buClr>
                <a:schemeClr val="accent6"/>
              </a:buClr>
              <a:buSzPct val="150000"/>
            </a:pPr>
            <a:r>
              <a:rPr lang="en-US" dirty="0" err="1" smtClean="0">
                <a:latin typeface="Lane - Narrow"/>
              </a:rPr>
              <a:t>Seleccionamos</a:t>
            </a:r>
            <a:r>
              <a:rPr lang="en-US" dirty="0" smtClean="0">
                <a:latin typeface="Lane - Narrow"/>
              </a:rPr>
              <a:t> </a:t>
            </a:r>
            <a:r>
              <a:rPr lang="en-US" dirty="0" err="1" smtClean="0">
                <a:latin typeface="Lane - Narrow"/>
              </a:rPr>
              <a:t>una</a:t>
            </a:r>
            <a:r>
              <a:rPr lang="en-US" dirty="0" smtClean="0">
                <a:latin typeface="Lane - Narrow"/>
              </a:rPr>
              <a:t> </a:t>
            </a:r>
            <a:r>
              <a:rPr lang="en-US" dirty="0" err="1" smtClean="0">
                <a:latin typeface="Lane - Narrow"/>
              </a:rPr>
              <a:t>promoción</a:t>
            </a:r>
            <a:r>
              <a:rPr lang="en-US" dirty="0" smtClean="0">
                <a:latin typeface="Lane - Narrow"/>
              </a:rPr>
              <a:t>.</a:t>
            </a:r>
            <a:endParaRPr lang="es-ES" dirty="0">
              <a:latin typeface="Lane - Narrow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3" y="2420888"/>
            <a:ext cx="341947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704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745232" y="413792"/>
            <a:ext cx="80032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dirty="0" smtClean="0">
                <a:solidFill>
                  <a:schemeClr val="accent1">
                    <a:lumMod val="75000"/>
                  </a:schemeClr>
                </a:solidFill>
              </a:rPr>
              <a:t>Selección de promoción (</a:t>
            </a:r>
            <a:r>
              <a:rPr lang="es-ES_tradnl" sz="4000" dirty="0" err="1" smtClean="0">
                <a:solidFill>
                  <a:schemeClr val="accent1">
                    <a:lumMod val="75000"/>
                  </a:schemeClr>
                </a:solidFill>
              </a:rPr>
              <a:t>Frontend</a:t>
            </a:r>
            <a:r>
              <a:rPr lang="es-ES_tradnl" sz="40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s-ES_tradnl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2090" y="1572024"/>
            <a:ext cx="7855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6"/>
              </a:buClr>
              <a:buSzPct val="150000"/>
            </a:pPr>
            <a:r>
              <a:rPr lang="en-US" b="1" dirty="0" smtClean="0">
                <a:latin typeface="Lane - Narrow"/>
              </a:rPr>
              <a:t>Paso 2:</a:t>
            </a:r>
          </a:p>
          <a:p>
            <a:pPr algn="just">
              <a:buClr>
                <a:schemeClr val="accent6"/>
              </a:buClr>
              <a:buSzPct val="150000"/>
            </a:pPr>
            <a:r>
              <a:rPr lang="en-US" dirty="0" err="1" smtClean="0">
                <a:latin typeface="Lane - Narrow"/>
              </a:rPr>
              <a:t>Seleccionamos</a:t>
            </a:r>
            <a:r>
              <a:rPr lang="en-US" dirty="0" smtClean="0">
                <a:latin typeface="Lane - Narrow"/>
              </a:rPr>
              <a:t> un hotel </a:t>
            </a:r>
            <a:r>
              <a:rPr lang="en-US" dirty="0" err="1" smtClean="0">
                <a:latin typeface="Lane - Narrow"/>
              </a:rPr>
              <a:t>para</a:t>
            </a:r>
            <a:r>
              <a:rPr lang="en-US" dirty="0" smtClean="0">
                <a:latin typeface="Lane - Narrow"/>
              </a:rPr>
              <a:t> la </a:t>
            </a:r>
            <a:r>
              <a:rPr lang="en-US" dirty="0" err="1" smtClean="0">
                <a:latin typeface="Lane - Narrow"/>
              </a:rPr>
              <a:t>promoción</a:t>
            </a:r>
            <a:r>
              <a:rPr lang="en-US" dirty="0" smtClean="0">
                <a:latin typeface="Lane - Narrow"/>
              </a:rPr>
              <a:t>.</a:t>
            </a:r>
            <a:endParaRPr lang="es-ES" dirty="0">
              <a:latin typeface="Lane - Narrow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571" y="2780928"/>
            <a:ext cx="54006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728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745232" y="413792"/>
            <a:ext cx="80032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dirty="0" smtClean="0">
                <a:solidFill>
                  <a:schemeClr val="accent1">
                    <a:lumMod val="75000"/>
                  </a:schemeClr>
                </a:solidFill>
              </a:rPr>
              <a:t>Selección de promoción (</a:t>
            </a:r>
            <a:r>
              <a:rPr lang="es-ES_tradnl" sz="4000" dirty="0" err="1" smtClean="0">
                <a:solidFill>
                  <a:schemeClr val="accent1">
                    <a:lumMod val="75000"/>
                  </a:schemeClr>
                </a:solidFill>
              </a:rPr>
              <a:t>Frontend</a:t>
            </a:r>
            <a:r>
              <a:rPr lang="es-ES_tradnl" sz="40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s-ES_tradnl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2090" y="1572024"/>
            <a:ext cx="7855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6"/>
              </a:buClr>
              <a:buSzPct val="150000"/>
            </a:pPr>
            <a:r>
              <a:rPr lang="en-US" b="1" dirty="0" smtClean="0">
                <a:latin typeface="Lane - Narrow"/>
              </a:rPr>
              <a:t>Paso 3:</a:t>
            </a:r>
          </a:p>
          <a:p>
            <a:pPr algn="just">
              <a:buClr>
                <a:schemeClr val="accent6"/>
              </a:buClr>
              <a:buSzPct val="150000"/>
            </a:pPr>
            <a:r>
              <a:rPr lang="en-US" dirty="0" err="1" smtClean="0">
                <a:latin typeface="Lane - Narrow"/>
              </a:rPr>
              <a:t>Seleccionamos</a:t>
            </a:r>
            <a:r>
              <a:rPr lang="en-US" dirty="0" smtClean="0">
                <a:latin typeface="Lane - Narrow"/>
              </a:rPr>
              <a:t> la </a:t>
            </a:r>
            <a:r>
              <a:rPr lang="en-US" dirty="0" err="1" smtClean="0">
                <a:latin typeface="Lane - Narrow"/>
              </a:rPr>
              <a:t>cantidad</a:t>
            </a:r>
            <a:r>
              <a:rPr lang="en-US" dirty="0" smtClean="0">
                <a:latin typeface="Lane - Narrow"/>
              </a:rPr>
              <a:t> de </a:t>
            </a:r>
            <a:r>
              <a:rPr lang="en-US" dirty="0" err="1" smtClean="0">
                <a:latin typeface="Lane - Narrow"/>
              </a:rPr>
              <a:t>habitaciones</a:t>
            </a:r>
            <a:r>
              <a:rPr lang="en-US" dirty="0" smtClean="0">
                <a:latin typeface="Lane - Narrow"/>
              </a:rPr>
              <a:t>  </a:t>
            </a:r>
            <a:r>
              <a:rPr lang="en-US" dirty="0" err="1" smtClean="0">
                <a:latin typeface="Lane - Narrow"/>
              </a:rPr>
              <a:t>para</a:t>
            </a:r>
            <a:r>
              <a:rPr lang="en-US" dirty="0" smtClean="0">
                <a:latin typeface="Lane - Narrow"/>
              </a:rPr>
              <a:t> la </a:t>
            </a:r>
            <a:r>
              <a:rPr lang="en-US" dirty="0" err="1" smtClean="0">
                <a:latin typeface="Lane - Narrow"/>
              </a:rPr>
              <a:t>promoción</a:t>
            </a:r>
            <a:r>
              <a:rPr lang="en-US" dirty="0" smtClean="0">
                <a:latin typeface="Lane - Narrow"/>
              </a:rPr>
              <a:t>.</a:t>
            </a:r>
            <a:endParaRPr lang="es-ES" dirty="0">
              <a:latin typeface="Lane - Narrow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911" y="2636912"/>
            <a:ext cx="541020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49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83568" y="274638"/>
            <a:ext cx="80032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dirty="0" smtClean="0">
                <a:solidFill>
                  <a:schemeClr val="accent1">
                    <a:lumMod val="75000"/>
                  </a:schemeClr>
                </a:solidFill>
              </a:rPr>
              <a:t>Índice</a:t>
            </a:r>
            <a:endParaRPr lang="es-PE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916832"/>
            <a:ext cx="8136904" cy="3384376"/>
          </a:xfrm>
        </p:spPr>
        <p:txBody>
          <a:bodyPr>
            <a:normAutofit/>
          </a:bodyPr>
          <a:lstStyle/>
          <a:p>
            <a:pPr lvl="2"/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Lane - Narrow" pitchFamily="2" charset="0"/>
              </a:rPr>
              <a:t>Cómo agregar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ne - Narrow" pitchFamily="2" charset="0"/>
              </a:rPr>
              <a:t>nuevos hoteles</a:t>
            </a:r>
          </a:p>
          <a:p>
            <a:pPr lvl="2"/>
            <a:r>
              <a:rPr lang="es-E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ne - Narrow" pitchFamily="2" charset="0"/>
              </a:rPr>
              <a:t>-&gt; </a:t>
            </a:r>
            <a:r>
              <a:rPr lang="es-E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Lane - Narrow" pitchFamily="2" charset="0"/>
              </a:rPr>
              <a:t>Estructura de la sección </a:t>
            </a:r>
            <a:r>
              <a:rPr lang="es-E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ne - Narrow" pitchFamily="2" charset="0"/>
              </a:rPr>
              <a:t>hoteles</a:t>
            </a:r>
            <a:endParaRPr lang="es-E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Lane - Narrow" pitchFamily="2" charset="0"/>
            </a:endParaRPr>
          </a:p>
          <a:p>
            <a:pPr lvl="2"/>
            <a:r>
              <a:rPr lang="es-E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ne - Narrow" pitchFamily="2" charset="0"/>
              </a:rPr>
              <a:t>Secciones </a:t>
            </a:r>
            <a:r>
              <a:rPr lang="es-E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Lane - Narrow" pitchFamily="2" charset="0"/>
              </a:rPr>
              <a:t>no </a:t>
            </a:r>
            <a:r>
              <a:rPr lang="es-E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ne - Narrow" pitchFamily="2" charset="0"/>
              </a:rPr>
              <a:t>administrables</a:t>
            </a:r>
            <a:endParaRPr lang="es-ES" sz="1800" dirty="0">
              <a:solidFill>
                <a:schemeClr val="tx1">
                  <a:lumMod val="65000"/>
                  <a:lumOff val="35000"/>
                </a:schemeClr>
              </a:solidFill>
              <a:latin typeface="Lane - Narrow" pitchFamily="2" charset="0"/>
            </a:endParaRPr>
          </a:p>
          <a:p>
            <a:pPr lvl="2"/>
            <a:r>
              <a:rPr lang="es-E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Lane - Narrow" pitchFamily="2" charset="0"/>
              </a:rPr>
              <a:t>Comentarios</a:t>
            </a:r>
            <a:endParaRPr lang="es-MX" sz="1800" dirty="0">
              <a:solidFill>
                <a:schemeClr val="tx1">
                  <a:lumMod val="65000"/>
                  <a:lumOff val="35000"/>
                </a:schemeClr>
              </a:solidFill>
              <a:latin typeface="Lane - Narrow" pitchFamily="2" charset="0"/>
            </a:endParaRPr>
          </a:p>
          <a:p>
            <a:pPr lvl="2"/>
            <a:endParaRPr lang="es-MX" sz="1800" dirty="0">
              <a:solidFill>
                <a:schemeClr val="tx1">
                  <a:lumMod val="65000"/>
                  <a:lumOff val="35000"/>
                </a:schemeClr>
              </a:solidFill>
              <a:latin typeface="Lane - Narrow" pitchFamily="2" charset="0"/>
            </a:endParaRPr>
          </a:p>
          <a:p>
            <a:pPr lvl="2"/>
            <a:endParaRPr lang="es-MX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Lane - Narrow" pitchFamily="2" charset="0"/>
            </a:endParaRPr>
          </a:p>
          <a:p>
            <a:pPr lvl="2"/>
            <a:endParaRPr lang="es-MX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Lane - Narrow" pitchFamily="2" charset="0"/>
            </a:endParaRPr>
          </a:p>
          <a:p>
            <a:pPr lvl="2"/>
            <a:endParaRPr lang="es-MX" sz="1800" dirty="0">
              <a:solidFill>
                <a:schemeClr val="tx1">
                  <a:lumMod val="65000"/>
                  <a:lumOff val="35000"/>
                </a:schemeClr>
              </a:solidFill>
              <a:latin typeface="Lane - Narrow" pitchFamily="2" charset="0"/>
            </a:endParaRPr>
          </a:p>
          <a:p>
            <a:pPr lvl="1"/>
            <a:endParaRPr lang="es-MX" sz="2400" dirty="0" smtClean="0">
              <a:latin typeface="Lane - Narrow" panose="02000506020000020004" pitchFamily="2" charset="0"/>
            </a:endParaRPr>
          </a:p>
          <a:p>
            <a:pPr lvl="1"/>
            <a:endParaRPr lang="es-MX" sz="2400" dirty="0" smtClean="0">
              <a:latin typeface="Lane - Narrow" panose="02000506020000020004" pitchFamily="2" charset="0"/>
            </a:endParaRPr>
          </a:p>
          <a:p>
            <a:pPr marL="0" indent="0">
              <a:buNone/>
            </a:pPr>
            <a:endParaRPr lang="es-PE" dirty="0">
              <a:latin typeface="Lane - Narrow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3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745232" y="413792"/>
            <a:ext cx="80032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dirty="0" smtClean="0">
                <a:solidFill>
                  <a:schemeClr val="accent1">
                    <a:lumMod val="75000"/>
                  </a:schemeClr>
                </a:solidFill>
              </a:rPr>
              <a:t>Selección de promoción (</a:t>
            </a:r>
            <a:r>
              <a:rPr lang="es-ES_tradnl" sz="4000" dirty="0" err="1" smtClean="0">
                <a:solidFill>
                  <a:schemeClr val="accent1">
                    <a:lumMod val="75000"/>
                  </a:schemeClr>
                </a:solidFill>
              </a:rPr>
              <a:t>Frontend</a:t>
            </a:r>
            <a:r>
              <a:rPr lang="es-ES_tradnl" sz="40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s-ES_tradnl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2090" y="1572024"/>
            <a:ext cx="7855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6"/>
              </a:buClr>
              <a:buSzPct val="150000"/>
            </a:pPr>
            <a:r>
              <a:rPr lang="en-US" b="1" dirty="0" smtClean="0">
                <a:latin typeface="Lane - Narrow"/>
              </a:rPr>
              <a:t>Paso 4:</a:t>
            </a:r>
          </a:p>
          <a:p>
            <a:pPr algn="just">
              <a:buClr>
                <a:schemeClr val="accent6"/>
              </a:buClr>
              <a:buSzPct val="150000"/>
            </a:pPr>
            <a:r>
              <a:rPr lang="en-US" dirty="0" err="1" smtClean="0">
                <a:latin typeface="Lane - Narrow"/>
              </a:rPr>
              <a:t>Llenamos</a:t>
            </a:r>
            <a:r>
              <a:rPr lang="en-US" dirty="0" smtClean="0">
                <a:latin typeface="Lane - Narrow"/>
              </a:rPr>
              <a:t> la </a:t>
            </a:r>
            <a:r>
              <a:rPr lang="en-US" dirty="0" err="1" smtClean="0">
                <a:latin typeface="Lane - Narrow"/>
              </a:rPr>
              <a:t>información</a:t>
            </a:r>
            <a:r>
              <a:rPr lang="en-US" dirty="0" smtClean="0">
                <a:latin typeface="Lane - Narrow"/>
              </a:rPr>
              <a:t> </a:t>
            </a:r>
            <a:r>
              <a:rPr lang="en-US" dirty="0" err="1" smtClean="0">
                <a:latin typeface="Lane - Narrow"/>
              </a:rPr>
              <a:t>requerida</a:t>
            </a:r>
            <a:r>
              <a:rPr lang="en-US" dirty="0" smtClean="0">
                <a:latin typeface="Lane - Narrow"/>
              </a:rPr>
              <a:t>.</a:t>
            </a:r>
            <a:endParaRPr lang="es-ES" dirty="0">
              <a:latin typeface="Lane - Narrow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25" y="2636912"/>
            <a:ext cx="7365771" cy="2922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11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745232" y="413792"/>
            <a:ext cx="80032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>
                <a:solidFill>
                  <a:schemeClr val="accent1">
                    <a:lumMod val="75000"/>
                  </a:schemeClr>
                </a:solidFill>
              </a:rPr>
              <a:t>Secciones no administrables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359" y="1807656"/>
            <a:ext cx="59868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6"/>
              </a:buClr>
              <a:buSzPct val="150000"/>
              <a:buBlip>
                <a:blip r:embed="rId2"/>
              </a:buBlip>
            </a:pPr>
            <a:r>
              <a:rPr lang="es-ES" dirty="0">
                <a:latin typeface="Lane - Narrow"/>
              </a:rPr>
              <a:t>  </a:t>
            </a:r>
            <a:r>
              <a:rPr lang="es-ES" dirty="0" smtClean="0">
                <a:latin typeface="Lane - Narrow"/>
              </a:rPr>
              <a:t>En el panel de control existen otras secciones que no hemos mencionado, se recomienda manejar con cuidado estas secciones ya que </a:t>
            </a:r>
            <a:r>
              <a:rPr lang="es-ES" b="1" dirty="0" smtClean="0">
                <a:latin typeface="Lane - Narrow"/>
              </a:rPr>
              <a:t>algún cambio imprevisto podría afectar el correcto funcionamiento y  la visualización de la pagina web</a:t>
            </a:r>
            <a:r>
              <a:rPr lang="es-ES" dirty="0" smtClean="0">
                <a:latin typeface="Lane - Narrow"/>
              </a:rPr>
              <a:t>.</a:t>
            </a:r>
          </a:p>
          <a:p>
            <a:pPr algn="just">
              <a:buClr>
                <a:schemeClr val="accent6"/>
              </a:buClr>
              <a:buSzPct val="150000"/>
            </a:pPr>
            <a:endParaRPr lang="es-ES" dirty="0" smtClean="0">
              <a:latin typeface="Lane - Narrow"/>
            </a:endParaRPr>
          </a:p>
          <a:p>
            <a:pPr algn="just">
              <a:buClr>
                <a:schemeClr val="accent6"/>
              </a:buClr>
              <a:buSzPct val="150000"/>
              <a:buBlip>
                <a:blip r:embed="rId2"/>
              </a:buBlip>
            </a:pPr>
            <a:r>
              <a:rPr lang="es-ES" dirty="0" smtClean="0">
                <a:latin typeface="Lane - Narrow"/>
              </a:rPr>
              <a:t>En la mayoría de los casos, se recomienda no usar estas secciones.</a:t>
            </a:r>
          </a:p>
        </p:txBody>
      </p:sp>
      <p:pic>
        <p:nvPicPr>
          <p:cNvPr id="9220" name="Picture 4" descr="http://upload.wikimedia.org/wikipedia/en/7/7e/Stop-hand-cau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181092"/>
            <a:ext cx="1959481" cy="191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07656"/>
            <a:ext cx="154305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93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55576" y="1988840"/>
            <a:ext cx="7776864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accent6"/>
              </a:buClr>
              <a:buSzPct val="150000"/>
              <a:buBlip>
                <a:blip r:embed="rId2"/>
              </a:buBlip>
            </a:pPr>
            <a:r>
              <a:rPr lang="es-PE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ne - Narrow" pitchFamily="2" charset="0"/>
              </a:rPr>
              <a:t>Quedamos atentos a comentarios para realizar las mejoras necesarias. </a:t>
            </a:r>
          </a:p>
          <a:p>
            <a:pPr marL="0" indent="0">
              <a:buClr>
                <a:schemeClr val="accent6"/>
              </a:buClr>
              <a:buSzPct val="150000"/>
              <a:buNone/>
            </a:pPr>
            <a:r>
              <a:rPr lang="es-PE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ne - Narrow" pitchFamily="2" charset="0"/>
              </a:rPr>
              <a:t/>
            </a:r>
            <a:br>
              <a:rPr lang="es-PE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ne - Narrow" pitchFamily="2" charset="0"/>
              </a:rPr>
            </a:br>
            <a:endParaRPr lang="es-PE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Lane - Narrow" pitchFamily="2" charset="0"/>
            </a:endParaRPr>
          </a:p>
          <a:p>
            <a:pPr algn="just">
              <a:buClr>
                <a:schemeClr val="accent6"/>
              </a:buClr>
              <a:buSzPct val="150000"/>
              <a:buBlip>
                <a:blip r:embed="rId2"/>
              </a:buBlip>
            </a:pPr>
            <a:endParaRPr lang="es-PE" sz="1400" dirty="0">
              <a:solidFill>
                <a:schemeClr val="tx1">
                  <a:lumMod val="65000"/>
                  <a:lumOff val="35000"/>
                </a:schemeClr>
              </a:solidFill>
              <a:latin typeface="Lane - Narrow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99592" y="332656"/>
            <a:ext cx="77620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6600" dirty="0" smtClean="0">
                <a:solidFill>
                  <a:schemeClr val="tx2"/>
                </a:solidFill>
                <a:latin typeface="Ostrich Sans Rounded" pitchFamily="2" charset="0"/>
              </a:rPr>
              <a:t>Comentarios</a:t>
            </a:r>
            <a:endParaRPr lang="es-PE" sz="6600" dirty="0">
              <a:solidFill>
                <a:schemeClr val="tx2"/>
              </a:solidFill>
              <a:latin typeface="Ostrich Sans Round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26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39552" y="2851461"/>
            <a:ext cx="77620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6600" dirty="0" smtClean="0">
                <a:solidFill>
                  <a:schemeClr val="tx2"/>
                </a:solidFill>
                <a:latin typeface="Ostrich Sans Rounded" pitchFamily="2" charset="0"/>
              </a:rPr>
              <a:t>Gracias</a:t>
            </a:r>
            <a:endParaRPr lang="es-PE" sz="6600" dirty="0">
              <a:solidFill>
                <a:schemeClr val="tx2"/>
              </a:solidFill>
              <a:latin typeface="Ostrich Sans Round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83568" y="274638"/>
            <a:ext cx="80032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dirty="0" smtClean="0">
                <a:solidFill>
                  <a:schemeClr val="accent1">
                    <a:lumMod val="75000"/>
                  </a:schemeClr>
                </a:solidFill>
              </a:rPr>
              <a:t>Acceso al panel de administración </a:t>
            </a:r>
            <a:endParaRPr lang="es-PE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55576" y="2294032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ne - Narrow"/>
                <a:hlinkClick r:id="rId2"/>
              </a:rPr>
              <a:t>http://</a:t>
            </a:r>
            <a:r>
              <a:rPr lang="en-US" dirty="0" smtClean="0">
                <a:latin typeface="Lane - Narrow"/>
                <a:hlinkClick r:id="rId2"/>
              </a:rPr>
              <a:t>www.vamosya.com.pe/</a:t>
            </a:r>
            <a:r>
              <a:rPr lang="en-US" dirty="0" smtClean="0">
                <a:latin typeface="Lane - Narrow"/>
                <a:hlinkClick r:id="rId2"/>
              </a:rPr>
              <a:t>wp-login.php</a:t>
            </a:r>
            <a:endParaRPr lang="en-US" dirty="0">
              <a:latin typeface="Lane - Narrow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380" y="3530558"/>
            <a:ext cx="2339255" cy="27104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63686" y="1842111"/>
            <a:ext cx="7231948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6"/>
              </a:buClr>
              <a:buSzPct val="150000"/>
              <a:buBlip>
                <a:blip r:embed="rId4"/>
              </a:buBlip>
            </a:pPr>
            <a:r>
              <a:rPr lang="en-US" sz="1600" dirty="0" smtClean="0">
                <a:latin typeface="Lane - Narrow"/>
              </a:rPr>
              <a:t> Para </a:t>
            </a:r>
            <a:r>
              <a:rPr lang="es-ES" sz="1600" dirty="0">
                <a:latin typeface="Lane - Narrow"/>
              </a:rPr>
              <a:t>poder acceder al panel de administración deberás seguir el siguiente link:</a:t>
            </a:r>
            <a:endParaRPr lang="es-PE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Lane - Narrow" pitchFamily="2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55576" y="2888940"/>
            <a:ext cx="7231948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6"/>
              </a:buClr>
              <a:buSzPct val="150000"/>
              <a:buBlip>
                <a:blip r:embed="rId4"/>
              </a:buBlip>
            </a:pPr>
            <a:r>
              <a:rPr lang="es-P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ne - Narrow" pitchFamily="2" charset="0"/>
              </a:rPr>
              <a:t> </a:t>
            </a:r>
            <a:r>
              <a:rPr lang="es-ES" sz="1600" dirty="0" smtClean="0">
                <a:latin typeface="Lane - Narrow"/>
              </a:rPr>
              <a:t>Se </a:t>
            </a:r>
            <a:r>
              <a:rPr lang="es-ES" sz="1600" dirty="0">
                <a:latin typeface="Lane - Narrow"/>
              </a:rPr>
              <a:t>mostrará un pequeño formulario donde deberá ingresar su nombre de usuario  y contraseña. </a:t>
            </a:r>
          </a:p>
          <a:p>
            <a:pPr>
              <a:buClr>
                <a:schemeClr val="accent6"/>
              </a:buClr>
              <a:buSzPct val="150000"/>
              <a:buBlip>
                <a:blip r:embed="rId4"/>
              </a:buBlip>
            </a:pPr>
            <a:endParaRPr lang="es-PE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Lane - Narrow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68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83568" y="274638"/>
            <a:ext cx="80032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dirty="0" smtClean="0">
                <a:solidFill>
                  <a:schemeClr val="accent1">
                    <a:lumMod val="75000"/>
                  </a:schemeClr>
                </a:solidFill>
              </a:rPr>
              <a:t>Áreas administrables </a:t>
            </a:r>
            <a:endParaRPr lang="es-PE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3686" y="1842111"/>
            <a:ext cx="7231948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6"/>
              </a:buClr>
              <a:buSzPct val="150000"/>
              <a:buBlip>
                <a:blip r:embed="rId2"/>
              </a:buBlip>
            </a:pPr>
            <a:r>
              <a:rPr lang="en-US" sz="1600" dirty="0" smtClean="0">
                <a:latin typeface="Lane - Narrow"/>
              </a:rPr>
              <a:t> </a:t>
            </a:r>
            <a:r>
              <a:rPr lang="es-ES" sz="1600" dirty="0" smtClean="0">
                <a:latin typeface="Lane - Narrow"/>
              </a:rPr>
              <a:t>Las </a:t>
            </a:r>
            <a:r>
              <a:rPr lang="es-ES" sz="1600" dirty="0">
                <a:latin typeface="Lane - Narrow"/>
              </a:rPr>
              <a:t>áreas y secciones administrables para el usuario son las siguientes:</a:t>
            </a:r>
            <a:r>
              <a:rPr lang="en-US" sz="1600" dirty="0">
                <a:latin typeface="Lane - Narrow"/>
              </a:rPr>
              <a:t>  </a:t>
            </a:r>
          </a:p>
          <a:p>
            <a:pPr>
              <a:buClr>
                <a:schemeClr val="accent6"/>
              </a:buClr>
              <a:buSzPct val="150000"/>
              <a:buBlip>
                <a:blip r:embed="rId2"/>
              </a:buBlip>
            </a:pPr>
            <a:endParaRPr lang="es-PE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Lane - Narrow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492895"/>
            <a:ext cx="152400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97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01359" y="4244895"/>
            <a:ext cx="75710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6"/>
              </a:buClr>
              <a:buSzPct val="150000"/>
              <a:buBlip>
                <a:blip r:embed="rId2"/>
              </a:buBlip>
            </a:pPr>
            <a:r>
              <a:rPr lang="es-ES" dirty="0" smtClean="0">
                <a:latin typeface="Lane - Narrow"/>
              </a:rPr>
              <a:t> Después </a:t>
            </a:r>
            <a:r>
              <a:rPr lang="es-ES" dirty="0">
                <a:latin typeface="Lane - Narrow"/>
              </a:rPr>
              <a:t>haga clic </a:t>
            </a:r>
            <a:r>
              <a:rPr lang="es-ES" dirty="0" smtClean="0">
                <a:latin typeface="Lane - Narrow"/>
              </a:rPr>
              <a:t>en “</a:t>
            </a:r>
            <a:r>
              <a:rPr lang="es-ES" dirty="0" err="1" smtClean="0">
                <a:latin typeface="Lane - Narrow"/>
              </a:rPr>
              <a:t>Menus</a:t>
            </a:r>
            <a:r>
              <a:rPr lang="es-ES" dirty="0" smtClean="0">
                <a:latin typeface="Lane - Narrow"/>
              </a:rPr>
              <a:t>”</a:t>
            </a:r>
          </a:p>
          <a:p>
            <a:pPr algn="just">
              <a:buClr>
                <a:schemeClr val="accent6"/>
              </a:buClr>
              <a:buSzPct val="150000"/>
            </a:pPr>
            <a:endParaRPr lang="es-ES" dirty="0" smtClean="0">
              <a:latin typeface="Lane - Narrow"/>
            </a:endParaRPr>
          </a:p>
          <a:p>
            <a:pPr algn="just">
              <a:buClr>
                <a:schemeClr val="accent6"/>
              </a:buClr>
              <a:buSzPct val="150000"/>
              <a:buBlip>
                <a:blip r:embed="rId2"/>
              </a:buBlip>
            </a:pPr>
            <a:r>
              <a:rPr lang="es-ES" dirty="0" smtClean="0">
                <a:latin typeface="Lane - Narrow"/>
              </a:rPr>
              <a:t> Aparecerán dos paneles de configuración, el que usaremos se llama </a:t>
            </a:r>
            <a:r>
              <a:rPr lang="en-US" b="1" dirty="0"/>
              <a:t>Menu </a:t>
            </a:r>
            <a:r>
              <a:rPr lang="en-US" b="1" dirty="0" smtClean="0"/>
              <a:t>Structure</a:t>
            </a:r>
            <a:r>
              <a:rPr lang="es-ES" dirty="0" smtClean="0">
                <a:latin typeface="Lane - Narrow"/>
              </a:rPr>
              <a:t> </a:t>
            </a:r>
            <a:endParaRPr lang="es-ES" dirty="0">
              <a:latin typeface="Lane - Narrow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45232" y="413792"/>
            <a:ext cx="80032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>
                <a:solidFill>
                  <a:schemeClr val="accent1">
                    <a:lumMod val="75000"/>
                  </a:schemeClr>
                </a:solidFill>
              </a:rPr>
              <a:t>Cómo editar las secciones del menú principal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359" y="1768142"/>
            <a:ext cx="66451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6"/>
              </a:buClr>
              <a:buSzPct val="150000"/>
              <a:buBlip>
                <a:blip r:embed="rId2"/>
              </a:buBlip>
            </a:pPr>
            <a:r>
              <a:rPr lang="es-ES" dirty="0" smtClean="0">
                <a:latin typeface="Lane - Narrow"/>
              </a:rPr>
              <a:t> </a:t>
            </a:r>
            <a:r>
              <a:rPr lang="es-ES" dirty="0">
                <a:latin typeface="Lane - Narrow"/>
              </a:rPr>
              <a:t>Diríjase al menú vertical izquierdo y seleccione </a:t>
            </a:r>
            <a:r>
              <a:rPr lang="es-PE" dirty="0" err="1"/>
              <a:t>Appearance</a:t>
            </a:r>
            <a:endParaRPr lang="es-ES" b="1" dirty="0">
              <a:latin typeface="Lane - Narrow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737" y="2218870"/>
            <a:ext cx="15240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069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745232" y="413792"/>
            <a:ext cx="80032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>
                <a:solidFill>
                  <a:schemeClr val="accent1">
                    <a:lumMod val="75000"/>
                  </a:schemeClr>
                </a:solidFill>
              </a:rPr>
              <a:t>Cómo editar las secciones del menú principal</a:t>
            </a:r>
          </a:p>
        </p:txBody>
      </p:sp>
      <p:sp>
        <p:nvSpPr>
          <p:cNvPr id="5" name="Rectangle 4"/>
          <p:cNvSpPr/>
          <p:nvPr/>
        </p:nvSpPr>
        <p:spPr>
          <a:xfrm>
            <a:off x="745232" y="1773701"/>
            <a:ext cx="66451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6"/>
              </a:buClr>
              <a:buSzPct val="150000"/>
              <a:buBlip>
                <a:blip r:embed="rId2"/>
              </a:buBlip>
            </a:pPr>
            <a:r>
              <a:rPr lang="es-ES" dirty="0" smtClean="0">
                <a:latin typeface="Lane - Narrow"/>
              </a:rPr>
              <a:t> </a:t>
            </a:r>
            <a:r>
              <a:rPr lang="es-ES" dirty="0">
                <a:latin typeface="Lane - Narrow"/>
              </a:rPr>
              <a:t>Aquí se muestra las secciones del menú que podemos editar</a:t>
            </a:r>
            <a:r>
              <a:rPr lang="es-ES" dirty="0" smtClean="0">
                <a:latin typeface="Lane - Narrow"/>
              </a:rPr>
              <a:t>.</a:t>
            </a:r>
            <a:endParaRPr lang="es-ES" dirty="0">
              <a:latin typeface="Lane - Narrow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80" y="2622475"/>
            <a:ext cx="7418437" cy="322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107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745232" y="413792"/>
            <a:ext cx="80032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>
                <a:solidFill>
                  <a:schemeClr val="accent1">
                    <a:lumMod val="75000"/>
                  </a:schemeClr>
                </a:solidFill>
              </a:rPr>
              <a:t>Cómo editar las secciones del menú principal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448" y="2516510"/>
            <a:ext cx="914400" cy="552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3861048"/>
            <a:ext cx="3952875" cy="23431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13132" y="1774557"/>
            <a:ext cx="7675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6"/>
              </a:buClr>
              <a:buSzPct val="150000"/>
              <a:buBlip>
                <a:blip r:embed="rId4"/>
              </a:buBlip>
            </a:pPr>
            <a:r>
              <a:rPr lang="es-ES" dirty="0" smtClean="0">
                <a:latin typeface="Lane - Narrow"/>
              </a:rPr>
              <a:t> Para poder editar una sección del menú dar clic en el triangulo invertido:</a:t>
            </a:r>
            <a:endParaRPr lang="es-ES" dirty="0">
              <a:latin typeface="Lane - Narro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5232" y="3275692"/>
            <a:ext cx="7675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6"/>
              </a:buClr>
              <a:buSzPct val="150000"/>
              <a:buBlip>
                <a:blip r:embed="rId4"/>
              </a:buBlip>
            </a:pPr>
            <a:r>
              <a:rPr lang="es-ES" dirty="0" smtClean="0">
                <a:latin typeface="Lane - Narrow"/>
              </a:rPr>
              <a:t> </a:t>
            </a:r>
            <a:r>
              <a:rPr lang="es-ES" dirty="0">
                <a:latin typeface="Lane - Narrow"/>
              </a:rPr>
              <a:t>En el campo </a:t>
            </a:r>
            <a:r>
              <a:rPr lang="es-ES" i="1" dirty="0" err="1">
                <a:latin typeface="Lane - Narrow"/>
              </a:rPr>
              <a:t>Navigation</a:t>
            </a:r>
            <a:r>
              <a:rPr lang="es-ES" i="1" dirty="0">
                <a:latin typeface="Lane - Narrow"/>
              </a:rPr>
              <a:t> </a:t>
            </a:r>
            <a:r>
              <a:rPr lang="es-ES" i="1" dirty="0" err="1">
                <a:latin typeface="Lane - Narrow"/>
              </a:rPr>
              <a:t>Label</a:t>
            </a:r>
            <a:r>
              <a:rPr lang="es-ES" dirty="0">
                <a:latin typeface="Lane - Narrow"/>
              </a:rPr>
              <a:t> podrá cambiar el nombre de la </a:t>
            </a:r>
            <a:r>
              <a:rPr lang="es-ES" dirty="0" smtClean="0">
                <a:latin typeface="Lane - Narrow"/>
              </a:rPr>
              <a:t>sección:</a:t>
            </a:r>
            <a:endParaRPr lang="es-ES" dirty="0">
              <a:latin typeface="Lane - Narrow"/>
            </a:endParaRPr>
          </a:p>
        </p:txBody>
      </p:sp>
    </p:spTree>
    <p:extLst>
      <p:ext uri="{BB962C8B-B14F-4D97-AF65-F5344CB8AC3E}">
        <p14:creationId xmlns:p14="http://schemas.microsoft.com/office/powerpoint/2010/main" val="73916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83568" y="274638"/>
            <a:ext cx="80032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dirty="0" smtClean="0">
                <a:solidFill>
                  <a:schemeClr val="accent1">
                    <a:lumMod val="75000"/>
                  </a:schemeClr>
                </a:solidFill>
              </a:rPr>
              <a:t>Campos específicos administrables</a:t>
            </a:r>
            <a:endParaRPr lang="es-PE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95" y="3789040"/>
            <a:ext cx="1842120" cy="17960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63686" y="1842110"/>
            <a:ext cx="7724738" cy="2162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accent6"/>
              </a:buClr>
              <a:buSzPct val="150000"/>
              <a:buBlip>
                <a:blip r:embed="rId3"/>
              </a:buBlip>
            </a:pPr>
            <a:r>
              <a:rPr lang="en-US" sz="1600" dirty="0" smtClean="0">
                <a:latin typeface="Lane - Narrow"/>
              </a:rPr>
              <a:t> </a:t>
            </a:r>
            <a:r>
              <a:rPr lang="es-ES" sz="1600" dirty="0" smtClean="0">
                <a:latin typeface="Lane - Narrow"/>
              </a:rPr>
              <a:t>En </a:t>
            </a:r>
            <a:r>
              <a:rPr lang="es-ES" sz="1600" dirty="0">
                <a:latin typeface="Lane - Narrow"/>
              </a:rPr>
              <a:t>la aplicación web existen diversas secciones para diferentes tipos de post, la sección general donde se crean y editan estas publicaciones se llama </a:t>
            </a:r>
            <a:r>
              <a:rPr lang="es-ES" sz="1600" dirty="0" smtClean="0">
                <a:latin typeface="Lane - Narrow"/>
              </a:rPr>
              <a:t>POST.</a:t>
            </a:r>
          </a:p>
          <a:p>
            <a:pPr algn="just">
              <a:buClr>
                <a:schemeClr val="accent6"/>
              </a:buClr>
              <a:buSzPct val="150000"/>
              <a:buBlip>
                <a:blip r:embed="rId3"/>
              </a:buBlip>
            </a:pPr>
            <a:endParaRPr lang="es-ES" sz="1600" dirty="0" smtClean="0">
              <a:latin typeface="Lane - Narrow"/>
            </a:endParaRPr>
          </a:p>
          <a:p>
            <a:pPr algn="just">
              <a:buClr>
                <a:schemeClr val="accent6"/>
              </a:buClr>
              <a:buSzPct val="150000"/>
              <a:buBlip>
                <a:blip r:embed="rId3"/>
              </a:buBlip>
            </a:pPr>
            <a:r>
              <a:rPr lang="es-ES" sz="1600" dirty="0" smtClean="0">
                <a:latin typeface="Lane - Narrow"/>
              </a:rPr>
              <a:t> Cada </a:t>
            </a:r>
            <a:r>
              <a:rPr lang="es-ES" sz="1600" dirty="0">
                <a:latin typeface="Lane - Narrow"/>
              </a:rPr>
              <a:t>sección tiene  campos personalizados para su funcionamiento lo que hace que su estructura de edición sea diferente para cada </a:t>
            </a:r>
            <a:r>
              <a:rPr lang="es-ES" sz="1600" dirty="0" smtClean="0">
                <a:latin typeface="Lane - Narrow"/>
              </a:rPr>
              <a:t>sección.</a:t>
            </a:r>
          </a:p>
          <a:p>
            <a:pPr algn="just">
              <a:buClr>
                <a:schemeClr val="accent6"/>
              </a:buClr>
              <a:buSzPct val="150000"/>
              <a:buBlip>
                <a:blip r:embed="rId3"/>
              </a:buBlip>
            </a:pPr>
            <a:endParaRPr lang="es-ES" sz="1600" dirty="0" smtClean="0">
              <a:latin typeface="Lane - Narrow"/>
            </a:endParaRPr>
          </a:p>
          <a:p>
            <a:pPr algn="just">
              <a:buClr>
                <a:schemeClr val="accent6"/>
              </a:buClr>
              <a:buSzPct val="150000"/>
              <a:buBlip>
                <a:blip r:embed="rId3"/>
              </a:buBlip>
            </a:pPr>
            <a:endParaRPr lang="es-PE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Lane - Narrow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42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14760</TotalTime>
  <Words>1024</Words>
  <Application>Microsoft Office PowerPoint</Application>
  <PresentationFormat>Presentación en pantalla (4:3)</PresentationFormat>
  <Paragraphs>147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Adyacencia</vt:lpstr>
      <vt:lpstr>Creative Cheese Game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Usuario Diseñador</dc:creator>
  <cp:lastModifiedBy>christian tamayo</cp:lastModifiedBy>
  <cp:revision>393</cp:revision>
  <dcterms:created xsi:type="dcterms:W3CDTF">2013-05-14T09:54:40Z</dcterms:created>
  <dcterms:modified xsi:type="dcterms:W3CDTF">2015-07-23T04:41:41Z</dcterms:modified>
</cp:coreProperties>
</file>