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6" r:id="rId1"/>
  </p:sldMasterIdLst>
  <p:notesMasterIdLst>
    <p:notesMasterId r:id="rId35"/>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7" r:id="rId33"/>
    <p:sldId id="283"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94" autoAdjust="0"/>
  </p:normalViewPr>
  <p:slideViewPr>
    <p:cSldViewPr>
      <p:cViewPr>
        <p:scale>
          <a:sx n="75" d="100"/>
          <a:sy n="75" d="100"/>
        </p:scale>
        <p:origin x="-1308" y="144"/>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32</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dirty="0"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33</a:t>
            </a:fld>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D1ADD1-02A3-4AA8-B412-CEE006BCD26D}" type="slidenum">
              <a:rPr lang="en-US" altLang="es-PE"/>
              <a:pPr/>
              <a:t>6</a:t>
            </a:fld>
            <a:endParaRPr lang="en-US" altLang="es-PE"/>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a:ln/>
        </p:spPr>
      </p:sp>
      <p:sp>
        <p:nvSpPr>
          <p:cNvPr id="23555" name="Marcador de notas 2"/>
          <p:cNvSpPr>
            <a:spLocks noGrp="1"/>
          </p:cNvSpPr>
          <p:nvPr>
            <p:ph type="body" idx="1"/>
          </p:nvPr>
        </p:nvSpPr>
        <p:spPr>
          <a:noFill/>
          <a:ln/>
        </p:spPr>
        <p:txBody>
          <a:bodyPr/>
          <a:lstStyle/>
          <a:p>
            <a:endParaRPr lang="es-MX" altLang="es-PE" dirty="0" smtClean="0">
              <a:latin typeface="Arial" charset="0"/>
            </a:endParaRPr>
          </a:p>
        </p:txBody>
      </p:sp>
      <p:sp>
        <p:nvSpPr>
          <p:cNvPr id="23556" name="Marcador de número de diapositiva 3"/>
          <p:cNvSpPr>
            <a:spLocks noGrp="1"/>
          </p:cNvSpPr>
          <p:nvPr>
            <p:ph type="sldNum" sz="quarter" idx="5"/>
          </p:nvPr>
        </p:nvSpPr>
        <p:spPr>
          <a:noFill/>
        </p:spPr>
        <p:txBody>
          <a:bodyPr/>
          <a:lstStyle/>
          <a:p>
            <a:fld id="{24762662-1B2A-4814-83EB-A4254D1FE625}" type="slidenum">
              <a:rPr lang="en-US" altLang="es-PE"/>
              <a:pPr/>
              <a:t>8</a:t>
            </a:fld>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PE" alt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PE" alt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7D4A08C-B9C8-4D7B-93AC-CF9F5EDB06D3}" type="slidenum">
              <a:rPr lang="en-US" altLang="es-PE" smtClean="0"/>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11761845-5F20-4156-BF1F-C7DADC30BDDE}" type="slidenum">
              <a:rPr lang="en-US" altLang="es-PE" smtClean="0"/>
              <a:pPr/>
              <a:t>‹Nº›</a:t>
            </a:fld>
            <a:endParaRPr lang="en-US" alt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C8650027-46DB-44CE-A4D8-6734F6B6E0C5}" type="slidenum">
              <a:rPr lang="en-US" altLang="es-PE" smtClean="0"/>
              <a:pPr/>
              <a:t>‹Nº›</a:t>
            </a:fld>
            <a:endParaRPr lang="en-US" alt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D3BE70D3-17C3-48B5-9F4D-F245584DF45E}" type="slidenum">
              <a:rPr lang="en-US" altLang="es-PE" smtClean="0"/>
              <a:pPr/>
              <a:t>‹Nº›</a:t>
            </a:fld>
            <a:endParaRPr lang="en-US" alt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458A9D75-D04B-43A9-9E92-6318879B648C}" type="slidenum">
              <a:rPr lang="en-US" altLang="es-PE" smtClean="0"/>
              <a:pPr/>
              <a:t>‹Nº›</a:t>
            </a:fld>
            <a:endParaRPr lang="en-US" alt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046AF499-48DA-421C-AD93-0BBA92B4A1F1}" type="slidenum">
              <a:rPr lang="en-US" altLang="es-PE" smtClean="0"/>
              <a:pPr/>
              <a:t>‹Nº›</a:t>
            </a:fld>
            <a:endParaRPr lang="en-US" alt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E" altLang="es-PE"/>
          </a:p>
        </p:txBody>
      </p:sp>
      <p:sp>
        <p:nvSpPr>
          <p:cNvPr id="8" name="7 Marcador de pie de página"/>
          <p:cNvSpPr>
            <a:spLocks noGrp="1"/>
          </p:cNvSpPr>
          <p:nvPr>
            <p:ph type="ftr" sz="quarter" idx="11"/>
          </p:nvPr>
        </p:nvSpPr>
        <p:spPr/>
        <p:txBody>
          <a:bodyPr/>
          <a:lstStyle>
            <a:extLst/>
          </a:lstStyle>
          <a:p>
            <a:pPr>
              <a:defRPr/>
            </a:pPr>
            <a:endParaRPr lang="es-PE" altLang="es-PE"/>
          </a:p>
        </p:txBody>
      </p:sp>
      <p:sp>
        <p:nvSpPr>
          <p:cNvPr id="9" name="8 Marcador de número de diapositiva"/>
          <p:cNvSpPr>
            <a:spLocks noGrp="1"/>
          </p:cNvSpPr>
          <p:nvPr>
            <p:ph type="sldNum" sz="quarter" idx="12"/>
          </p:nvPr>
        </p:nvSpPr>
        <p:spPr/>
        <p:txBody>
          <a:bodyPr/>
          <a:lstStyle>
            <a:extLst/>
          </a:lstStyle>
          <a:p>
            <a:fld id="{88ECFAF7-8823-4B66-AB4A-85BFFE095189}"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PE" altLang="es-PE"/>
          </a:p>
        </p:txBody>
      </p:sp>
      <p:sp>
        <p:nvSpPr>
          <p:cNvPr id="4" name="3 Marcador de pie de página"/>
          <p:cNvSpPr>
            <a:spLocks noGrp="1"/>
          </p:cNvSpPr>
          <p:nvPr>
            <p:ph type="ftr" sz="quarter" idx="11"/>
          </p:nvPr>
        </p:nvSpPr>
        <p:spPr/>
        <p:txBody>
          <a:bodyPr/>
          <a:lstStyle>
            <a:extLst/>
          </a:lstStyle>
          <a:p>
            <a:pPr>
              <a:defRPr/>
            </a:pPr>
            <a:endParaRPr lang="es-PE" altLang="es-PE"/>
          </a:p>
        </p:txBody>
      </p:sp>
      <p:sp>
        <p:nvSpPr>
          <p:cNvPr id="5" name="4 Marcador de número de diapositiva"/>
          <p:cNvSpPr>
            <a:spLocks noGrp="1"/>
          </p:cNvSpPr>
          <p:nvPr>
            <p:ph type="sldNum" sz="quarter" idx="12"/>
          </p:nvPr>
        </p:nvSpPr>
        <p:spPr/>
        <p:txBody>
          <a:bodyPr/>
          <a:lstStyle>
            <a:extLst/>
          </a:lstStyle>
          <a:p>
            <a:fld id="{E3E0D181-CA09-4AD2-B4F4-9F05F890632E}" type="slidenum">
              <a:rPr lang="en-US" altLang="es-PE" smtClean="0"/>
              <a:pPr/>
              <a:t>‹Nº›</a:t>
            </a:fld>
            <a:endParaRPr lang="en-US" alt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PE" altLang="es-PE"/>
          </a:p>
        </p:txBody>
      </p:sp>
      <p:sp>
        <p:nvSpPr>
          <p:cNvPr id="3" name="2 Marcador de pie de página"/>
          <p:cNvSpPr>
            <a:spLocks noGrp="1"/>
          </p:cNvSpPr>
          <p:nvPr>
            <p:ph type="ftr" sz="quarter" idx="11"/>
          </p:nvPr>
        </p:nvSpPr>
        <p:spPr/>
        <p:txBody>
          <a:bodyPr/>
          <a:lstStyle>
            <a:extLst/>
          </a:lstStyle>
          <a:p>
            <a:pPr>
              <a:defRPr/>
            </a:pPr>
            <a:endParaRPr lang="es-PE" altLang="es-PE"/>
          </a:p>
        </p:txBody>
      </p:sp>
      <p:sp>
        <p:nvSpPr>
          <p:cNvPr id="4" name="3 Marcador de número de diapositiva"/>
          <p:cNvSpPr>
            <a:spLocks noGrp="1"/>
          </p:cNvSpPr>
          <p:nvPr>
            <p:ph type="sldNum" sz="quarter" idx="12"/>
          </p:nvPr>
        </p:nvSpPr>
        <p:spPr/>
        <p:txBody>
          <a:bodyPr/>
          <a:lstStyle>
            <a:extLst/>
          </a:lstStyle>
          <a:p>
            <a:fld id="{82BA7F50-D21A-428C-B404-A3AD8E091046}" type="slidenum">
              <a:rPr lang="en-US" altLang="es-PE" smtClean="0"/>
              <a:pPr/>
              <a:t>‹Nº›</a:t>
            </a:fld>
            <a:endParaRPr lang="en-US" alt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1B0AF1BF-0411-4A03-9A91-A69BBA61777F}"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PE" alt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PE" alt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01AF18-0C5A-4CA4-801D-9D2556112228}" type="slidenum">
              <a:rPr lang="en-US" altLang="es-PE" smtClean="0"/>
              <a:pPr/>
              <a:t>‹Nº›</a:t>
            </a:fld>
            <a:endParaRPr lang="en-US" alt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PE" alt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PE" alt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75DF32-B76E-4C6D-A7A4-6BCE86E51659}" type="slidenum">
              <a:rPr lang="en-US" altLang="es-PE" smtClean="0"/>
              <a:pPr/>
              <a:t>‹Nº›</a:t>
            </a:fld>
            <a:endParaRPr lang="en-US" altLang="es-PE"/>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 id="21474848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6013" y="2636838"/>
            <a:ext cx="6696075" cy="2246312"/>
          </a:xfrm>
          <a:prstGeom prst="rect">
            <a:avLst/>
          </a:prstGeom>
          <a:noFill/>
          <a:ln w="9525">
            <a:noFill/>
            <a:miter lim="800000"/>
            <a:headEnd/>
            <a:tailEnd/>
          </a:ln>
        </p:spPr>
        <p:txBody>
          <a:bodyPr>
            <a:spAutoFit/>
          </a:bodyPr>
          <a:lstStyle/>
          <a:p>
            <a:pPr algn="ctr">
              <a:lnSpc>
                <a:spcPts val="5600"/>
              </a:lnSpc>
              <a:spcBef>
                <a:spcPct val="50000"/>
              </a:spcBef>
            </a:pPr>
            <a:r>
              <a:rPr lang="es-PE" altLang="es-PE" sz="6000">
                <a:solidFill>
                  <a:srgbClr val="000066"/>
                </a:solidFill>
                <a:ea typeface="ＭＳ Ｐゴシック" pitchFamily="-92" charset="-128"/>
              </a:rPr>
              <a:t>Proceso de Gestión de Proyectos</a:t>
            </a:r>
          </a:p>
        </p:txBody>
      </p:sp>
      <p:pic>
        <p:nvPicPr>
          <p:cNvPr id="5" name="image07.jpg" descr="rata.jpg"/>
          <p:cNvPicPr/>
          <p:nvPr/>
        </p:nvPicPr>
        <p:blipFill>
          <a:blip r:embed="rId3"/>
          <a:srcRect/>
          <a:stretch>
            <a:fillRect/>
          </a:stretch>
        </p:blipFill>
        <p:spPr>
          <a:xfrm>
            <a:off x="652488" y="717104"/>
            <a:ext cx="1944216" cy="1656184"/>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96875" y="1341438"/>
            <a:ext cx="8775700" cy="15144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Entradas y salidas del proceso</a:t>
            </a:r>
            <a:endParaRPr lang="es-ES" altLang="es-PE" sz="3200" b="1">
              <a:solidFill>
                <a:srgbClr val="002060"/>
              </a:solidFill>
            </a:endParaRPr>
          </a:p>
        </p:txBody>
      </p:sp>
      <p:sp>
        <p:nvSpPr>
          <p:cNvPr id="26627" name="AutoShape 13"/>
          <p:cNvSpPr>
            <a:spLocks noChangeArrowheads="1"/>
          </p:cNvSpPr>
          <p:nvPr/>
        </p:nvSpPr>
        <p:spPr bwMode="auto">
          <a:xfrm>
            <a:off x="611188" y="2349500"/>
            <a:ext cx="2305050" cy="3022600"/>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Entradas:</a:t>
            </a:r>
            <a:r>
              <a:rPr lang="es-PE" altLang="es-PE" sz="1600" dirty="0" smtClean="0"/>
              <a:t/>
            </a:r>
            <a:br>
              <a:rPr lang="es-PE" altLang="es-PE" sz="1600" dirty="0" smtClean="0"/>
            </a:br>
            <a:r>
              <a:rPr lang="es-PE" altLang="es-PE" sz="1600" dirty="0" smtClean="0"/>
              <a:t>- Ficha de Datos</a:t>
            </a:r>
          </a:p>
          <a:p>
            <a:pPr eaLnBrk="1" hangingPunct="1">
              <a:buFontTx/>
              <a:buChar char="-"/>
              <a:defRPr/>
            </a:pPr>
            <a:r>
              <a:rPr lang="es-PE" altLang="es-PE" sz="1600" dirty="0" smtClean="0"/>
              <a:t> Propuesta Aprobada</a:t>
            </a:r>
            <a:endParaRPr lang="es-ES" altLang="es-PE" sz="1600" dirty="0" smtClean="0"/>
          </a:p>
        </p:txBody>
      </p:sp>
      <p:sp>
        <p:nvSpPr>
          <p:cNvPr id="26628" name="AutoShape 15"/>
          <p:cNvSpPr>
            <a:spLocks noChangeArrowheads="1"/>
          </p:cNvSpPr>
          <p:nvPr/>
        </p:nvSpPr>
        <p:spPr bwMode="auto">
          <a:xfrm>
            <a:off x="3419475" y="2708275"/>
            <a:ext cx="2232025" cy="1944688"/>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600" dirty="0" smtClean="0"/>
              <a:t>Proceso de Gestión de Proyectos</a:t>
            </a:r>
            <a:endParaRPr lang="es-ES" altLang="es-PE" sz="1600" dirty="0" smtClean="0"/>
          </a:p>
        </p:txBody>
      </p:sp>
      <p:sp>
        <p:nvSpPr>
          <p:cNvPr id="26629" name="AutoShape 17"/>
          <p:cNvSpPr>
            <a:spLocks noChangeArrowheads="1"/>
          </p:cNvSpPr>
          <p:nvPr/>
        </p:nvSpPr>
        <p:spPr bwMode="auto">
          <a:xfrm>
            <a:off x="6300788" y="2349500"/>
            <a:ext cx="2592387" cy="30241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Salidas:</a:t>
            </a:r>
            <a:r>
              <a:rPr lang="es-PE" altLang="es-PE" sz="1600" dirty="0" smtClean="0"/>
              <a:t/>
            </a:r>
            <a:br>
              <a:rPr lang="es-PE" altLang="es-PE" sz="1600" dirty="0" smtClean="0"/>
            </a:br>
            <a:r>
              <a:rPr lang="es-PE" altLang="es-PE" sz="1500" dirty="0" smtClean="0"/>
              <a:t>- Plan del Proyecto</a:t>
            </a:r>
          </a:p>
          <a:p>
            <a:pPr eaLnBrk="1" hangingPunct="1">
              <a:buFontTx/>
              <a:buChar char="-"/>
              <a:defRPr/>
            </a:pPr>
            <a:r>
              <a:rPr lang="es-PE" altLang="es-PE" sz="1500" dirty="0" smtClean="0"/>
              <a:t> Entregables comprometidos</a:t>
            </a:r>
          </a:p>
          <a:p>
            <a:pPr eaLnBrk="1" hangingPunct="1">
              <a:buFontTx/>
              <a:buChar char="-"/>
              <a:defRPr/>
            </a:pPr>
            <a:endParaRPr lang="es-ES" altLang="es-PE" sz="1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39750" y="1558925"/>
            <a:ext cx="8775700" cy="26955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a:lnSpc>
                <a:spcPts val="3000"/>
              </a:lnSpc>
              <a:spcBef>
                <a:spcPct val="100000"/>
              </a:spcBef>
            </a:pPr>
            <a:r>
              <a:rPr lang="en-US" altLang="es-PE" sz="4800" dirty="0">
                <a:solidFill>
                  <a:srgbClr val="000066"/>
                </a:solidFill>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88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grpSp>
        <p:nvGrpSpPr>
          <p:cNvPr id="29699" name="Group 89"/>
          <p:cNvGrpSpPr>
            <a:grpSpLocks/>
          </p:cNvGrpSpPr>
          <p:nvPr/>
        </p:nvGrpSpPr>
        <p:grpSpPr bwMode="auto">
          <a:xfrm>
            <a:off x="5697538" y="2432050"/>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smtClean="0">
                  <a:solidFill>
                    <a:srgbClr val="000066"/>
                  </a:solidFill>
                  <a:hlinkClick r:id="rId2" action="ppaction://hlinksldjump"/>
                </a:rPr>
                <a:t>Cierre</a:t>
              </a:r>
              <a:endParaRPr lang="es-ES" altLang="es-PE" sz="1000" smtClean="0">
                <a:solidFill>
                  <a:srgbClr val="000066"/>
                </a:solidFill>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Jefe de Proyecto</a:t>
              </a:r>
              <a:endParaRPr lang="es-ES" altLang="es-PE" sz="800" b="1" smtClean="0">
                <a:solidFill>
                  <a:srgbClr val="000066"/>
                </a:solidFill>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LA, OM</a:t>
              </a:r>
            </a:p>
          </p:txBody>
        </p:sp>
      </p:grpSp>
      <p:cxnSp>
        <p:nvCxnSpPr>
          <p:cNvPr id="29700" name="AutoShape 103"/>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468313" y="2800350"/>
            <a:ext cx="1689100" cy="1265238"/>
            <a:chOff x="-96" y="1117"/>
            <a:chExt cx="843" cy="453"/>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smtClean="0">
                  <a:solidFill>
                    <a:srgbClr val="000066"/>
                  </a:solidFill>
                  <a:hlinkClick r:id="rId4" action="ppaction://hlinksldjump"/>
                </a:rPr>
                <a:t>Planificación</a:t>
              </a:r>
              <a:endParaRPr lang="es-ES" altLang="es-PE" sz="1000" smtClean="0">
                <a:solidFill>
                  <a:srgbClr val="000066"/>
                </a:solidFill>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latin typeface="TheSansCorrespondence" pitchFamily="34" charset="0"/>
                </a:rPr>
                <a:t>Plan del Proyecto</a:t>
              </a:r>
            </a:p>
          </p:txBody>
        </p:sp>
      </p:grpSp>
      <p:sp>
        <p:nvSpPr>
          <p:cNvPr id="29703" name="AutoShape 128"/>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9704" name="AutoShape 131"/>
          <p:cNvCxnSpPr>
            <a:cxnSpLocks noChangeShapeType="1"/>
            <a:stCxn id="29721" idx="3"/>
            <a:endCxn id="29718" idx="1"/>
          </p:cNvCxnSpPr>
          <p:nvPr/>
        </p:nvCxnSpPr>
        <p:spPr bwMode="auto">
          <a:xfrm>
            <a:off x="3935413" y="3182938"/>
            <a:ext cx="276225" cy="28575"/>
          </a:xfrm>
          <a:prstGeom prst="straightConnector1">
            <a:avLst/>
          </a:prstGeom>
          <a:noFill/>
          <a:ln w="9525">
            <a:solidFill>
              <a:srgbClr val="000066"/>
            </a:solidFill>
            <a:round/>
            <a:headEnd/>
            <a:tailEnd type="triangle" w="med" len="med"/>
          </a:ln>
        </p:spPr>
      </p:cxnSp>
      <p:cxnSp>
        <p:nvCxnSpPr>
          <p:cNvPr id="29705" name="AutoShape 159"/>
          <p:cNvCxnSpPr>
            <a:cxnSpLocks noChangeShapeType="1"/>
            <a:stCxn id="0" idx="3"/>
            <a:endCxn id="29721" idx="1"/>
          </p:cNvCxnSpPr>
          <p:nvPr/>
        </p:nvCxnSpPr>
        <p:spPr bwMode="auto">
          <a:xfrm>
            <a:off x="2665413" y="3144838"/>
            <a:ext cx="273050" cy="38100"/>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211638" y="245745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dirty="0" smtClean="0">
                  <a:solidFill>
                    <a:srgbClr val="000066"/>
                  </a:solidFill>
                  <a:hlinkClick r:id="rId6" action="ppaction://hlinksldjump"/>
                </a:rPr>
                <a:t>Ejecución, Seguimiento y Control</a:t>
              </a:r>
              <a:endParaRPr lang="es-ES" altLang="es-PE" sz="1000" dirty="0" smtClean="0">
                <a:solidFill>
                  <a:srgbClr val="000066"/>
                </a:solidFill>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Jefe de Proyecto</a:t>
              </a:r>
              <a:endParaRPr lang="es-ES" altLang="es-PE" sz="800" b="1" dirty="0" smtClean="0">
                <a:solidFill>
                  <a:srgbClr val="000066"/>
                </a:solidFill>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Plantillas</a:t>
              </a:r>
            </a:p>
          </p:txBody>
        </p:sp>
      </p:grpSp>
      <p:cxnSp>
        <p:nvCxnSpPr>
          <p:cNvPr id="29707" name="AutoShape 166"/>
          <p:cNvCxnSpPr>
            <a:cxnSpLocks noChangeShapeType="1"/>
            <a:stCxn id="29718" idx="3"/>
            <a:endCxn id="29726" idx="1"/>
          </p:cNvCxnSpPr>
          <p:nvPr/>
        </p:nvCxnSpPr>
        <p:spPr bwMode="auto">
          <a:xfrm flipV="1">
            <a:off x="5284788" y="3186113"/>
            <a:ext cx="412750" cy="25400"/>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7"/>
          <a:srcRect/>
          <a:stretch>
            <a:fillRect/>
          </a:stretch>
        </p:blipFill>
        <p:spPr bwMode="auto">
          <a:xfrm>
            <a:off x="5984875" y="4259263"/>
            <a:ext cx="923925" cy="742950"/>
          </a:xfrm>
          <a:prstGeom prst="rect">
            <a:avLst/>
          </a:prstGeom>
          <a:noFill/>
          <a:ln w="9525">
            <a:noFill/>
            <a:miter lim="800000"/>
            <a:headEnd/>
            <a:tailEnd/>
          </a:ln>
        </p:spPr>
      </p:pic>
      <p:sp>
        <p:nvSpPr>
          <p:cNvPr id="29709" name="Rectangle 195"/>
          <p:cNvSpPr>
            <a:spLocks noChangeArrowheads="1"/>
          </p:cNvSpPr>
          <p:nvPr/>
        </p:nvSpPr>
        <p:spPr bwMode="auto">
          <a:xfrm>
            <a:off x="5635625" y="4630738"/>
            <a:ext cx="8763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800" b="1">
                <a:solidFill>
                  <a:srgbClr val="000066"/>
                </a:solidFill>
              </a:rPr>
              <a:t>Archivos del Proyecto</a:t>
            </a:r>
          </a:p>
        </p:txBody>
      </p:sp>
      <p:cxnSp>
        <p:nvCxnSpPr>
          <p:cNvPr id="29710" name="AutoShape 197"/>
          <p:cNvCxnSpPr>
            <a:cxnSpLocks noChangeShapeType="1"/>
            <a:stCxn id="29728" idx="2"/>
          </p:cNvCxnSpPr>
          <p:nvPr/>
        </p:nvCxnSpPr>
        <p:spPr bwMode="auto">
          <a:xfrm rot="16200000" flipH="1">
            <a:off x="6065838" y="4106863"/>
            <a:ext cx="352425" cy="15875"/>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019925" y="4065588"/>
            <a:ext cx="1579563" cy="1308100"/>
            <a:chOff x="-23" y="1117"/>
            <a:chExt cx="696" cy="515"/>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Analista de Calidad</a:t>
              </a:r>
              <a:endParaRPr lang="es-ES" altLang="es-PE" sz="800" b="1">
                <a:solidFill>
                  <a:srgbClr val="000066"/>
                </a:solidFill>
              </a:endParaRPr>
            </a:p>
          </p:txBody>
        </p:sp>
      </p:grpSp>
      <p:cxnSp>
        <p:nvCxnSpPr>
          <p:cNvPr id="29712" name="AutoShape 201"/>
          <p:cNvCxnSpPr>
            <a:cxnSpLocks noChangeShapeType="1"/>
          </p:cNvCxnSpPr>
          <p:nvPr/>
        </p:nvCxnSpPr>
        <p:spPr bwMode="auto">
          <a:xfrm>
            <a:off x="6908800" y="4629150"/>
            <a:ext cx="339725" cy="0"/>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878013" y="2798763"/>
            <a:ext cx="854075" cy="1131887"/>
            <a:chOff x="2406" y="2206"/>
            <a:chExt cx="589" cy="579"/>
          </a:xfrm>
        </p:grpSpPr>
        <p:pic>
          <p:nvPicPr>
            <p:cNvPr id="29714" name="Picture 203"/>
            <p:cNvPicPr>
              <a:picLocks noChangeAspect="1" noChangeArrowheads="1"/>
            </p:cNvPicPr>
            <p:nvPr/>
          </p:nvPicPr>
          <p:blipFill>
            <a:blip r:embed="rId8"/>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nvPr>
        </p:nvGraphicFramePr>
        <p:xfrm>
          <a:off x="179388" y="1392238"/>
          <a:ext cx="8785225" cy="5056187"/>
        </p:xfrm>
        <a:graphic>
          <a:graphicData uri="http://schemas.openxmlformats.org/drawingml/2006/table">
            <a:tbl>
              <a:tblPr/>
              <a:tblGrid>
                <a:gridCol w="388937"/>
                <a:gridCol w="1411288"/>
                <a:gridCol w="1223962"/>
                <a:gridCol w="2881313"/>
                <a:gridCol w="2879725"/>
              </a:tblGrid>
              <a:tr h="5181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17412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Planificación</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De existir observaciones al Plan, estas quedaran registradas en un acta de reunión.</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279681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Ejecución, Seguimiento y Control </a:t>
                      </a:r>
                      <a:endParaRPr kumimoji="0" lang="es-ES" altLang="es-PE" sz="1200" b="0" i="0" u="none" strike="noStrike" cap="none" normalizeH="0" baseline="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a:t>
                      </a:r>
                      <a:r>
                        <a:rPr kumimoji="0" lang="es-PE" altLang="es-PE" sz="1200" b="0" i="0" u="none" strike="noStrike" cap="none" normalizeH="0" baseline="0" smtClean="0">
                          <a:ln>
                            <a:noFill/>
                          </a:ln>
                          <a:solidFill>
                            <a:srgbClr val="000066"/>
                          </a:solidFill>
                          <a:effectLst/>
                          <a:latin typeface="Arial" charset="0"/>
                        </a:rPr>
                        <a:t>Jefe de Proyecto</a:t>
                      </a:r>
                      <a:r>
                        <a:rPr kumimoji="0" lang="es-ES" altLang="es-PE" sz="1200" b="0" i="0" u="none" strike="noStrike" cap="none" normalizeH="0" baseline="0" smtClean="0">
                          <a:ln>
                            <a:noFill/>
                          </a:ln>
                          <a:solidFill>
                            <a:srgbClr val="000066"/>
                          </a:solidFill>
                          <a:effectLst/>
                          <a:latin typeface="Arial" charset="0"/>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seguimiento se realiza bajo el esquema de reuniones, efectuándose el control de cambios al Plan del Proyecto de ser necesario.</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reuniones</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nvPr>
        </p:nvGraphicFramePr>
        <p:xfrm>
          <a:off x="179388" y="2420938"/>
          <a:ext cx="8785225" cy="2730600"/>
        </p:xfrm>
        <a:graphic>
          <a:graphicData uri="http://schemas.openxmlformats.org/drawingml/2006/table">
            <a:tbl>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Cierre del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dirty="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Lecciones Aprendidas</a:t>
                      </a:r>
                    </a:p>
                  </a:txBody>
                  <a:tcPr marT="45618" marB="456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1770" name="Text Box 62"/>
          <p:cNvSpPr txBox="1">
            <a:spLocks noChangeArrowheads="1"/>
          </p:cNvSpPr>
          <p:nvPr/>
        </p:nvSpPr>
        <p:spPr bwMode="auto">
          <a:xfrm>
            <a:off x="4683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650" y="1557338"/>
            <a:ext cx="8775700" cy="259238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rPr>
              <a:t>5. Proceso de Gestión de Proyectos</a:t>
            </a:r>
          </a:p>
          <a:p>
            <a:pPr lvl="1">
              <a:lnSpc>
                <a:spcPts val="5600"/>
              </a:lnSpc>
              <a:spcBef>
                <a:spcPct val="50000"/>
              </a:spcBef>
            </a:pPr>
            <a:r>
              <a:rPr lang="es-PE" altLang="es-PE" sz="4800" dirty="0">
                <a:solidFill>
                  <a:srgbClr val="000066"/>
                </a:solidFill>
              </a:rPr>
              <a:t>    5.2 Actividades</a:t>
            </a:r>
            <a:endParaRPr lang="en-US" altLang="es-PE" sz="48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9588" y="563563"/>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4581525" y="234950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Cliente</a:t>
              </a:r>
              <a:endParaRPr lang="es-ES" altLang="es-PE" sz="800" b="1" smtClean="0">
                <a:solidFill>
                  <a:srgbClr val="000066"/>
                </a:solidFill>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grpSp>
        <p:nvGrpSpPr>
          <p:cNvPr id="34820" name="Group 39"/>
          <p:cNvGrpSpPr>
            <a:grpSpLocks/>
          </p:cNvGrpSpPr>
          <p:nvPr/>
        </p:nvGrpSpPr>
        <p:grpSpPr bwMode="auto">
          <a:xfrm>
            <a:off x="5832475" y="234791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(4) Jefe de Proyecto</a:t>
              </a:r>
              <a:endParaRPr lang="es-ES" altLang="es-PE" sz="800" b="1" dirty="0" smtClean="0">
                <a:solidFill>
                  <a:srgbClr val="000066"/>
                </a:solidFill>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Interna</a:t>
              </a:r>
            </a:p>
          </p:txBody>
        </p:sp>
      </p:grpSp>
      <p:cxnSp>
        <p:nvCxnSpPr>
          <p:cNvPr id="34821" name="AutoShape 32"/>
          <p:cNvCxnSpPr>
            <a:cxnSpLocks noChangeShapeType="1"/>
            <a:endCxn id="34865" idx="1"/>
          </p:cNvCxnSpPr>
          <p:nvPr/>
        </p:nvCxnSpPr>
        <p:spPr bwMode="auto">
          <a:xfrm>
            <a:off x="4319588" y="292735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545138" y="292576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286250" y="2660650"/>
            <a:ext cx="3032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Si</a:t>
            </a:r>
            <a:endParaRPr lang="es-ES" altLang="es-PE" sz="1000" b="1">
              <a:solidFill>
                <a:srgbClr val="000066"/>
              </a:solidFill>
            </a:endParaRPr>
          </a:p>
        </p:txBody>
      </p:sp>
      <p:sp>
        <p:nvSpPr>
          <p:cNvPr id="34824" name="Text Box 53"/>
          <p:cNvSpPr txBox="1">
            <a:spLocks noChangeArrowheads="1"/>
          </p:cNvSpPr>
          <p:nvPr/>
        </p:nvSpPr>
        <p:spPr bwMode="auto">
          <a:xfrm>
            <a:off x="3683000" y="2228850"/>
            <a:ext cx="3540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34825" name="AutoShape 54"/>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106361" y="1509713"/>
            <a:ext cx="1104900" cy="719137"/>
            <a:chOff x="-23" y="1117"/>
            <a:chExt cx="696" cy="453"/>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4828" name="AutoShape 82"/>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893763" y="234315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 del Proyecto</a:t>
              </a:r>
            </a:p>
          </p:txBody>
        </p:sp>
      </p:grpSp>
      <p:sp>
        <p:nvSpPr>
          <p:cNvPr id="34831" name="AutoShape 88"/>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34832" name="AutoShape 92"/>
          <p:cNvSpPr>
            <a:spLocks noChangeArrowheads="1"/>
          </p:cNvSpPr>
          <p:nvPr/>
        </p:nvSpPr>
        <p:spPr bwMode="auto">
          <a:xfrm>
            <a:off x="3240088" y="249396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34833" name="Group 93"/>
          <p:cNvGrpSpPr>
            <a:grpSpLocks/>
          </p:cNvGrpSpPr>
          <p:nvPr/>
        </p:nvGrpSpPr>
        <p:grpSpPr bwMode="auto">
          <a:xfrm>
            <a:off x="7032625" y="234950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(5) Jefe de Proyecto</a:t>
              </a:r>
              <a:endParaRPr lang="es-ES" altLang="es-PE" sz="800" b="1" dirty="0" smtClean="0">
                <a:solidFill>
                  <a:srgbClr val="000066"/>
                </a:solidFill>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4" name="AutoShape 97"/>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331913" y="170021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a:p>
          </p:txBody>
        </p:sp>
      </p:grpSp>
      <p:grpSp>
        <p:nvGrpSpPr>
          <p:cNvPr id="34836" name="Group 102"/>
          <p:cNvGrpSpPr>
            <a:grpSpLocks/>
          </p:cNvGrpSpPr>
          <p:nvPr/>
        </p:nvGrpSpPr>
        <p:grpSpPr bwMode="auto">
          <a:xfrm>
            <a:off x="2022475" y="235902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7" name="AutoShape 106"/>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8174038" y="2636838"/>
            <a:ext cx="935037" cy="1027112"/>
            <a:chOff x="2406" y="2206"/>
            <a:chExt cx="589" cy="647"/>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34839" name="AutoShape 113"/>
          <p:cNvCxnSpPr>
            <a:cxnSpLocks noChangeShapeType="1"/>
            <a:stCxn id="34854" idx="3"/>
          </p:cNvCxnSpPr>
          <p:nvPr/>
        </p:nvCxnSpPr>
        <p:spPr bwMode="auto">
          <a:xfrm flipV="1">
            <a:off x="7996238" y="2917825"/>
            <a:ext cx="247650" cy="9525"/>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8243888" y="4049713"/>
            <a:ext cx="792162" cy="457200"/>
          </a:xfrm>
          <a:prstGeom prst="rect">
            <a:avLst/>
          </a:prstGeom>
          <a:noFill/>
          <a:ln w="9525">
            <a:noFill/>
            <a:miter lim="800000"/>
            <a:headEnd/>
            <a:tailEnd/>
          </a:ln>
        </p:spPr>
      </p:pic>
      <p:sp>
        <p:nvSpPr>
          <p:cNvPr id="34841" name="Rectangle 117"/>
          <p:cNvSpPr>
            <a:spLocks noChangeArrowheads="1"/>
          </p:cNvSpPr>
          <p:nvPr/>
        </p:nvSpPr>
        <p:spPr bwMode="auto">
          <a:xfrm>
            <a:off x="8172450" y="4481513"/>
            <a:ext cx="935038" cy="38735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34842" name="AutoShape 118"/>
          <p:cNvCxnSpPr>
            <a:cxnSpLocks noChangeShapeType="1"/>
            <a:stCxn id="34847" idx="2"/>
          </p:cNvCxnSpPr>
          <p:nvPr/>
        </p:nvCxnSpPr>
        <p:spPr bwMode="auto">
          <a:xfrm flipH="1">
            <a:off x="8640763" y="3663950"/>
            <a:ext cx="1587" cy="385763"/>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0" y="2730500"/>
            <a:ext cx="719138" cy="700088"/>
            <a:chOff x="2406" y="2206"/>
            <a:chExt cx="589" cy="579"/>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extLst>
              <p:ext uri="{D42A27DB-BD31-4B8C-83A1-F6EECF244321}">
                <p14:modId xmlns:p14="http://schemas.microsoft.com/office/powerpoint/2010/main" val="1244292928"/>
              </p:ext>
            </p:extLst>
          </p:nvPr>
        </p:nvGraphicFramePr>
        <p:xfrm>
          <a:off x="323850" y="1557338"/>
          <a:ext cx="8640763" cy="5322896"/>
        </p:xfrm>
        <a:graphic>
          <a:graphicData uri="http://schemas.openxmlformats.org/drawingml/2006/table">
            <a:tbl>
              <a:tblPr>
                <a:tableStyleId>{0505E3EF-67EA-436B-97B2-0124C06EBD24}</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Herramientas</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1</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Planeamiento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El objetivo de esta etapa es la elaboración del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2</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Revisión, Ajustes</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En esta etapa el Cliente revisa el Plan del Proyecto conjuntamente con el Jefe de Proyecto, registrando sus observaciones en acta de reunión, que justificarán las modificaciones y/o correcciones respectivas.</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rPr>
                        <a:t>3</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Conformidad al Plan de Gestión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200" u="none" strike="noStrike" cap="none" normalizeH="0" baseline="0" smtClean="0">
                          <a:ln>
                            <a:noFill/>
                          </a:ln>
                          <a:effectLst/>
                        </a:rPr>
                        <a:t>En esta etapa el Cliente envía la conformidad al Plan del Proyecto quedando registrada en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4</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interno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Esta reunión no es necesario cuando el proyecto esta integrado por un único integrante.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r>
                        <a:rPr kumimoji="0" lang="es-ES" altLang="es-PE" sz="1200" u="none" strike="noStrike" cap="none" normalizeH="0" baseline="0" dirty="0" smtClean="0">
                          <a:ln>
                            <a:noFill/>
                          </a:ln>
                          <a:effectLst/>
                        </a:rPr>
                        <a:t>:</a:t>
                      </a:r>
                      <a:endParaRPr kumimoji="0" lang="es-ES" altLang="es-PE" sz="12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5</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externo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r>
                        <a:rPr kumimoji="0" lang="es-ES" altLang="es-PE" sz="1200" u="none" strike="noStrike" cap="none" normalizeH="0" baseline="0" dirty="0" smtClean="0">
                          <a:ln>
                            <a:noFill/>
                          </a:ln>
                          <a:effectLst/>
                        </a:rPr>
                        <a:t>:</a:t>
                      </a:r>
                      <a:endParaRPr kumimoji="0" lang="es-ES" altLang="es-PE" sz="12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a:t>
                      </a:r>
                      <a:r>
                        <a:rPr kumimoji="0" lang="es-ES" altLang="es-PE" sz="1200" u="none" strike="noStrike" cap="none" normalizeH="0" baseline="0" dirty="0" smtClean="0">
                          <a:ln>
                            <a:noFill/>
                          </a:ln>
                          <a:effectLst/>
                        </a:rPr>
                        <a:t>reunión con el cliente</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bl>
          </a:graphicData>
        </a:graphic>
      </p:graphicFrame>
      <p:sp>
        <p:nvSpPr>
          <p:cNvPr id="35886" name="Text Box 249"/>
          <p:cNvSpPr txBox="1">
            <a:spLocks noChangeArrowheads="1"/>
          </p:cNvSpPr>
          <p:nvPr/>
        </p:nvSpPr>
        <p:spPr bwMode="auto">
          <a:xfrm>
            <a:off x="323850" y="692150"/>
            <a:ext cx="7700963" cy="549275"/>
          </a:xfrm>
          <a:prstGeom prst="rect">
            <a:avLst/>
          </a:prstGeom>
          <a:noFill/>
          <a:ln w="9525">
            <a:noFill/>
            <a:miter lim="800000"/>
            <a:headEnd/>
            <a:tailEnd/>
          </a:ln>
        </p:spPr>
        <p:txBody>
          <a:bodyPr>
            <a:spAutoFit/>
          </a:bodyPr>
          <a:lstStyle/>
          <a:p>
            <a:pPr eaLnBrk="1" hangingPunct="1"/>
            <a:r>
              <a:rPr lang="es-PE" altLang="es-PE" sz="3000">
                <a:solidFill>
                  <a:srgbClr val="002060"/>
                </a:solidFill>
              </a:rPr>
              <a:t>Actividades del Subproceso de Planificación</a:t>
            </a:r>
            <a:endParaRPr lang="es-ES" altLang="es-PE" sz="3000" b="1">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1628775"/>
            <a:ext cx="8775700" cy="270192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rPr>
              <a:t>5. Proceso de Gestión de Proyectos</a:t>
            </a:r>
          </a:p>
          <a:p>
            <a:pPr>
              <a:lnSpc>
                <a:spcPts val="2000"/>
              </a:lnSpc>
              <a:spcBef>
                <a:spcPct val="50000"/>
              </a:spcBef>
            </a:pPr>
            <a:r>
              <a:rPr lang="en-US" altLang="es-PE" sz="2800" dirty="0">
                <a:solidFill>
                  <a:srgbClr val="000066"/>
                </a:solidFill>
                <a:ea typeface="ＭＳ Ｐゴシック" pitchFamily="-92" charset="-128"/>
              </a:rPr>
              <a:t>	</a:t>
            </a:r>
          </a:p>
          <a:p>
            <a:pPr lvl="1">
              <a:lnSpc>
                <a:spcPts val="2000"/>
              </a:lnSpc>
              <a:spcBef>
                <a:spcPct val="50000"/>
              </a:spcBef>
            </a:pPr>
            <a:r>
              <a:rPr lang="es-PE" altLang="es-PE" sz="4800" dirty="0">
                <a:solidFill>
                  <a:srgbClr val="000066"/>
                </a:solidFill>
                <a:ea typeface="ＭＳ Ｐゴシック" pitchFamily="-92" charset="-128"/>
              </a:rPr>
              <a:t>      5.3 Tareas</a:t>
            </a:r>
            <a:endParaRPr lang="en-US" altLang="es-PE" sz="4800" dirty="0">
              <a:solidFill>
                <a:srgbClr val="000066"/>
              </a:solidFill>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220925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rPr>
              <a:t>Contenido</a:t>
            </a:r>
            <a:endParaRPr lang="es-ES" altLang="es-PE" sz="3200" b="1" dirty="0">
              <a:solidFill>
                <a:srgbClr val="002060"/>
              </a:solidFill>
            </a:endParaRPr>
          </a:p>
        </p:txBody>
      </p:sp>
      <p:pic>
        <p:nvPicPr>
          <p:cNvPr id="29699" name="Picture 3" descr="002"/>
          <p:cNvPicPr>
            <a:picLocks noChangeAspect="1" noChangeArrowheads="1"/>
          </p:cNvPicPr>
          <p:nvPr/>
        </p:nvPicPr>
        <p:blipFill>
          <a:blip r:embed="rId2"/>
          <a:srcRect/>
          <a:stretch>
            <a:fillRect/>
          </a:stretch>
        </p:blipFill>
        <p:spPr bwMode="auto">
          <a:xfrm>
            <a:off x="395288" y="1333500"/>
            <a:ext cx="2592387" cy="5183188"/>
          </a:xfrm>
          <a:prstGeom prst="rect">
            <a:avLst/>
          </a:prstGeom>
          <a:noFill/>
          <a:ln w="9525">
            <a:noFill/>
            <a:miter lim="800000"/>
            <a:headEnd/>
            <a:tailEnd/>
          </a:ln>
        </p:spPr>
      </p:pic>
      <p:sp>
        <p:nvSpPr>
          <p:cNvPr id="29700" name="Rectangle 4"/>
          <p:cNvSpPr>
            <a:spLocks noChangeArrowheads="1"/>
          </p:cNvSpPr>
          <p:nvPr/>
        </p:nvSpPr>
        <p:spPr bwMode="auto">
          <a:xfrm>
            <a:off x="3149600" y="1268413"/>
            <a:ext cx="4951413" cy="4893647"/>
          </a:xfrm>
          <a:prstGeom prst="rect">
            <a:avLst/>
          </a:prstGeom>
          <a:noFill/>
          <a:ln w="9525">
            <a:noFill/>
            <a:miter lim="800000"/>
            <a:headEnd/>
            <a:tailEnd/>
          </a:ln>
        </p:spPr>
        <p:txBody>
          <a:bodyPr>
            <a:spAutoFit/>
          </a:bodyPr>
          <a:lstStyle/>
          <a:p>
            <a:pPr marL="342900" indent="-342900" eaLnBrk="1" hangingPunct="1">
              <a:lnSpc>
                <a:spcPct val="130000"/>
              </a:lnSpc>
              <a:buFontTx/>
              <a:buAutoNum type="arabicPeriod"/>
            </a:pPr>
            <a:r>
              <a:rPr lang="es-PE" altLang="es-PE" sz="2400" dirty="0">
                <a:solidFill>
                  <a:srgbClr val="000066"/>
                </a:solidFill>
              </a:rPr>
              <a:t>Objetivo y alcance del proceso</a:t>
            </a:r>
          </a:p>
          <a:p>
            <a:pPr marL="342900" indent="-342900" eaLnBrk="1" hangingPunct="1">
              <a:lnSpc>
                <a:spcPct val="130000"/>
              </a:lnSpc>
              <a:buFontTx/>
              <a:buAutoNum type="arabicPeriod"/>
            </a:pPr>
            <a:r>
              <a:rPr lang="es-PE" altLang="es-PE" sz="2400" dirty="0">
                <a:solidFill>
                  <a:srgbClr val="000066"/>
                </a:solidFill>
              </a:rPr>
              <a:t>Términos y definiciones</a:t>
            </a:r>
          </a:p>
          <a:p>
            <a:pPr marL="342900" indent="-342900" eaLnBrk="1" hangingPunct="1">
              <a:lnSpc>
                <a:spcPct val="130000"/>
              </a:lnSpc>
              <a:buFontTx/>
              <a:buAutoNum type="arabicPeriod"/>
            </a:pPr>
            <a:r>
              <a:rPr lang="es-PE" altLang="es-PE" sz="2400" dirty="0">
                <a:solidFill>
                  <a:srgbClr val="000066"/>
                </a:solidFill>
              </a:rPr>
              <a:t>Roles y responsabilidades</a:t>
            </a:r>
          </a:p>
          <a:p>
            <a:pPr marL="342900" indent="-342900" eaLnBrk="1" hangingPunct="1">
              <a:lnSpc>
                <a:spcPct val="130000"/>
              </a:lnSpc>
              <a:buFontTx/>
              <a:buAutoNum type="arabicPeriod"/>
            </a:pPr>
            <a:r>
              <a:rPr lang="es-PE" altLang="es-PE" sz="2400" dirty="0">
                <a:solidFill>
                  <a:srgbClr val="000066"/>
                </a:solidFill>
              </a:rPr>
              <a:t>Entradas y salidas del proceso</a:t>
            </a:r>
          </a:p>
          <a:p>
            <a:pPr marL="342900" indent="-342900" eaLnBrk="1" hangingPunct="1">
              <a:lnSpc>
                <a:spcPct val="130000"/>
              </a:lnSpc>
              <a:buFontTx/>
              <a:buAutoNum type="arabicPeriod"/>
            </a:pPr>
            <a:r>
              <a:rPr lang="es-PE" altLang="es-PE" sz="2400" dirty="0">
                <a:solidFill>
                  <a:srgbClr val="000066"/>
                </a:solidFill>
              </a:rPr>
              <a:t>Descripción del proceso</a:t>
            </a:r>
          </a:p>
          <a:p>
            <a:pPr marL="342900" indent="-342900" eaLnBrk="1" hangingPunct="1">
              <a:lnSpc>
                <a:spcPct val="130000"/>
              </a:lnSpc>
            </a:pPr>
            <a:r>
              <a:rPr lang="es-PE" altLang="es-PE" sz="2400" dirty="0">
                <a:solidFill>
                  <a:srgbClr val="000066"/>
                </a:solidFill>
              </a:rPr>
              <a:t>	5.1 Subprocesos</a:t>
            </a:r>
          </a:p>
          <a:p>
            <a:pPr marL="342900" indent="-342900" eaLnBrk="1" hangingPunct="1">
              <a:lnSpc>
                <a:spcPct val="130000"/>
              </a:lnSpc>
            </a:pPr>
            <a:r>
              <a:rPr lang="es-PE" altLang="es-PE" sz="2400" dirty="0">
                <a:solidFill>
                  <a:srgbClr val="000066"/>
                </a:solidFill>
              </a:rPr>
              <a:t>	5.2 Actividades</a:t>
            </a:r>
          </a:p>
          <a:p>
            <a:pPr marL="342900" indent="-342900" eaLnBrk="1" hangingPunct="1">
              <a:lnSpc>
                <a:spcPct val="130000"/>
              </a:lnSpc>
            </a:pPr>
            <a:r>
              <a:rPr lang="es-PE" altLang="es-PE" sz="2400" dirty="0">
                <a:solidFill>
                  <a:srgbClr val="000066"/>
                </a:solidFill>
              </a:rPr>
              <a:t>	5.3 Tareas</a:t>
            </a:r>
          </a:p>
          <a:p>
            <a:pPr marL="342900" indent="-342900" eaLnBrk="1" hangingPunct="1">
              <a:lnSpc>
                <a:spcPct val="130000"/>
              </a:lnSpc>
            </a:pPr>
            <a:r>
              <a:rPr lang="es-PE" altLang="es-PE" sz="2400" dirty="0">
                <a:solidFill>
                  <a:srgbClr val="000066"/>
                </a:solidFill>
              </a:rPr>
              <a:t>6. Métricas del proceso</a:t>
            </a:r>
          </a:p>
          <a:p>
            <a:pPr marL="342900" indent="-342900" eaLnBrk="1" hangingPunct="1">
              <a:lnSpc>
                <a:spcPct val="130000"/>
              </a:lnSpc>
            </a:pPr>
            <a:r>
              <a:rPr lang="es-PE" altLang="es-PE" sz="2400" dirty="0">
                <a:solidFill>
                  <a:srgbClr val="000066"/>
                </a:solidFill>
              </a:rPr>
              <a:t>7</a:t>
            </a:r>
            <a:r>
              <a:rPr lang="es-PE" altLang="es-PE" sz="2400" dirty="0" smtClean="0">
                <a:solidFill>
                  <a:srgbClr val="000066"/>
                </a:solidFill>
              </a:rPr>
              <a:t>. </a:t>
            </a:r>
            <a:r>
              <a:rPr lang="es-PE" altLang="es-PE" sz="2400" dirty="0">
                <a:solidFill>
                  <a:srgbClr val="000066"/>
                </a:solidFill>
              </a:rPr>
              <a:t>Historial de revisiones</a:t>
            </a:r>
            <a:endParaRPr lang="en-US" altLang="es-PE"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2588" y="768350"/>
            <a:ext cx="7612062"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grpSp>
        <p:nvGrpSpPr>
          <p:cNvPr id="38915" name="Group 17"/>
          <p:cNvGrpSpPr>
            <a:grpSpLocks/>
          </p:cNvGrpSpPr>
          <p:nvPr/>
        </p:nvGrpSpPr>
        <p:grpSpPr bwMode="auto">
          <a:xfrm>
            <a:off x="2555875" y="2530475"/>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(2)Jefe de Proyecto</a:t>
              </a:r>
              <a:endParaRPr lang="es-ES" altLang="es-PE" sz="800" b="1">
                <a:solidFill>
                  <a:srgbClr val="000066"/>
                </a:solidFill>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16" name="AutoShape 23"/>
          <p:cNvCxnSpPr>
            <a:cxnSpLocks noChangeShapeType="1"/>
            <a:stCxn id="38950" idx="3"/>
          </p:cNvCxnSpPr>
          <p:nvPr/>
        </p:nvCxnSpPr>
        <p:spPr bwMode="auto">
          <a:xfrm>
            <a:off x="2268538" y="3103563"/>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225425" y="1963738"/>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8919" name="AutoShape 33"/>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1304925" y="2525713"/>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sp>
        <p:nvSpPr>
          <p:cNvPr id="38921" name="AutoShape 51"/>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3779838" y="2532063"/>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(3) Analista Funcional</a:t>
              </a:r>
              <a:endParaRPr lang="es-ES" altLang="es-PE" sz="800" b="1">
                <a:solidFill>
                  <a:srgbClr val="000066"/>
                </a:solidFill>
              </a:endParaRPr>
            </a:p>
            <a:p>
              <a:pPr algn="ctr" eaLnBrk="1" hangingPunct="1"/>
              <a:endParaRPr lang="es-ES" altLang="es-PE" sz="800" b="1">
                <a:solidFill>
                  <a:srgbClr val="000066"/>
                </a:solidFill>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grpSp>
        <p:nvGrpSpPr>
          <p:cNvPr id="38924" name="Group 57"/>
          <p:cNvGrpSpPr>
            <a:grpSpLocks/>
          </p:cNvGrpSpPr>
          <p:nvPr/>
        </p:nvGrpSpPr>
        <p:grpSpPr bwMode="auto">
          <a:xfrm>
            <a:off x="4992688" y="2549525"/>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25" name="AutoShape 61"/>
          <p:cNvCxnSpPr>
            <a:cxnSpLocks noChangeShapeType="1"/>
          </p:cNvCxnSpPr>
          <p:nvPr/>
        </p:nvCxnSpPr>
        <p:spPr bwMode="auto">
          <a:xfrm>
            <a:off x="3522663" y="3046413"/>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4733925" y="3068638"/>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197600" y="4067175"/>
            <a:ext cx="1177925" cy="1774825"/>
            <a:chOff x="4830" y="2523"/>
            <a:chExt cx="742" cy="1118"/>
          </a:xfrm>
        </p:grpSpPr>
        <p:cxnSp>
          <p:nvCxnSpPr>
            <p:cNvPr id="38937" name="AutoShape 42"/>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grpSp>
        <p:nvGrpSpPr>
          <p:cNvPr id="38928" name="Group 75"/>
          <p:cNvGrpSpPr>
            <a:grpSpLocks/>
          </p:cNvGrpSpPr>
          <p:nvPr/>
        </p:nvGrpSpPr>
        <p:grpSpPr bwMode="auto">
          <a:xfrm>
            <a:off x="390525" y="2952750"/>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8929" name="Group 81"/>
          <p:cNvGrpSpPr>
            <a:grpSpLocks/>
          </p:cNvGrpSpPr>
          <p:nvPr/>
        </p:nvGrpSpPr>
        <p:grpSpPr bwMode="auto">
          <a:xfrm>
            <a:off x="6227763" y="2565400"/>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(6) Analista de Calidad</a:t>
              </a:r>
              <a:endParaRPr lang="es-ES" altLang="es-PE" sz="800" b="1">
                <a:solidFill>
                  <a:srgbClr val="000066"/>
                </a:solidFill>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30" name="AutoShape 85"/>
          <p:cNvCxnSpPr>
            <a:cxnSpLocks noChangeShapeType="1"/>
          </p:cNvCxnSpPr>
          <p:nvPr/>
        </p:nvCxnSpPr>
        <p:spPr bwMode="auto">
          <a:xfrm>
            <a:off x="5970588" y="3079750"/>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6732588" y="3716338"/>
            <a:ext cx="0" cy="360362"/>
          </a:xfrm>
          <a:prstGeom prst="line">
            <a:avLst/>
          </a:prstGeom>
          <a:noFill/>
          <a:ln w="9525">
            <a:solidFill>
              <a:schemeClr val="tx1"/>
            </a:solidFill>
            <a:round/>
            <a:headEnd/>
            <a:tailEnd type="triangle" w="med" len="med"/>
          </a:ln>
        </p:spPr>
        <p:txBody>
          <a:bodyPr/>
          <a:lstStyle/>
          <a:p>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extLst>
              <p:ext uri="{D42A27DB-BD31-4B8C-83A1-F6EECF244321}">
                <p14:modId xmlns:p14="http://schemas.microsoft.com/office/powerpoint/2010/main" val="40835424"/>
              </p:ext>
            </p:extLst>
          </p:nvPr>
        </p:nvGraphicFramePr>
        <p:xfrm>
          <a:off x="146050" y="1393825"/>
          <a:ext cx="8818563" cy="5100639"/>
        </p:xfrm>
        <a:graphic>
          <a:graphicData uri="http://schemas.openxmlformats.org/drawingml/2006/table">
            <a:tbl>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r>
              <a:tr h="143359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Definir alcance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cronograma</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Primero se genera el cronograma detallado tomando como base la plantilla predefinida. </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de cronograma de proyecto </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82872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3</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Analista Funcional</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Definición de la organización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Definición de los responsables de la ejecución del proyecto. Además de mapear los procesos del MRPL comprometido por el proyecto</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Sección </a:t>
                      </a:r>
                      <a:r>
                        <a:rPr kumimoji="0" lang="es-ES" altLang="es-PE" sz="1100" b="0" i="0" u="none" strike="noStrike" cap="none" normalizeH="0" baseline="0" dirty="0" smtClean="0">
                          <a:ln>
                            <a:noFill/>
                          </a:ln>
                          <a:solidFill>
                            <a:srgbClr val="000066"/>
                          </a:solidFill>
                          <a:effectLst/>
                          <a:latin typeface="Arial" charset="0"/>
                        </a:rPr>
                        <a:t>de RQM, 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109739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4</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los planes de soporte</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 definen los planes de soporte: gestión de riesgos, gestión de comunicaciones, gestión de la configuración, gestión de requerimientos de cambios, gestión de calidad, gestión de seguimiento del proyecto, gestión del cronograma y otros.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Secciones de la plantilla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Analista de Calidad</a:t>
                      </a:r>
                      <a:endParaRPr kumimoji="0" lang="en-US" altLang="es-PE" sz="1100" b="0" i="0" u="none" strike="noStrike" cap="none" normalizeH="0" baseline="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y Ajustes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En esta etapa el Analista de Calidad revisa el Plan del Proyecto conjuntamente con el Jefe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quedando evidenciado en acta de reunión incluyendo las observaciones identificadas.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acta de reunión externa</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r>
            </a:tbl>
          </a:graphicData>
        </a:graphic>
      </p:graphicFrame>
      <p:sp>
        <p:nvSpPr>
          <p:cNvPr id="39986" name="Text Box 399"/>
          <p:cNvSpPr txBox="1">
            <a:spLocks noChangeArrowheads="1"/>
          </p:cNvSpPr>
          <p:nvPr/>
        </p:nvSpPr>
        <p:spPr bwMode="auto">
          <a:xfrm>
            <a:off x="323850"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539750" y="1557338"/>
            <a:ext cx="8775700" cy="3732212"/>
          </a:xfrm>
          <a:prstGeom prst="rect">
            <a:avLst/>
          </a:prstGeom>
          <a:noFill/>
          <a:ln w="9525">
            <a:noFill/>
            <a:miter lim="800000"/>
            <a:headEnd/>
            <a:tailEnd/>
          </a:ln>
        </p:spPr>
        <p:txBody>
          <a:bodyPr>
            <a:spAutoFit/>
          </a:bodyPr>
          <a:lstStyle/>
          <a:p>
            <a:pPr eaLnBrk="1" hangingPunct="1"/>
            <a:r>
              <a:rPr lang="en-US" altLang="es-PE" sz="4800" dirty="0">
                <a:solidFill>
                  <a:srgbClr val="000066"/>
                </a:solidFill>
              </a:rPr>
              <a:t>5. Proceso de Gestión de Proyectos</a:t>
            </a:r>
            <a:endParaRPr lang="es-PE" altLang="es-PE" sz="4800" dirty="0">
              <a:solidFill>
                <a:srgbClr val="000066"/>
              </a:solidFill>
            </a:endParaRPr>
          </a:p>
          <a:p>
            <a:pPr marL="709613" lvl="1" eaLnBrk="1" hangingPunct="1">
              <a:spcBef>
                <a:spcPct val="50000"/>
              </a:spcBef>
            </a:pPr>
            <a:r>
              <a:rPr lang="es-PE" altLang="es-PE" sz="4800" dirty="0" smtClean="0">
                <a:solidFill>
                  <a:srgbClr val="000066"/>
                </a:solidFill>
              </a:rPr>
              <a:t>5.4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187325"/>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Control</a:t>
            </a:r>
            <a:endParaRPr lang="es-ES" altLang="es-PE" sz="3200" b="1">
              <a:solidFill>
                <a:srgbClr val="002060"/>
              </a:solidFill>
            </a:endParaRPr>
          </a:p>
        </p:txBody>
      </p:sp>
      <p:sp>
        <p:nvSpPr>
          <p:cNvPr id="43011" name="AutoShape 16"/>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3012"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43013" name="AutoShape 94"/>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grpSp>
        <p:nvGrpSpPr>
          <p:cNvPr id="43014" name="Group 103"/>
          <p:cNvGrpSpPr>
            <a:grpSpLocks/>
          </p:cNvGrpSpPr>
          <p:nvPr/>
        </p:nvGrpSpPr>
        <p:grpSpPr bwMode="auto">
          <a:xfrm>
            <a:off x="8220075" y="3154363"/>
            <a:ext cx="1104900" cy="706437"/>
            <a:chOff x="-23" y="1776"/>
            <a:chExt cx="696" cy="445"/>
          </a:xfrm>
        </p:grpSpPr>
        <p:sp>
          <p:nvSpPr>
            <p:cNvPr id="43066" name="Rectangle 104"/>
            <p:cNvSpPr>
              <a:spLocks noChangeArrowheads="1"/>
            </p:cNvSpPr>
            <p:nvPr/>
          </p:nvSpPr>
          <p:spPr bwMode="auto">
            <a:xfrm>
              <a:off x="-23" y="2039"/>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89938" y="4124325"/>
            <a:ext cx="792162" cy="457200"/>
          </a:xfrm>
          <a:prstGeom prst="rect">
            <a:avLst/>
          </a:prstGeom>
          <a:noFill/>
          <a:ln w="9525">
            <a:noFill/>
            <a:miter lim="800000"/>
            <a:headEnd/>
            <a:tailEnd/>
          </a:ln>
        </p:spPr>
      </p:pic>
      <p:sp>
        <p:nvSpPr>
          <p:cNvPr id="43016" name="Rectangle 108"/>
          <p:cNvSpPr>
            <a:spLocks noChangeArrowheads="1"/>
          </p:cNvSpPr>
          <p:nvPr/>
        </p:nvSpPr>
        <p:spPr bwMode="auto">
          <a:xfrm>
            <a:off x="8318500" y="4606925"/>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43017" name="AutoShape 109"/>
          <p:cNvCxnSpPr>
            <a:cxnSpLocks noChangeShapeType="1"/>
            <a:stCxn id="43066" idx="2"/>
          </p:cNvCxnSpPr>
          <p:nvPr/>
        </p:nvCxnSpPr>
        <p:spPr bwMode="auto">
          <a:xfrm>
            <a:off x="8772525" y="3860800"/>
            <a:ext cx="14288" cy="26352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0" y="3162300"/>
            <a:ext cx="792163" cy="457200"/>
          </a:xfrm>
          <a:prstGeom prst="rect">
            <a:avLst/>
          </a:prstGeom>
          <a:noFill/>
          <a:ln w="9525">
            <a:noFill/>
            <a:miter lim="800000"/>
            <a:headEnd/>
            <a:tailEnd/>
          </a:ln>
        </p:spPr>
      </p:pic>
      <p:sp>
        <p:nvSpPr>
          <p:cNvPr id="43019" name="Rectangle 111"/>
          <p:cNvSpPr>
            <a:spLocks noChangeArrowheads="1"/>
          </p:cNvSpPr>
          <p:nvPr/>
        </p:nvSpPr>
        <p:spPr bwMode="auto">
          <a:xfrm>
            <a:off x="-71438" y="3594100"/>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43020" name="Group 112"/>
          <p:cNvGrpSpPr>
            <a:grpSpLocks/>
          </p:cNvGrpSpPr>
          <p:nvPr/>
        </p:nvGrpSpPr>
        <p:grpSpPr bwMode="auto">
          <a:xfrm>
            <a:off x="468313" y="3935413"/>
            <a:ext cx="935037" cy="1027112"/>
            <a:chOff x="2406" y="2206"/>
            <a:chExt cx="589" cy="647"/>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43021" name="Group 116"/>
          <p:cNvGrpSpPr>
            <a:grpSpLocks/>
          </p:cNvGrpSpPr>
          <p:nvPr/>
        </p:nvGrpSpPr>
        <p:grpSpPr bwMode="auto">
          <a:xfrm>
            <a:off x="468313" y="2154238"/>
            <a:ext cx="935037" cy="830262"/>
            <a:chOff x="2406" y="2206"/>
            <a:chExt cx="589" cy="523"/>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43022" name="AutoShape 120"/>
          <p:cNvCxnSpPr>
            <a:cxnSpLocks noChangeShapeType="1"/>
            <a:stCxn id="43019"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cxnSp>
        <p:nvCxnSpPr>
          <p:cNvPr id="43025" name="AutoShape 13"/>
          <p:cNvCxnSpPr>
            <a:cxnSpLocks noChangeShapeType="1"/>
            <a:stCxn id="43059" idx="3"/>
            <a:endCxn id="43056" idx="1"/>
          </p:cNvCxnSpPr>
          <p:nvPr/>
        </p:nvCxnSpPr>
        <p:spPr bwMode="auto">
          <a:xfrm flipV="1">
            <a:off x="2647950" y="3343275"/>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44663" y="2770188"/>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dirty="0">
                  <a:solidFill>
                    <a:srgbClr val="000066"/>
                  </a:solidFill>
                </a:rPr>
                <a:t>Informe </a:t>
              </a:r>
              <a:r>
                <a:rPr lang="es-PE" altLang="es-PE" sz="800" b="1" dirty="0" smtClean="0">
                  <a:solidFill>
                    <a:srgbClr val="000066"/>
                  </a:solidFill>
                </a:rPr>
                <a:t>Quincenal</a:t>
              </a:r>
              <a:endParaRPr lang="es-PE" altLang="es-PE" sz="800" b="1" dirty="0">
                <a:solidFill>
                  <a:srgbClr val="000066"/>
                </a:solidFill>
              </a:endParaRPr>
            </a:p>
          </p:txBody>
        </p:sp>
      </p:grpSp>
      <p:sp>
        <p:nvSpPr>
          <p:cNvPr id="43027" name="Line 78"/>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p:spPr>
        <p:txBody>
          <a:bodyPr/>
          <a:lstStyle/>
          <a:p>
            <a:endParaRPr lang="es-PE"/>
          </a:p>
        </p:txBody>
      </p:sp>
      <p:sp>
        <p:nvSpPr>
          <p:cNvPr id="43028" name="Line 80"/>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p:spPr>
        <p:txBody>
          <a:bodyPr/>
          <a:lstStyle/>
          <a:p>
            <a:endParaRPr lang="es-PE"/>
          </a:p>
        </p:txBody>
      </p:sp>
      <p:cxnSp>
        <p:nvCxnSpPr>
          <p:cNvPr id="43029" name="AutoShape 88"/>
          <p:cNvCxnSpPr>
            <a:cxnSpLocks noChangeShapeType="1"/>
            <a:stCxn id="43024" idx="5"/>
            <a:endCxn id="43059" idx="1"/>
          </p:cNvCxnSpPr>
          <p:nvPr/>
        </p:nvCxnSpPr>
        <p:spPr bwMode="auto">
          <a:xfrm flipV="1">
            <a:off x="1585913" y="3348038"/>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819400" y="2765425"/>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43032" name="Group 9"/>
          <p:cNvGrpSpPr>
            <a:grpSpLocks/>
          </p:cNvGrpSpPr>
          <p:nvPr/>
        </p:nvGrpSpPr>
        <p:grpSpPr bwMode="auto">
          <a:xfrm>
            <a:off x="5038725" y="2768600"/>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Reunión interna</a:t>
              </a:r>
              <a:endParaRPr lang="es-ES" altLang="es-PE" sz="1000">
                <a:solidFill>
                  <a:srgbClr val="000066"/>
                </a:solidFill>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Reunión Intenrana</a:t>
              </a:r>
            </a:p>
          </p:txBody>
        </p:sp>
      </p:grpSp>
      <p:cxnSp>
        <p:nvCxnSpPr>
          <p:cNvPr id="43033" name="AutoShape 15"/>
          <p:cNvCxnSpPr>
            <a:cxnSpLocks noChangeShapeType="1"/>
            <a:stCxn id="43056" idx="3"/>
            <a:endCxn id="43053" idx="1"/>
          </p:cNvCxnSpPr>
          <p:nvPr/>
        </p:nvCxnSpPr>
        <p:spPr bwMode="auto">
          <a:xfrm>
            <a:off x="3783013" y="3343275"/>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303588" y="1263650"/>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35" name="Rectangle 65"/>
          <p:cNvSpPr>
            <a:spLocks noChangeArrowheads="1"/>
          </p:cNvSpPr>
          <p:nvPr/>
        </p:nvSpPr>
        <p:spPr bwMode="auto">
          <a:xfrm>
            <a:off x="4887913" y="1524000"/>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43036" name="Rectangle 66"/>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43037" name="Rectangle 67"/>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nvGrpSpPr>
          <p:cNvPr id="43038" name="Group 68"/>
          <p:cNvGrpSpPr>
            <a:grpSpLocks/>
          </p:cNvGrpSpPr>
          <p:nvPr/>
        </p:nvGrpSpPr>
        <p:grpSpPr bwMode="auto">
          <a:xfrm>
            <a:off x="4022725" y="5449888"/>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Plan de Proyecto</a:t>
              </a:r>
            </a:p>
          </p:txBody>
        </p:sp>
      </p:grpSp>
      <p:cxnSp>
        <p:nvCxnSpPr>
          <p:cNvPr id="43039" name="AutoShape 76"/>
          <p:cNvCxnSpPr>
            <a:cxnSpLocks noChangeShapeType="1"/>
            <a:stCxn id="43050" idx="3"/>
            <a:endCxn id="43035" idx="1"/>
          </p:cNvCxnSpPr>
          <p:nvPr/>
        </p:nvCxnSpPr>
        <p:spPr bwMode="auto">
          <a:xfrm>
            <a:off x="4252913" y="1841500"/>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92263" y="1844675"/>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46225" y="3609975"/>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330325" y="2435225"/>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6002338" y="3335338"/>
            <a:ext cx="1919287" cy="57150"/>
          </a:xfrm>
          <a:prstGeom prst="straightConnector1">
            <a:avLst/>
          </a:prstGeom>
          <a:noFill/>
          <a:ln w="9525">
            <a:solidFill>
              <a:srgbClr val="000066"/>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nvPr>
        </p:nvGraphicFramePr>
        <p:xfrm>
          <a:off x="155575" y="1246188"/>
          <a:ext cx="8807450" cy="5734050"/>
        </p:xfrm>
        <a:graphic>
          <a:graphicData uri="http://schemas.openxmlformats.org/drawingml/2006/table">
            <a:tbl>
              <a:tblPr/>
              <a:tblGrid>
                <a:gridCol w="390525"/>
                <a:gridCol w="1198563"/>
                <a:gridCol w="1371600"/>
                <a:gridCol w="3970337"/>
                <a:gridCol w="1876425"/>
              </a:tblGrid>
              <a:tr h="7318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Asignar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Jefe de Proyecto prepara el Informe Quincenal apoyándose en la plantilla de Informe Quincenal, seguidamente asigna tareas a los miembros del 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Informe Quincenal</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Ejecutar trabajo asignado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Adicionalmente, durante la ejecución del proyecto realizan reuniones de trabajo con el cliente según se requiera.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Actas de reunión Interna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actividades</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3</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Luego prepara el informe de estado del proyecto, el cual debe también incluir las métricas del proyecto y se concluye con el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estado</a:t>
                      </a:r>
                      <a:endParaRPr kumimoji="0" lang="es-PE" altLang="es-PE" sz="11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 de Reunión Interna</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a:t>
            </a:r>
            <a:r>
              <a:rPr lang="es-PE" altLang="es-PE" sz="3200">
                <a:solidFill>
                  <a:schemeClr val="bg1"/>
                </a:solidFill>
              </a:rPr>
              <a:t>Control</a:t>
            </a:r>
            <a:endParaRPr lang="es-ES" altLang="es-PE" sz="3200" b="1">
              <a:solidFill>
                <a:schemeClr val="bg1"/>
              </a:solidFill>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nvPr>
        </p:nvGraphicFramePr>
        <p:xfrm>
          <a:off x="150813" y="1166813"/>
          <a:ext cx="8785225" cy="5675312"/>
        </p:xfrm>
        <a:graphic>
          <a:graphicData uri="http://schemas.openxmlformats.org/drawingml/2006/table">
            <a:tbl>
              <a:tblPr/>
              <a:tblGrid>
                <a:gridCol w="388937"/>
                <a:gridCol w="1123950"/>
                <a:gridCol w="1295400"/>
                <a:gridCol w="3529013"/>
                <a:gridCol w="2447925"/>
              </a:tblGrid>
              <a:tr h="73176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216990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4</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de Informes de Estado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Luego, el Jefe de Proyecto consolida la información de los Proyectos, en un solo informe a nivel de coordinación y se actualizan de requerirse, los artefactos de gestión por proyecto (riesgos, pendientes, métricas).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-Tablero de métricas.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smtClean="0">
                          <a:ln>
                            <a:noFill/>
                          </a:ln>
                          <a:solidFill>
                            <a:srgbClr val="000066"/>
                          </a:solidFill>
                          <a:effectLst/>
                          <a:latin typeface="Arial" charset="0"/>
                        </a:rPr>
                        <a:t> Acta de Reunión Interno</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5</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Reunión interna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000" b="0" i="0" u="none" strike="noStrike" cap="none" normalizeH="0" baseline="0" dirty="0" smtClean="0">
                          <a:ln>
                            <a:noFill/>
                          </a:ln>
                          <a:solidFill>
                            <a:srgbClr val="000066"/>
                          </a:solidFill>
                          <a:effectLst/>
                          <a:latin typeface="Arial" charset="0"/>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El Jefe de Proyecto con el Analista de Calidad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000" b="0" i="0" u="none" strike="noStrike" cap="none" normalizeH="0" baseline="0" dirty="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 Acta de Reunión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Registro de riesgos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Tablero de métricas.</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nvPr>
        </p:nvGraphicFramePr>
        <p:xfrm>
          <a:off x="179388" y="1162050"/>
          <a:ext cx="8785225" cy="1325563"/>
        </p:xfrm>
        <a:graphic>
          <a:graphicData uri="http://schemas.openxmlformats.org/drawingml/2006/table">
            <a:tbl>
              <a:tblPr/>
              <a:tblGrid>
                <a:gridCol w="388937"/>
                <a:gridCol w="979488"/>
                <a:gridCol w="1295400"/>
                <a:gridCol w="3889375"/>
                <a:gridCol w="2232025"/>
              </a:tblGrid>
              <a:tr h="73144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601" marB="4560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Procesar cambios al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El cambio se procesa según el Proceso de cambios de configuración y de requerimientos.</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Solicitud de cambios a requerimientos </a:t>
                      </a:r>
                    </a:p>
                  </a:txBody>
                  <a:tcPr marT="45601" marB="4560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368300" y="1557338"/>
            <a:ext cx="8775700" cy="369093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eaLnBrk="1" hangingPunct="1">
              <a:spcBef>
                <a:spcPct val="50000"/>
              </a:spcBef>
            </a:pPr>
            <a:r>
              <a:rPr lang="es-PE" altLang="es-PE" sz="4800" dirty="0" smtClean="0">
                <a:solidFill>
                  <a:srgbClr val="000066"/>
                </a:solidFill>
              </a:rPr>
              <a:t>5.5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95275" y="10525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grpSp>
        <p:nvGrpSpPr>
          <p:cNvPr id="49155" name="Group 3"/>
          <p:cNvGrpSpPr>
            <a:grpSpLocks/>
          </p:cNvGrpSpPr>
          <p:nvPr/>
        </p:nvGrpSpPr>
        <p:grpSpPr bwMode="auto">
          <a:xfrm>
            <a:off x="5213350" y="2708275"/>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Generar Baselines</a:t>
              </a:r>
              <a:endParaRPr lang="es-ES" altLang="es-PE" sz="1000">
                <a:solidFill>
                  <a:srgbClr val="000066"/>
                </a:solidFill>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Gestor de la Configuración</a:t>
              </a:r>
              <a:endParaRPr lang="es-ES" altLang="es-PE" sz="800" b="1">
                <a:solidFill>
                  <a:srgbClr val="000066"/>
                </a:solidFill>
              </a:endParaRPr>
            </a:p>
            <a:p>
              <a:pPr algn="ctr" eaLnBrk="1" hangingPunct="1"/>
              <a:endParaRPr lang="es-ES" altLang="es-PE" sz="800" b="1">
                <a:solidFill>
                  <a:srgbClr val="000066"/>
                </a:solidFill>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Matriz de entregables</a:t>
              </a:r>
            </a:p>
          </p:txBody>
        </p:sp>
      </p:grpSp>
      <p:cxnSp>
        <p:nvCxnSpPr>
          <p:cNvPr id="49156" name="AutoShape 11"/>
          <p:cNvCxnSpPr>
            <a:cxnSpLocks noChangeShapeType="1"/>
            <a:endCxn id="49183" idx="1"/>
          </p:cNvCxnSpPr>
          <p:nvPr/>
        </p:nvCxnSpPr>
        <p:spPr bwMode="auto">
          <a:xfrm>
            <a:off x="4951413" y="3421063"/>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2867025" y="2836863"/>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a:t>
              </a:r>
              <a:r>
                <a:rPr lang="es-ES" altLang="es-PE" sz="800" b="1">
                  <a:solidFill>
                    <a:srgbClr val="000066"/>
                  </a:solidFill>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9160" name="Group 40"/>
          <p:cNvGrpSpPr>
            <a:grpSpLocks/>
          </p:cNvGrpSpPr>
          <p:nvPr/>
        </p:nvGrpSpPr>
        <p:grpSpPr bwMode="auto">
          <a:xfrm>
            <a:off x="3995738" y="2852738"/>
            <a:ext cx="963612" cy="1152525"/>
            <a:chOff x="1474" y="1389"/>
            <a:chExt cx="607" cy="726"/>
          </a:xfrm>
        </p:grpSpPr>
        <p:sp>
          <p:nvSpPr>
            <p:cNvPr id="49177" name="Rectangle 41"/>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9178" name="Rectangle 42"/>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a:t>
              </a:r>
              <a:r>
                <a:rPr lang="es-ES" altLang="es-PE" sz="800" b="1">
                  <a:solidFill>
                    <a:srgbClr val="000066"/>
                  </a:solidFill>
                </a:rPr>
                <a:t>Documentador	</a:t>
              </a:r>
            </a:p>
          </p:txBody>
        </p:sp>
        <p:sp>
          <p:nvSpPr>
            <p:cNvPr id="49179" name="Rectangle 43"/>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Relatorio del proyecto</a:t>
              </a:r>
            </a:p>
          </p:txBody>
        </p:sp>
      </p:grpSp>
      <p:cxnSp>
        <p:nvCxnSpPr>
          <p:cNvPr id="49161" name="AutoShape 44"/>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p:spPr>
      </p:cxnSp>
      <p:pic>
        <p:nvPicPr>
          <p:cNvPr id="49162" name="Picture 45"/>
          <p:cNvPicPr>
            <a:picLocks noChangeAspect="1" noChangeArrowheads="1"/>
          </p:cNvPicPr>
          <p:nvPr/>
        </p:nvPicPr>
        <p:blipFill>
          <a:blip r:embed="rId5"/>
          <a:srcRect/>
          <a:stretch>
            <a:fillRect/>
          </a:stretch>
        </p:blipFill>
        <p:spPr bwMode="auto">
          <a:xfrm>
            <a:off x="6473825" y="3205163"/>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6176963" y="3416300"/>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1738313" y="3219450"/>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903288" y="3213100"/>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9166" name="AutoShape 56"/>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2517775" y="3414713"/>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6227763" y="3644900"/>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9169" name="Group 70"/>
          <p:cNvGrpSpPr>
            <a:grpSpLocks/>
          </p:cNvGrpSpPr>
          <p:nvPr/>
        </p:nvGrpSpPr>
        <p:grpSpPr bwMode="auto">
          <a:xfrm>
            <a:off x="7451725" y="3090863"/>
            <a:ext cx="935038" cy="1014412"/>
            <a:chOff x="4694" y="1947"/>
            <a:chExt cx="589" cy="639"/>
          </a:xfrm>
        </p:grpSpPr>
        <p:sp>
          <p:nvSpPr>
            <p:cNvPr id="49171" name="Rectangle 61"/>
            <p:cNvSpPr>
              <a:spLocks noChangeArrowheads="1"/>
            </p:cNvSpPr>
            <p:nvPr/>
          </p:nvSpPr>
          <p:spPr bwMode="auto">
            <a:xfrm>
              <a:off x="4694" y="2342"/>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nvPr>
        </p:nvGraphicFramePr>
        <p:xfrm>
          <a:off x="179388" y="1284288"/>
          <a:ext cx="8785225" cy="5141913"/>
        </p:xfrm>
        <a:graphic>
          <a:graphicData uri="http://schemas.openxmlformats.org/drawingml/2006/table">
            <a:tbl>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Jefe de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Elaborar acta de aceptación y cierre del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y Analista de Calidad revisan y acuerdan la versión final del acta de aceptación y cierre que luego es entregada al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Plantilla Acta de cierre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46881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Documentador</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Elaborar y revisar el relatorio del proyecto</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El Documentador elabora el relatorio del proyecto en base a la plantilla respectiva.</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 evaluación del personal y una encuesta de satisfacción del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 Relatorio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Gestor de la </a:t>
                      </a:r>
                      <a:r>
                        <a:rPr kumimoji="0" lang="es-ES" altLang="es-PE" sz="1200" b="0" i="0" u="none" strike="noStrike" cap="none" normalizeH="0" baseline="0" dirty="0" err="1" smtClean="0">
                          <a:ln>
                            <a:noFill/>
                          </a:ln>
                          <a:solidFill>
                            <a:srgbClr val="000066"/>
                          </a:solidFill>
                          <a:effectLst/>
                          <a:latin typeface="Arial" charset="0"/>
                        </a:rPr>
                        <a:t>Configuracion</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Proceso de Gestión de Configuración - Realizar Control de Cambios a </a:t>
                      </a:r>
                      <a:r>
                        <a:rPr kumimoji="0" lang="es-ES" altLang="es-PE" sz="1200" b="0" i="0" u="none" strike="noStrike" cap="none" normalizeH="0" baseline="0" dirty="0" err="1" smtClean="0">
                          <a:ln>
                            <a:noFill/>
                          </a:ln>
                          <a:solidFill>
                            <a:srgbClr val="000066"/>
                          </a:solidFill>
                          <a:effectLst/>
                          <a:latin typeface="Arial" charset="0"/>
                        </a:rPr>
                        <a:t>Baselines</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 Genera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 de los entregables del proyecto de acuerdo al Proceso de Gestión de Configuración – Subproceso Realizar Control de Cambios 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Proceso de Gestión de configuración. </a:t>
                      </a:r>
                      <a:endParaRPr kumimoji="0" lang="es-ES" altLang="es-PE" sz="28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50214" name="AutoShape 59"/>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250825"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11188" y="1268413"/>
            <a:ext cx="7875587" cy="1514475"/>
          </a:xfrm>
          <a:prstGeom prst="rect">
            <a:avLst/>
          </a:prstGeom>
          <a:noFill/>
          <a:ln w="9525">
            <a:noFill/>
            <a:miter lim="800000"/>
            <a:headEnd/>
            <a:tailEnd/>
          </a:ln>
        </p:spPr>
        <p:txBody>
          <a:bodyPr>
            <a:spAutoFit/>
          </a:bodyPr>
          <a:lstStyle/>
          <a:p>
            <a:pPr>
              <a:lnSpc>
                <a:spcPts val="5600"/>
              </a:lnSpc>
              <a:spcBef>
                <a:spcPct val="50000"/>
              </a:spcBef>
            </a:pPr>
            <a:r>
              <a:rPr lang="es-PE" altLang="es-PE" sz="4800">
                <a:solidFill>
                  <a:srgbClr val="000066"/>
                </a:solidFill>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368300" y="19589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24075" y="2636838"/>
            <a:ext cx="4392613" cy="2089150"/>
          </a:xfrm>
          <a:prstGeom prst="rect">
            <a:avLst/>
          </a:prstGeom>
          <a:solidFill>
            <a:srgbClr val="FFB089"/>
          </a:solidFill>
          <a:ln w="9525" algn="ctr">
            <a:solidFill>
              <a:srgbClr val="993300"/>
            </a:solidFill>
            <a:miter lim="800000"/>
            <a:headEnd/>
            <a:tailEnd/>
          </a:ln>
        </p:spPr>
        <p:txBody>
          <a:bodyPr wrap="none" anchor="ctr"/>
          <a:lstStyle/>
          <a:p>
            <a:pPr algn="ctr" eaLnBrk="1" hangingPunct="1"/>
            <a:endParaRPr lang="es-ES" altLang="es-PE"/>
          </a:p>
        </p:txBody>
      </p:sp>
      <p:sp>
        <p:nvSpPr>
          <p:cNvPr id="53251" name="Text Box 12"/>
          <p:cNvSpPr txBox="1">
            <a:spLocks noChangeArrowheads="1"/>
          </p:cNvSpPr>
          <p:nvPr/>
        </p:nvSpPr>
        <p:spPr bwMode="auto">
          <a:xfrm>
            <a:off x="2157413" y="779463"/>
            <a:ext cx="3927475" cy="579437"/>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Métricas del proceso</a:t>
            </a:r>
            <a:endParaRPr lang="es-ES" altLang="es-PE" sz="3200" b="1">
              <a:solidFill>
                <a:srgbClr val="002060"/>
              </a:solidFill>
            </a:endParaRPr>
          </a:p>
        </p:txBody>
      </p:sp>
      <p:sp>
        <p:nvSpPr>
          <p:cNvPr id="53252" name="AutoShape 154">
            <a:hlinkClick r:id="rId3" action="ppaction://hlinkfile"/>
          </p:cNvPr>
          <p:cNvSpPr>
            <a:spLocks noChangeArrowheads="1"/>
          </p:cNvSpPr>
          <p:nvPr/>
        </p:nvSpPr>
        <p:spPr bwMode="auto">
          <a:xfrm>
            <a:off x="2484438" y="3194050"/>
            <a:ext cx="3671887"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marL="285750" indent="-285750" eaLnBrk="1" hangingPunct="1">
              <a:buFontTx/>
              <a:buChar char="-"/>
            </a:pPr>
            <a:r>
              <a:rPr lang="es-PE" altLang="es-MX" sz="1600" b="1" dirty="0" smtClean="0"/>
              <a:t>-Exposición </a:t>
            </a:r>
            <a:r>
              <a:rPr lang="es-PE" altLang="es-MX" sz="1600" b="1"/>
              <a:t>al </a:t>
            </a:r>
            <a:r>
              <a:rPr lang="es-PE" altLang="es-MX" sz="1600" b="1" smtClean="0"/>
              <a:t>riesgo</a:t>
            </a:r>
            <a:endParaRPr lang="es-PE" altLang="es-MX" sz="1600" b="1"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68313" y="18446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8. Historial de Revisiones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908050"/>
            <a:ext cx="4513262"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Historial de revisiones</a:t>
            </a:r>
            <a:endParaRPr lang="es-ES" altLang="es-PE" sz="3200" b="1">
              <a:solidFill>
                <a:srgbClr val="002060"/>
              </a:solidFill>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3315365815"/>
              </p:ext>
            </p:extLst>
          </p:nvPr>
        </p:nvGraphicFramePr>
        <p:xfrm>
          <a:off x="395288" y="2133600"/>
          <a:ext cx="8497887" cy="4449703"/>
        </p:xfrm>
        <a:graphic>
          <a:graphicData uri="http://schemas.openxmlformats.org/drawingml/2006/table">
            <a:tbl>
              <a:tblPr/>
              <a:tblGrid>
                <a:gridCol w="436562"/>
                <a:gridCol w="1004888"/>
                <a:gridCol w="1368425"/>
                <a:gridCol w="1955800"/>
                <a:gridCol w="1563687"/>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rgbClr val="000066"/>
                          </a:solidFill>
                          <a:effectLst/>
                          <a:latin typeface="Arial" charset="0"/>
                        </a:rPr>
                        <a:t>#</a:t>
                      </a:r>
                      <a:endParaRPr kumimoji="0" lang="es-ES" altLang="es-PE" sz="1600" b="1" i="0" u="none" strike="noStrike" cap="none" normalizeH="0" baseline="0" dirty="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Versión</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Fecha</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Autor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Estado</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Responsable de revisión y/o aprobación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1</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0.1</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28-05-15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800" b="0" i="0" u="none" strike="noStrike" cap="none" normalizeH="0" baseline="0" dirty="0" smtClean="0">
                          <a:ln>
                            <a:noFill/>
                          </a:ln>
                          <a:solidFill>
                            <a:schemeClr val="tx1"/>
                          </a:solidFill>
                          <a:effectLst/>
                          <a:latin typeface="Arial" pitchFamily="34" charset="0"/>
                        </a:rPr>
                        <a:t>Manuel Sáenz</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Arial" pitchFamily="34" charset="0"/>
                        </a:rPr>
                        <a:t>(Cliente)</a:t>
                      </a:r>
                      <a:endParaRPr kumimoji="0" lang="es-ES" sz="1400" b="0" i="0" u="none" strike="noStrike" cap="none" normalizeH="0" baseline="0" dirty="0" smtClean="0">
                        <a:ln>
                          <a:noFill/>
                        </a:ln>
                        <a:solidFill>
                          <a:schemeClr val="tx1"/>
                        </a:solidFill>
                        <a:effectLst/>
                        <a:latin typeface="Arial" pitchFamily="34" charset="0"/>
                      </a:endParaRPr>
                    </a:p>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2</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0.2</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smtClean="0"/>
                        <a:t>23-06-15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800" b="0" i="0" u="none" strike="noStrike" cap="none" normalizeH="0" baseline="0" dirty="0" smtClean="0">
                          <a:ln>
                            <a:noFill/>
                          </a:ln>
                          <a:solidFill>
                            <a:schemeClr val="tx1"/>
                          </a:solidFill>
                          <a:effectLst/>
                          <a:latin typeface="Arial" pitchFamily="34" charset="0"/>
                        </a:rPr>
                        <a:t>Manuel Sáenz</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Arial" pitchFamily="34" charset="0"/>
                        </a:rPr>
                        <a:t>(Cliente)</a:t>
                      </a:r>
                      <a:endParaRPr kumimoji="0" lang="es-ES" sz="1400" b="0" i="0" u="none" strike="noStrike" cap="none" normalizeH="0" baseline="0" dirty="0" smtClean="0">
                        <a:ln>
                          <a:noFill/>
                        </a:ln>
                        <a:solidFill>
                          <a:schemeClr val="tx1"/>
                        </a:solidFill>
                        <a:effectLst/>
                        <a:latin typeface="Arial" pitchFamily="34"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3</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4</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5</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6</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1550" y="517525"/>
            <a:ext cx="5710238"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Objetivo y alcance del proceso</a:t>
            </a:r>
            <a:endParaRPr lang="es-ES" altLang="es-PE" sz="3200" b="1">
              <a:solidFill>
                <a:srgbClr val="002060"/>
              </a:solidFill>
            </a:endParaRPr>
          </a:p>
        </p:txBody>
      </p:sp>
      <p:pic>
        <p:nvPicPr>
          <p:cNvPr id="31747" name="Picture 3" descr="pha275000002_20"/>
          <p:cNvPicPr>
            <a:picLocks noChangeAspect="1" noChangeArrowheads="1"/>
          </p:cNvPicPr>
          <p:nvPr/>
        </p:nvPicPr>
        <p:blipFill>
          <a:blip r:embed="rId2"/>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54338" y="1730375"/>
            <a:ext cx="1198562"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p:cNvSpPr>
            <a:spLocks noChangeArrowheads="1"/>
          </p:cNvSpPr>
          <p:nvPr/>
        </p:nvSpPr>
        <p:spPr bwMode="auto">
          <a:xfrm>
            <a:off x="2982913" y="2281238"/>
            <a:ext cx="5834062" cy="830997"/>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smtClean="0">
                <a:solidFill>
                  <a:srgbClr val="000066"/>
                </a:solidFill>
              </a:rPr>
              <a:t>Realizar un sistema de </a:t>
            </a:r>
            <a:r>
              <a:rPr lang="es-PE" altLang="es-PE" sz="1600" dirty="0" smtClean="0">
                <a:solidFill>
                  <a:srgbClr val="000066"/>
                </a:solidFill>
              </a:rPr>
              <a:t>venta de promociones turísticas por internet</a:t>
            </a:r>
            <a:endParaRPr lang="es-PE" altLang="es-PE" sz="1600" dirty="0">
              <a:solidFill>
                <a:srgbClr val="000066"/>
              </a:solidFill>
            </a:endParaRPr>
          </a:p>
          <a:p>
            <a:pPr marL="177800" indent="-177800" eaLnBrk="1" hangingPunct="1"/>
            <a:endParaRPr lang="es-ES" altLang="es-PE" sz="1600" dirty="0">
              <a:solidFill>
                <a:srgbClr val="000066"/>
              </a:solidFill>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Alcance</a:t>
            </a:r>
            <a:r>
              <a:rPr lang="es-ES_tradnl" altLang="es-PE" b="1" dirty="0">
                <a:solidFill>
                  <a:srgbClr val="000066"/>
                </a:solidFill>
              </a:rPr>
              <a:t> </a:t>
            </a:r>
          </a:p>
        </p:txBody>
      </p:sp>
      <p:sp>
        <p:nvSpPr>
          <p:cNvPr id="31751" name="Rectangle 7"/>
          <p:cNvSpPr>
            <a:spLocks noChangeArrowheads="1"/>
          </p:cNvSpPr>
          <p:nvPr/>
        </p:nvSpPr>
        <p:spPr bwMode="auto">
          <a:xfrm>
            <a:off x="2987675" y="4292600"/>
            <a:ext cx="5000625" cy="1569660"/>
          </a:xfrm>
          <a:prstGeom prst="rect">
            <a:avLst/>
          </a:prstGeom>
          <a:noFill/>
          <a:ln w="9525" algn="ctr">
            <a:noFill/>
            <a:miter lim="800000"/>
            <a:headEnd/>
            <a:tailEnd/>
          </a:ln>
        </p:spPr>
        <p:txBody>
          <a:bodyPr>
            <a:spAutoFit/>
          </a:bodyPr>
          <a:lstStyle/>
          <a:p>
            <a:pPr marL="177800" indent="-177800" eaLnBrk="1" hangingPunct="1">
              <a:buFontTx/>
              <a:buChar char="•"/>
            </a:pPr>
            <a:r>
              <a:rPr lang="en-US" altLang="es-PE" sz="1600" dirty="0" smtClean="0">
                <a:solidFill>
                  <a:srgbClr val="000066"/>
                </a:solidFill>
              </a:rPr>
              <a:t>Los Clientes Puedan reservar sus paquetes de viajes y asi el proceso de reserva sea mas automatizado</a:t>
            </a:r>
          </a:p>
          <a:p>
            <a:pPr marL="177800" indent="-177800" eaLnBrk="1" hangingPunct="1">
              <a:buFontTx/>
              <a:buChar char="•"/>
            </a:pPr>
            <a:endParaRPr lang="en-US" altLang="es-PE" sz="1600" dirty="0">
              <a:solidFill>
                <a:srgbClr val="000066"/>
              </a:solidFill>
            </a:endParaRPr>
          </a:p>
          <a:p>
            <a:pPr marL="177800" indent="-177800" eaLnBrk="1" hangingPunct="1">
              <a:buFontTx/>
              <a:buChar char="•"/>
            </a:pPr>
            <a:endParaRPr lang="en-US" altLang="es-PE" sz="1600" dirty="0" smtClean="0">
              <a:solidFill>
                <a:srgbClr val="000066"/>
              </a:solidFill>
            </a:endParaRPr>
          </a:p>
          <a:p>
            <a:pPr marL="177800" indent="-177800" eaLnBrk="1" hangingPunct="1">
              <a:buFontTx/>
              <a:buChar char="•"/>
            </a:pPr>
            <a:endParaRPr lang="en-US" altLang="es-PE" sz="1600" dirty="0">
              <a:solidFill>
                <a:srgbClr val="000066"/>
              </a:solidFill>
            </a:endParaRPr>
          </a:p>
        </p:txBody>
      </p:sp>
      <p:sp>
        <p:nvSpPr>
          <p:cNvPr id="15368" name="Line 8"/>
          <p:cNvSpPr>
            <a:spLocks noChangeShapeType="1"/>
          </p:cNvSpPr>
          <p:nvPr/>
        </p:nvSpPr>
        <p:spPr bwMode="auto">
          <a:xfrm>
            <a:off x="2916238" y="3716338"/>
            <a:ext cx="6048375" cy="0"/>
          </a:xfrm>
          <a:prstGeom prst="line">
            <a:avLst/>
          </a:prstGeom>
          <a:noFill/>
          <a:ln w="38100">
            <a:solidFill>
              <a:srgbClr val="FFCC00"/>
            </a:solidFill>
            <a:round/>
            <a:headEnd/>
            <a:tailEnd/>
          </a:ln>
        </p:spPr>
        <p:txBody>
          <a:bodyPr/>
          <a:lstStyle/>
          <a:p>
            <a:endParaRPr lang="es-PE"/>
          </a:p>
        </p:txBody>
      </p:sp>
      <p:sp>
        <p:nvSpPr>
          <p:cNvPr id="15369"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641350"/>
            <a:ext cx="4446587"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Términos y definiciones</a:t>
            </a:r>
            <a:endParaRPr lang="es-ES" altLang="es-PE" sz="3200" b="1">
              <a:solidFill>
                <a:srgbClr val="002060"/>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973321044"/>
              </p:ext>
            </p:extLst>
          </p:nvPr>
        </p:nvGraphicFramePr>
        <p:xfrm>
          <a:off x="501650" y="2011363"/>
          <a:ext cx="8140700" cy="2673351"/>
        </p:xfrm>
        <a:graphic>
          <a:graphicData uri="http://schemas.openxmlformats.org/drawingml/2006/table">
            <a:tbl>
              <a:tblPr/>
              <a:tblGrid>
                <a:gridCol w="219075"/>
                <a:gridCol w="2335213"/>
                <a:gridCol w="5586412"/>
              </a:tblGrid>
              <a:tr h="2667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Términos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Definiciones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64611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1</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Interna (Acta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El equipo de trabajo asignado para las revisiones de status del proyecto, el cual incluye al cliente, al Jefe de Proyecto y demás integrantes que se crean convenientes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2</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Externa (Acta de reunión con el cliente)</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entre el cliente y equipo(métricas, calidad, configuración) y otros según sean requeridos.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dirty="0" smtClean="0">
                          <a:ln>
                            <a:noFill/>
                          </a:ln>
                          <a:solidFill>
                            <a:srgbClr val="000000"/>
                          </a:solidFill>
                          <a:effectLst/>
                          <a:latin typeface="Lucida Sans Unicode" pitchFamily="34" charset="0"/>
                        </a:rPr>
                        <a:t>3</a:t>
                      </a:r>
                      <a:endParaRPr kumimoji="0" lang="es-MX" altLang="es-PE" sz="1100" b="0" i="0" u="none" strike="noStrike" cap="none" normalizeH="0" baseline="0" dirty="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quincenal </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del proyecto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mediante el cual los jefe de proyecto o responsables informan el avance y los riesgos de sus proyectos.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dirty="0" smtClean="0">
                          <a:ln>
                            <a:noFill/>
                          </a:ln>
                          <a:solidFill>
                            <a:srgbClr val="000000"/>
                          </a:solidFill>
                          <a:effectLst/>
                          <a:latin typeface="Lucida Sans Unicode" pitchFamily="34" charset="0"/>
                        </a:rPr>
                        <a:t>4</a:t>
                      </a:r>
                      <a:endParaRPr kumimoji="0" lang="es-MX" altLang="es-PE" sz="1100" b="0" i="0" u="none" strike="noStrike" cap="none" normalizeH="0" baseline="0" dirty="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Relatorio del proyecto(acta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Documento usado durante el cierre del proyecto para presentar los puntos resaltantes y negativos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651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dirty="0" smtClean="0">
                          <a:ln>
                            <a:noFill/>
                          </a:ln>
                          <a:solidFill>
                            <a:srgbClr val="000000"/>
                          </a:solidFill>
                          <a:effectLst/>
                          <a:latin typeface="Lucida Sans Unicode" pitchFamily="34" charset="0"/>
                        </a:rPr>
                        <a:t>5</a:t>
                      </a:r>
                      <a:endParaRPr kumimoji="0" lang="es-MX" altLang="es-PE" sz="1100" b="0" i="0" u="none" strike="noStrike" cap="none" normalizeH="0" baseline="0" dirty="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LMR (Lista Maestra de requerimientos)</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Describe los requerimientos de usuario, requerimiento de servicios, diccionario de atributos, diccionario de valores y sus usuarios.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654843"/>
            <a:ext cx="6215062"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Roles y responsabilidades</a:t>
            </a:r>
            <a:endParaRPr lang="es-ES" altLang="es-PE" sz="3200" b="1" dirty="0">
              <a:solidFill>
                <a:srgbClr val="002060"/>
              </a:solidFill>
            </a:endParaRPr>
          </a:p>
        </p:txBody>
      </p:sp>
      <p:sp>
        <p:nvSpPr>
          <p:cNvPr id="22531" name="AutoShape 4"/>
          <p:cNvSpPr>
            <a:spLocks noChangeArrowheads="1"/>
          </p:cNvSpPr>
          <p:nvPr/>
        </p:nvSpPr>
        <p:spPr bwMode="auto">
          <a:xfrm>
            <a:off x="425450" y="37322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Jefe de Proyecto</a:t>
            </a:r>
          </a:p>
        </p:txBody>
      </p:sp>
      <p:sp>
        <p:nvSpPr>
          <p:cNvPr id="22532" name="AutoShape 13"/>
          <p:cNvSpPr>
            <a:spLocks noChangeArrowheads="1"/>
          </p:cNvSpPr>
          <p:nvPr/>
        </p:nvSpPr>
        <p:spPr bwMode="auto">
          <a:xfrm>
            <a:off x="2360613" y="3516313"/>
            <a:ext cx="6064250" cy="1496863"/>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endParaRPr lang="es-ES" altLang="es-PE" sz="1200" dirty="0">
              <a:solidFill>
                <a:srgbClr val="000066"/>
              </a:solidFill>
            </a:endParaRPr>
          </a:p>
          <a:p>
            <a:pPr marL="179388" indent="-179388" eaLnBrk="1" hangingPunct="1">
              <a:buFontTx/>
              <a:buChar char="•"/>
            </a:pPr>
            <a:endParaRPr lang="es-ES" altLang="es-PE" sz="1200" dirty="0">
              <a:solidFill>
                <a:srgbClr val="000066"/>
              </a:solidFill>
            </a:endParaRPr>
          </a:p>
          <a:p>
            <a:pPr marL="179388" indent="-179388" eaLnBrk="1" hangingPunct="1">
              <a:buFontTx/>
              <a:buChar char="•"/>
            </a:pPr>
            <a:r>
              <a:rPr lang="es-ES" altLang="es-PE" sz="1200" dirty="0">
                <a:solidFill>
                  <a:srgbClr val="000066"/>
                </a:solidFill>
              </a:rPr>
              <a:t>Lidera el equipo de trabajo del proyecto</a:t>
            </a:r>
          </a:p>
          <a:p>
            <a:pPr marL="179388" indent="-179388" eaLnBrk="1" hangingPunct="1">
              <a:buFontTx/>
              <a:buChar char="•"/>
            </a:pPr>
            <a:r>
              <a:rPr lang="es-ES" altLang="es-PE" sz="1200" dirty="0">
                <a:solidFill>
                  <a:srgbClr val="000066"/>
                </a:solidFill>
              </a:rPr>
              <a:t>Trabaja en comunicación permanente con su Cliente</a:t>
            </a:r>
          </a:p>
          <a:p>
            <a:pPr marL="179388" indent="-179388" eaLnBrk="1" hangingPunct="1">
              <a:buFontTx/>
              <a:buChar char="•"/>
            </a:pPr>
            <a:r>
              <a:rPr lang="es-ES" altLang="es-PE" sz="1200" dirty="0">
                <a:solidFill>
                  <a:srgbClr val="000066"/>
                </a:solidFill>
              </a:rPr>
              <a:t>En conjunto con el equipo de trabajo realiza el Plan de Gestión del Proyecto</a:t>
            </a:r>
          </a:p>
          <a:p>
            <a:pPr marL="179388" indent="-179388" eaLnBrk="1" hangingPunct="1">
              <a:buFontTx/>
              <a:buChar char="•"/>
            </a:pPr>
            <a:r>
              <a:rPr lang="es-ES" altLang="es-PE" sz="1200" dirty="0">
                <a:solidFill>
                  <a:srgbClr val="000066"/>
                </a:solidFill>
              </a:rPr>
              <a:t>Informa sobre el estado del proyecto en reunión interna</a:t>
            </a:r>
          </a:p>
          <a:p>
            <a:pPr marL="179388" indent="-179388" eaLnBrk="1" hangingPunct="1">
              <a:buFontTx/>
              <a:buChar char="•"/>
            </a:pPr>
            <a:r>
              <a:rPr lang="es-ES" altLang="es-PE" sz="1200" dirty="0">
                <a:solidFill>
                  <a:srgbClr val="000066"/>
                </a:solidFill>
              </a:rPr>
              <a:t>Realiza el relatorio del proyecto</a:t>
            </a:r>
          </a:p>
          <a:p>
            <a:pPr marL="179388" indent="-179388" eaLnBrk="1" hangingPunct="1">
              <a:buFontTx/>
              <a:buChar char="•"/>
            </a:pPr>
            <a:r>
              <a:rPr lang="es-ES" altLang="es-PE" sz="1200" dirty="0">
                <a:solidFill>
                  <a:srgbClr val="000066"/>
                </a:solidFill>
              </a:rPr>
              <a:t>Informa el estado de cada proyecto a su cargo en comité de seguimiento con el cliente</a:t>
            </a:r>
          </a:p>
          <a:p>
            <a:pPr marL="179388" indent="-179388" eaLnBrk="1" hangingPunct="1">
              <a:buFontTx/>
              <a:buChar char="•"/>
            </a:pPr>
            <a:endParaRPr lang="es-ES" altLang="es-PE" sz="1200" dirty="0">
              <a:solidFill>
                <a:srgbClr val="000066"/>
              </a:solidFill>
            </a:endParaRPr>
          </a:p>
        </p:txBody>
      </p:sp>
      <p:sp>
        <p:nvSpPr>
          <p:cNvPr id="22533" name="AutoShape 20"/>
          <p:cNvSpPr>
            <a:spLocks noChangeArrowheads="1"/>
          </p:cNvSpPr>
          <p:nvPr/>
        </p:nvSpPr>
        <p:spPr bwMode="auto">
          <a:xfrm>
            <a:off x="395288" y="25098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de Calidad</a:t>
            </a:r>
          </a:p>
        </p:txBody>
      </p:sp>
      <p:sp>
        <p:nvSpPr>
          <p:cNvPr id="22534" name="AutoShape 21"/>
          <p:cNvSpPr>
            <a:spLocks noChangeArrowheads="1"/>
          </p:cNvSpPr>
          <p:nvPr/>
        </p:nvSpPr>
        <p:spPr bwMode="auto">
          <a:xfrm>
            <a:off x="2339975" y="2492375"/>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a:solidFill>
                  <a:srgbClr val="000066"/>
                </a:solidFill>
              </a:rPr>
              <a:t>Revisa y aprueba el cronograma del proyecto</a:t>
            </a:r>
          </a:p>
          <a:p>
            <a:pPr marL="179388" indent="-179388" eaLnBrk="1" hangingPunct="1">
              <a:buFontTx/>
              <a:buChar char="•"/>
            </a:pPr>
            <a:r>
              <a:rPr lang="es-ES" altLang="es-PE" sz="1200">
                <a:solidFill>
                  <a:srgbClr val="000066"/>
                </a:solidFill>
              </a:rPr>
              <a:t>Revisa y aprueba el registro de riesgos</a:t>
            </a:r>
          </a:p>
          <a:p>
            <a:pPr marL="179388" indent="-179388" eaLnBrk="1" hangingPunct="1">
              <a:buFontTx/>
              <a:buChar char="•"/>
            </a:pPr>
            <a:endParaRPr lang="es-ES" altLang="es-PE" sz="1200">
              <a:solidFill>
                <a:srgbClr val="000066"/>
              </a:solidFill>
            </a:endParaRPr>
          </a:p>
        </p:txBody>
      </p:sp>
      <p:sp>
        <p:nvSpPr>
          <p:cNvPr id="22535" name="AutoShape 20"/>
          <p:cNvSpPr>
            <a:spLocks noChangeArrowheads="1"/>
          </p:cNvSpPr>
          <p:nvPr/>
        </p:nvSpPr>
        <p:spPr bwMode="auto">
          <a:xfrm>
            <a:off x="382588" y="53879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Funcional</a:t>
            </a:r>
          </a:p>
        </p:txBody>
      </p:sp>
      <p:sp>
        <p:nvSpPr>
          <p:cNvPr id="22536" name="AutoShape 21"/>
          <p:cNvSpPr>
            <a:spLocks noChangeArrowheads="1"/>
          </p:cNvSpPr>
          <p:nvPr/>
        </p:nvSpPr>
        <p:spPr bwMode="auto">
          <a:xfrm>
            <a:off x="2336800" y="5449888"/>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Revisa y aprueba el Plan de Proyecto</a:t>
            </a:r>
          </a:p>
          <a:p>
            <a:pPr marL="179388" indent="-179388" eaLnBrk="1" hangingPunct="1">
              <a:buFontTx/>
              <a:buChar char="•"/>
            </a:pPr>
            <a:r>
              <a:rPr lang="es-ES" altLang="es-PE" sz="1200" dirty="0">
                <a:solidFill>
                  <a:srgbClr val="000066"/>
                </a:solidFill>
              </a:rPr>
              <a:t>Participa en el kick off meeting externo</a:t>
            </a:r>
          </a:p>
          <a:p>
            <a:pPr marL="179388" indent="-179388" eaLnBrk="1" hangingPunct="1">
              <a:buFontTx/>
              <a:buChar char="•"/>
            </a:pPr>
            <a:endParaRPr lang="es-ES" altLang="es-PE" sz="1200" dirty="0">
              <a:solidFill>
                <a:srgbClr val="000066"/>
              </a:solidFill>
            </a:endParaRPr>
          </a:p>
        </p:txBody>
      </p:sp>
      <p:sp>
        <p:nvSpPr>
          <p:cNvPr id="22537" name="AutoShape 21"/>
          <p:cNvSpPr>
            <a:spLocks noChangeArrowheads="1"/>
          </p:cNvSpPr>
          <p:nvPr/>
        </p:nvSpPr>
        <p:spPr bwMode="auto">
          <a:xfrm>
            <a:off x="2195513" y="1341438"/>
            <a:ext cx="6196012" cy="917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Se encarga de gestionar la documentación del proyecto de software (acta de reunión, cronograma del proyecto, avance quincenal y otros documentos que genere el proyecto) </a:t>
            </a:r>
          </a:p>
          <a:p>
            <a:pPr marL="179388" indent="-179388" eaLnBrk="1" hangingPunct="1">
              <a:buFontTx/>
              <a:buChar char="•"/>
            </a:pPr>
            <a:r>
              <a:rPr lang="es-ES" altLang="es-PE" sz="1200" dirty="0">
                <a:solidFill>
                  <a:srgbClr val="000066"/>
                </a:solidFill>
              </a:rPr>
              <a:t>Se encarga de mantener actualizada la información de los documentos</a:t>
            </a:r>
          </a:p>
        </p:txBody>
      </p:sp>
      <p:sp>
        <p:nvSpPr>
          <p:cNvPr id="22538"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a:solidFill>
                  <a:srgbClr val="000066"/>
                </a:solidFill>
              </a:rPr>
              <a:t>Documentador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p:nvPr>
        </p:nvSpPr>
        <p:spPr/>
        <p:txBody>
          <a:bodyPr/>
          <a:lstStyle/>
          <a:p>
            <a:r>
              <a:rPr lang="es-PE" altLang="es-PE" sz="2800" dirty="0">
                <a:solidFill>
                  <a:srgbClr val="002060"/>
                </a:solidFill>
              </a:rPr>
              <a:t>Roles y responsabilidades</a:t>
            </a:r>
            <a:endParaRPr lang="es-ES" altLang="es-PE" sz="2800" b="1" dirty="0">
              <a:solidFill>
                <a:srgbClr val="002060"/>
              </a:solidFill>
            </a:endParaRPr>
          </a:p>
          <a:p>
            <a:endParaRPr lang="es-ES" dirty="0"/>
          </a:p>
        </p:txBody>
      </p:sp>
      <p:sp>
        <p:nvSpPr>
          <p:cNvPr id="3" name="AutoShape 20"/>
          <p:cNvSpPr>
            <a:spLocks noChangeArrowheads="1"/>
          </p:cNvSpPr>
          <p:nvPr/>
        </p:nvSpPr>
        <p:spPr bwMode="auto">
          <a:xfrm>
            <a:off x="457622" y="1484784"/>
            <a:ext cx="191430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Programadores</a:t>
            </a:r>
            <a:endParaRPr lang="es-PE" altLang="es-PE" sz="1400" b="1" dirty="0">
              <a:solidFill>
                <a:srgbClr val="000066"/>
              </a:solidFill>
            </a:endParaRPr>
          </a:p>
        </p:txBody>
      </p:sp>
      <p:sp>
        <p:nvSpPr>
          <p:cNvPr id="5" name="AutoShape 20"/>
          <p:cNvSpPr>
            <a:spLocks noChangeArrowheads="1"/>
          </p:cNvSpPr>
          <p:nvPr/>
        </p:nvSpPr>
        <p:spPr bwMode="auto">
          <a:xfrm>
            <a:off x="462695" y="3021868"/>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Gestor de la Configuración</a:t>
            </a:r>
            <a:endParaRPr lang="es-PE" altLang="es-PE" sz="1400" b="1" dirty="0">
              <a:solidFill>
                <a:srgbClr val="000066"/>
              </a:solidFill>
            </a:endParaRPr>
          </a:p>
        </p:txBody>
      </p:sp>
      <p:sp>
        <p:nvSpPr>
          <p:cNvPr id="8" name="7 Rectángulo redondeado"/>
          <p:cNvSpPr/>
          <p:nvPr/>
        </p:nvSpPr>
        <p:spPr>
          <a:xfrm>
            <a:off x="2644056" y="1493043"/>
            <a:ext cx="5616624"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_tradnl"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Desarrollo según el avance con el cronograma</a:t>
            </a:r>
          </a:p>
          <a:p>
            <a:pPr marL="285750" indent="-285750" algn="just">
              <a:buFont typeface="Arial" pitchFamily="34" charset="0"/>
              <a:buChar char="•"/>
            </a:pPr>
            <a:r>
              <a:rPr lang="es-ES_tradnl" altLang="es-PE" sz="1400" dirty="0" smtClean="0">
                <a:solidFill>
                  <a:srgbClr val="000066"/>
                </a:solidFill>
              </a:rPr>
              <a:t>Documentar el Desarrollo Realizado</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9" name="8 Rectángulo redondeado"/>
          <p:cNvSpPr/>
          <p:nvPr/>
        </p:nvSpPr>
        <p:spPr>
          <a:xfrm>
            <a:off x="2595116" y="2756272"/>
            <a:ext cx="5616624" cy="1323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 altLang="es-PE" sz="1400" dirty="0" smtClean="0">
                <a:solidFill>
                  <a:srgbClr val="000066"/>
                </a:solidFill>
              </a:rPr>
              <a:t>La </a:t>
            </a:r>
            <a:r>
              <a:rPr lang="es-ES" altLang="es-PE" sz="1400" dirty="0">
                <a:solidFill>
                  <a:srgbClr val="000066"/>
                </a:solidFill>
              </a:rPr>
              <a:t>función </a:t>
            </a:r>
            <a:r>
              <a:rPr lang="es-ES" altLang="es-PE" sz="1400" dirty="0" smtClean="0">
                <a:solidFill>
                  <a:srgbClr val="000066"/>
                </a:solidFill>
              </a:rPr>
              <a:t>del gestor es que </a:t>
            </a:r>
            <a:r>
              <a:rPr lang="es-ES" altLang="es-PE" sz="1400" dirty="0">
                <a:solidFill>
                  <a:srgbClr val="000066"/>
                </a:solidFill>
              </a:rPr>
              <a:t>da soporte a la actividad de desarrollo del producto para que los desarrolladores </a:t>
            </a:r>
            <a:r>
              <a:rPr lang="es-ES" altLang="es-PE" sz="1400" dirty="0" smtClean="0">
                <a:solidFill>
                  <a:srgbClr val="000066"/>
                </a:solidFill>
              </a:rPr>
              <a:t>tengan </a:t>
            </a:r>
            <a:r>
              <a:rPr lang="es-ES" altLang="es-PE" sz="1400" dirty="0">
                <a:solidFill>
                  <a:srgbClr val="000066"/>
                </a:solidFill>
              </a:rPr>
              <a:t>los espacios de trabajo apropiados para construir y probar su trabajo</a:t>
            </a:r>
            <a:endParaRPr lang="es-ES" altLang="es-PE" sz="1400" dirty="0" smtClean="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5095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12545</TotalTime>
  <Words>2673</Words>
  <Application>Microsoft Office PowerPoint</Application>
  <PresentationFormat>Presentación en pantalla (4:3)</PresentationFormat>
  <Paragraphs>464</Paragraphs>
  <Slides>33</Slides>
  <Notes>16</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christian tamayo</cp:lastModifiedBy>
  <cp:revision>517</cp:revision>
  <dcterms:created xsi:type="dcterms:W3CDTF">2008-06-17T21:38:12Z</dcterms:created>
  <dcterms:modified xsi:type="dcterms:W3CDTF">2015-07-23T02:44:24Z</dcterms:modified>
</cp:coreProperties>
</file>