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86" r:id="rId1"/>
  </p:sldMasterIdLst>
  <p:notesMasterIdLst>
    <p:notesMasterId r:id="rId38"/>
  </p:notesMasterIdLst>
  <p:sldIdLst>
    <p:sldId id="267" r:id="rId2"/>
    <p:sldId id="269" r:id="rId3"/>
    <p:sldId id="261" r:id="rId4"/>
    <p:sldId id="271" r:id="rId5"/>
    <p:sldId id="305" r:id="rId6"/>
    <p:sldId id="306" r:id="rId7"/>
    <p:sldId id="272" r:id="rId8"/>
    <p:sldId id="273" r:id="rId9"/>
    <p:sldId id="320" r:id="rId10"/>
    <p:sldId id="296" r:id="rId11"/>
    <p:sldId id="297" r:id="rId12"/>
    <p:sldId id="274" r:id="rId13"/>
    <p:sldId id="277" r:id="rId14"/>
    <p:sldId id="298" r:id="rId15"/>
    <p:sldId id="316" r:id="rId16"/>
    <p:sldId id="282" r:id="rId17"/>
    <p:sldId id="281" r:id="rId18"/>
    <p:sldId id="299" r:id="rId19"/>
    <p:sldId id="292" r:id="rId20"/>
    <p:sldId id="293" r:id="rId21"/>
    <p:sldId id="300" r:id="rId22"/>
    <p:sldId id="309" r:id="rId23"/>
    <p:sldId id="317" r:id="rId24"/>
    <p:sldId id="308" r:id="rId25"/>
    <p:sldId id="310" r:id="rId26"/>
    <p:sldId id="319" r:id="rId27"/>
    <p:sldId id="313" r:id="rId28"/>
    <p:sldId id="314" r:id="rId29"/>
    <p:sldId id="315" r:id="rId30"/>
    <p:sldId id="279" r:id="rId31"/>
    <p:sldId id="285" r:id="rId32"/>
    <p:sldId id="288" r:id="rId33"/>
    <p:sldId id="295" r:id="rId34"/>
    <p:sldId id="318" r:id="rId35"/>
    <p:sldId id="287" r:id="rId36"/>
    <p:sldId id="283"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9900"/>
    <a:srgbClr val="FF9933"/>
    <a:srgbClr val="FFFF43"/>
    <a:srgbClr val="0033CC"/>
    <a:srgbClr val="FFFF00"/>
    <a:srgbClr val="8EC000"/>
    <a:srgbClr val="7CA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1" autoAdjust="0"/>
    <p:restoredTop sz="94494" autoAdjust="0"/>
  </p:normalViewPr>
  <p:slideViewPr>
    <p:cSldViewPr>
      <p:cViewPr varScale="1">
        <p:scale>
          <a:sx n="66" d="100"/>
          <a:sy n="66" d="100"/>
        </p:scale>
        <p:origin x="-1332" y="-96"/>
      </p:cViewPr>
      <p:guideLst>
        <p:guide orient="horz" pos="2432"/>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PE" altLang="es-PE"/>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5EB631D-B67F-4392-A24A-36C823856DD1}" type="slidenum">
              <a:rPr lang="en-US" altLang="es-PE"/>
              <a:pPr/>
              <a:t>‹Nº›</a:t>
            </a:fld>
            <a:endParaRPr lang="en-US" altLang="es-PE"/>
          </a:p>
        </p:txBody>
      </p:sp>
    </p:spTree>
    <p:extLst>
      <p:ext uri="{BB962C8B-B14F-4D97-AF65-F5344CB8AC3E}">
        <p14:creationId xmlns:p14="http://schemas.microsoft.com/office/powerpoint/2010/main" val="2148692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0068EAA7-0879-4700-BA2A-E604B3EBE32E}" type="slidenum">
              <a:rPr lang="en-US" altLang="es-PE"/>
              <a:pPr/>
              <a:t>1</a:t>
            </a:fld>
            <a:endParaRPr lang="en-US" altLang="es-PE"/>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US" altLang="es-PE"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03E0DD9-9077-4ACA-B32F-AA0A1D6055FF}" type="slidenum">
              <a:rPr lang="en-US" altLang="es-PE"/>
              <a:pPr/>
              <a:t>19</a:t>
            </a:fld>
            <a:endParaRPr lang="en-US" altLang="es-PE"/>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A090A0F-C1D5-4F59-B35A-6F8FEF8C8DF9}" type="slidenum">
              <a:rPr lang="en-US" altLang="es-PE"/>
              <a:pPr/>
              <a:t>22</a:t>
            </a:fld>
            <a:endParaRPr lang="en-US" altLang="es-PE"/>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2BF0DFD-FA48-4E92-BF8D-F7E9F8488F3E}" type="slidenum">
              <a:rPr lang="en-US" altLang="es-PE"/>
              <a:pPr/>
              <a:t>27</a:t>
            </a:fld>
            <a:endParaRPr lang="en-US" altLang="es-PE"/>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4842D0C-F3D6-4151-9AE9-FC1B1142BA9A}" type="slidenum">
              <a:rPr lang="en-US" altLang="es-PE"/>
              <a:pPr/>
              <a:t>30</a:t>
            </a:fld>
            <a:endParaRPr lang="en-US" altLang="es-PE"/>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s-PE" altLang="es-PE" smtClean="0">
                <a:latin typeface="Arial" charset="0"/>
              </a:rPr>
              <a:t>Todas las laminas separadoras de temas deben tener como tipografía la letra Arial y la fuente debe ser 60. </a:t>
            </a:r>
            <a:r>
              <a:rPr lang="es-PE" altLang="es-PE" b="1" u="sng" smtClean="0">
                <a:latin typeface="Arial" charset="0"/>
              </a:rPr>
              <a:t>No retirar</a:t>
            </a:r>
            <a:r>
              <a:rPr lang="es-PE" altLang="es-PE" smtClean="0">
                <a:latin typeface="Arial" charset="0"/>
              </a:rPr>
              <a:t> los pequeños cuadrados que aparecen en esta lamina, ya que estos son parte de la nueva identidad corporativa. Solo </a:t>
            </a:r>
            <a:r>
              <a:rPr lang="es-PE" altLang="es-PE" b="1" u="sng" smtClean="0">
                <a:latin typeface="Arial" charset="0"/>
              </a:rPr>
              <a:t>se debe usar</a:t>
            </a:r>
            <a:r>
              <a:rPr lang="es-PE" altLang="es-PE" smtClean="0">
                <a:latin typeface="Arial" charset="0"/>
              </a:rPr>
              <a:t> la letra arial, de 60 puntos. </a:t>
            </a:r>
            <a:r>
              <a:rPr lang="es-PE" altLang="es-PE" b="1" u="sng" smtClean="0">
                <a:latin typeface="Arial" charset="0"/>
              </a:rPr>
              <a:t>No usar</a:t>
            </a:r>
            <a:r>
              <a:rPr lang="es-PE" altLang="es-PE" smtClean="0">
                <a:latin typeface="Arial" charset="0"/>
              </a:rPr>
              <a:t> otra letra ni tampoco con efecto cursiva.</a:t>
            </a:r>
            <a:endParaRPr lang="en-US" altLang="es-PE"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p:spPr>
        <p:txBody>
          <a:bodyPr/>
          <a:lstStyle/>
          <a:p>
            <a:endParaRPr lang="es-PE" altLang="es-PE" smtClean="0">
              <a:latin typeface="Arial" charset="0"/>
            </a:endParaRPr>
          </a:p>
        </p:txBody>
      </p:sp>
      <p:sp>
        <p:nvSpPr>
          <p:cNvPr id="54276" name="3 Marcador de número de diapositiva"/>
          <p:cNvSpPr>
            <a:spLocks noGrp="1"/>
          </p:cNvSpPr>
          <p:nvPr>
            <p:ph type="sldNum" sz="quarter" idx="5"/>
          </p:nvPr>
        </p:nvSpPr>
        <p:spPr>
          <a:noFill/>
        </p:spPr>
        <p:txBody>
          <a:bodyPr/>
          <a:lstStyle/>
          <a:p>
            <a:fld id="{247A33FF-7AED-4D6C-AB5D-63543D9380F6}" type="slidenum">
              <a:rPr lang="en-US" altLang="es-PE"/>
              <a:pPr/>
              <a:t>31</a:t>
            </a:fld>
            <a:endParaRPr lang="en-US" altLang="es-P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5613353-FB44-4F79-8A25-EB477196C36F}" type="slidenum">
              <a:rPr lang="en-US" altLang="es-PE"/>
              <a:pPr/>
              <a:t>32</a:t>
            </a:fld>
            <a:endParaRPr lang="en-US" altLang="es-P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0C09DED-1C18-417B-991C-DE3222EBA842}" type="slidenum">
              <a:rPr lang="en-US" altLang="es-PE"/>
              <a:pPr/>
              <a:t>35</a:t>
            </a:fld>
            <a:endParaRPr lang="en-US" altLang="es-P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PE" altLang="es-PE" u="sng"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endParaRPr lang="es-PE" altLang="es-PE" smtClean="0">
              <a:latin typeface="Arial" charset="0"/>
            </a:endParaRPr>
          </a:p>
        </p:txBody>
      </p:sp>
      <p:sp>
        <p:nvSpPr>
          <p:cNvPr id="62468" name="3 Marcador de número de diapositiva"/>
          <p:cNvSpPr>
            <a:spLocks noGrp="1"/>
          </p:cNvSpPr>
          <p:nvPr>
            <p:ph type="sldNum" sz="quarter" idx="5"/>
          </p:nvPr>
        </p:nvSpPr>
        <p:spPr>
          <a:noFill/>
        </p:spPr>
        <p:txBody>
          <a:bodyPr/>
          <a:lstStyle/>
          <a:p>
            <a:fld id="{CFB401CB-B080-40A2-9B8E-EC89326EE8CF}" type="slidenum">
              <a:rPr lang="en-US" altLang="es-PE"/>
              <a:pPr/>
              <a:t>36</a:t>
            </a:fld>
            <a:endParaRPr lang="en-US" alt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1C463A38-63DD-4BA1-BC69-E52D372D24C3}" type="slidenum">
              <a:rPr lang="en-US" altLang="es-PE"/>
              <a:pPr/>
              <a:t>3</a:t>
            </a:fld>
            <a:endParaRPr lang="en-US" altLang="es-PE"/>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A390F291-9049-467E-8EB8-52F360F60110}" type="slidenum">
              <a:rPr lang="en-US" altLang="es-PE"/>
              <a:pPr/>
              <a:t>5</a:t>
            </a:fld>
            <a:endParaRPr lang="en-US" altLang="es-PE"/>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AD1ADD1-02A3-4AA8-B412-CEE006BCD26D}" type="slidenum">
              <a:rPr lang="en-US" altLang="es-PE"/>
              <a:pPr/>
              <a:t>6</a:t>
            </a:fld>
            <a:endParaRPr lang="en-US" altLang="es-PE"/>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s-ES" altLang="es-PE"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D0331D3-3798-4E23-8643-4BAA68062DC0}" type="slidenum">
              <a:rPr lang="en-US" altLang="es-PE"/>
              <a:pPr/>
              <a:t>7</a:t>
            </a:fld>
            <a:endParaRPr lang="en-US" altLang="es-PE"/>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Marcador de imagen de diapositiva 1"/>
          <p:cNvSpPr>
            <a:spLocks noGrp="1" noRot="1" noChangeAspect="1" noTextEdit="1"/>
          </p:cNvSpPr>
          <p:nvPr>
            <p:ph type="sldImg"/>
          </p:nvPr>
        </p:nvSpPr>
        <p:spPr>
          <a:ln/>
        </p:spPr>
      </p:sp>
      <p:sp>
        <p:nvSpPr>
          <p:cNvPr id="23555" name="Marcador de notas 2"/>
          <p:cNvSpPr>
            <a:spLocks noGrp="1"/>
          </p:cNvSpPr>
          <p:nvPr>
            <p:ph type="body" idx="1"/>
          </p:nvPr>
        </p:nvSpPr>
        <p:spPr>
          <a:noFill/>
          <a:ln/>
        </p:spPr>
        <p:txBody>
          <a:bodyPr/>
          <a:lstStyle/>
          <a:p>
            <a:endParaRPr lang="es-MX" altLang="es-PE" dirty="0" smtClean="0">
              <a:latin typeface="Arial" charset="0"/>
            </a:endParaRPr>
          </a:p>
        </p:txBody>
      </p:sp>
      <p:sp>
        <p:nvSpPr>
          <p:cNvPr id="23556" name="Marcador de número de diapositiva 3"/>
          <p:cNvSpPr>
            <a:spLocks noGrp="1"/>
          </p:cNvSpPr>
          <p:nvPr>
            <p:ph type="sldNum" sz="quarter" idx="5"/>
          </p:nvPr>
        </p:nvSpPr>
        <p:spPr>
          <a:noFill/>
        </p:spPr>
        <p:txBody>
          <a:bodyPr/>
          <a:lstStyle/>
          <a:p>
            <a:fld id="{24762662-1B2A-4814-83EB-A4254D1FE625}" type="slidenum">
              <a:rPr lang="en-US" altLang="es-PE"/>
              <a:pPr/>
              <a:t>8</a:t>
            </a:fld>
            <a:endParaRPr lang="en-US" alt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DB0F31E-851E-443C-B428-6A2CC852B7A4}" type="slidenum">
              <a:rPr lang="en-US" altLang="es-PE"/>
              <a:pPr/>
              <a:t>10</a:t>
            </a:fld>
            <a:endParaRPr lang="en-US" altLang="es-PE"/>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A002301-0C9E-48DD-80CE-7965BB27D328}" type="slidenum">
              <a:rPr lang="en-US" altLang="es-PE"/>
              <a:pPr/>
              <a:t>12</a:t>
            </a:fld>
            <a:endParaRPr lang="en-US" altLang="es-PE"/>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6023DDA-8DEA-43E9-AD9A-5FC90E558A21}" type="slidenum">
              <a:rPr lang="en-US" altLang="es-PE"/>
              <a:pPr/>
              <a:t>16</a:t>
            </a:fld>
            <a:endParaRPr lang="en-US" altLang="es-PE"/>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pPr>
              <a:defRPr/>
            </a:pPr>
            <a:endParaRPr lang="es-PE" altLang="es-PE"/>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pPr>
              <a:defRPr/>
            </a:pPr>
            <a:endParaRPr lang="es-PE" altLang="es-PE"/>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07D4A08C-B9C8-4D7B-93AC-CF9F5EDB06D3}" type="slidenum">
              <a:rPr lang="en-US" altLang="es-PE" smtClean="0"/>
              <a:pPr/>
              <a:t>‹Nº›</a:t>
            </a:fld>
            <a:endParaRPr lang="en-US" alt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11761845-5F20-4156-BF1F-C7DADC30BDDE}" type="slidenum">
              <a:rPr lang="en-US" altLang="es-PE" smtClean="0"/>
              <a:pPr/>
              <a:t>‹Nº›</a:t>
            </a:fld>
            <a:endParaRPr lang="en-US" alt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C8650027-46DB-44CE-A4D8-6734F6B6E0C5}" type="slidenum">
              <a:rPr lang="en-US" altLang="es-PE" smtClean="0"/>
              <a:pPr/>
              <a:t>‹Nº›</a:t>
            </a:fld>
            <a:endParaRPr lang="en-US" alt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9 Marcador de fecha"/>
          <p:cNvSpPr>
            <a:spLocks noGrp="1"/>
          </p:cNvSpPr>
          <p:nvPr>
            <p:ph type="dt" sz="half" idx="10"/>
          </p:nvPr>
        </p:nvSpPr>
        <p:spPr/>
        <p:txBody>
          <a:bodyPr/>
          <a:lstStyle>
            <a:lvl1pPr>
              <a:defRPr/>
            </a:lvl1pPr>
          </a:lstStyle>
          <a:p>
            <a:pPr>
              <a:defRPr/>
            </a:pPr>
            <a:endParaRPr lang="es-PE" altLang="es-PE"/>
          </a:p>
        </p:txBody>
      </p:sp>
      <p:sp>
        <p:nvSpPr>
          <p:cNvPr id="4" name="21 Marcador de pie de página"/>
          <p:cNvSpPr>
            <a:spLocks noGrp="1"/>
          </p:cNvSpPr>
          <p:nvPr>
            <p:ph type="ftr" sz="quarter" idx="11"/>
          </p:nvPr>
        </p:nvSpPr>
        <p:spPr/>
        <p:txBody>
          <a:bodyPr/>
          <a:lstStyle>
            <a:lvl1pPr>
              <a:defRPr/>
            </a:lvl1pPr>
          </a:lstStyle>
          <a:p>
            <a:pPr>
              <a:defRPr/>
            </a:pPr>
            <a:endParaRPr lang="es-PE" altLang="es-PE"/>
          </a:p>
        </p:txBody>
      </p:sp>
      <p:sp>
        <p:nvSpPr>
          <p:cNvPr id="5" name="17 Marcador de número de diapositiva"/>
          <p:cNvSpPr>
            <a:spLocks noGrp="1"/>
          </p:cNvSpPr>
          <p:nvPr>
            <p:ph type="sldNum" sz="quarter" idx="12"/>
          </p:nvPr>
        </p:nvSpPr>
        <p:spPr/>
        <p:txBody>
          <a:bodyPr/>
          <a:lstStyle>
            <a:lvl1pPr>
              <a:defRPr/>
            </a:lvl1pPr>
          </a:lstStyle>
          <a:p>
            <a:fld id="{E7D1D83D-CB67-4104-8B78-FE3F6FBF1B04}" type="slidenum">
              <a:rPr lang="en-US" altLang="es-PE"/>
              <a:pPr/>
              <a:t>‹Nº›</a:t>
            </a:fld>
            <a:endParaRPr lang="en-US" alt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D3BE70D3-17C3-48B5-9F4D-F245584DF45E}" type="slidenum">
              <a:rPr lang="en-US" altLang="es-PE" smtClean="0"/>
              <a:pPr/>
              <a:t>‹Nº›</a:t>
            </a:fld>
            <a:endParaRPr lang="en-US" altLang="es-PE"/>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458A9D75-D04B-43A9-9E92-6318879B648C}" type="slidenum">
              <a:rPr lang="en-US" altLang="es-PE" smtClean="0"/>
              <a:pPr/>
              <a:t>‹Nº›</a:t>
            </a:fld>
            <a:endParaRPr lang="en-US" altLang="es-PE"/>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endParaRPr lang="es-PE" altLang="es-PE"/>
          </a:p>
        </p:txBody>
      </p:sp>
      <p:sp>
        <p:nvSpPr>
          <p:cNvPr id="6" name="5 Marcador de pie de página"/>
          <p:cNvSpPr>
            <a:spLocks noGrp="1"/>
          </p:cNvSpPr>
          <p:nvPr>
            <p:ph type="ftr" sz="quarter" idx="11"/>
          </p:nvPr>
        </p:nvSpPr>
        <p:spPr/>
        <p:txBody>
          <a:bodyPr/>
          <a:lstStyle>
            <a:extLst/>
          </a:lstStyle>
          <a:p>
            <a:pPr>
              <a:defRPr/>
            </a:pPr>
            <a:endParaRPr lang="es-PE" altLang="es-PE"/>
          </a:p>
        </p:txBody>
      </p:sp>
      <p:sp>
        <p:nvSpPr>
          <p:cNvPr id="7" name="6 Marcador de número de diapositiva"/>
          <p:cNvSpPr>
            <a:spLocks noGrp="1"/>
          </p:cNvSpPr>
          <p:nvPr>
            <p:ph type="sldNum" sz="quarter" idx="12"/>
          </p:nvPr>
        </p:nvSpPr>
        <p:spPr/>
        <p:txBody>
          <a:bodyPr/>
          <a:lstStyle>
            <a:extLst/>
          </a:lstStyle>
          <a:p>
            <a:fld id="{046AF499-48DA-421C-AD93-0BBA92B4A1F1}" type="slidenum">
              <a:rPr lang="en-US" altLang="es-PE" smtClean="0"/>
              <a:pPr/>
              <a:t>‹Nº›</a:t>
            </a:fld>
            <a:endParaRPr lang="en-US" altLang="es-PE"/>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pPr>
              <a:defRPr/>
            </a:pPr>
            <a:endParaRPr lang="es-PE" altLang="es-PE"/>
          </a:p>
        </p:txBody>
      </p:sp>
      <p:sp>
        <p:nvSpPr>
          <p:cNvPr id="8" name="7 Marcador de pie de página"/>
          <p:cNvSpPr>
            <a:spLocks noGrp="1"/>
          </p:cNvSpPr>
          <p:nvPr>
            <p:ph type="ftr" sz="quarter" idx="11"/>
          </p:nvPr>
        </p:nvSpPr>
        <p:spPr/>
        <p:txBody>
          <a:bodyPr/>
          <a:lstStyle>
            <a:extLst/>
          </a:lstStyle>
          <a:p>
            <a:pPr>
              <a:defRPr/>
            </a:pPr>
            <a:endParaRPr lang="es-PE" altLang="es-PE"/>
          </a:p>
        </p:txBody>
      </p:sp>
      <p:sp>
        <p:nvSpPr>
          <p:cNvPr id="9" name="8 Marcador de número de diapositiva"/>
          <p:cNvSpPr>
            <a:spLocks noGrp="1"/>
          </p:cNvSpPr>
          <p:nvPr>
            <p:ph type="sldNum" sz="quarter" idx="12"/>
          </p:nvPr>
        </p:nvSpPr>
        <p:spPr/>
        <p:txBody>
          <a:bodyPr/>
          <a:lstStyle>
            <a:extLst/>
          </a:lstStyle>
          <a:p>
            <a:fld id="{88ECFAF7-8823-4B66-AB4A-85BFFE095189}" type="slidenum">
              <a:rPr lang="en-US" altLang="es-PE" smtClean="0"/>
              <a:pPr/>
              <a:t>‹Nº›</a:t>
            </a:fld>
            <a:endParaRPr lang="en-US" altLang="es-P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pPr>
              <a:defRPr/>
            </a:pPr>
            <a:endParaRPr lang="es-PE" altLang="es-PE"/>
          </a:p>
        </p:txBody>
      </p:sp>
      <p:sp>
        <p:nvSpPr>
          <p:cNvPr id="4" name="3 Marcador de pie de página"/>
          <p:cNvSpPr>
            <a:spLocks noGrp="1"/>
          </p:cNvSpPr>
          <p:nvPr>
            <p:ph type="ftr" sz="quarter" idx="11"/>
          </p:nvPr>
        </p:nvSpPr>
        <p:spPr/>
        <p:txBody>
          <a:bodyPr/>
          <a:lstStyle>
            <a:extLst/>
          </a:lstStyle>
          <a:p>
            <a:pPr>
              <a:defRPr/>
            </a:pPr>
            <a:endParaRPr lang="es-PE" altLang="es-PE"/>
          </a:p>
        </p:txBody>
      </p:sp>
      <p:sp>
        <p:nvSpPr>
          <p:cNvPr id="5" name="4 Marcador de número de diapositiva"/>
          <p:cNvSpPr>
            <a:spLocks noGrp="1"/>
          </p:cNvSpPr>
          <p:nvPr>
            <p:ph type="sldNum" sz="quarter" idx="12"/>
          </p:nvPr>
        </p:nvSpPr>
        <p:spPr/>
        <p:txBody>
          <a:bodyPr/>
          <a:lstStyle>
            <a:extLst/>
          </a:lstStyle>
          <a:p>
            <a:fld id="{E3E0D181-CA09-4AD2-B4F4-9F05F890632E}" type="slidenum">
              <a:rPr lang="en-US" altLang="es-PE" smtClean="0"/>
              <a:pPr/>
              <a:t>‹Nº›</a:t>
            </a:fld>
            <a:endParaRPr lang="en-US" altLang="es-PE"/>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pPr>
              <a:defRPr/>
            </a:pPr>
            <a:endParaRPr lang="es-PE" altLang="es-PE"/>
          </a:p>
        </p:txBody>
      </p:sp>
      <p:sp>
        <p:nvSpPr>
          <p:cNvPr id="3" name="2 Marcador de pie de página"/>
          <p:cNvSpPr>
            <a:spLocks noGrp="1"/>
          </p:cNvSpPr>
          <p:nvPr>
            <p:ph type="ftr" sz="quarter" idx="11"/>
          </p:nvPr>
        </p:nvSpPr>
        <p:spPr/>
        <p:txBody>
          <a:bodyPr/>
          <a:lstStyle>
            <a:extLst/>
          </a:lstStyle>
          <a:p>
            <a:pPr>
              <a:defRPr/>
            </a:pPr>
            <a:endParaRPr lang="es-PE" altLang="es-PE"/>
          </a:p>
        </p:txBody>
      </p:sp>
      <p:sp>
        <p:nvSpPr>
          <p:cNvPr id="4" name="3 Marcador de número de diapositiva"/>
          <p:cNvSpPr>
            <a:spLocks noGrp="1"/>
          </p:cNvSpPr>
          <p:nvPr>
            <p:ph type="sldNum" sz="quarter" idx="12"/>
          </p:nvPr>
        </p:nvSpPr>
        <p:spPr/>
        <p:txBody>
          <a:bodyPr/>
          <a:lstStyle>
            <a:extLst/>
          </a:lstStyle>
          <a:p>
            <a:fld id="{82BA7F50-D21A-428C-B404-A3AD8E091046}" type="slidenum">
              <a:rPr lang="en-US" altLang="es-PE" smtClean="0"/>
              <a:pPr/>
              <a:t>‹Nº›</a:t>
            </a:fld>
            <a:endParaRPr lang="en-US" alt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pPr>
              <a:defRPr/>
            </a:pPr>
            <a:endParaRPr lang="es-PE" altLang="es-PE"/>
          </a:p>
        </p:txBody>
      </p:sp>
      <p:sp>
        <p:nvSpPr>
          <p:cNvPr id="6" name="5 Marcador de pie de página"/>
          <p:cNvSpPr>
            <a:spLocks noGrp="1"/>
          </p:cNvSpPr>
          <p:nvPr>
            <p:ph type="ftr" sz="quarter" idx="11"/>
          </p:nvPr>
        </p:nvSpPr>
        <p:spPr/>
        <p:txBody>
          <a:bodyPr/>
          <a:lstStyle>
            <a:extLst/>
          </a:lstStyle>
          <a:p>
            <a:pPr>
              <a:defRPr/>
            </a:pPr>
            <a:endParaRPr lang="es-PE" altLang="es-PE"/>
          </a:p>
        </p:txBody>
      </p:sp>
      <p:sp>
        <p:nvSpPr>
          <p:cNvPr id="7" name="6 Marcador de número de diapositiva"/>
          <p:cNvSpPr>
            <a:spLocks noGrp="1"/>
          </p:cNvSpPr>
          <p:nvPr>
            <p:ph type="sldNum" sz="quarter" idx="12"/>
          </p:nvPr>
        </p:nvSpPr>
        <p:spPr/>
        <p:txBody>
          <a:bodyPr/>
          <a:lstStyle>
            <a:extLst/>
          </a:lstStyle>
          <a:p>
            <a:fld id="{1B0AF1BF-0411-4A03-9A91-A69BBA61777F}" type="slidenum">
              <a:rPr lang="en-US" altLang="es-PE" smtClean="0"/>
              <a:pPr/>
              <a:t>‹Nº›</a:t>
            </a:fld>
            <a:endParaRPr lang="en-US" altLang="es-P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pPr>
              <a:defRPr/>
            </a:pPr>
            <a:endParaRPr lang="es-PE" altLang="es-PE"/>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s-PE" altLang="es-PE"/>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DF01AF18-0C5A-4CA4-801D-9D2556112228}" type="slidenum">
              <a:rPr lang="en-US" altLang="es-PE" smtClean="0"/>
              <a:pPr/>
              <a:t>‹Nº›</a:t>
            </a:fld>
            <a:endParaRPr lang="en-US" altLang="es-PE"/>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s-PE" altLang="es-PE"/>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s-PE" altLang="es-PE"/>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275DF32-B76E-4C6D-A7A4-6BCE86E51659}" type="slidenum">
              <a:rPr lang="en-US" altLang="es-PE" smtClean="0"/>
              <a:pPr/>
              <a:t>‹Nº›</a:t>
            </a:fld>
            <a:endParaRPr lang="en-US" altLang="es-PE"/>
          </a:p>
        </p:txBody>
      </p:sp>
    </p:spTree>
  </p:cSld>
  <p:clrMap bg1="lt1" tx1="dk1" bg2="lt2" tx2="dk2" accent1="accent1" accent2="accent2" accent3="accent3" accent4="accent4" accent5="accent5" accent6="accent6" hlink="hlink" folHlink="folHlink"/>
  <p:sldLayoutIdLst>
    <p:sldLayoutId id="2147484887" r:id="rId1"/>
    <p:sldLayoutId id="2147484888" r:id="rId2"/>
    <p:sldLayoutId id="2147484889" r:id="rId3"/>
    <p:sldLayoutId id="2147484890" r:id="rId4"/>
    <p:sldLayoutId id="2147484891" r:id="rId5"/>
    <p:sldLayoutId id="2147484892" r:id="rId6"/>
    <p:sldLayoutId id="2147484893" r:id="rId7"/>
    <p:sldLayoutId id="2147484894" r:id="rId8"/>
    <p:sldLayoutId id="2147484895" r:id="rId9"/>
    <p:sldLayoutId id="2147484896" r:id="rId10"/>
    <p:sldLayoutId id="2147484897" r:id="rId11"/>
    <p:sldLayoutId id="2147484898"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4.xml"/><Relationship Id="rId4" Type="http://schemas.openxmlformats.org/officeDocument/2006/relationships/slide" Target="slide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e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slide" Target="slide18.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20.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8.emf"/><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9.w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6.png"/><Relationship Id="rId4" Type="http://schemas.openxmlformats.org/officeDocument/2006/relationships/slide" Target="slide18.xml"/></Relationships>
</file>

<file path=ppt/slides/_rels/slide2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FileNet/Configuraci&#243;n%20local/Archivos%20temporales%20de%20Internet/Capacitaci&#243;n%20CMMI/7.0.1.9.R22%20Plantilla%20de%20Lista%20incidencias.xls"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Text Box 7"/>
          <p:cNvSpPr txBox="1">
            <a:spLocks noChangeArrowheads="1"/>
          </p:cNvSpPr>
          <p:nvPr/>
        </p:nvSpPr>
        <p:spPr bwMode="auto">
          <a:xfrm>
            <a:off x="1116013" y="2636838"/>
            <a:ext cx="6696075" cy="2246312"/>
          </a:xfrm>
          <a:prstGeom prst="rect">
            <a:avLst/>
          </a:prstGeom>
          <a:noFill/>
          <a:ln w="9525">
            <a:noFill/>
            <a:miter lim="800000"/>
            <a:headEnd/>
            <a:tailEnd/>
          </a:ln>
        </p:spPr>
        <p:txBody>
          <a:bodyPr>
            <a:spAutoFit/>
          </a:bodyPr>
          <a:lstStyle/>
          <a:p>
            <a:pPr algn="ctr">
              <a:lnSpc>
                <a:spcPts val="5600"/>
              </a:lnSpc>
              <a:spcBef>
                <a:spcPct val="50000"/>
              </a:spcBef>
            </a:pPr>
            <a:r>
              <a:rPr lang="es-PE" altLang="es-PE" sz="6000">
                <a:solidFill>
                  <a:srgbClr val="000066"/>
                </a:solidFill>
                <a:ea typeface="ＭＳ Ｐゴシック" pitchFamily="-92" charset="-128"/>
              </a:rPr>
              <a:t>Proceso de Gestión de Proyectos</a:t>
            </a:r>
          </a:p>
        </p:txBody>
      </p:sp>
      <p:pic>
        <p:nvPicPr>
          <p:cNvPr id="5" name="image07.jpg" descr="rata.jpg"/>
          <p:cNvPicPr/>
          <p:nvPr/>
        </p:nvPicPr>
        <p:blipFill>
          <a:blip r:embed="rId3"/>
          <a:srcRect/>
          <a:stretch>
            <a:fillRect/>
          </a:stretch>
        </p:blipFill>
        <p:spPr>
          <a:xfrm>
            <a:off x="652488" y="717104"/>
            <a:ext cx="1944216" cy="1656184"/>
          </a:xfrm>
          <a:prstGeom prst="rect">
            <a:avLst/>
          </a:prstGeom>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fade">
                                      <p:cBhvr>
                                        <p:cTn id="7" dur="10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396875" y="1341438"/>
            <a:ext cx="8775700" cy="15144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4. Entradas y salidas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fade">
                                      <p:cBhvr>
                                        <p:cTn id="7" dur="10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381125" y="257175"/>
            <a:ext cx="6215063" cy="579438"/>
          </a:xfrm>
          <a:prstGeom prst="rect">
            <a:avLst/>
          </a:prstGeom>
          <a:noFill/>
          <a:ln w="9525">
            <a:noFill/>
            <a:miter lim="800000"/>
            <a:headEnd/>
            <a:tailEnd/>
          </a:ln>
        </p:spPr>
        <p:txBody>
          <a:bodyPr>
            <a:spAutoFit/>
          </a:bodyPr>
          <a:lstStyle/>
          <a:p>
            <a:pPr eaLnBrk="1" hangingPunct="1"/>
            <a:r>
              <a:rPr lang="es-PE" altLang="es-PE" sz="3200">
                <a:solidFill>
                  <a:srgbClr val="002060"/>
                </a:solidFill>
              </a:rPr>
              <a:t>Entradas y salidas del proceso</a:t>
            </a:r>
            <a:endParaRPr lang="es-ES" altLang="es-PE" sz="3200" b="1">
              <a:solidFill>
                <a:srgbClr val="002060"/>
              </a:solidFill>
            </a:endParaRPr>
          </a:p>
        </p:txBody>
      </p:sp>
      <p:sp>
        <p:nvSpPr>
          <p:cNvPr id="26627" name="AutoShape 13"/>
          <p:cNvSpPr>
            <a:spLocks noChangeArrowheads="1"/>
          </p:cNvSpPr>
          <p:nvPr/>
        </p:nvSpPr>
        <p:spPr bwMode="auto">
          <a:xfrm>
            <a:off x="611188" y="2349500"/>
            <a:ext cx="2305050" cy="3022600"/>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s-PE" altLang="es-PE" sz="1600" b="1" dirty="0" smtClean="0"/>
              <a:t>Entradas:</a:t>
            </a:r>
            <a:r>
              <a:rPr lang="es-PE" altLang="es-PE" sz="1600" dirty="0" smtClean="0"/>
              <a:t/>
            </a:r>
            <a:br>
              <a:rPr lang="es-PE" altLang="es-PE" sz="1600" dirty="0" smtClean="0"/>
            </a:br>
            <a:r>
              <a:rPr lang="es-PE" altLang="es-PE" sz="1600" dirty="0" smtClean="0"/>
              <a:t>- Ficha de Datos</a:t>
            </a:r>
          </a:p>
          <a:p>
            <a:pPr eaLnBrk="1" hangingPunct="1">
              <a:buFontTx/>
              <a:buChar char="-"/>
              <a:defRPr/>
            </a:pPr>
            <a:r>
              <a:rPr lang="es-PE" altLang="es-PE" sz="1600" dirty="0" smtClean="0"/>
              <a:t> Propuesta Aprobada</a:t>
            </a:r>
            <a:endParaRPr lang="es-ES" altLang="es-PE" sz="1600" dirty="0" smtClean="0"/>
          </a:p>
        </p:txBody>
      </p:sp>
      <p:sp>
        <p:nvSpPr>
          <p:cNvPr id="26628" name="AutoShape 15"/>
          <p:cNvSpPr>
            <a:spLocks noChangeArrowheads="1"/>
          </p:cNvSpPr>
          <p:nvPr/>
        </p:nvSpPr>
        <p:spPr bwMode="auto">
          <a:xfrm>
            <a:off x="3419475" y="2708275"/>
            <a:ext cx="2232025" cy="1944688"/>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600" dirty="0" smtClean="0"/>
              <a:t>Proceso de Gestión de Proyectos</a:t>
            </a:r>
            <a:endParaRPr lang="es-ES" altLang="es-PE" sz="1600" dirty="0" smtClean="0"/>
          </a:p>
        </p:txBody>
      </p:sp>
      <p:sp>
        <p:nvSpPr>
          <p:cNvPr id="26629" name="AutoShape 17"/>
          <p:cNvSpPr>
            <a:spLocks noChangeArrowheads="1"/>
          </p:cNvSpPr>
          <p:nvPr/>
        </p:nvSpPr>
        <p:spPr bwMode="auto">
          <a:xfrm>
            <a:off x="6300788" y="2349500"/>
            <a:ext cx="2592387" cy="3024188"/>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s-PE" altLang="es-PE" sz="1600" b="1" dirty="0" smtClean="0"/>
              <a:t>Salidas:</a:t>
            </a:r>
            <a:r>
              <a:rPr lang="es-PE" altLang="es-PE" sz="1600" dirty="0" smtClean="0"/>
              <a:t/>
            </a:r>
            <a:br>
              <a:rPr lang="es-PE" altLang="es-PE" sz="1600" dirty="0" smtClean="0"/>
            </a:br>
            <a:r>
              <a:rPr lang="es-PE" altLang="es-PE" sz="1500" dirty="0" smtClean="0"/>
              <a:t>- Plan del Proyecto</a:t>
            </a:r>
          </a:p>
          <a:p>
            <a:pPr eaLnBrk="1" hangingPunct="1">
              <a:buFontTx/>
              <a:buChar char="-"/>
              <a:defRPr/>
            </a:pPr>
            <a:r>
              <a:rPr lang="es-PE" altLang="es-PE" sz="1500" dirty="0" smtClean="0"/>
              <a:t> Entregables comprometidos</a:t>
            </a:r>
          </a:p>
          <a:p>
            <a:pPr eaLnBrk="1" hangingPunct="1">
              <a:buFontTx/>
              <a:buChar char="-"/>
              <a:defRPr/>
            </a:pPr>
            <a:endParaRPr lang="es-ES" altLang="es-PE" sz="15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539750" y="1558925"/>
            <a:ext cx="8775700" cy="26955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5. Proceso de Gestión de Proyectos</a:t>
            </a:r>
          </a:p>
          <a:p>
            <a:pPr lvl="1">
              <a:lnSpc>
                <a:spcPts val="3000"/>
              </a:lnSpc>
              <a:spcBef>
                <a:spcPct val="100000"/>
              </a:spcBef>
            </a:pPr>
            <a:r>
              <a:rPr lang="en-US" altLang="es-PE" sz="4800">
                <a:solidFill>
                  <a:srgbClr val="000066"/>
                </a:solidFill>
                <a:ea typeface="ＭＳ Ｐゴシック" pitchFamily="-92" charset="-128"/>
              </a:rPr>
              <a:t>      5.1 Subprocesos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1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58813" y="404813"/>
            <a:ext cx="7612062"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Subprocesos del Proceso de Gestión de Proyectos</a:t>
            </a:r>
            <a:endParaRPr lang="es-ES" altLang="es-PE" sz="3200" b="1">
              <a:solidFill>
                <a:srgbClr val="002060"/>
              </a:solidFill>
            </a:endParaRPr>
          </a:p>
        </p:txBody>
      </p:sp>
      <p:grpSp>
        <p:nvGrpSpPr>
          <p:cNvPr id="29699" name="Group 89"/>
          <p:cNvGrpSpPr>
            <a:grpSpLocks/>
          </p:cNvGrpSpPr>
          <p:nvPr/>
        </p:nvGrpSpPr>
        <p:grpSpPr bwMode="auto">
          <a:xfrm>
            <a:off x="5697538" y="2432050"/>
            <a:ext cx="1073150" cy="1506538"/>
            <a:chOff x="2154" y="1389"/>
            <a:chExt cx="607" cy="726"/>
          </a:xfrm>
        </p:grpSpPr>
        <p:sp>
          <p:nvSpPr>
            <p:cNvPr id="29726" name="Rectangle 70"/>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000" smtClean="0">
                  <a:solidFill>
                    <a:srgbClr val="000066"/>
                  </a:solidFill>
                  <a:hlinkClick r:id="rId2" action="ppaction://hlinksldjump"/>
                </a:rPr>
                <a:t>Cierre</a:t>
              </a:r>
              <a:endParaRPr lang="es-ES" altLang="es-PE" sz="1000" smtClean="0">
                <a:solidFill>
                  <a:srgbClr val="000066"/>
                </a:solidFill>
              </a:endParaRPr>
            </a:p>
          </p:txBody>
        </p:sp>
        <p:sp>
          <p:nvSpPr>
            <p:cNvPr id="29727" name="Rectangle 71"/>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smtClean="0">
                  <a:solidFill>
                    <a:srgbClr val="000066"/>
                  </a:solidFill>
                </a:rPr>
                <a:t>(3) Jefe de Proyecto</a:t>
              </a:r>
              <a:endParaRPr lang="es-ES" altLang="es-PE" sz="800" b="1" smtClean="0">
                <a:solidFill>
                  <a:srgbClr val="000066"/>
                </a:solidFill>
              </a:endParaRPr>
            </a:p>
          </p:txBody>
        </p:sp>
        <p:sp>
          <p:nvSpPr>
            <p:cNvPr id="29728" name="Rectangle 72"/>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smtClean="0">
                  <a:solidFill>
                    <a:srgbClr val="000066"/>
                  </a:solidFill>
                </a:rPr>
                <a:t>LA, OM</a:t>
              </a:r>
            </a:p>
          </p:txBody>
        </p:sp>
      </p:grpSp>
      <p:cxnSp>
        <p:nvCxnSpPr>
          <p:cNvPr id="29700" name="AutoShape 103"/>
          <p:cNvCxnSpPr>
            <a:cxnSpLocks noChangeShapeType="1"/>
          </p:cNvCxnSpPr>
          <p:nvPr/>
        </p:nvCxnSpPr>
        <p:spPr bwMode="auto">
          <a:xfrm>
            <a:off x="1801813" y="3071813"/>
            <a:ext cx="339725" cy="0"/>
          </a:xfrm>
          <a:prstGeom prst="straightConnector1">
            <a:avLst/>
          </a:prstGeom>
          <a:noFill/>
          <a:ln w="9525">
            <a:solidFill>
              <a:srgbClr val="000066"/>
            </a:solidFill>
            <a:round/>
            <a:headEnd/>
            <a:tailEnd type="triangle" w="med" len="med"/>
          </a:ln>
        </p:spPr>
      </p:cxnSp>
      <p:grpSp>
        <p:nvGrpSpPr>
          <p:cNvPr id="29701" name="Group 107"/>
          <p:cNvGrpSpPr>
            <a:grpSpLocks/>
          </p:cNvGrpSpPr>
          <p:nvPr/>
        </p:nvGrpSpPr>
        <p:grpSpPr bwMode="auto">
          <a:xfrm>
            <a:off x="468313" y="2800350"/>
            <a:ext cx="1689100" cy="1265238"/>
            <a:chOff x="-96" y="1117"/>
            <a:chExt cx="843" cy="453"/>
          </a:xfrm>
        </p:grpSpPr>
        <p:pic>
          <p:nvPicPr>
            <p:cNvPr id="29724" name="Picture 10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25" name="Rectangle 109"/>
            <p:cNvSpPr>
              <a:spLocks noChangeArrowheads="1"/>
            </p:cNvSpPr>
            <p:nvPr/>
          </p:nvSpPr>
          <p:spPr bwMode="auto">
            <a:xfrm>
              <a:off x="-96" y="1450"/>
              <a:ext cx="843"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grpSp>
        <p:nvGrpSpPr>
          <p:cNvPr id="29702" name="Group 124"/>
          <p:cNvGrpSpPr>
            <a:grpSpLocks/>
          </p:cNvGrpSpPr>
          <p:nvPr/>
        </p:nvGrpSpPr>
        <p:grpSpPr bwMode="auto">
          <a:xfrm>
            <a:off x="2938463" y="2425700"/>
            <a:ext cx="996950" cy="1512888"/>
            <a:chOff x="612" y="1389"/>
            <a:chExt cx="607" cy="726"/>
          </a:xfrm>
        </p:grpSpPr>
        <p:sp>
          <p:nvSpPr>
            <p:cNvPr id="29721" name="Rectangle 125"/>
            <p:cNvSpPr>
              <a:spLocks noChangeArrowheads="1"/>
            </p:cNvSpPr>
            <p:nvPr/>
          </p:nvSpPr>
          <p:spPr bwMode="auto">
            <a:xfrm>
              <a:off x="612" y="1546"/>
              <a:ext cx="607" cy="41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smtClean="0">
                  <a:solidFill>
                    <a:srgbClr val="000066"/>
                  </a:solidFill>
                  <a:hlinkClick r:id="rId4" action="ppaction://hlinksldjump"/>
                </a:rPr>
                <a:t>Planificación</a:t>
              </a:r>
              <a:endParaRPr lang="es-ES" altLang="es-PE" sz="1000" smtClean="0">
                <a:solidFill>
                  <a:srgbClr val="000066"/>
                </a:solidFill>
              </a:endParaRPr>
            </a:p>
          </p:txBody>
        </p:sp>
        <p:sp>
          <p:nvSpPr>
            <p:cNvPr id="29722" name="Rectangle 126"/>
            <p:cNvSpPr>
              <a:spLocks noChangeArrowheads="1"/>
            </p:cNvSpPr>
            <p:nvPr/>
          </p:nvSpPr>
          <p:spPr bwMode="auto">
            <a:xfrm>
              <a:off x="612"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(1) Jefe de Proyecto</a:t>
              </a:r>
              <a:endParaRPr lang="es-ES" altLang="es-PE" sz="800" b="1" dirty="0" smtClean="0">
                <a:solidFill>
                  <a:srgbClr val="000066"/>
                </a:solidFill>
              </a:endParaRPr>
            </a:p>
          </p:txBody>
        </p:sp>
        <p:sp>
          <p:nvSpPr>
            <p:cNvPr id="29723" name="Rectangle 127"/>
            <p:cNvSpPr>
              <a:spLocks noChangeArrowheads="1"/>
            </p:cNvSpPr>
            <p:nvPr/>
          </p:nvSpPr>
          <p:spPr bwMode="auto">
            <a:xfrm>
              <a:off x="612"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latin typeface="TheSansCorrespondence" pitchFamily="34" charset="0"/>
                </a:rPr>
                <a:t>Plan del Proyecto</a:t>
              </a:r>
            </a:p>
          </p:txBody>
        </p:sp>
      </p:grpSp>
      <p:sp>
        <p:nvSpPr>
          <p:cNvPr id="29703" name="AutoShape 128"/>
          <p:cNvSpPr>
            <a:spLocks noChangeArrowheads="1"/>
          </p:cNvSpPr>
          <p:nvPr/>
        </p:nvSpPr>
        <p:spPr bwMode="auto">
          <a:xfrm>
            <a:off x="179388" y="6237288"/>
            <a:ext cx="1008062" cy="358775"/>
          </a:xfrm>
          <a:prstGeom prst="flowChartAlternateProcess">
            <a:avLst/>
          </a:prstGeom>
          <a:solidFill>
            <a:srgbClr val="FF6600"/>
          </a:solidFill>
          <a:ln w="9525">
            <a:solidFill>
              <a:srgbClr val="FF6600"/>
            </a:solidFill>
            <a:miter lim="800000"/>
            <a:headEnd/>
            <a:tailEnd/>
          </a:ln>
        </p:spPr>
        <p:txBody>
          <a:bodyPr wrap="none" anchor="ctr"/>
          <a:lstStyle/>
          <a:p>
            <a:pPr algn="ctr" eaLnBrk="1" hangingPunct="1"/>
            <a:r>
              <a:rPr lang="es-PE" altLang="es-PE" sz="1200">
                <a:solidFill>
                  <a:srgbClr val="000066"/>
                </a:solidFill>
                <a:hlinkClick r:id="rId5" action="ppaction://hlinksldjump"/>
              </a:rPr>
              <a:t>Detalle</a:t>
            </a:r>
          </a:p>
          <a:p>
            <a:pPr algn="ctr" eaLnBrk="1" hangingPunct="1"/>
            <a:r>
              <a:rPr lang="es-PE" altLang="es-PE" sz="1200">
                <a:solidFill>
                  <a:srgbClr val="000066"/>
                </a:solidFill>
                <a:hlinkClick r:id="rId5" action="ppaction://hlinksldjump"/>
              </a:rPr>
              <a:t>subprocesos</a:t>
            </a:r>
            <a:endParaRPr lang="es-ES" altLang="es-PE" sz="1200">
              <a:solidFill>
                <a:srgbClr val="000066"/>
              </a:solidFill>
            </a:endParaRPr>
          </a:p>
        </p:txBody>
      </p:sp>
      <p:cxnSp>
        <p:nvCxnSpPr>
          <p:cNvPr id="29704" name="AutoShape 131"/>
          <p:cNvCxnSpPr>
            <a:cxnSpLocks noChangeShapeType="1"/>
            <a:stCxn id="29721" idx="3"/>
            <a:endCxn id="29718" idx="1"/>
          </p:cNvCxnSpPr>
          <p:nvPr/>
        </p:nvCxnSpPr>
        <p:spPr bwMode="auto">
          <a:xfrm>
            <a:off x="3935413" y="3182938"/>
            <a:ext cx="276225" cy="28575"/>
          </a:xfrm>
          <a:prstGeom prst="straightConnector1">
            <a:avLst/>
          </a:prstGeom>
          <a:noFill/>
          <a:ln w="9525">
            <a:solidFill>
              <a:srgbClr val="000066"/>
            </a:solidFill>
            <a:round/>
            <a:headEnd/>
            <a:tailEnd type="triangle" w="med" len="med"/>
          </a:ln>
        </p:spPr>
      </p:cxnSp>
      <p:cxnSp>
        <p:nvCxnSpPr>
          <p:cNvPr id="29705" name="AutoShape 159"/>
          <p:cNvCxnSpPr>
            <a:cxnSpLocks noChangeShapeType="1"/>
            <a:stCxn id="0" idx="3"/>
            <a:endCxn id="29721" idx="1"/>
          </p:cNvCxnSpPr>
          <p:nvPr/>
        </p:nvCxnSpPr>
        <p:spPr bwMode="auto">
          <a:xfrm>
            <a:off x="2665413" y="3144838"/>
            <a:ext cx="273050" cy="38100"/>
          </a:xfrm>
          <a:prstGeom prst="straightConnector1">
            <a:avLst/>
          </a:prstGeom>
          <a:noFill/>
          <a:ln w="9525">
            <a:solidFill>
              <a:srgbClr val="000066"/>
            </a:solidFill>
            <a:round/>
            <a:headEnd/>
            <a:tailEnd type="triangle" w="med" len="med"/>
          </a:ln>
        </p:spPr>
      </p:cxnSp>
      <p:grpSp>
        <p:nvGrpSpPr>
          <p:cNvPr id="29706" name="Group 160"/>
          <p:cNvGrpSpPr>
            <a:grpSpLocks/>
          </p:cNvGrpSpPr>
          <p:nvPr/>
        </p:nvGrpSpPr>
        <p:grpSpPr bwMode="auto">
          <a:xfrm>
            <a:off x="4211638" y="2457450"/>
            <a:ext cx="1073150" cy="1504950"/>
            <a:chOff x="2154" y="1389"/>
            <a:chExt cx="607" cy="726"/>
          </a:xfrm>
        </p:grpSpPr>
        <p:sp>
          <p:nvSpPr>
            <p:cNvPr id="29718" name="Rectangle 161"/>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000" dirty="0" smtClean="0">
                  <a:solidFill>
                    <a:srgbClr val="000066"/>
                  </a:solidFill>
                  <a:hlinkClick r:id="rId6" action="ppaction://hlinksldjump"/>
                </a:rPr>
                <a:t>Ejecución, Seguimiento y Control</a:t>
              </a:r>
              <a:endParaRPr lang="es-ES" altLang="es-PE" sz="1000" dirty="0" smtClean="0">
                <a:solidFill>
                  <a:srgbClr val="000066"/>
                </a:solidFill>
              </a:endParaRPr>
            </a:p>
          </p:txBody>
        </p:sp>
        <p:sp>
          <p:nvSpPr>
            <p:cNvPr id="29719" name="Rectangle 162"/>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(2) Jefe de Proyecto</a:t>
              </a:r>
              <a:endParaRPr lang="es-ES" altLang="es-PE" sz="800" b="1" dirty="0" smtClean="0">
                <a:solidFill>
                  <a:srgbClr val="000066"/>
                </a:solidFill>
              </a:endParaRPr>
            </a:p>
          </p:txBody>
        </p:sp>
        <p:sp>
          <p:nvSpPr>
            <p:cNvPr id="29720" name="Rectangle 163"/>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Plantillas</a:t>
              </a:r>
            </a:p>
          </p:txBody>
        </p:sp>
      </p:grpSp>
      <p:cxnSp>
        <p:nvCxnSpPr>
          <p:cNvPr id="29707" name="AutoShape 166"/>
          <p:cNvCxnSpPr>
            <a:cxnSpLocks noChangeShapeType="1"/>
            <a:stCxn id="29718" idx="3"/>
            <a:endCxn id="29726" idx="1"/>
          </p:cNvCxnSpPr>
          <p:nvPr/>
        </p:nvCxnSpPr>
        <p:spPr bwMode="auto">
          <a:xfrm flipV="1">
            <a:off x="5284788" y="3186113"/>
            <a:ext cx="412750" cy="25400"/>
          </a:xfrm>
          <a:prstGeom prst="straightConnector1">
            <a:avLst/>
          </a:prstGeom>
          <a:noFill/>
          <a:ln w="9525">
            <a:solidFill>
              <a:srgbClr val="000066"/>
            </a:solidFill>
            <a:round/>
            <a:headEnd/>
            <a:tailEnd type="triangle" w="med" len="med"/>
          </a:ln>
        </p:spPr>
      </p:cxnSp>
      <p:pic>
        <p:nvPicPr>
          <p:cNvPr id="29708" name="Picture 194"/>
          <p:cNvPicPr>
            <a:picLocks noChangeAspect="1" noChangeArrowheads="1"/>
          </p:cNvPicPr>
          <p:nvPr/>
        </p:nvPicPr>
        <p:blipFill>
          <a:blip r:embed="rId7"/>
          <a:srcRect/>
          <a:stretch>
            <a:fillRect/>
          </a:stretch>
        </p:blipFill>
        <p:spPr bwMode="auto">
          <a:xfrm>
            <a:off x="5984875" y="4259263"/>
            <a:ext cx="923925" cy="742950"/>
          </a:xfrm>
          <a:prstGeom prst="rect">
            <a:avLst/>
          </a:prstGeom>
          <a:noFill/>
          <a:ln w="9525">
            <a:noFill/>
            <a:miter lim="800000"/>
            <a:headEnd/>
            <a:tailEnd/>
          </a:ln>
        </p:spPr>
      </p:pic>
      <p:sp>
        <p:nvSpPr>
          <p:cNvPr id="29709" name="Rectangle 195"/>
          <p:cNvSpPr>
            <a:spLocks noChangeArrowheads="1"/>
          </p:cNvSpPr>
          <p:nvPr/>
        </p:nvSpPr>
        <p:spPr bwMode="auto">
          <a:xfrm>
            <a:off x="5635625" y="4630738"/>
            <a:ext cx="876300" cy="28892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ES" altLang="es-PE" sz="800" b="1">
                <a:solidFill>
                  <a:srgbClr val="000066"/>
                </a:solidFill>
              </a:rPr>
              <a:t>Archivos del Proyecto</a:t>
            </a:r>
          </a:p>
        </p:txBody>
      </p:sp>
      <p:cxnSp>
        <p:nvCxnSpPr>
          <p:cNvPr id="29710" name="AutoShape 197"/>
          <p:cNvCxnSpPr>
            <a:cxnSpLocks noChangeShapeType="1"/>
            <a:stCxn id="29728" idx="2"/>
          </p:cNvCxnSpPr>
          <p:nvPr/>
        </p:nvCxnSpPr>
        <p:spPr bwMode="auto">
          <a:xfrm rot="16200000" flipH="1">
            <a:off x="6065838" y="4106863"/>
            <a:ext cx="352425" cy="15875"/>
          </a:xfrm>
          <a:prstGeom prst="bentConnector3">
            <a:avLst>
              <a:gd name="adj1" fmla="val 50000"/>
            </a:avLst>
          </a:prstGeom>
          <a:noFill/>
          <a:ln w="9525">
            <a:solidFill>
              <a:srgbClr val="000066"/>
            </a:solidFill>
            <a:miter lim="800000"/>
            <a:headEnd/>
            <a:tailEnd type="triangle" w="med" len="med"/>
          </a:ln>
        </p:spPr>
      </p:cxnSp>
      <p:grpSp>
        <p:nvGrpSpPr>
          <p:cNvPr id="29711" name="Group 198"/>
          <p:cNvGrpSpPr>
            <a:grpSpLocks/>
          </p:cNvGrpSpPr>
          <p:nvPr/>
        </p:nvGrpSpPr>
        <p:grpSpPr bwMode="auto">
          <a:xfrm>
            <a:off x="7019925" y="4065588"/>
            <a:ext cx="1579563" cy="1308100"/>
            <a:chOff x="-23" y="1117"/>
            <a:chExt cx="696" cy="515"/>
          </a:xfrm>
        </p:grpSpPr>
        <p:pic>
          <p:nvPicPr>
            <p:cNvPr id="29716" name="Picture 199"/>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17" name="Rectangle 200"/>
            <p:cNvSpPr>
              <a:spLocks noChangeArrowheads="1"/>
            </p:cNvSpPr>
            <p:nvPr/>
          </p:nvSpPr>
          <p:spPr bwMode="auto">
            <a:xfrm>
              <a:off x="-23" y="1450"/>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Analista de Calidad</a:t>
              </a:r>
              <a:endParaRPr lang="es-ES" altLang="es-PE" sz="800" b="1">
                <a:solidFill>
                  <a:srgbClr val="000066"/>
                </a:solidFill>
              </a:endParaRPr>
            </a:p>
          </p:txBody>
        </p:sp>
      </p:grpSp>
      <p:cxnSp>
        <p:nvCxnSpPr>
          <p:cNvPr id="29712" name="AutoShape 201"/>
          <p:cNvCxnSpPr>
            <a:cxnSpLocks noChangeShapeType="1"/>
          </p:cNvCxnSpPr>
          <p:nvPr/>
        </p:nvCxnSpPr>
        <p:spPr bwMode="auto">
          <a:xfrm>
            <a:off x="6908800" y="4629150"/>
            <a:ext cx="339725" cy="0"/>
          </a:xfrm>
          <a:prstGeom prst="straightConnector1">
            <a:avLst/>
          </a:prstGeom>
          <a:noFill/>
          <a:ln w="9525">
            <a:solidFill>
              <a:srgbClr val="000066"/>
            </a:solidFill>
            <a:round/>
            <a:headEnd/>
            <a:tailEnd type="triangle" w="med" len="med"/>
          </a:ln>
        </p:spPr>
      </p:cxnSp>
      <p:grpSp>
        <p:nvGrpSpPr>
          <p:cNvPr id="29713" name="Group 202"/>
          <p:cNvGrpSpPr>
            <a:grpSpLocks/>
          </p:cNvGrpSpPr>
          <p:nvPr/>
        </p:nvGrpSpPr>
        <p:grpSpPr bwMode="auto">
          <a:xfrm>
            <a:off x="1878013" y="2798763"/>
            <a:ext cx="854075" cy="1131887"/>
            <a:chOff x="2406" y="2206"/>
            <a:chExt cx="589" cy="579"/>
          </a:xfrm>
        </p:grpSpPr>
        <p:pic>
          <p:nvPicPr>
            <p:cNvPr id="29714" name="Picture 203"/>
            <p:cNvPicPr>
              <a:picLocks noChangeAspect="1" noChangeArrowheads="1"/>
            </p:cNvPicPr>
            <p:nvPr/>
          </p:nvPicPr>
          <p:blipFill>
            <a:blip r:embed="rId8"/>
            <a:srcRect/>
            <a:stretch>
              <a:fillRect/>
            </a:stretch>
          </p:blipFill>
          <p:spPr bwMode="auto">
            <a:xfrm>
              <a:off x="2450" y="2206"/>
              <a:ext cx="499" cy="354"/>
            </a:xfrm>
            <a:prstGeom prst="rect">
              <a:avLst/>
            </a:prstGeom>
            <a:noFill/>
            <a:ln w="9525">
              <a:noFill/>
              <a:miter lim="800000"/>
              <a:headEnd/>
              <a:tailEnd/>
            </a:ln>
          </p:spPr>
        </p:pic>
        <p:sp>
          <p:nvSpPr>
            <p:cNvPr id="29715" name="Rectangle 204"/>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08" name="Group 684"/>
          <p:cNvGraphicFramePr>
            <a:graphicFrameLocks noGrp="1"/>
          </p:cNvGraphicFramePr>
          <p:nvPr>
            <p:ph/>
          </p:nvPr>
        </p:nvGraphicFramePr>
        <p:xfrm>
          <a:off x="179388" y="1392238"/>
          <a:ext cx="8785225" cy="5056187"/>
        </p:xfrm>
        <a:graphic>
          <a:graphicData uri="http://schemas.openxmlformats.org/drawingml/2006/table">
            <a:tbl>
              <a:tblPr/>
              <a:tblGrid>
                <a:gridCol w="388937"/>
                <a:gridCol w="1411288"/>
                <a:gridCol w="1223962"/>
                <a:gridCol w="2881313"/>
                <a:gridCol w="2879725"/>
              </a:tblGrid>
              <a:tr h="51810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693" marB="45693"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del Subproceso</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del Subproceso</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r>
              <a:tr h="174126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1</a:t>
                      </a:r>
                      <a:endParaRPr kumimoji="0" lang="es-ES" altLang="es-PE" sz="1400" b="0" i="0" u="none" strike="noStrike" cap="none" normalizeH="0" baseline="0" smtClean="0">
                        <a:ln>
                          <a:noFill/>
                        </a:ln>
                        <a:solidFill>
                          <a:srgbClr val="000066"/>
                        </a:solidFill>
                        <a:effectLst/>
                        <a:latin typeface="Arial" charset="0"/>
                      </a:endParaRPr>
                    </a:p>
                  </a:txBody>
                  <a:tcPr marT="45693" marB="45693"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Planificación</a:t>
                      </a: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En esta etapa se crea el Plan del Proyecto, el cual debe ser aprobado por el cliente a través de un Acta de Reunión, dando así conformidad al plan y viso para el inicio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De existir observaciones al Plan, estas quedaran registradas en un acta de reunión.</a:t>
                      </a: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LMR</a:t>
                      </a:r>
                    </a:p>
                  </a:txBody>
                  <a:tcPr marT="45693" marB="45693"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279681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2</a:t>
                      </a:r>
                      <a:endParaRPr kumimoji="0" lang="es-ES" altLang="es-PE" sz="1400" b="0" i="0" u="none" strike="noStrike" cap="none" normalizeH="0" baseline="0" smtClean="0">
                        <a:ln>
                          <a:noFill/>
                        </a:ln>
                        <a:solidFill>
                          <a:srgbClr val="000066"/>
                        </a:solidFill>
                        <a:effectLst/>
                        <a:latin typeface="Arial" charset="0"/>
                      </a:endParaRPr>
                    </a:p>
                  </a:txBody>
                  <a:tcPr marT="45693" marB="45693"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Ejecución, Seguimiento y Control </a:t>
                      </a:r>
                      <a:endParaRPr kumimoji="0" lang="es-ES" altLang="es-PE" sz="1200" b="0" i="0" u="none" strike="noStrike" cap="none" normalizeH="0" baseline="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smtClean="0">
                          <a:ln>
                            <a:noFill/>
                          </a:ln>
                          <a:solidFill>
                            <a:srgbClr val="000066"/>
                          </a:solidFill>
                          <a:effectLst/>
                          <a:latin typeface="Arial" charset="0"/>
                        </a:rPr>
                        <a:t>En esta etapa, se ejecuta el “Plan del Proyecto”  y se realizan las actividades de seguimiento sobre lo planificado.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smtClean="0">
                          <a:ln>
                            <a:noFill/>
                          </a:ln>
                          <a:solidFill>
                            <a:srgbClr val="000066"/>
                          </a:solidFill>
                          <a:effectLst/>
                          <a:latin typeface="Arial" charset="0"/>
                        </a:rPr>
                        <a:t>El </a:t>
                      </a:r>
                      <a:r>
                        <a:rPr kumimoji="0" lang="es-PE" altLang="es-PE" sz="1200" b="0" i="0" u="none" strike="noStrike" cap="none" normalizeH="0" baseline="0" smtClean="0">
                          <a:ln>
                            <a:noFill/>
                          </a:ln>
                          <a:solidFill>
                            <a:srgbClr val="000066"/>
                          </a:solidFill>
                          <a:effectLst/>
                          <a:latin typeface="Arial" charset="0"/>
                        </a:rPr>
                        <a:t>Jefe de Proyecto</a:t>
                      </a:r>
                      <a:r>
                        <a:rPr kumimoji="0" lang="es-ES" altLang="es-PE" sz="1200" b="0" i="0" u="none" strike="noStrike" cap="none" normalizeH="0" baseline="0" smtClean="0">
                          <a:ln>
                            <a:noFill/>
                          </a:ln>
                          <a:solidFill>
                            <a:srgbClr val="000066"/>
                          </a:solidFill>
                          <a:effectLst/>
                          <a:latin typeface="Arial" charset="0"/>
                        </a:rPr>
                        <a:t> realiza la asignación de trabajo semanal al equipo de trabajo.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smtClean="0">
                          <a:ln>
                            <a:noFill/>
                          </a:ln>
                          <a:solidFill>
                            <a:srgbClr val="000066"/>
                          </a:solidFill>
                          <a:effectLst/>
                          <a:latin typeface="Arial" charset="0"/>
                        </a:rPr>
                        <a:t>El seguimiento se realiza bajo el esquema de reuniones, efectuándose el control de cambios al Plan del Proyecto de ser necesario.</a:t>
                      </a: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Solicitud de cambios a requerimientos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Informe semanal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Seguimiento a cronogramas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Acta de reuniones</a:t>
                      </a:r>
                    </a:p>
                  </a:txBody>
                  <a:tcPr marT="45693" marB="45693"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
        <p:nvSpPr>
          <p:cNvPr id="30752" name="Text Box 682"/>
          <p:cNvSpPr txBox="1">
            <a:spLocks noChangeArrowheads="1"/>
          </p:cNvSpPr>
          <p:nvPr/>
        </p:nvSpPr>
        <p:spPr bwMode="auto">
          <a:xfrm>
            <a:off x="468313" y="260350"/>
            <a:ext cx="7612062"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Subprocesos del Proceso de Gestión de Proyectos</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701" name="Group 61"/>
          <p:cNvGraphicFramePr>
            <a:graphicFrameLocks noGrp="1"/>
          </p:cNvGraphicFramePr>
          <p:nvPr>
            <p:ph/>
          </p:nvPr>
        </p:nvGraphicFramePr>
        <p:xfrm>
          <a:off x="179388" y="2420938"/>
          <a:ext cx="8785225" cy="2730600"/>
        </p:xfrm>
        <a:graphic>
          <a:graphicData uri="http://schemas.openxmlformats.org/drawingml/2006/table">
            <a:tbl>
              <a:tblPr/>
              <a:tblGrid>
                <a:gridCol w="388937"/>
                <a:gridCol w="1411288"/>
                <a:gridCol w="1223962"/>
                <a:gridCol w="2881313"/>
                <a:gridCol w="2879725"/>
              </a:tblGrid>
              <a:tr h="51794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618" marB="45618"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Rol del Responsable</a:t>
                      </a:r>
                      <a:endParaRPr kumimoji="0" lang="es-ES" altLang="es-PE" sz="1400" b="1" i="0" u="none" strike="noStrike" cap="none" normalizeH="0" baseline="0" dirty="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del Subproceso</a:t>
                      </a:r>
                      <a:endParaRPr kumimoji="0" lang="es-ES" altLang="es-PE" sz="1400" b="1" i="0" u="none" strike="noStrike" cap="none" normalizeH="0" baseline="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del Subproceso</a:t>
                      </a:r>
                      <a:endParaRPr kumimoji="0" lang="es-ES" altLang="es-PE" sz="1400" b="1" i="0" u="none" strike="noStrike" cap="none" normalizeH="0" baseline="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r>
              <a:tr h="221256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3</a:t>
                      </a:r>
                      <a:endParaRPr kumimoji="0" lang="es-ES" altLang="es-PE" sz="1400" b="0" i="0" u="none" strike="noStrike" cap="none" normalizeH="0" baseline="0" smtClean="0">
                        <a:ln>
                          <a:noFill/>
                        </a:ln>
                        <a:solidFill>
                          <a:srgbClr val="000066"/>
                        </a:solidFill>
                        <a:effectLst/>
                        <a:latin typeface="Arial" charset="0"/>
                      </a:endParaRPr>
                    </a:p>
                  </a:txBody>
                  <a:tcPr marT="45618" marB="45618"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618" marB="456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Cierre del Proyecto</a:t>
                      </a:r>
                      <a:endParaRPr kumimoji="0" lang="es-ES" altLang="es-PE" sz="1200" b="0" i="0" u="none" strike="noStrike" cap="none" normalizeH="0" baseline="0" smtClean="0">
                        <a:ln>
                          <a:noFill/>
                        </a:ln>
                        <a:solidFill>
                          <a:srgbClr val="000066"/>
                        </a:solidFill>
                        <a:effectLst/>
                        <a:latin typeface="Arial" charset="0"/>
                      </a:endParaRPr>
                    </a:p>
                  </a:txBody>
                  <a:tcPr marT="45618" marB="456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En esta etapa se elabora el acta de aceptación y cierre del Proyecto, el cual debe ser aprobada por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registran las oportunidades de mejora y las lecciones aprendidas, seguidamente se elabora y expone el relatorio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archivan todos los entregables del proyecto y se hace la entrega al Analista de Calidad.</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200" b="0" i="0" u="none" strike="noStrike" cap="none" normalizeH="0" baseline="0" dirty="0" smtClean="0">
                        <a:ln>
                          <a:noFill/>
                        </a:ln>
                        <a:solidFill>
                          <a:srgbClr val="000066"/>
                        </a:solidFill>
                        <a:effectLst/>
                        <a:latin typeface="Arial" charset="0"/>
                      </a:endParaRPr>
                    </a:p>
                  </a:txBody>
                  <a:tcPr marT="45618" marB="456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Relatorio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Oportunidades de mejora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Lecciones Aprendidas</a:t>
                      </a:r>
                    </a:p>
                  </a:txBody>
                  <a:tcPr marT="45618" marB="45618"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
        <p:nvSpPr>
          <p:cNvPr id="31770" name="Text Box 62"/>
          <p:cNvSpPr txBox="1">
            <a:spLocks noChangeArrowheads="1"/>
          </p:cNvSpPr>
          <p:nvPr/>
        </p:nvSpPr>
        <p:spPr bwMode="auto">
          <a:xfrm>
            <a:off x="468313" y="404813"/>
            <a:ext cx="7612062"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Subprocesos del Proceso de Gestión de Proyectos</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755650" y="1557338"/>
            <a:ext cx="8775700" cy="2592387"/>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rPr>
              <a:t>5. Proceso de Gestión de Proyectos</a:t>
            </a:r>
          </a:p>
          <a:p>
            <a:pPr lvl="1">
              <a:lnSpc>
                <a:spcPts val="5600"/>
              </a:lnSpc>
              <a:spcBef>
                <a:spcPct val="50000"/>
              </a:spcBef>
            </a:pPr>
            <a:r>
              <a:rPr lang="es-PE" altLang="es-PE" sz="4800">
                <a:solidFill>
                  <a:srgbClr val="000066"/>
                </a:solidFill>
              </a:rPr>
              <a:t>    5.2 Actividades</a:t>
            </a:r>
            <a:endParaRPr lang="en-US" altLang="es-PE" sz="480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10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09588" y="563563"/>
            <a:ext cx="7700962" cy="549275"/>
          </a:xfrm>
          <a:prstGeom prst="rect">
            <a:avLst/>
          </a:prstGeom>
          <a:noFill/>
          <a:ln w="9525">
            <a:noFill/>
            <a:miter lim="800000"/>
            <a:headEnd/>
            <a:tailEnd/>
          </a:ln>
        </p:spPr>
        <p:txBody>
          <a:bodyPr>
            <a:spAutoFit/>
          </a:bodyPr>
          <a:lstStyle/>
          <a:p>
            <a:pPr eaLnBrk="1" hangingPunct="1"/>
            <a:r>
              <a:rPr lang="es-PE" altLang="es-PE" sz="3000" dirty="0">
                <a:solidFill>
                  <a:srgbClr val="002060"/>
                </a:solidFill>
              </a:rPr>
              <a:t>Actividades del Subproceso de Planificación</a:t>
            </a:r>
            <a:endParaRPr lang="es-ES" altLang="es-PE" sz="3000" b="1" dirty="0">
              <a:solidFill>
                <a:srgbClr val="002060"/>
              </a:solidFill>
            </a:endParaRPr>
          </a:p>
        </p:txBody>
      </p:sp>
      <p:grpSp>
        <p:nvGrpSpPr>
          <p:cNvPr id="34819" name="Group 37"/>
          <p:cNvGrpSpPr>
            <a:grpSpLocks/>
          </p:cNvGrpSpPr>
          <p:nvPr/>
        </p:nvGrpSpPr>
        <p:grpSpPr bwMode="auto">
          <a:xfrm>
            <a:off x="4581525" y="2349500"/>
            <a:ext cx="963613" cy="1152525"/>
            <a:chOff x="1474" y="1389"/>
            <a:chExt cx="607" cy="726"/>
          </a:xfrm>
        </p:grpSpPr>
        <p:sp>
          <p:nvSpPr>
            <p:cNvPr id="34865" name="Rectangle 22"/>
            <p:cNvSpPr>
              <a:spLocks noChangeArrowheads="1"/>
            </p:cNvSpPr>
            <p:nvPr/>
          </p:nvSpPr>
          <p:spPr bwMode="auto">
            <a:xfrm>
              <a:off x="1474"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Conformidad al Plan del Proyecto</a:t>
              </a:r>
              <a:endParaRPr lang="es-ES" altLang="es-PE" sz="1000">
                <a:solidFill>
                  <a:srgbClr val="000066"/>
                </a:solidFill>
              </a:endParaRPr>
            </a:p>
          </p:txBody>
        </p:sp>
        <p:sp>
          <p:nvSpPr>
            <p:cNvPr id="34866" name="Rectangle 23"/>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smtClean="0">
                  <a:solidFill>
                    <a:srgbClr val="000066"/>
                  </a:solidFill>
                </a:rPr>
                <a:t>(3) Cliente</a:t>
              </a:r>
              <a:endParaRPr lang="es-ES" altLang="es-PE" sz="800" b="1" smtClean="0">
                <a:solidFill>
                  <a:srgbClr val="000066"/>
                </a:solidFill>
              </a:endParaRPr>
            </a:p>
          </p:txBody>
        </p:sp>
        <p:sp>
          <p:nvSpPr>
            <p:cNvPr id="34867" name="Rectangle 24"/>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Externa</a:t>
              </a:r>
            </a:p>
          </p:txBody>
        </p:sp>
      </p:grpSp>
      <p:grpSp>
        <p:nvGrpSpPr>
          <p:cNvPr id="34820" name="Group 39"/>
          <p:cNvGrpSpPr>
            <a:grpSpLocks/>
          </p:cNvGrpSpPr>
          <p:nvPr/>
        </p:nvGrpSpPr>
        <p:grpSpPr bwMode="auto">
          <a:xfrm>
            <a:off x="5832475" y="2347913"/>
            <a:ext cx="963613" cy="1152525"/>
            <a:chOff x="3107" y="1389"/>
            <a:chExt cx="607" cy="726"/>
          </a:xfrm>
        </p:grpSpPr>
        <p:sp>
          <p:nvSpPr>
            <p:cNvPr id="34862" name="Rectangle 28"/>
            <p:cNvSpPr>
              <a:spLocks noChangeArrowheads="1"/>
            </p:cNvSpPr>
            <p:nvPr/>
          </p:nvSpPr>
          <p:spPr bwMode="auto">
            <a:xfrm>
              <a:off x="3107"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Kick off meeting - interno</a:t>
              </a:r>
              <a:endParaRPr lang="es-ES" altLang="es-PE" sz="1000">
                <a:solidFill>
                  <a:srgbClr val="000066"/>
                </a:solidFill>
              </a:endParaRPr>
            </a:p>
          </p:txBody>
        </p:sp>
        <p:sp>
          <p:nvSpPr>
            <p:cNvPr id="34863" name="Rectangle 29"/>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(4) Jefe de Proyecto</a:t>
              </a:r>
              <a:endParaRPr lang="es-ES" altLang="es-PE" sz="800" b="1" dirty="0" smtClean="0">
                <a:solidFill>
                  <a:srgbClr val="000066"/>
                </a:solidFill>
              </a:endParaRPr>
            </a:p>
          </p:txBody>
        </p:sp>
        <p:sp>
          <p:nvSpPr>
            <p:cNvPr id="34864" name="Rectangle 30"/>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Interna</a:t>
              </a:r>
            </a:p>
          </p:txBody>
        </p:sp>
      </p:grpSp>
      <p:cxnSp>
        <p:nvCxnSpPr>
          <p:cNvPr id="34821" name="AutoShape 32"/>
          <p:cNvCxnSpPr>
            <a:cxnSpLocks noChangeShapeType="1"/>
            <a:endCxn id="34865" idx="1"/>
          </p:cNvCxnSpPr>
          <p:nvPr/>
        </p:nvCxnSpPr>
        <p:spPr bwMode="auto">
          <a:xfrm>
            <a:off x="4319588" y="2927350"/>
            <a:ext cx="261937" cy="0"/>
          </a:xfrm>
          <a:prstGeom prst="straightConnector1">
            <a:avLst/>
          </a:prstGeom>
          <a:noFill/>
          <a:ln w="9525">
            <a:solidFill>
              <a:srgbClr val="000066"/>
            </a:solidFill>
            <a:round/>
            <a:headEnd/>
            <a:tailEnd type="triangle" w="med" len="med"/>
          </a:ln>
        </p:spPr>
      </p:cxnSp>
      <p:cxnSp>
        <p:nvCxnSpPr>
          <p:cNvPr id="34822" name="AutoShape 35"/>
          <p:cNvCxnSpPr>
            <a:cxnSpLocks noChangeShapeType="1"/>
            <a:stCxn id="34865" idx="3"/>
            <a:endCxn id="34862" idx="1"/>
          </p:cNvCxnSpPr>
          <p:nvPr/>
        </p:nvCxnSpPr>
        <p:spPr bwMode="auto">
          <a:xfrm flipV="1">
            <a:off x="5545138" y="2925763"/>
            <a:ext cx="287337" cy="1587"/>
          </a:xfrm>
          <a:prstGeom prst="straightConnector1">
            <a:avLst/>
          </a:prstGeom>
          <a:noFill/>
          <a:ln w="9525">
            <a:solidFill>
              <a:srgbClr val="000066"/>
            </a:solidFill>
            <a:round/>
            <a:headEnd/>
            <a:tailEnd type="triangle" w="med" len="med"/>
          </a:ln>
        </p:spPr>
      </p:cxnSp>
      <p:sp>
        <p:nvSpPr>
          <p:cNvPr id="34823" name="Text Box 47"/>
          <p:cNvSpPr txBox="1">
            <a:spLocks noChangeArrowheads="1"/>
          </p:cNvSpPr>
          <p:nvPr/>
        </p:nvSpPr>
        <p:spPr bwMode="auto">
          <a:xfrm>
            <a:off x="4286250" y="2660650"/>
            <a:ext cx="303213" cy="244475"/>
          </a:xfrm>
          <a:prstGeom prst="rect">
            <a:avLst/>
          </a:prstGeom>
          <a:noFill/>
          <a:ln w="9525">
            <a:noFill/>
            <a:miter lim="800000"/>
            <a:headEnd/>
            <a:tailEnd/>
          </a:ln>
        </p:spPr>
        <p:txBody>
          <a:bodyPr>
            <a:spAutoFit/>
          </a:bodyPr>
          <a:lstStyle/>
          <a:p>
            <a:pPr algn="ctr" eaLnBrk="1" hangingPunct="1"/>
            <a:r>
              <a:rPr lang="es-PE" altLang="es-PE" sz="1000" b="1">
                <a:solidFill>
                  <a:srgbClr val="000066"/>
                </a:solidFill>
              </a:rPr>
              <a:t>Si</a:t>
            </a:r>
            <a:endParaRPr lang="es-ES" altLang="es-PE" sz="1000" b="1">
              <a:solidFill>
                <a:srgbClr val="000066"/>
              </a:solidFill>
            </a:endParaRPr>
          </a:p>
        </p:txBody>
      </p:sp>
      <p:sp>
        <p:nvSpPr>
          <p:cNvPr id="34824" name="Text Box 53"/>
          <p:cNvSpPr txBox="1">
            <a:spLocks noChangeArrowheads="1"/>
          </p:cNvSpPr>
          <p:nvPr/>
        </p:nvSpPr>
        <p:spPr bwMode="auto">
          <a:xfrm>
            <a:off x="3683000" y="2228850"/>
            <a:ext cx="354013" cy="244475"/>
          </a:xfrm>
          <a:prstGeom prst="rect">
            <a:avLst/>
          </a:prstGeom>
          <a:noFill/>
          <a:ln w="9525">
            <a:noFill/>
            <a:miter lim="800000"/>
            <a:headEnd/>
            <a:tailEnd/>
          </a:ln>
        </p:spPr>
        <p:txBody>
          <a:bodyPr>
            <a:spAutoFit/>
          </a:bodyPr>
          <a:lstStyle/>
          <a:p>
            <a:pPr algn="ctr" eaLnBrk="1" hangingPunct="1"/>
            <a:r>
              <a:rPr lang="es-PE" altLang="es-PE" sz="1000" b="1">
                <a:solidFill>
                  <a:srgbClr val="000066"/>
                </a:solidFill>
              </a:rPr>
              <a:t>No</a:t>
            </a:r>
            <a:endParaRPr lang="es-ES" altLang="es-PE" sz="1000" b="1">
              <a:solidFill>
                <a:srgbClr val="000066"/>
              </a:solidFill>
            </a:endParaRPr>
          </a:p>
        </p:txBody>
      </p:sp>
      <p:cxnSp>
        <p:nvCxnSpPr>
          <p:cNvPr id="34825" name="AutoShape 54"/>
          <p:cNvCxnSpPr>
            <a:cxnSpLocks noChangeShapeType="1"/>
          </p:cNvCxnSpPr>
          <p:nvPr/>
        </p:nvCxnSpPr>
        <p:spPr bwMode="auto">
          <a:xfrm>
            <a:off x="2992438" y="2924175"/>
            <a:ext cx="247650" cy="6350"/>
          </a:xfrm>
          <a:prstGeom prst="straightConnector1">
            <a:avLst/>
          </a:prstGeom>
          <a:noFill/>
          <a:ln w="9525">
            <a:solidFill>
              <a:srgbClr val="000066"/>
            </a:solidFill>
            <a:round/>
            <a:headEnd/>
            <a:tailEnd type="triangle" w="med" len="med"/>
          </a:ln>
        </p:spPr>
      </p:cxnSp>
      <p:sp>
        <p:nvSpPr>
          <p:cNvPr id="34826" name="AutoShape 56"/>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dirty="0">
                <a:solidFill>
                  <a:srgbClr val="000066"/>
                </a:solidFill>
                <a:hlinkClick r:id="rId2" action="ppaction://hlinksldjump"/>
              </a:rPr>
              <a:t>Regresar</a:t>
            </a:r>
            <a:endParaRPr lang="es-ES" altLang="es-PE" sz="1200" dirty="0">
              <a:solidFill>
                <a:srgbClr val="000066"/>
              </a:solidFill>
            </a:endParaRPr>
          </a:p>
        </p:txBody>
      </p:sp>
      <p:grpSp>
        <p:nvGrpSpPr>
          <p:cNvPr id="34827" name="Group 67"/>
          <p:cNvGrpSpPr>
            <a:grpSpLocks/>
          </p:cNvGrpSpPr>
          <p:nvPr/>
        </p:nvGrpSpPr>
        <p:grpSpPr bwMode="auto">
          <a:xfrm>
            <a:off x="-106361" y="1509713"/>
            <a:ext cx="1104900" cy="719137"/>
            <a:chOff x="-23" y="1117"/>
            <a:chExt cx="696" cy="453"/>
          </a:xfrm>
        </p:grpSpPr>
        <p:pic>
          <p:nvPicPr>
            <p:cNvPr id="34860" name="Picture 6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34861" name="Rectangle 69"/>
            <p:cNvSpPr>
              <a:spLocks noChangeArrowheads="1"/>
            </p:cNvSpPr>
            <p:nvPr/>
          </p:nvSpPr>
          <p:spPr bwMode="auto">
            <a:xfrm>
              <a:off x="-23" y="1450"/>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cxnSp>
        <p:nvCxnSpPr>
          <p:cNvPr id="34828" name="AutoShape 82"/>
          <p:cNvCxnSpPr>
            <a:cxnSpLocks noChangeShapeType="1"/>
          </p:cNvCxnSpPr>
          <p:nvPr/>
        </p:nvCxnSpPr>
        <p:spPr bwMode="auto">
          <a:xfrm>
            <a:off x="619125" y="2933700"/>
            <a:ext cx="277813" cy="4763"/>
          </a:xfrm>
          <a:prstGeom prst="straightConnector1">
            <a:avLst/>
          </a:prstGeom>
          <a:noFill/>
          <a:ln w="9525">
            <a:solidFill>
              <a:schemeClr val="tx1"/>
            </a:solidFill>
            <a:round/>
            <a:headEnd/>
            <a:tailEnd type="triangle" w="med" len="med"/>
          </a:ln>
        </p:spPr>
      </p:cxnSp>
      <p:cxnSp>
        <p:nvCxnSpPr>
          <p:cNvPr id="34829" name="AutoShape 83"/>
          <p:cNvCxnSpPr>
            <a:cxnSpLocks noChangeShapeType="1"/>
          </p:cNvCxnSpPr>
          <p:nvPr/>
        </p:nvCxnSpPr>
        <p:spPr bwMode="auto">
          <a:xfrm flipH="1">
            <a:off x="357188" y="2197100"/>
            <a:ext cx="12700" cy="525463"/>
          </a:xfrm>
          <a:prstGeom prst="straightConnector1">
            <a:avLst/>
          </a:prstGeom>
          <a:noFill/>
          <a:ln w="9525">
            <a:solidFill>
              <a:schemeClr val="tx1"/>
            </a:solidFill>
            <a:round/>
            <a:headEnd/>
            <a:tailEnd type="triangle" w="med" len="med"/>
          </a:ln>
        </p:spPr>
      </p:cxnSp>
      <p:grpSp>
        <p:nvGrpSpPr>
          <p:cNvPr id="34830" name="Group 84"/>
          <p:cNvGrpSpPr>
            <a:grpSpLocks/>
          </p:cNvGrpSpPr>
          <p:nvPr/>
        </p:nvGrpSpPr>
        <p:grpSpPr bwMode="auto">
          <a:xfrm>
            <a:off x="893763" y="2343150"/>
            <a:ext cx="865187" cy="1152525"/>
            <a:chOff x="657" y="1389"/>
            <a:chExt cx="607" cy="726"/>
          </a:xfrm>
        </p:grpSpPr>
        <p:sp>
          <p:nvSpPr>
            <p:cNvPr id="34857" name="Rectangle 85"/>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hlinkClick r:id="rId4" action="ppaction://hlinksldjump"/>
                </a:rPr>
                <a:t>Planeamiento </a:t>
              </a:r>
              <a:endParaRPr lang="es-ES" altLang="es-PE" sz="1000">
                <a:solidFill>
                  <a:srgbClr val="000066"/>
                </a:solidFill>
              </a:endParaRPr>
            </a:p>
          </p:txBody>
        </p:sp>
        <p:sp>
          <p:nvSpPr>
            <p:cNvPr id="34858" name="Rectangle 86"/>
            <p:cNvSpPr>
              <a:spLocks noChangeArrowheads="1"/>
            </p:cNvSpPr>
            <p:nvPr/>
          </p:nvSpPr>
          <p:spPr bwMode="auto">
            <a:xfrm>
              <a:off x="65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(1) Jefe de Proyecto</a:t>
              </a:r>
              <a:endParaRPr lang="es-ES" altLang="es-PE" sz="800" b="1" dirty="0" smtClean="0">
                <a:solidFill>
                  <a:srgbClr val="000066"/>
                </a:solidFill>
              </a:endParaRPr>
            </a:p>
          </p:txBody>
        </p:sp>
        <p:sp>
          <p:nvSpPr>
            <p:cNvPr id="34859" name="Rectangle 87"/>
            <p:cNvSpPr>
              <a:spLocks noChangeArrowheads="1"/>
            </p:cNvSpPr>
            <p:nvPr/>
          </p:nvSpPr>
          <p:spPr bwMode="auto">
            <a:xfrm>
              <a:off x="65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Plan del Proyecto</a:t>
              </a:r>
            </a:p>
          </p:txBody>
        </p:sp>
      </p:grpSp>
      <p:sp>
        <p:nvSpPr>
          <p:cNvPr id="34831" name="AutoShape 88"/>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5" action="ppaction://hlinksldjump"/>
              </a:rPr>
              <a:t>Detalle actividades</a:t>
            </a:r>
            <a:endParaRPr lang="es-ES" altLang="es-PE" sz="1200">
              <a:solidFill>
                <a:srgbClr val="000066"/>
              </a:solidFill>
            </a:endParaRPr>
          </a:p>
        </p:txBody>
      </p:sp>
      <p:sp>
        <p:nvSpPr>
          <p:cNvPr id="34832" name="AutoShape 92"/>
          <p:cNvSpPr>
            <a:spLocks noChangeArrowheads="1"/>
          </p:cNvSpPr>
          <p:nvPr/>
        </p:nvSpPr>
        <p:spPr bwMode="auto">
          <a:xfrm>
            <a:off x="3240088" y="2493963"/>
            <a:ext cx="1079500" cy="863600"/>
          </a:xfrm>
          <a:prstGeom prst="diamond">
            <a:avLst/>
          </a:prstGeom>
          <a:noFill/>
          <a:ln w="25400">
            <a:solidFill>
              <a:srgbClr val="99CC00"/>
            </a:solidFill>
            <a:miter lim="800000"/>
            <a:headEnd/>
            <a:tailEnd/>
          </a:ln>
        </p:spPr>
        <p:txBody>
          <a:bodyPr anchor="ctr"/>
          <a:lstStyle/>
          <a:p>
            <a:pPr algn="ctr" eaLnBrk="1" hangingPunct="1"/>
            <a:r>
              <a:rPr lang="es-PE" altLang="es-PE" sz="1000">
                <a:solidFill>
                  <a:srgbClr val="000066"/>
                </a:solidFill>
              </a:rPr>
              <a:t>Aprobado</a:t>
            </a:r>
            <a:endParaRPr lang="es-ES" altLang="es-PE" sz="1000">
              <a:solidFill>
                <a:srgbClr val="000066"/>
              </a:solidFill>
            </a:endParaRPr>
          </a:p>
        </p:txBody>
      </p:sp>
      <p:grpSp>
        <p:nvGrpSpPr>
          <p:cNvPr id="34833" name="Group 93"/>
          <p:cNvGrpSpPr>
            <a:grpSpLocks/>
          </p:cNvGrpSpPr>
          <p:nvPr/>
        </p:nvGrpSpPr>
        <p:grpSpPr bwMode="auto">
          <a:xfrm>
            <a:off x="7032625" y="2349500"/>
            <a:ext cx="963613" cy="1152525"/>
            <a:chOff x="3107" y="1389"/>
            <a:chExt cx="607" cy="726"/>
          </a:xfrm>
        </p:grpSpPr>
        <p:sp>
          <p:nvSpPr>
            <p:cNvPr id="34854" name="Rectangle 94"/>
            <p:cNvSpPr>
              <a:spLocks noChangeArrowheads="1"/>
            </p:cNvSpPr>
            <p:nvPr/>
          </p:nvSpPr>
          <p:spPr bwMode="auto">
            <a:xfrm>
              <a:off x="3107"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Kick off meeting - externo</a:t>
              </a:r>
              <a:endParaRPr lang="es-ES" altLang="es-PE" sz="1000">
                <a:solidFill>
                  <a:srgbClr val="000066"/>
                </a:solidFill>
              </a:endParaRPr>
            </a:p>
          </p:txBody>
        </p:sp>
        <p:sp>
          <p:nvSpPr>
            <p:cNvPr id="34855" name="Rectangle 95"/>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(5) Jefe de Proyecto</a:t>
              </a:r>
              <a:endParaRPr lang="es-ES" altLang="es-PE" sz="800" b="1" dirty="0" smtClean="0">
                <a:solidFill>
                  <a:srgbClr val="000066"/>
                </a:solidFill>
              </a:endParaRPr>
            </a:p>
          </p:txBody>
        </p:sp>
        <p:sp>
          <p:nvSpPr>
            <p:cNvPr id="34856" name="Rectangle 96"/>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Externa</a:t>
              </a:r>
            </a:p>
          </p:txBody>
        </p:sp>
      </p:grpSp>
      <p:cxnSp>
        <p:nvCxnSpPr>
          <p:cNvPr id="34834" name="AutoShape 97"/>
          <p:cNvCxnSpPr>
            <a:cxnSpLocks noChangeShapeType="1"/>
          </p:cNvCxnSpPr>
          <p:nvPr/>
        </p:nvCxnSpPr>
        <p:spPr bwMode="auto">
          <a:xfrm>
            <a:off x="6791325" y="2916238"/>
            <a:ext cx="247650" cy="6350"/>
          </a:xfrm>
          <a:prstGeom prst="straightConnector1">
            <a:avLst/>
          </a:prstGeom>
          <a:noFill/>
          <a:ln w="9525">
            <a:solidFill>
              <a:srgbClr val="000066"/>
            </a:solidFill>
            <a:round/>
            <a:headEnd/>
            <a:tailEnd type="triangle" w="med" len="med"/>
          </a:ln>
        </p:spPr>
      </p:cxnSp>
      <p:grpSp>
        <p:nvGrpSpPr>
          <p:cNvPr id="34835" name="Group 101"/>
          <p:cNvGrpSpPr>
            <a:grpSpLocks/>
          </p:cNvGrpSpPr>
          <p:nvPr/>
        </p:nvGrpSpPr>
        <p:grpSpPr bwMode="auto">
          <a:xfrm>
            <a:off x="1331913" y="1700213"/>
            <a:ext cx="2411412" cy="792162"/>
            <a:chOff x="996" y="1207"/>
            <a:chExt cx="1548" cy="499"/>
          </a:xfrm>
        </p:grpSpPr>
        <p:sp>
          <p:nvSpPr>
            <p:cNvPr id="34851" name="Line 98"/>
            <p:cNvSpPr>
              <a:spLocks noChangeShapeType="1"/>
            </p:cNvSpPr>
            <p:nvPr/>
          </p:nvSpPr>
          <p:spPr bwMode="auto">
            <a:xfrm flipV="1">
              <a:off x="2544" y="1207"/>
              <a:ext cx="0" cy="499"/>
            </a:xfrm>
            <a:prstGeom prst="line">
              <a:avLst/>
            </a:prstGeom>
            <a:noFill/>
            <a:ln w="9525">
              <a:solidFill>
                <a:srgbClr val="99CC00"/>
              </a:solidFill>
              <a:round/>
              <a:headEnd/>
              <a:tailEnd/>
            </a:ln>
          </p:spPr>
          <p:txBody>
            <a:bodyPr/>
            <a:lstStyle/>
            <a:p>
              <a:endParaRPr lang="es-PE"/>
            </a:p>
          </p:txBody>
        </p:sp>
        <p:sp>
          <p:nvSpPr>
            <p:cNvPr id="34852" name="Line 99"/>
            <p:cNvSpPr>
              <a:spLocks noChangeShapeType="1"/>
            </p:cNvSpPr>
            <p:nvPr/>
          </p:nvSpPr>
          <p:spPr bwMode="auto">
            <a:xfrm flipH="1">
              <a:off x="999" y="1207"/>
              <a:ext cx="1542" cy="0"/>
            </a:xfrm>
            <a:prstGeom prst="line">
              <a:avLst/>
            </a:prstGeom>
            <a:noFill/>
            <a:ln w="9525">
              <a:solidFill>
                <a:srgbClr val="99CC00"/>
              </a:solidFill>
              <a:round/>
              <a:headEnd/>
              <a:tailEnd/>
            </a:ln>
          </p:spPr>
          <p:txBody>
            <a:bodyPr/>
            <a:lstStyle/>
            <a:p>
              <a:endParaRPr lang="es-PE"/>
            </a:p>
          </p:txBody>
        </p:sp>
        <p:sp>
          <p:nvSpPr>
            <p:cNvPr id="34853" name="Line 100"/>
            <p:cNvSpPr>
              <a:spLocks noChangeShapeType="1"/>
            </p:cNvSpPr>
            <p:nvPr/>
          </p:nvSpPr>
          <p:spPr bwMode="auto">
            <a:xfrm>
              <a:off x="996" y="1207"/>
              <a:ext cx="0" cy="409"/>
            </a:xfrm>
            <a:prstGeom prst="line">
              <a:avLst/>
            </a:prstGeom>
            <a:noFill/>
            <a:ln w="9525">
              <a:solidFill>
                <a:srgbClr val="99CC00"/>
              </a:solidFill>
              <a:round/>
              <a:headEnd/>
              <a:tailEnd type="triangle" w="med" len="med"/>
            </a:ln>
          </p:spPr>
          <p:txBody>
            <a:bodyPr/>
            <a:lstStyle/>
            <a:p>
              <a:endParaRPr lang="es-PE"/>
            </a:p>
          </p:txBody>
        </p:sp>
      </p:grpSp>
      <p:grpSp>
        <p:nvGrpSpPr>
          <p:cNvPr id="34836" name="Group 102"/>
          <p:cNvGrpSpPr>
            <a:grpSpLocks/>
          </p:cNvGrpSpPr>
          <p:nvPr/>
        </p:nvGrpSpPr>
        <p:grpSpPr bwMode="auto">
          <a:xfrm>
            <a:off x="2022475" y="2359025"/>
            <a:ext cx="963613" cy="1152525"/>
            <a:chOff x="1474" y="1389"/>
            <a:chExt cx="607" cy="726"/>
          </a:xfrm>
        </p:grpSpPr>
        <p:sp>
          <p:nvSpPr>
            <p:cNvPr id="34848" name="Rectangle 103"/>
            <p:cNvSpPr>
              <a:spLocks noChangeArrowheads="1"/>
            </p:cNvSpPr>
            <p:nvPr/>
          </p:nvSpPr>
          <p:spPr bwMode="auto">
            <a:xfrm>
              <a:off x="1474"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Revisión, Ajustes</a:t>
              </a:r>
              <a:endParaRPr lang="es-ES" altLang="es-PE" sz="1000">
                <a:solidFill>
                  <a:srgbClr val="000066"/>
                </a:solidFill>
              </a:endParaRPr>
            </a:p>
          </p:txBody>
        </p:sp>
        <p:sp>
          <p:nvSpPr>
            <p:cNvPr id="34849" name="Rectangle 104"/>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(2) Cliente</a:t>
              </a:r>
            </a:p>
          </p:txBody>
        </p:sp>
        <p:sp>
          <p:nvSpPr>
            <p:cNvPr id="34850" name="Rectangle 105"/>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Externa</a:t>
              </a:r>
            </a:p>
          </p:txBody>
        </p:sp>
      </p:grpSp>
      <p:cxnSp>
        <p:nvCxnSpPr>
          <p:cNvPr id="34837" name="AutoShape 106"/>
          <p:cNvCxnSpPr>
            <a:cxnSpLocks noChangeShapeType="1"/>
          </p:cNvCxnSpPr>
          <p:nvPr/>
        </p:nvCxnSpPr>
        <p:spPr bwMode="auto">
          <a:xfrm>
            <a:off x="1768475" y="2946400"/>
            <a:ext cx="261938" cy="0"/>
          </a:xfrm>
          <a:prstGeom prst="straightConnector1">
            <a:avLst/>
          </a:prstGeom>
          <a:noFill/>
          <a:ln w="9525">
            <a:solidFill>
              <a:srgbClr val="000066"/>
            </a:solidFill>
            <a:round/>
            <a:headEnd/>
            <a:tailEnd type="triangle" w="med" len="med"/>
          </a:ln>
        </p:spPr>
      </p:cxnSp>
      <p:grpSp>
        <p:nvGrpSpPr>
          <p:cNvPr id="34838" name="Group 110"/>
          <p:cNvGrpSpPr>
            <a:grpSpLocks/>
          </p:cNvGrpSpPr>
          <p:nvPr/>
        </p:nvGrpSpPr>
        <p:grpSpPr bwMode="auto">
          <a:xfrm>
            <a:off x="8174038" y="2636838"/>
            <a:ext cx="935037" cy="1027112"/>
            <a:chOff x="2406" y="2206"/>
            <a:chExt cx="589" cy="647"/>
          </a:xfrm>
        </p:grpSpPr>
        <p:pic>
          <p:nvPicPr>
            <p:cNvPr id="34846" name="Picture 111"/>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7" name="Rectangle 112"/>
            <p:cNvSpPr>
              <a:spLocks noChangeArrowheads="1"/>
            </p:cNvSpPr>
            <p:nvPr/>
          </p:nvSpPr>
          <p:spPr bwMode="auto">
            <a:xfrm>
              <a:off x="2406" y="2547"/>
              <a:ext cx="589" cy="30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Acta de reunión de inicio del proyecto</a:t>
              </a:r>
              <a:endParaRPr lang="es-ES" altLang="es-PE" sz="800" b="1">
                <a:solidFill>
                  <a:srgbClr val="000066"/>
                </a:solidFill>
              </a:endParaRPr>
            </a:p>
          </p:txBody>
        </p:sp>
      </p:grpSp>
      <p:cxnSp>
        <p:nvCxnSpPr>
          <p:cNvPr id="34839" name="AutoShape 113"/>
          <p:cNvCxnSpPr>
            <a:cxnSpLocks noChangeShapeType="1"/>
            <a:stCxn id="34854" idx="3"/>
          </p:cNvCxnSpPr>
          <p:nvPr/>
        </p:nvCxnSpPr>
        <p:spPr bwMode="auto">
          <a:xfrm flipV="1">
            <a:off x="7996238" y="2917825"/>
            <a:ext cx="247650" cy="9525"/>
          </a:xfrm>
          <a:prstGeom prst="straightConnector1">
            <a:avLst/>
          </a:prstGeom>
          <a:noFill/>
          <a:ln w="9525">
            <a:solidFill>
              <a:schemeClr val="tx1"/>
            </a:solidFill>
            <a:round/>
            <a:headEnd/>
            <a:tailEnd type="triangle" w="med" len="med"/>
          </a:ln>
        </p:spPr>
      </p:cxnSp>
      <p:pic>
        <p:nvPicPr>
          <p:cNvPr id="34840" name="Picture 116"/>
          <p:cNvPicPr>
            <a:picLocks noChangeAspect="1" noChangeArrowheads="1"/>
          </p:cNvPicPr>
          <p:nvPr/>
        </p:nvPicPr>
        <p:blipFill>
          <a:blip r:embed="rId7"/>
          <a:srcRect/>
          <a:stretch>
            <a:fillRect/>
          </a:stretch>
        </p:blipFill>
        <p:spPr bwMode="auto">
          <a:xfrm>
            <a:off x="8243888" y="4049713"/>
            <a:ext cx="792162" cy="457200"/>
          </a:xfrm>
          <a:prstGeom prst="rect">
            <a:avLst/>
          </a:prstGeom>
          <a:noFill/>
          <a:ln w="9525">
            <a:noFill/>
            <a:miter lim="800000"/>
            <a:headEnd/>
            <a:tailEnd/>
          </a:ln>
        </p:spPr>
      </p:pic>
      <p:sp>
        <p:nvSpPr>
          <p:cNvPr id="34841" name="Rectangle 117"/>
          <p:cNvSpPr>
            <a:spLocks noChangeArrowheads="1"/>
          </p:cNvSpPr>
          <p:nvPr/>
        </p:nvSpPr>
        <p:spPr bwMode="auto">
          <a:xfrm>
            <a:off x="8172450" y="4481513"/>
            <a:ext cx="935038" cy="38735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Ejecución, Seguimiento y Control</a:t>
            </a:r>
            <a:endParaRPr lang="es-ES" altLang="es-PE" sz="800" b="1">
              <a:solidFill>
                <a:srgbClr val="000066"/>
              </a:solidFill>
            </a:endParaRPr>
          </a:p>
        </p:txBody>
      </p:sp>
      <p:cxnSp>
        <p:nvCxnSpPr>
          <p:cNvPr id="34842" name="AutoShape 118"/>
          <p:cNvCxnSpPr>
            <a:cxnSpLocks noChangeShapeType="1"/>
            <a:stCxn id="34847" idx="2"/>
          </p:cNvCxnSpPr>
          <p:nvPr/>
        </p:nvCxnSpPr>
        <p:spPr bwMode="auto">
          <a:xfrm flipH="1">
            <a:off x="8640763" y="3663950"/>
            <a:ext cx="1587" cy="385763"/>
          </a:xfrm>
          <a:prstGeom prst="straightConnector1">
            <a:avLst/>
          </a:prstGeom>
          <a:noFill/>
          <a:ln w="9525">
            <a:solidFill>
              <a:schemeClr val="tx1"/>
            </a:solidFill>
            <a:round/>
            <a:headEnd/>
            <a:tailEnd type="triangle" w="med" len="med"/>
          </a:ln>
        </p:spPr>
      </p:cxnSp>
      <p:grpSp>
        <p:nvGrpSpPr>
          <p:cNvPr id="34843" name="Group 119"/>
          <p:cNvGrpSpPr>
            <a:grpSpLocks/>
          </p:cNvGrpSpPr>
          <p:nvPr/>
        </p:nvGrpSpPr>
        <p:grpSpPr bwMode="auto">
          <a:xfrm>
            <a:off x="0" y="2730500"/>
            <a:ext cx="719138" cy="700088"/>
            <a:chOff x="2406" y="2206"/>
            <a:chExt cx="589" cy="579"/>
          </a:xfrm>
        </p:grpSpPr>
        <p:pic>
          <p:nvPicPr>
            <p:cNvPr id="34844" name="Picture 120"/>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5" name="Rectangle 121"/>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60" name="Group 264"/>
          <p:cNvGraphicFramePr>
            <a:graphicFrameLocks noGrp="1"/>
          </p:cNvGraphicFramePr>
          <p:nvPr>
            <p:ph/>
          </p:nvPr>
        </p:nvGraphicFramePr>
        <p:xfrm>
          <a:off x="323850" y="1557338"/>
          <a:ext cx="8640763" cy="5322896"/>
        </p:xfrm>
        <a:graphic>
          <a:graphicData uri="http://schemas.openxmlformats.org/drawingml/2006/table">
            <a:tbl>
              <a:tblPr>
                <a:tableStyleId>{0505E3EF-67EA-436B-97B2-0124C06EBD24}</a:tableStyleId>
              </a:tblPr>
              <a:tblGrid>
                <a:gridCol w="382588"/>
                <a:gridCol w="1341437"/>
                <a:gridCol w="1638300"/>
                <a:gridCol w="3365500"/>
                <a:gridCol w="1912938"/>
              </a:tblGrid>
              <a:tr h="5181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rPr>
                        <a:t>#</a:t>
                      </a:r>
                      <a:endParaRPr kumimoji="0" lang="es-ES" altLang="es-PE" sz="1400" b="1" i="0" u="none" strike="noStrike" cap="none" normalizeH="0" baseline="0" dirty="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rPr>
                        <a:t>Descripción de la Actividad</a:t>
                      </a:r>
                      <a:endParaRPr kumimoji="0" lang="es-ES" altLang="es-PE" sz="1400" b="1" i="0" u="none" strike="noStrike" cap="none" normalizeH="0" baseline="0" dirty="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Herramientas</a:t>
                      </a:r>
                      <a:endParaRPr kumimoji="0" lang="es-ES" altLang="es-PE" sz="1400" b="1" i="0" u="none" strike="noStrike" cap="none" normalizeH="0" baseline="0" smtClean="0">
                        <a:ln>
                          <a:noFill/>
                        </a:ln>
                        <a:solidFill>
                          <a:srgbClr val="000066"/>
                        </a:solidFill>
                        <a:effectLst/>
                        <a:latin typeface="Arial" charset="0"/>
                      </a:endParaRPr>
                    </a:p>
                  </a:txBody>
                  <a:tcPr marT="45721" marB="45721" horzOverflow="overflow"/>
                </a:tc>
              </a:tr>
              <a:tr h="45720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1</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smtClean="0">
                          <a:ln>
                            <a:noFill/>
                          </a:ln>
                          <a:effectLst/>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Planeamiento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El objetivo de esta etapa es la elaboración del Plan del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Plantilla de Plan del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11887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2</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Cliente</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Revisión, Ajustes</a:t>
                      </a:r>
                      <a:endParaRPr kumimoji="0" lang="es-ES" altLang="es-PE" sz="1200" u="none" strike="noStrike" cap="none" normalizeH="0" baseline="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En esta etapa el Cliente revisa el Plan del Proyecto conjuntamente con el Jefe de Proyecto, registrando sus observaciones en acta de reunión, que justificarán las modificaciones y/o correcciones respectivas.</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-Plantilla de 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695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smtClean="0">
                          <a:ln>
                            <a:noFill/>
                          </a:ln>
                          <a:effectLst/>
                        </a:rPr>
                        <a:t>3</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Cliente</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Conformidad al Plan de Gestión del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altLang="es-PE" sz="1200" u="none" strike="noStrike" cap="none" normalizeH="0" baseline="0" smtClean="0">
                          <a:ln>
                            <a:noFill/>
                          </a:ln>
                          <a:effectLst/>
                        </a:rPr>
                        <a:t>En esta etapa el Cliente envía la conformidad al Plan del Proyecto quedando registrada en 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1408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4</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smtClean="0">
                          <a:ln>
                            <a:noFill/>
                          </a:ln>
                          <a:effectLst/>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Kick off meeting - interno</a:t>
                      </a:r>
                      <a:endParaRPr kumimoji="0" lang="es-ES" altLang="es-PE" sz="1200" u="none" strike="noStrike" cap="none" normalizeH="0" baseline="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Es la reunión de inicio del proyecto, donde se informa al equipo de desarrollo sobre el proyecto y la estrategia para afrontarlo.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Esta reunión no es necesario cuando el proyecto esta integrado por un único integrante.</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rPr>
                        <a:t>Presentación kick off meeting –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rPr>
                        <a:t>Acta de reunión</a:t>
                      </a:r>
                      <a:endParaRPr kumimoji="0" lang="es-ES" altLang="es-PE" sz="1200" b="0" i="0" u="none" strike="noStrike" cap="none" normalizeH="0" baseline="0" dirty="0" smtClean="0">
                        <a:ln>
                          <a:noFill/>
                        </a:ln>
                        <a:solidFill>
                          <a:srgbClr val="000066"/>
                        </a:solidFill>
                        <a:effectLst/>
                        <a:latin typeface="Arial" charset="0"/>
                      </a:endParaRPr>
                    </a:p>
                  </a:txBody>
                  <a:tcPr marT="45721" marB="45721" horzOverflow="overflow"/>
                </a:tc>
              </a:tr>
              <a:tr h="105545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5</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smtClean="0">
                          <a:ln>
                            <a:noFill/>
                          </a:ln>
                          <a:effectLst/>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Kick off meeting - externo</a:t>
                      </a:r>
                      <a:endParaRPr kumimoji="0" lang="es-ES" altLang="es-PE" sz="1200" u="none" strike="noStrike" cap="none" normalizeH="0" baseline="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En esta reunión se informa al cliente sobre el proyecto y la estrategia para afrontarlo, se obtiene el compromiso y se explica el esquema de trabajo.</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rPr>
                        <a:t>Presentación kick off meeting – externo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rPr>
                        <a:t>Acta de reunión</a:t>
                      </a:r>
                      <a:endParaRPr kumimoji="0" lang="es-ES" altLang="es-PE" sz="1200" b="0" i="0" u="none" strike="noStrike" cap="none" normalizeH="0" baseline="0" dirty="0" smtClean="0">
                        <a:ln>
                          <a:noFill/>
                        </a:ln>
                        <a:solidFill>
                          <a:srgbClr val="000066"/>
                        </a:solidFill>
                        <a:effectLst/>
                        <a:latin typeface="Arial" charset="0"/>
                      </a:endParaRPr>
                    </a:p>
                  </a:txBody>
                  <a:tcPr marT="45721" marB="45721" horzOverflow="overflow"/>
                </a:tc>
              </a:tr>
            </a:tbl>
          </a:graphicData>
        </a:graphic>
      </p:graphicFrame>
      <p:sp>
        <p:nvSpPr>
          <p:cNvPr id="35886" name="Text Box 249"/>
          <p:cNvSpPr txBox="1">
            <a:spLocks noChangeArrowheads="1"/>
          </p:cNvSpPr>
          <p:nvPr/>
        </p:nvSpPr>
        <p:spPr bwMode="auto">
          <a:xfrm>
            <a:off x="323850" y="692150"/>
            <a:ext cx="7700963" cy="549275"/>
          </a:xfrm>
          <a:prstGeom prst="rect">
            <a:avLst/>
          </a:prstGeom>
          <a:noFill/>
          <a:ln w="9525">
            <a:noFill/>
            <a:miter lim="800000"/>
            <a:headEnd/>
            <a:tailEnd/>
          </a:ln>
        </p:spPr>
        <p:txBody>
          <a:bodyPr>
            <a:spAutoFit/>
          </a:bodyPr>
          <a:lstStyle/>
          <a:p>
            <a:pPr eaLnBrk="1" hangingPunct="1"/>
            <a:r>
              <a:rPr lang="es-PE" altLang="es-PE" sz="3000">
                <a:solidFill>
                  <a:srgbClr val="002060"/>
                </a:solidFill>
              </a:rPr>
              <a:t>Actividades del Subproceso de Planificación</a:t>
            </a:r>
            <a:endParaRPr lang="es-ES" altLang="es-PE" sz="3000" b="1">
              <a:solidFill>
                <a:srgbClr val="00206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539750" y="1628775"/>
            <a:ext cx="8775700" cy="270192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rPr>
              <a:t>5. Proceso de Gestión de Proyectos</a:t>
            </a:r>
          </a:p>
          <a:p>
            <a:pPr>
              <a:lnSpc>
                <a:spcPts val="2000"/>
              </a:lnSpc>
              <a:spcBef>
                <a:spcPct val="50000"/>
              </a:spcBef>
            </a:pPr>
            <a:r>
              <a:rPr lang="en-US" altLang="es-PE" sz="2800">
                <a:solidFill>
                  <a:srgbClr val="000066"/>
                </a:solidFill>
                <a:ea typeface="ＭＳ Ｐゴシック" pitchFamily="-92" charset="-128"/>
              </a:rPr>
              <a:t>	</a:t>
            </a:r>
          </a:p>
          <a:p>
            <a:pPr lvl="1">
              <a:lnSpc>
                <a:spcPts val="2000"/>
              </a:lnSpc>
              <a:spcBef>
                <a:spcPct val="50000"/>
              </a:spcBef>
            </a:pPr>
            <a:r>
              <a:rPr lang="es-PE" altLang="es-PE" sz="4800">
                <a:solidFill>
                  <a:srgbClr val="000066"/>
                </a:solidFill>
                <a:ea typeface="ＭＳ Ｐゴシック" pitchFamily="-92" charset="-128"/>
              </a:rPr>
              <a:t>      5.3 Tareas</a:t>
            </a:r>
            <a:endParaRPr lang="en-US" altLang="es-PE" sz="4800">
              <a:solidFill>
                <a:srgbClr val="000066"/>
              </a:solidFill>
              <a:ea typeface="ＭＳ Ｐゴシック" pitchFamily="-92"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fade">
                                      <p:cBhvr>
                                        <p:cTn id="7" dur="10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778416" y="478631"/>
            <a:ext cx="2209259" cy="584775"/>
          </a:xfrm>
          <a:prstGeom prst="rect">
            <a:avLst/>
          </a:prstGeom>
          <a:noFill/>
          <a:ln w="9525">
            <a:noFill/>
            <a:miter lim="800000"/>
            <a:headEnd/>
            <a:tailEnd/>
          </a:ln>
        </p:spPr>
        <p:txBody>
          <a:bodyPr wrap="none">
            <a:spAutoFit/>
          </a:bodyPr>
          <a:lstStyle/>
          <a:p>
            <a:pPr eaLnBrk="1" hangingPunct="1"/>
            <a:r>
              <a:rPr lang="es-PE" altLang="es-PE" sz="3200" b="1" dirty="0">
                <a:solidFill>
                  <a:srgbClr val="002060"/>
                </a:solidFill>
              </a:rPr>
              <a:t>Contenido</a:t>
            </a:r>
            <a:endParaRPr lang="es-ES" altLang="es-PE" sz="3200" b="1" dirty="0">
              <a:solidFill>
                <a:srgbClr val="002060"/>
              </a:solidFill>
            </a:endParaRPr>
          </a:p>
        </p:txBody>
      </p:sp>
      <p:pic>
        <p:nvPicPr>
          <p:cNvPr id="29699" name="Picture 3" descr="002"/>
          <p:cNvPicPr>
            <a:picLocks noChangeAspect="1" noChangeArrowheads="1"/>
          </p:cNvPicPr>
          <p:nvPr/>
        </p:nvPicPr>
        <p:blipFill>
          <a:blip r:embed="rId2"/>
          <a:srcRect/>
          <a:stretch>
            <a:fillRect/>
          </a:stretch>
        </p:blipFill>
        <p:spPr bwMode="auto">
          <a:xfrm>
            <a:off x="395288" y="1333500"/>
            <a:ext cx="2592387" cy="5183188"/>
          </a:xfrm>
          <a:prstGeom prst="rect">
            <a:avLst/>
          </a:prstGeom>
          <a:noFill/>
          <a:ln w="9525">
            <a:noFill/>
            <a:miter lim="800000"/>
            <a:headEnd/>
            <a:tailEnd/>
          </a:ln>
        </p:spPr>
      </p:pic>
      <p:sp>
        <p:nvSpPr>
          <p:cNvPr id="29700" name="Rectangle 4"/>
          <p:cNvSpPr>
            <a:spLocks noChangeArrowheads="1"/>
          </p:cNvSpPr>
          <p:nvPr/>
        </p:nvSpPr>
        <p:spPr bwMode="auto">
          <a:xfrm>
            <a:off x="3149600" y="1268413"/>
            <a:ext cx="4951413" cy="5313362"/>
          </a:xfrm>
          <a:prstGeom prst="rect">
            <a:avLst/>
          </a:prstGeom>
          <a:noFill/>
          <a:ln w="9525">
            <a:noFill/>
            <a:miter lim="800000"/>
            <a:headEnd/>
            <a:tailEnd/>
          </a:ln>
        </p:spPr>
        <p:txBody>
          <a:bodyPr>
            <a:spAutoFit/>
          </a:bodyPr>
          <a:lstStyle/>
          <a:p>
            <a:pPr marL="342900" indent="-342900" eaLnBrk="1" hangingPunct="1">
              <a:lnSpc>
                <a:spcPct val="130000"/>
              </a:lnSpc>
              <a:buFontTx/>
              <a:buAutoNum type="arabicPeriod"/>
            </a:pPr>
            <a:r>
              <a:rPr lang="es-PE" altLang="es-PE" sz="2400" dirty="0">
                <a:solidFill>
                  <a:srgbClr val="000066"/>
                </a:solidFill>
              </a:rPr>
              <a:t>Objetivo y alcance del proceso</a:t>
            </a:r>
          </a:p>
          <a:p>
            <a:pPr marL="342900" indent="-342900" eaLnBrk="1" hangingPunct="1">
              <a:lnSpc>
                <a:spcPct val="130000"/>
              </a:lnSpc>
              <a:buFontTx/>
              <a:buAutoNum type="arabicPeriod"/>
            </a:pPr>
            <a:r>
              <a:rPr lang="es-PE" altLang="es-PE" sz="2400" dirty="0">
                <a:solidFill>
                  <a:srgbClr val="000066"/>
                </a:solidFill>
              </a:rPr>
              <a:t>Términos y definiciones</a:t>
            </a:r>
          </a:p>
          <a:p>
            <a:pPr marL="342900" indent="-342900" eaLnBrk="1" hangingPunct="1">
              <a:lnSpc>
                <a:spcPct val="130000"/>
              </a:lnSpc>
              <a:buFontTx/>
              <a:buAutoNum type="arabicPeriod"/>
            </a:pPr>
            <a:r>
              <a:rPr lang="es-PE" altLang="es-PE" sz="2400" dirty="0">
                <a:solidFill>
                  <a:srgbClr val="000066"/>
                </a:solidFill>
              </a:rPr>
              <a:t>Roles y responsabilidades</a:t>
            </a:r>
          </a:p>
          <a:p>
            <a:pPr marL="342900" indent="-342900" eaLnBrk="1" hangingPunct="1">
              <a:lnSpc>
                <a:spcPct val="130000"/>
              </a:lnSpc>
              <a:buFontTx/>
              <a:buAutoNum type="arabicPeriod"/>
            </a:pPr>
            <a:r>
              <a:rPr lang="es-PE" altLang="es-PE" sz="2400" dirty="0">
                <a:solidFill>
                  <a:srgbClr val="000066"/>
                </a:solidFill>
              </a:rPr>
              <a:t>Entradas y salidas del proceso</a:t>
            </a:r>
          </a:p>
          <a:p>
            <a:pPr marL="342900" indent="-342900" eaLnBrk="1" hangingPunct="1">
              <a:lnSpc>
                <a:spcPct val="130000"/>
              </a:lnSpc>
              <a:buFontTx/>
              <a:buAutoNum type="arabicPeriod"/>
            </a:pPr>
            <a:r>
              <a:rPr lang="es-PE" altLang="es-PE" sz="2400" dirty="0">
                <a:solidFill>
                  <a:srgbClr val="000066"/>
                </a:solidFill>
              </a:rPr>
              <a:t>Descripción del proceso</a:t>
            </a:r>
          </a:p>
          <a:p>
            <a:pPr marL="342900" indent="-342900" eaLnBrk="1" hangingPunct="1">
              <a:lnSpc>
                <a:spcPct val="130000"/>
              </a:lnSpc>
            </a:pPr>
            <a:r>
              <a:rPr lang="es-PE" altLang="es-PE" sz="2400" dirty="0">
                <a:solidFill>
                  <a:srgbClr val="000066"/>
                </a:solidFill>
              </a:rPr>
              <a:t>	5.1 Subprocesos</a:t>
            </a:r>
          </a:p>
          <a:p>
            <a:pPr marL="342900" indent="-342900" eaLnBrk="1" hangingPunct="1">
              <a:lnSpc>
                <a:spcPct val="130000"/>
              </a:lnSpc>
            </a:pPr>
            <a:r>
              <a:rPr lang="es-PE" altLang="es-PE" sz="2400" dirty="0">
                <a:solidFill>
                  <a:srgbClr val="000066"/>
                </a:solidFill>
              </a:rPr>
              <a:t>	5.2 Actividades</a:t>
            </a:r>
          </a:p>
          <a:p>
            <a:pPr marL="342900" indent="-342900" eaLnBrk="1" hangingPunct="1">
              <a:lnSpc>
                <a:spcPct val="130000"/>
              </a:lnSpc>
            </a:pPr>
            <a:r>
              <a:rPr lang="es-PE" altLang="es-PE" sz="2400" dirty="0">
                <a:solidFill>
                  <a:srgbClr val="000066"/>
                </a:solidFill>
              </a:rPr>
              <a:t>	5.3 Tareas</a:t>
            </a:r>
          </a:p>
          <a:p>
            <a:pPr marL="342900" indent="-342900" eaLnBrk="1" hangingPunct="1">
              <a:lnSpc>
                <a:spcPct val="130000"/>
              </a:lnSpc>
            </a:pPr>
            <a:r>
              <a:rPr lang="es-PE" altLang="es-PE" sz="2400" dirty="0">
                <a:solidFill>
                  <a:srgbClr val="000066"/>
                </a:solidFill>
              </a:rPr>
              <a:t>6. Métricas del proceso</a:t>
            </a:r>
          </a:p>
          <a:p>
            <a:pPr marL="342900" indent="-342900" eaLnBrk="1" hangingPunct="1">
              <a:lnSpc>
                <a:spcPct val="130000"/>
              </a:lnSpc>
            </a:pPr>
            <a:r>
              <a:rPr lang="es-PE" altLang="es-PE" sz="2400" dirty="0">
                <a:solidFill>
                  <a:srgbClr val="000066"/>
                </a:solidFill>
              </a:rPr>
              <a:t>7. Artefactos del proceso</a:t>
            </a:r>
          </a:p>
          <a:p>
            <a:pPr marL="342900" indent="-342900" eaLnBrk="1" hangingPunct="1">
              <a:lnSpc>
                <a:spcPct val="130000"/>
              </a:lnSpc>
            </a:pPr>
            <a:r>
              <a:rPr lang="es-PE" altLang="es-PE" sz="2400" dirty="0">
                <a:solidFill>
                  <a:srgbClr val="000066"/>
                </a:solidFill>
              </a:rPr>
              <a:t>8. Historial de revisiones</a:t>
            </a:r>
            <a:endParaRPr lang="en-US" altLang="es-PE" sz="24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fade">
                                      <p:cBhvr>
                                        <p:cTn id="7" dur="2000"/>
                                        <p:tgtEl>
                                          <p:spTgt spid="296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0"/>
                                        </p:tgtEl>
                                        <p:attrNameLst>
                                          <p:attrName>style.visibility</p:attrName>
                                        </p:attrNameLst>
                                      </p:cBhvr>
                                      <p:to>
                                        <p:strVal val="visible"/>
                                      </p:to>
                                    </p:set>
                                    <p:animEffect transition="in" filter="fade">
                                      <p:cBhvr>
                                        <p:cTn id="10" dur="20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2588" y="768350"/>
            <a:ext cx="7612062" cy="579438"/>
          </a:xfrm>
          <a:prstGeom prst="rect">
            <a:avLst/>
          </a:prstGeom>
          <a:noFill/>
          <a:ln w="9525">
            <a:noFill/>
            <a:miter lim="800000"/>
            <a:headEnd/>
            <a:tailEnd/>
          </a:ln>
        </p:spPr>
        <p:txBody>
          <a:bodyPr>
            <a:spAutoFit/>
          </a:bodyPr>
          <a:lstStyle/>
          <a:p>
            <a:pPr eaLnBrk="1" hangingPunct="1"/>
            <a:r>
              <a:rPr lang="es-PE" altLang="es-PE" sz="3200">
                <a:solidFill>
                  <a:srgbClr val="002060"/>
                </a:solidFill>
              </a:rPr>
              <a:t>Tareas de la Actividad de Planeamiento</a:t>
            </a:r>
            <a:endParaRPr lang="es-ES" altLang="es-PE" sz="3200" b="1">
              <a:solidFill>
                <a:srgbClr val="002060"/>
              </a:solidFill>
            </a:endParaRPr>
          </a:p>
        </p:txBody>
      </p:sp>
      <p:grpSp>
        <p:nvGrpSpPr>
          <p:cNvPr id="38915" name="Group 17"/>
          <p:cNvGrpSpPr>
            <a:grpSpLocks/>
          </p:cNvGrpSpPr>
          <p:nvPr/>
        </p:nvGrpSpPr>
        <p:grpSpPr bwMode="auto">
          <a:xfrm>
            <a:off x="2555875" y="2530475"/>
            <a:ext cx="963613" cy="1152525"/>
            <a:chOff x="2925" y="1389"/>
            <a:chExt cx="607" cy="726"/>
          </a:xfrm>
        </p:grpSpPr>
        <p:sp>
          <p:nvSpPr>
            <p:cNvPr id="38955" name="Rectangle 18"/>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Elaboración del cronograma</a:t>
              </a:r>
              <a:endParaRPr lang="es-ES" altLang="es-PE" sz="1000">
                <a:solidFill>
                  <a:srgbClr val="000066"/>
                </a:solidFill>
              </a:endParaRPr>
            </a:p>
          </p:txBody>
        </p:sp>
        <p:sp>
          <p:nvSpPr>
            <p:cNvPr id="38956" name="Rectangle 1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endParaRPr>
            </a:p>
            <a:p>
              <a:pPr algn="ctr" eaLnBrk="1" hangingPunct="1">
                <a:buFont typeface="Wingdings 3" pitchFamily="18" charset="2"/>
                <a:buNone/>
              </a:pPr>
              <a:r>
                <a:rPr lang="es-PE" altLang="es-PE" sz="800" b="1">
                  <a:solidFill>
                    <a:srgbClr val="000066"/>
                  </a:solidFill>
                </a:rPr>
                <a:t>(2)Jefe de Proyecto</a:t>
              </a:r>
              <a:endParaRPr lang="es-ES" altLang="es-PE" sz="800" b="1">
                <a:solidFill>
                  <a:srgbClr val="000066"/>
                </a:solidFill>
              </a:endParaRPr>
            </a:p>
          </p:txBody>
        </p:sp>
        <p:sp>
          <p:nvSpPr>
            <p:cNvPr id="38957" name="Rectangle 2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cxnSp>
        <p:nvCxnSpPr>
          <p:cNvPr id="38916" name="AutoShape 23"/>
          <p:cNvCxnSpPr>
            <a:cxnSpLocks noChangeShapeType="1"/>
            <a:stCxn id="38950" idx="3"/>
          </p:cNvCxnSpPr>
          <p:nvPr/>
        </p:nvCxnSpPr>
        <p:spPr bwMode="auto">
          <a:xfrm>
            <a:off x="2268538" y="3103563"/>
            <a:ext cx="287337" cy="4762"/>
          </a:xfrm>
          <a:prstGeom prst="straightConnector1">
            <a:avLst/>
          </a:prstGeom>
          <a:noFill/>
          <a:ln w="9525">
            <a:solidFill>
              <a:srgbClr val="000066"/>
            </a:solidFill>
            <a:round/>
            <a:headEnd/>
            <a:tailEnd type="triangle" w="med" len="med"/>
          </a:ln>
        </p:spPr>
      </p:cxnSp>
      <p:cxnSp>
        <p:nvCxnSpPr>
          <p:cNvPr id="38917" name="AutoShape 26"/>
          <p:cNvCxnSpPr>
            <a:cxnSpLocks noChangeShapeType="1"/>
          </p:cNvCxnSpPr>
          <p:nvPr/>
        </p:nvCxnSpPr>
        <p:spPr bwMode="auto">
          <a:xfrm flipH="1">
            <a:off x="739775" y="2414588"/>
            <a:ext cx="12700" cy="530225"/>
          </a:xfrm>
          <a:prstGeom prst="straightConnector1">
            <a:avLst/>
          </a:prstGeom>
          <a:noFill/>
          <a:ln w="9525">
            <a:solidFill>
              <a:schemeClr val="tx1"/>
            </a:solidFill>
            <a:round/>
            <a:headEnd/>
            <a:tailEnd type="triangle" w="med" len="med"/>
          </a:ln>
        </p:spPr>
      </p:cxnSp>
      <p:grpSp>
        <p:nvGrpSpPr>
          <p:cNvPr id="38918" name="Group 30"/>
          <p:cNvGrpSpPr>
            <a:grpSpLocks/>
          </p:cNvGrpSpPr>
          <p:nvPr/>
        </p:nvGrpSpPr>
        <p:grpSpPr bwMode="auto">
          <a:xfrm>
            <a:off x="225425" y="1963738"/>
            <a:ext cx="1104900" cy="719137"/>
            <a:chOff x="-23" y="1117"/>
            <a:chExt cx="696" cy="453"/>
          </a:xfrm>
        </p:grpSpPr>
        <p:pic>
          <p:nvPicPr>
            <p:cNvPr id="38953" name="Picture 31"/>
            <p:cNvPicPr>
              <a:picLocks noChangeAspect="1" noChangeArrowheads="1"/>
            </p:cNvPicPr>
            <p:nvPr/>
          </p:nvPicPr>
          <p:blipFill>
            <a:blip r:embed="rId2"/>
            <a:srcRect/>
            <a:stretch>
              <a:fillRect/>
            </a:stretch>
          </p:blipFill>
          <p:spPr bwMode="auto">
            <a:xfrm>
              <a:off x="126" y="1117"/>
              <a:ext cx="397" cy="341"/>
            </a:xfrm>
            <a:prstGeom prst="rect">
              <a:avLst/>
            </a:prstGeom>
            <a:noFill/>
            <a:ln w="9525" algn="ctr">
              <a:noFill/>
              <a:miter lim="800000"/>
              <a:headEnd/>
              <a:tailEnd/>
            </a:ln>
          </p:spPr>
        </p:pic>
        <p:sp>
          <p:nvSpPr>
            <p:cNvPr id="38954" name="Rectangle 32"/>
            <p:cNvSpPr>
              <a:spLocks noChangeArrowheads="1"/>
            </p:cNvSpPr>
            <p:nvPr/>
          </p:nvSpPr>
          <p:spPr bwMode="auto">
            <a:xfrm>
              <a:off x="-23" y="1450"/>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cxnSp>
        <p:nvCxnSpPr>
          <p:cNvPr id="38919" name="AutoShape 33"/>
          <p:cNvCxnSpPr>
            <a:cxnSpLocks noChangeShapeType="1"/>
          </p:cNvCxnSpPr>
          <p:nvPr/>
        </p:nvCxnSpPr>
        <p:spPr bwMode="auto">
          <a:xfrm>
            <a:off x="1001713" y="3155950"/>
            <a:ext cx="277812" cy="4763"/>
          </a:xfrm>
          <a:prstGeom prst="straightConnector1">
            <a:avLst/>
          </a:prstGeom>
          <a:noFill/>
          <a:ln w="9525">
            <a:solidFill>
              <a:schemeClr val="tx1"/>
            </a:solidFill>
            <a:round/>
            <a:headEnd/>
            <a:tailEnd type="triangle" w="med" len="med"/>
          </a:ln>
        </p:spPr>
      </p:cxnSp>
      <p:grpSp>
        <p:nvGrpSpPr>
          <p:cNvPr id="38920" name="Group 47"/>
          <p:cNvGrpSpPr>
            <a:grpSpLocks/>
          </p:cNvGrpSpPr>
          <p:nvPr/>
        </p:nvGrpSpPr>
        <p:grpSpPr bwMode="auto">
          <a:xfrm>
            <a:off x="1304925" y="2525713"/>
            <a:ext cx="963613" cy="1152525"/>
            <a:chOff x="612" y="1389"/>
            <a:chExt cx="607" cy="726"/>
          </a:xfrm>
        </p:grpSpPr>
        <p:sp>
          <p:nvSpPr>
            <p:cNvPr id="38950" name="Rectangle 48"/>
            <p:cNvSpPr>
              <a:spLocks noChangeArrowheads="1"/>
            </p:cNvSpPr>
            <p:nvPr/>
          </p:nvSpPr>
          <p:spPr bwMode="auto">
            <a:xfrm>
              <a:off x="612"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1000">
                  <a:solidFill>
                    <a:srgbClr val="000066"/>
                  </a:solidFill>
                </a:rPr>
                <a:t>Definir el Alcance del Proyecto</a:t>
              </a:r>
              <a:endParaRPr lang="es-ES" altLang="es-PE" sz="1000">
                <a:solidFill>
                  <a:srgbClr val="000066"/>
                </a:solidFill>
              </a:endParaRPr>
            </a:p>
          </p:txBody>
        </p:sp>
        <p:sp>
          <p:nvSpPr>
            <p:cNvPr id="38951" name="Rectangle 49"/>
            <p:cNvSpPr>
              <a:spLocks noChangeArrowheads="1"/>
            </p:cNvSpPr>
            <p:nvPr/>
          </p:nvSpPr>
          <p:spPr bwMode="auto">
            <a:xfrm>
              <a:off x="612"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rPr>
                <a:t>(1) Jefe de Proyecto</a:t>
              </a:r>
              <a:endParaRPr lang="es-ES" altLang="es-PE" sz="800" b="1">
                <a:solidFill>
                  <a:srgbClr val="000066"/>
                </a:solidFill>
              </a:endParaRPr>
            </a:p>
          </p:txBody>
        </p:sp>
        <p:sp>
          <p:nvSpPr>
            <p:cNvPr id="38952" name="Rectangle 50"/>
            <p:cNvSpPr>
              <a:spLocks noChangeArrowheads="1"/>
            </p:cNvSpPr>
            <p:nvPr/>
          </p:nvSpPr>
          <p:spPr bwMode="auto">
            <a:xfrm>
              <a:off x="612"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sp>
        <p:nvSpPr>
          <p:cNvPr id="38921" name="AutoShape 51"/>
          <p:cNvSpPr>
            <a:spLocks noChangeArrowheads="1"/>
          </p:cNvSpPr>
          <p:nvPr/>
        </p:nvSpPr>
        <p:spPr bwMode="auto">
          <a:xfrm>
            <a:off x="7235825" y="6237288"/>
            <a:ext cx="1008063" cy="287337"/>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3" action="ppaction://hlinksldjump"/>
              </a:rPr>
              <a:t>Regresar</a:t>
            </a:r>
            <a:endParaRPr lang="es-ES" altLang="es-PE" sz="1200">
              <a:solidFill>
                <a:srgbClr val="000066"/>
              </a:solidFill>
            </a:endParaRPr>
          </a:p>
        </p:txBody>
      </p:sp>
      <p:sp>
        <p:nvSpPr>
          <p:cNvPr id="38922" name="AutoShape 52"/>
          <p:cNvSpPr>
            <a:spLocks noChangeArrowheads="1"/>
          </p:cNvSpPr>
          <p:nvPr/>
        </p:nvSpPr>
        <p:spPr bwMode="auto">
          <a:xfrm>
            <a:off x="179388" y="6165850"/>
            <a:ext cx="1008062" cy="358775"/>
          </a:xfrm>
          <a:prstGeom prst="flowChartAlternateProcess">
            <a:avLst/>
          </a:prstGeom>
          <a:solidFill>
            <a:srgbClr val="FFFF00"/>
          </a:solidFill>
          <a:ln w="9525">
            <a:solidFill>
              <a:srgbClr val="FFFF00"/>
            </a:solidFill>
            <a:miter lim="800000"/>
            <a:headEnd/>
            <a:tailEnd/>
          </a:ln>
        </p:spPr>
        <p:txBody>
          <a:bodyPr wrap="none" anchor="ctr"/>
          <a:lstStyle/>
          <a:p>
            <a:pPr algn="ctr" eaLnBrk="1" hangingPunct="1"/>
            <a:r>
              <a:rPr lang="es-PE" altLang="es-PE" sz="1200">
                <a:solidFill>
                  <a:srgbClr val="000066"/>
                </a:solidFill>
                <a:hlinkClick r:id="rId4" action="ppaction://hlinksldjump"/>
              </a:rPr>
              <a:t>Detalle</a:t>
            </a:r>
          </a:p>
          <a:p>
            <a:pPr algn="ctr" eaLnBrk="1" hangingPunct="1"/>
            <a:r>
              <a:rPr lang="es-PE" altLang="es-PE" sz="1200">
                <a:solidFill>
                  <a:srgbClr val="000066"/>
                </a:solidFill>
                <a:hlinkClick r:id="rId4" action="ppaction://hlinksldjump"/>
              </a:rPr>
              <a:t>tareas</a:t>
            </a:r>
            <a:endParaRPr lang="es-ES" altLang="es-PE" sz="1200">
              <a:solidFill>
                <a:srgbClr val="000066"/>
              </a:solidFill>
            </a:endParaRPr>
          </a:p>
        </p:txBody>
      </p:sp>
      <p:grpSp>
        <p:nvGrpSpPr>
          <p:cNvPr id="38923" name="Group 53"/>
          <p:cNvGrpSpPr>
            <a:grpSpLocks/>
          </p:cNvGrpSpPr>
          <p:nvPr/>
        </p:nvGrpSpPr>
        <p:grpSpPr bwMode="auto">
          <a:xfrm>
            <a:off x="3779838" y="2532063"/>
            <a:ext cx="963612" cy="1152525"/>
            <a:chOff x="2925" y="1389"/>
            <a:chExt cx="607" cy="726"/>
          </a:xfrm>
        </p:grpSpPr>
        <p:sp>
          <p:nvSpPr>
            <p:cNvPr id="38947" name="Rectangle 54"/>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Definición de la Organización del Proyecto</a:t>
              </a:r>
              <a:endParaRPr lang="es-ES" altLang="es-PE" sz="1000">
                <a:solidFill>
                  <a:srgbClr val="000066"/>
                </a:solidFill>
              </a:endParaRPr>
            </a:p>
          </p:txBody>
        </p:sp>
        <p:sp>
          <p:nvSpPr>
            <p:cNvPr id="38948" name="Rectangle 55"/>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endParaRPr>
            </a:p>
            <a:p>
              <a:pPr algn="ctr" eaLnBrk="1" hangingPunct="1">
                <a:buFont typeface="Wingdings 3" pitchFamily="18" charset="2"/>
                <a:buNone/>
              </a:pPr>
              <a:r>
                <a:rPr lang="es-PE" altLang="es-PE" sz="800" b="1">
                  <a:solidFill>
                    <a:srgbClr val="000066"/>
                  </a:solidFill>
                </a:rPr>
                <a:t>(3) Analista Funcional</a:t>
              </a:r>
              <a:endParaRPr lang="es-ES" altLang="es-PE" sz="800" b="1">
                <a:solidFill>
                  <a:srgbClr val="000066"/>
                </a:solidFill>
              </a:endParaRPr>
            </a:p>
            <a:p>
              <a:pPr algn="ctr" eaLnBrk="1" hangingPunct="1"/>
              <a:endParaRPr lang="es-ES" altLang="es-PE" sz="800" b="1">
                <a:solidFill>
                  <a:srgbClr val="000066"/>
                </a:solidFill>
              </a:endParaRPr>
            </a:p>
          </p:txBody>
        </p:sp>
        <p:sp>
          <p:nvSpPr>
            <p:cNvPr id="38949" name="Rectangle 56"/>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grpSp>
        <p:nvGrpSpPr>
          <p:cNvPr id="38924" name="Group 57"/>
          <p:cNvGrpSpPr>
            <a:grpSpLocks/>
          </p:cNvGrpSpPr>
          <p:nvPr/>
        </p:nvGrpSpPr>
        <p:grpSpPr bwMode="auto">
          <a:xfrm>
            <a:off x="4992688" y="2549525"/>
            <a:ext cx="963612" cy="1152525"/>
            <a:chOff x="2925" y="1389"/>
            <a:chExt cx="607" cy="726"/>
          </a:xfrm>
        </p:grpSpPr>
        <p:sp>
          <p:nvSpPr>
            <p:cNvPr id="38944" name="Rectangle 58"/>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Elaboración de los planes de soporte</a:t>
              </a:r>
              <a:endParaRPr lang="es-ES" altLang="es-PE" sz="1000">
                <a:solidFill>
                  <a:srgbClr val="000066"/>
                </a:solidFill>
              </a:endParaRPr>
            </a:p>
          </p:txBody>
        </p:sp>
        <p:sp>
          <p:nvSpPr>
            <p:cNvPr id="38945" name="Rectangle 5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rPr>
                <a:t>(4) Jefe de Proyecto</a:t>
              </a:r>
              <a:endParaRPr lang="es-ES" altLang="es-PE" sz="800" b="1">
                <a:solidFill>
                  <a:srgbClr val="000066"/>
                </a:solidFill>
              </a:endParaRPr>
            </a:p>
          </p:txBody>
        </p:sp>
        <p:sp>
          <p:nvSpPr>
            <p:cNvPr id="38946" name="Rectangle 6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cxnSp>
        <p:nvCxnSpPr>
          <p:cNvPr id="38925" name="AutoShape 61"/>
          <p:cNvCxnSpPr>
            <a:cxnSpLocks noChangeShapeType="1"/>
          </p:cNvCxnSpPr>
          <p:nvPr/>
        </p:nvCxnSpPr>
        <p:spPr bwMode="auto">
          <a:xfrm>
            <a:off x="3522663" y="3046413"/>
            <a:ext cx="260350" cy="0"/>
          </a:xfrm>
          <a:prstGeom prst="straightConnector1">
            <a:avLst/>
          </a:prstGeom>
          <a:noFill/>
          <a:ln w="9525">
            <a:solidFill>
              <a:srgbClr val="000066"/>
            </a:solidFill>
            <a:round/>
            <a:headEnd/>
            <a:tailEnd type="triangle" w="med" len="med"/>
          </a:ln>
        </p:spPr>
      </p:cxnSp>
      <p:cxnSp>
        <p:nvCxnSpPr>
          <p:cNvPr id="38926" name="AutoShape 62"/>
          <p:cNvCxnSpPr>
            <a:cxnSpLocks noChangeShapeType="1"/>
          </p:cNvCxnSpPr>
          <p:nvPr/>
        </p:nvCxnSpPr>
        <p:spPr bwMode="auto">
          <a:xfrm>
            <a:off x="4733925" y="3068638"/>
            <a:ext cx="260350" cy="0"/>
          </a:xfrm>
          <a:prstGeom prst="straightConnector1">
            <a:avLst/>
          </a:prstGeom>
          <a:noFill/>
          <a:ln w="9525">
            <a:solidFill>
              <a:srgbClr val="000066"/>
            </a:solidFill>
            <a:round/>
            <a:headEnd/>
            <a:tailEnd type="triangle" w="med" len="med"/>
          </a:ln>
        </p:spPr>
      </p:cxnSp>
      <p:grpSp>
        <p:nvGrpSpPr>
          <p:cNvPr id="38927" name="Group 87"/>
          <p:cNvGrpSpPr>
            <a:grpSpLocks/>
          </p:cNvGrpSpPr>
          <p:nvPr/>
        </p:nvGrpSpPr>
        <p:grpSpPr bwMode="auto">
          <a:xfrm>
            <a:off x="6197600" y="4067175"/>
            <a:ext cx="1177925" cy="1774825"/>
            <a:chOff x="4830" y="2523"/>
            <a:chExt cx="742" cy="1118"/>
          </a:xfrm>
        </p:grpSpPr>
        <p:cxnSp>
          <p:nvCxnSpPr>
            <p:cNvPr id="38937" name="AutoShape 42"/>
            <p:cNvCxnSpPr>
              <a:cxnSpLocks noChangeShapeType="1"/>
            </p:cNvCxnSpPr>
            <p:nvPr/>
          </p:nvCxnSpPr>
          <p:spPr bwMode="auto">
            <a:xfrm>
              <a:off x="5189" y="3085"/>
              <a:ext cx="0" cy="90"/>
            </a:xfrm>
            <a:prstGeom prst="straightConnector1">
              <a:avLst/>
            </a:prstGeom>
            <a:noFill/>
            <a:ln w="9525">
              <a:solidFill>
                <a:schemeClr val="tx1"/>
              </a:solidFill>
              <a:round/>
              <a:headEnd/>
              <a:tailEnd type="triangle" w="med" len="med"/>
            </a:ln>
          </p:spPr>
        </p:cxnSp>
        <p:grpSp>
          <p:nvGrpSpPr>
            <p:cNvPr id="38938" name="Group 79"/>
            <p:cNvGrpSpPr>
              <a:grpSpLocks/>
            </p:cNvGrpSpPr>
            <p:nvPr/>
          </p:nvGrpSpPr>
          <p:grpSpPr bwMode="auto">
            <a:xfrm>
              <a:off x="4830" y="2523"/>
              <a:ext cx="696" cy="483"/>
              <a:chOff x="4405" y="2523"/>
              <a:chExt cx="696" cy="483"/>
            </a:xfrm>
          </p:grpSpPr>
          <p:sp>
            <p:nvSpPr>
              <p:cNvPr id="38942" name="Rectangle 37"/>
              <p:cNvSpPr>
                <a:spLocks noChangeArrowheads="1"/>
              </p:cNvSpPr>
              <p:nvPr/>
            </p:nvSpPr>
            <p:spPr bwMode="auto">
              <a:xfrm>
                <a:off x="4405" y="2886"/>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Plan del Proyecto</a:t>
                </a:r>
                <a:endParaRPr lang="es-ES" altLang="es-PE" sz="800" b="1">
                  <a:solidFill>
                    <a:srgbClr val="000066"/>
                  </a:solidFill>
                </a:endParaRPr>
              </a:p>
            </p:txBody>
          </p:sp>
          <p:pic>
            <p:nvPicPr>
              <p:cNvPr id="38943" name="Picture 70"/>
              <p:cNvPicPr>
                <a:picLocks noChangeAspect="1" noChangeArrowheads="1"/>
              </p:cNvPicPr>
              <p:nvPr/>
            </p:nvPicPr>
            <p:blipFill>
              <a:blip r:embed="rId5"/>
              <a:srcRect/>
              <a:stretch>
                <a:fillRect/>
              </a:stretch>
            </p:blipFill>
            <p:spPr bwMode="auto">
              <a:xfrm>
                <a:off x="4513" y="2523"/>
                <a:ext cx="499" cy="354"/>
              </a:xfrm>
              <a:prstGeom prst="rect">
                <a:avLst/>
              </a:prstGeom>
              <a:noFill/>
              <a:ln w="9525">
                <a:noFill/>
                <a:miter lim="800000"/>
                <a:headEnd/>
                <a:tailEnd/>
              </a:ln>
            </p:spPr>
          </p:pic>
        </p:grpSp>
        <p:grpSp>
          <p:nvGrpSpPr>
            <p:cNvPr id="38939" name="Group 86"/>
            <p:cNvGrpSpPr>
              <a:grpSpLocks/>
            </p:cNvGrpSpPr>
            <p:nvPr/>
          </p:nvGrpSpPr>
          <p:grpSpPr bwMode="auto">
            <a:xfrm>
              <a:off x="4876" y="3173"/>
              <a:ext cx="696" cy="468"/>
              <a:chOff x="4876" y="3173"/>
              <a:chExt cx="696" cy="468"/>
            </a:xfrm>
          </p:grpSpPr>
          <p:pic>
            <p:nvPicPr>
              <p:cNvPr id="38940" name="Picture 73"/>
              <p:cNvPicPr>
                <a:picLocks noChangeAspect="1" noChangeArrowheads="1"/>
              </p:cNvPicPr>
              <p:nvPr/>
            </p:nvPicPr>
            <p:blipFill>
              <a:blip r:embed="rId2"/>
              <a:srcRect/>
              <a:stretch>
                <a:fillRect/>
              </a:stretch>
            </p:blipFill>
            <p:spPr bwMode="auto">
              <a:xfrm>
                <a:off x="5008" y="3173"/>
                <a:ext cx="397" cy="341"/>
              </a:xfrm>
              <a:prstGeom prst="rect">
                <a:avLst/>
              </a:prstGeom>
              <a:noFill/>
              <a:ln w="9525" algn="ctr">
                <a:noFill/>
                <a:miter lim="800000"/>
                <a:headEnd/>
                <a:tailEnd/>
              </a:ln>
            </p:spPr>
          </p:pic>
          <p:sp>
            <p:nvSpPr>
              <p:cNvPr id="38941" name="Rectangle 74"/>
              <p:cNvSpPr>
                <a:spLocks noChangeArrowheads="1"/>
              </p:cNvSpPr>
              <p:nvPr/>
            </p:nvSpPr>
            <p:spPr bwMode="auto">
              <a:xfrm>
                <a:off x="4876" y="3521"/>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grpSp>
      <p:grpSp>
        <p:nvGrpSpPr>
          <p:cNvPr id="38928" name="Group 75"/>
          <p:cNvGrpSpPr>
            <a:grpSpLocks/>
          </p:cNvGrpSpPr>
          <p:nvPr/>
        </p:nvGrpSpPr>
        <p:grpSpPr bwMode="auto">
          <a:xfrm>
            <a:off x="390525" y="2952750"/>
            <a:ext cx="719138" cy="700088"/>
            <a:chOff x="2406" y="2206"/>
            <a:chExt cx="589" cy="579"/>
          </a:xfrm>
        </p:grpSpPr>
        <p:pic>
          <p:nvPicPr>
            <p:cNvPr id="38935" name="Picture 76"/>
            <p:cNvPicPr>
              <a:picLocks noChangeAspect="1" noChangeArrowheads="1"/>
            </p:cNvPicPr>
            <p:nvPr/>
          </p:nvPicPr>
          <p:blipFill>
            <a:blip r:embed="rId5"/>
            <a:srcRect/>
            <a:stretch>
              <a:fillRect/>
            </a:stretch>
          </p:blipFill>
          <p:spPr bwMode="auto">
            <a:xfrm>
              <a:off x="2450" y="2206"/>
              <a:ext cx="499" cy="354"/>
            </a:xfrm>
            <a:prstGeom prst="rect">
              <a:avLst/>
            </a:prstGeom>
            <a:noFill/>
            <a:ln w="9525">
              <a:noFill/>
              <a:miter lim="800000"/>
              <a:headEnd/>
              <a:tailEnd/>
            </a:ln>
          </p:spPr>
        </p:pic>
        <p:sp>
          <p:nvSpPr>
            <p:cNvPr id="38936" name="Rectangle 77"/>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grpSp>
        <p:nvGrpSpPr>
          <p:cNvPr id="38929" name="Group 81"/>
          <p:cNvGrpSpPr>
            <a:grpSpLocks/>
          </p:cNvGrpSpPr>
          <p:nvPr/>
        </p:nvGrpSpPr>
        <p:grpSpPr bwMode="auto">
          <a:xfrm>
            <a:off x="6227763" y="2565400"/>
            <a:ext cx="963612" cy="1152525"/>
            <a:chOff x="2925" y="1389"/>
            <a:chExt cx="607" cy="726"/>
          </a:xfrm>
        </p:grpSpPr>
        <p:sp>
          <p:nvSpPr>
            <p:cNvPr id="38932" name="Rectangle 82"/>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Revisión y ajustes</a:t>
              </a:r>
              <a:endParaRPr lang="es-ES" altLang="es-PE" sz="1000">
                <a:solidFill>
                  <a:srgbClr val="000066"/>
                </a:solidFill>
              </a:endParaRPr>
            </a:p>
          </p:txBody>
        </p:sp>
        <p:sp>
          <p:nvSpPr>
            <p:cNvPr id="38933" name="Rectangle 83"/>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rPr>
                <a:t>(6) Analista de Calidad</a:t>
              </a:r>
              <a:endParaRPr lang="es-ES" altLang="es-PE" sz="800" b="1">
                <a:solidFill>
                  <a:srgbClr val="000066"/>
                </a:solidFill>
              </a:endParaRPr>
            </a:p>
          </p:txBody>
        </p:sp>
        <p:sp>
          <p:nvSpPr>
            <p:cNvPr id="38934" name="Rectangle 84"/>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cxnSp>
        <p:nvCxnSpPr>
          <p:cNvPr id="38930" name="AutoShape 85"/>
          <p:cNvCxnSpPr>
            <a:cxnSpLocks noChangeShapeType="1"/>
          </p:cNvCxnSpPr>
          <p:nvPr/>
        </p:nvCxnSpPr>
        <p:spPr bwMode="auto">
          <a:xfrm>
            <a:off x="5970588" y="3079750"/>
            <a:ext cx="260350" cy="0"/>
          </a:xfrm>
          <a:prstGeom prst="straightConnector1">
            <a:avLst/>
          </a:prstGeom>
          <a:noFill/>
          <a:ln w="9525">
            <a:solidFill>
              <a:srgbClr val="000066"/>
            </a:solidFill>
            <a:round/>
            <a:headEnd/>
            <a:tailEnd type="triangle" w="med" len="med"/>
          </a:ln>
        </p:spPr>
      </p:cxnSp>
      <p:sp>
        <p:nvSpPr>
          <p:cNvPr id="38931" name="Line 88"/>
          <p:cNvSpPr>
            <a:spLocks noChangeShapeType="1"/>
          </p:cNvSpPr>
          <p:nvPr/>
        </p:nvSpPr>
        <p:spPr bwMode="auto">
          <a:xfrm>
            <a:off x="6732588" y="3716338"/>
            <a:ext cx="0" cy="360362"/>
          </a:xfrm>
          <a:prstGeom prst="line">
            <a:avLst/>
          </a:prstGeom>
          <a:noFill/>
          <a:ln w="9525">
            <a:solidFill>
              <a:schemeClr val="tx1"/>
            </a:solidFill>
            <a:round/>
            <a:headEnd/>
            <a:tailEnd type="triangle" w="med" len="med"/>
          </a:ln>
        </p:spPr>
        <p:txBody>
          <a:bodyPr/>
          <a:lstStyle/>
          <a:p>
            <a:endParaRPr lang="es-PE"/>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0" name="Group 420"/>
          <p:cNvGraphicFramePr>
            <a:graphicFrameLocks noGrp="1"/>
          </p:cNvGraphicFramePr>
          <p:nvPr>
            <p:ph/>
          </p:nvPr>
        </p:nvGraphicFramePr>
        <p:xfrm>
          <a:off x="146050" y="1393825"/>
          <a:ext cx="8818563" cy="5100639"/>
        </p:xfrm>
        <a:graphic>
          <a:graphicData uri="http://schemas.openxmlformats.org/drawingml/2006/table">
            <a:tbl>
              <a:tblPr/>
              <a:tblGrid>
                <a:gridCol w="390525"/>
                <a:gridCol w="1368425"/>
                <a:gridCol w="1493838"/>
                <a:gridCol w="3687762"/>
                <a:gridCol w="1878013"/>
              </a:tblGrid>
              <a:tr h="5182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Rol del Responsable</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Nombre de la Tarea</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Descripción de la Tarea</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Herramientas</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28575" cap="flat" cmpd="sng" algn="ctr">
                      <a:solidFill>
                        <a:srgbClr val="FFFF43"/>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r>
              <a:tr h="143359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1</a:t>
                      </a:r>
                      <a:endParaRPr kumimoji="0" lang="es-ES" altLang="es-PE" sz="1100" b="0" i="0" u="none" strike="noStrike" cap="none" normalizeH="0" baseline="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Jefe de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Definir alcance del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100" b="0" i="0" u="none" strike="noStrike" cap="none" normalizeH="0" baseline="0" dirty="0" smtClean="0">
                          <a:ln>
                            <a:noFill/>
                          </a:ln>
                          <a:solidFill>
                            <a:srgbClr val="000066"/>
                          </a:solidFill>
                          <a:effectLst/>
                          <a:latin typeface="Arial" charset="0"/>
                        </a:rPr>
                        <a:t>LMR</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42706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2</a:t>
                      </a:r>
                      <a:endParaRPr kumimoji="0" lang="es-ES" altLang="es-PE" sz="1100" b="0" i="0" u="none" strike="noStrike" cap="none" normalizeH="0" baseline="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Elaboración de cronograma</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Primero se genera el cronograma detallado tomando como base la plantilla predefinida. </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 de cronograma de proyecto </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82872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dirty="0" smtClean="0">
                          <a:ln>
                            <a:noFill/>
                          </a:ln>
                          <a:solidFill>
                            <a:srgbClr val="000066"/>
                          </a:solidFill>
                          <a:effectLst/>
                          <a:latin typeface="Arial" charset="0"/>
                        </a:rPr>
                        <a:t>3</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Analista Funcional</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Definición de la organización del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dirty="0" smtClean="0">
                          <a:ln>
                            <a:noFill/>
                          </a:ln>
                          <a:solidFill>
                            <a:srgbClr val="000066"/>
                          </a:solidFill>
                          <a:effectLst/>
                          <a:latin typeface="Arial" charset="0"/>
                        </a:rPr>
                        <a:t>Definición de los responsables de la ejecución del proyecto. Además de mapear los procesos del MRPL comprometido por el proyecto</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Sección del Plan de Gestión del Proyecto</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109739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dirty="0" smtClean="0">
                          <a:ln>
                            <a:noFill/>
                          </a:ln>
                          <a:solidFill>
                            <a:srgbClr val="000066"/>
                          </a:solidFill>
                          <a:effectLst/>
                          <a:latin typeface="Arial" charset="0"/>
                        </a:rPr>
                        <a:t>4</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Elaboración de los planes de soporte</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Se definen los planes de soporte: gestión de riesgos, gestión de comunicaciones, gestión de la configuración, gestión de requerimientos de cambios, gestión de calidad, gestión de seguimiento del proyecto, gestión del cronograma y otros.</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Secciones de la plantilla Plan de Gestión del Proyecto</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7956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5</a:t>
                      </a: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Analista de Calidad</a:t>
                      </a:r>
                      <a:endParaRPr kumimoji="0" lang="en-US" altLang="es-PE" sz="1100" b="0" i="0" u="none" strike="noStrike" cap="none" normalizeH="0" baseline="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Revisión y Ajustes</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En esta etapa el Analista de Calidad revisa el Plan del Proyecto conjuntamente con el Jefe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 quedando evidenciado en acta de reunión incluyendo las observaciones identificadas.</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acta de reunión externa</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r>
            </a:tbl>
          </a:graphicData>
        </a:graphic>
      </p:graphicFrame>
      <p:sp>
        <p:nvSpPr>
          <p:cNvPr id="39986" name="Text Box 399"/>
          <p:cNvSpPr txBox="1">
            <a:spLocks noChangeArrowheads="1"/>
          </p:cNvSpPr>
          <p:nvPr/>
        </p:nvSpPr>
        <p:spPr bwMode="auto">
          <a:xfrm>
            <a:off x="323850" y="620713"/>
            <a:ext cx="7612063" cy="579437"/>
          </a:xfrm>
          <a:prstGeom prst="rect">
            <a:avLst/>
          </a:prstGeom>
          <a:noFill/>
          <a:ln w="9525">
            <a:noFill/>
            <a:miter lim="800000"/>
            <a:headEnd/>
            <a:tailEnd/>
          </a:ln>
        </p:spPr>
        <p:txBody>
          <a:bodyPr>
            <a:spAutoFit/>
          </a:bodyPr>
          <a:lstStyle/>
          <a:p>
            <a:pPr eaLnBrk="1" hangingPunct="1"/>
            <a:r>
              <a:rPr lang="es-PE" altLang="es-PE" sz="3200">
                <a:solidFill>
                  <a:srgbClr val="002060"/>
                </a:solidFill>
              </a:rPr>
              <a:t>Tareas de la Actividad de Planeamiento</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539750" y="1557338"/>
            <a:ext cx="8775700" cy="3732212"/>
          </a:xfrm>
          <a:prstGeom prst="rect">
            <a:avLst/>
          </a:prstGeom>
          <a:noFill/>
          <a:ln w="9525">
            <a:noFill/>
            <a:miter lim="800000"/>
            <a:headEnd/>
            <a:tailEnd/>
          </a:ln>
        </p:spPr>
        <p:txBody>
          <a:bodyPr>
            <a:spAutoFit/>
          </a:bodyPr>
          <a:lstStyle/>
          <a:p>
            <a:pPr eaLnBrk="1" hangingPunct="1"/>
            <a:r>
              <a:rPr lang="en-US" altLang="es-PE" sz="4800" dirty="0">
                <a:solidFill>
                  <a:srgbClr val="000066"/>
                </a:solidFill>
              </a:rPr>
              <a:t>5. Proceso de Gestión de Proyectos</a:t>
            </a:r>
            <a:endParaRPr lang="es-PE" altLang="es-PE" sz="4800" dirty="0">
              <a:solidFill>
                <a:srgbClr val="000066"/>
              </a:solidFill>
            </a:endParaRPr>
          </a:p>
          <a:p>
            <a:pPr marL="709613" lvl="1" eaLnBrk="1" hangingPunct="1">
              <a:spcBef>
                <a:spcPct val="50000"/>
              </a:spcBef>
            </a:pPr>
            <a:r>
              <a:rPr lang="es-PE" altLang="es-PE" sz="4800" dirty="0" smtClean="0">
                <a:solidFill>
                  <a:srgbClr val="000066"/>
                </a:solidFill>
              </a:rPr>
              <a:t>5.4 </a:t>
            </a:r>
            <a:r>
              <a:rPr lang="es-PE" altLang="es-PE" sz="4800" dirty="0">
                <a:solidFill>
                  <a:srgbClr val="000066"/>
                </a:solidFill>
              </a:rPr>
              <a:t>Actividades</a:t>
            </a:r>
            <a:endParaRPr lang="en-US" altLang="es-PE" sz="4800" dirty="0">
              <a:solidFill>
                <a:srgbClr val="000066"/>
              </a:solidFill>
            </a:endParaRPr>
          </a:p>
          <a:p>
            <a:pPr>
              <a:lnSpc>
                <a:spcPts val="5600"/>
              </a:lnSpc>
              <a:spcBef>
                <a:spcPct val="50000"/>
              </a:spcBef>
            </a:pPr>
            <a:r>
              <a:rPr lang="en-US" altLang="es-PE" sz="4800" dirty="0">
                <a:solidFill>
                  <a:schemeClr val="bg1"/>
                </a:solidFill>
                <a:ea typeface="ＭＳ Ｐゴシック" pitchFamily="-92"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fade">
                                      <p:cBhvr>
                                        <p:cTn id="7" dur="1000"/>
                                        <p:tgtEl>
                                          <p:spTgt spid="10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295275" y="187325"/>
            <a:ext cx="7634288"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y Control</a:t>
            </a:r>
            <a:endParaRPr lang="es-ES" altLang="es-PE" sz="3200" b="1">
              <a:solidFill>
                <a:srgbClr val="002060"/>
              </a:solidFill>
            </a:endParaRPr>
          </a:p>
        </p:txBody>
      </p:sp>
      <p:sp>
        <p:nvSpPr>
          <p:cNvPr id="43011" name="AutoShape 16"/>
          <p:cNvSpPr>
            <a:spLocks noChangeArrowheads="1"/>
          </p:cNvSpPr>
          <p:nvPr/>
        </p:nvSpPr>
        <p:spPr bwMode="auto">
          <a:xfrm>
            <a:off x="7275513" y="6165850"/>
            <a:ext cx="1008062"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43012" name="AutoShape 29"/>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3" action="ppaction://hlinksldjump"/>
              </a:rPr>
              <a:t>Detalle actividades</a:t>
            </a:r>
            <a:endParaRPr lang="es-ES" altLang="es-PE" sz="1200">
              <a:solidFill>
                <a:srgbClr val="000066"/>
              </a:solidFill>
            </a:endParaRPr>
          </a:p>
        </p:txBody>
      </p:sp>
      <p:sp>
        <p:nvSpPr>
          <p:cNvPr id="43013" name="AutoShape 94"/>
          <p:cNvSpPr>
            <a:spLocks noChangeArrowheads="1"/>
          </p:cNvSpPr>
          <p:nvPr/>
        </p:nvSpPr>
        <p:spPr bwMode="auto">
          <a:xfrm rot="-8008787">
            <a:off x="7740650" y="3213100"/>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a:p>
        </p:txBody>
      </p:sp>
      <p:grpSp>
        <p:nvGrpSpPr>
          <p:cNvPr id="43014" name="Group 103"/>
          <p:cNvGrpSpPr>
            <a:grpSpLocks/>
          </p:cNvGrpSpPr>
          <p:nvPr/>
        </p:nvGrpSpPr>
        <p:grpSpPr bwMode="auto">
          <a:xfrm>
            <a:off x="8220075" y="3154363"/>
            <a:ext cx="1104900" cy="706437"/>
            <a:chOff x="-23" y="1776"/>
            <a:chExt cx="696" cy="445"/>
          </a:xfrm>
        </p:grpSpPr>
        <p:sp>
          <p:nvSpPr>
            <p:cNvPr id="43066" name="Rectangle 104"/>
            <p:cNvSpPr>
              <a:spLocks noChangeArrowheads="1"/>
            </p:cNvSpPr>
            <p:nvPr/>
          </p:nvSpPr>
          <p:spPr bwMode="auto">
            <a:xfrm>
              <a:off x="-23" y="2039"/>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pic>
          <p:nvPicPr>
            <p:cNvPr id="43067" name="Picture 105"/>
            <p:cNvPicPr>
              <a:picLocks noChangeAspect="1" noChangeArrowheads="1"/>
            </p:cNvPicPr>
            <p:nvPr/>
          </p:nvPicPr>
          <p:blipFill>
            <a:blip r:embed="rId4"/>
            <a:srcRect/>
            <a:stretch>
              <a:fillRect/>
            </a:stretch>
          </p:blipFill>
          <p:spPr bwMode="auto">
            <a:xfrm>
              <a:off x="152" y="1776"/>
              <a:ext cx="330" cy="266"/>
            </a:xfrm>
            <a:prstGeom prst="rect">
              <a:avLst/>
            </a:prstGeom>
            <a:noFill/>
            <a:ln w="9525">
              <a:noFill/>
              <a:miter lim="800000"/>
              <a:headEnd/>
              <a:tailEnd/>
            </a:ln>
          </p:spPr>
        </p:pic>
      </p:grpSp>
      <p:pic>
        <p:nvPicPr>
          <p:cNvPr id="43015" name="Picture 107"/>
          <p:cNvPicPr>
            <a:picLocks noChangeAspect="1" noChangeArrowheads="1"/>
          </p:cNvPicPr>
          <p:nvPr/>
        </p:nvPicPr>
        <p:blipFill>
          <a:blip r:embed="rId5"/>
          <a:srcRect/>
          <a:stretch>
            <a:fillRect/>
          </a:stretch>
        </p:blipFill>
        <p:spPr bwMode="auto">
          <a:xfrm>
            <a:off x="8389938" y="4124325"/>
            <a:ext cx="792162" cy="457200"/>
          </a:xfrm>
          <a:prstGeom prst="rect">
            <a:avLst/>
          </a:prstGeom>
          <a:noFill/>
          <a:ln w="9525">
            <a:noFill/>
            <a:miter lim="800000"/>
            <a:headEnd/>
            <a:tailEnd/>
          </a:ln>
        </p:spPr>
      </p:pic>
      <p:sp>
        <p:nvSpPr>
          <p:cNvPr id="43016" name="Rectangle 108"/>
          <p:cNvSpPr>
            <a:spLocks noChangeArrowheads="1"/>
          </p:cNvSpPr>
          <p:nvPr/>
        </p:nvSpPr>
        <p:spPr bwMode="auto">
          <a:xfrm>
            <a:off x="8318500" y="4606925"/>
            <a:ext cx="935038" cy="19050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Cierre</a:t>
            </a:r>
            <a:endParaRPr lang="es-ES" altLang="es-PE" sz="800" b="1">
              <a:solidFill>
                <a:srgbClr val="000066"/>
              </a:solidFill>
            </a:endParaRPr>
          </a:p>
        </p:txBody>
      </p:sp>
      <p:cxnSp>
        <p:nvCxnSpPr>
          <p:cNvPr id="43017" name="AutoShape 109"/>
          <p:cNvCxnSpPr>
            <a:cxnSpLocks noChangeShapeType="1"/>
            <a:stCxn id="43066" idx="2"/>
          </p:cNvCxnSpPr>
          <p:nvPr/>
        </p:nvCxnSpPr>
        <p:spPr bwMode="auto">
          <a:xfrm>
            <a:off x="8772525" y="3860800"/>
            <a:ext cx="14288" cy="263525"/>
          </a:xfrm>
          <a:prstGeom prst="straightConnector1">
            <a:avLst/>
          </a:prstGeom>
          <a:noFill/>
          <a:ln w="9525">
            <a:solidFill>
              <a:schemeClr val="tx1"/>
            </a:solidFill>
            <a:round/>
            <a:headEnd/>
            <a:tailEnd type="triangle" w="med" len="med"/>
          </a:ln>
        </p:spPr>
      </p:cxnSp>
      <p:pic>
        <p:nvPicPr>
          <p:cNvPr id="43018" name="Picture 110"/>
          <p:cNvPicPr>
            <a:picLocks noChangeAspect="1" noChangeArrowheads="1"/>
          </p:cNvPicPr>
          <p:nvPr/>
        </p:nvPicPr>
        <p:blipFill>
          <a:blip r:embed="rId5"/>
          <a:srcRect/>
          <a:stretch>
            <a:fillRect/>
          </a:stretch>
        </p:blipFill>
        <p:spPr bwMode="auto">
          <a:xfrm>
            <a:off x="0" y="3162300"/>
            <a:ext cx="792163" cy="457200"/>
          </a:xfrm>
          <a:prstGeom prst="rect">
            <a:avLst/>
          </a:prstGeom>
          <a:noFill/>
          <a:ln w="9525">
            <a:noFill/>
            <a:miter lim="800000"/>
            <a:headEnd/>
            <a:tailEnd/>
          </a:ln>
        </p:spPr>
      </p:pic>
      <p:sp>
        <p:nvSpPr>
          <p:cNvPr id="43019" name="Rectangle 111"/>
          <p:cNvSpPr>
            <a:spLocks noChangeArrowheads="1"/>
          </p:cNvSpPr>
          <p:nvPr/>
        </p:nvSpPr>
        <p:spPr bwMode="auto">
          <a:xfrm>
            <a:off x="-71438" y="3594100"/>
            <a:ext cx="935038" cy="19050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Planificación</a:t>
            </a:r>
            <a:endParaRPr lang="es-ES" altLang="es-PE" sz="800" b="1">
              <a:solidFill>
                <a:srgbClr val="000066"/>
              </a:solidFill>
            </a:endParaRPr>
          </a:p>
        </p:txBody>
      </p:sp>
      <p:grpSp>
        <p:nvGrpSpPr>
          <p:cNvPr id="43020" name="Group 112"/>
          <p:cNvGrpSpPr>
            <a:grpSpLocks/>
          </p:cNvGrpSpPr>
          <p:nvPr/>
        </p:nvGrpSpPr>
        <p:grpSpPr bwMode="auto">
          <a:xfrm>
            <a:off x="468313" y="3935413"/>
            <a:ext cx="935037" cy="1027112"/>
            <a:chOff x="2406" y="2206"/>
            <a:chExt cx="589" cy="647"/>
          </a:xfrm>
        </p:grpSpPr>
        <p:pic>
          <p:nvPicPr>
            <p:cNvPr id="43064" name="Picture 113"/>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5" name="Rectangle 114"/>
            <p:cNvSpPr>
              <a:spLocks noChangeArrowheads="1"/>
            </p:cNvSpPr>
            <p:nvPr/>
          </p:nvSpPr>
          <p:spPr bwMode="auto">
            <a:xfrm>
              <a:off x="2406" y="2547"/>
              <a:ext cx="589" cy="30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Acta de reunión de inicio del proyecto</a:t>
              </a:r>
              <a:endParaRPr lang="es-ES" altLang="es-PE" sz="800" b="1">
                <a:solidFill>
                  <a:srgbClr val="000066"/>
                </a:solidFill>
              </a:endParaRPr>
            </a:p>
          </p:txBody>
        </p:sp>
      </p:grpSp>
      <p:grpSp>
        <p:nvGrpSpPr>
          <p:cNvPr id="43021" name="Group 116"/>
          <p:cNvGrpSpPr>
            <a:grpSpLocks/>
          </p:cNvGrpSpPr>
          <p:nvPr/>
        </p:nvGrpSpPr>
        <p:grpSpPr bwMode="auto">
          <a:xfrm>
            <a:off x="468313" y="2154238"/>
            <a:ext cx="935037" cy="830262"/>
            <a:chOff x="2406" y="2206"/>
            <a:chExt cx="589" cy="523"/>
          </a:xfrm>
        </p:grpSpPr>
        <p:pic>
          <p:nvPicPr>
            <p:cNvPr id="43062" name="Picture 117"/>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3" name="Rectangle 118"/>
            <p:cNvSpPr>
              <a:spLocks noChangeArrowheads="1"/>
            </p:cNvSpPr>
            <p:nvPr/>
          </p:nvSpPr>
          <p:spPr bwMode="auto">
            <a:xfrm>
              <a:off x="2406" y="2547"/>
              <a:ext cx="589"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Plan del Proyecto</a:t>
              </a:r>
              <a:endParaRPr lang="es-ES" altLang="es-PE" sz="800" b="1">
                <a:solidFill>
                  <a:srgbClr val="000066"/>
                </a:solidFill>
              </a:endParaRPr>
            </a:p>
          </p:txBody>
        </p:sp>
      </p:grpSp>
      <p:cxnSp>
        <p:nvCxnSpPr>
          <p:cNvPr id="43022" name="AutoShape 120"/>
          <p:cNvCxnSpPr>
            <a:cxnSpLocks noChangeShapeType="1"/>
            <a:stCxn id="43019" idx="2"/>
          </p:cNvCxnSpPr>
          <p:nvPr/>
        </p:nvCxnSpPr>
        <p:spPr bwMode="auto">
          <a:xfrm rot="16200000" flipH="1">
            <a:off x="251619" y="3929856"/>
            <a:ext cx="431800" cy="141288"/>
          </a:xfrm>
          <a:prstGeom prst="bentConnector2">
            <a:avLst/>
          </a:prstGeom>
          <a:noFill/>
          <a:ln w="9525">
            <a:solidFill>
              <a:schemeClr val="tx1"/>
            </a:solidFill>
            <a:miter lim="800000"/>
            <a:headEnd/>
            <a:tailEnd type="triangle" w="med" len="med"/>
          </a:ln>
        </p:spPr>
      </p:cxnSp>
      <p:cxnSp>
        <p:nvCxnSpPr>
          <p:cNvPr id="43023" name="AutoShape 121"/>
          <p:cNvCxnSpPr>
            <a:cxnSpLocks noChangeShapeType="1"/>
          </p:cNvCxnSpPr>
          <p:nvPr/>
        </p:nvCxnSpPr>
        <p:spPr bwMode="auto">
          <a:xfrm rot="-5400000">
            <a:off x="103981" y="2728119"/>
            <a:ext cx="727075" cy="141288"/>
          </a:xfrm>
          <a:prstGeom prst="bentConnector2">
            <a:avLst/>
          </a:prstGeom>
          <a:noFill/>
          <a:ln w="9525">
            <a:solidFill>
              <a:schemeClr val="tx1"/>
            </a:solidFill>
            <a:miter lim="800000"/>
            <a:headEnd/>
            <a:tailEnd type="triangle" w="med" len="med"/>
          </a:ln>
        </p:spPr>
      </p:cxnSp>
      <p:sp>
        <p:nvSpPr>
          <p:cNvPr id="43024" name="AutoShape 86"/>
          <p:cNvSpPr>
            <a:spLocks noChangeArrowheads="1"/>
          </p:cNvSpPr>
          <p:nvPr/>
        </p:nvSpPr>
        <p:spPr bwMode="auto">
          <a:xfrm rot="2791213">
            <a:off x="1403350" y="3175000"/>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a:p>
        </p:txBody>
      </p:sp>
      <p:cxnSp>
        <p:nvCxnSpPr>
          <p:cNvPr id="43025" name="AutoShape 13"/>
          <p:cNvCxnSpPr>
            <a:cxnSpLocks noChangeShapeType="1"/>
            <a:stCxn id="43059" idx="3"/>
            <a:endCxn id="43056" idx="1"/>
          </p:cNvCxnSpPr>
          <p:nvPr/>
        </p:nvCxnSpPr>
        <p:spPr bwMode="auto">
          <a:xfrm flipV="1">
            <a:off x="2647950" y="3343275"/>
            <a:ext cx="171450" cy="4763"/>
          </a:xfrm>
          <a:prstGeom prst="straightConnector1">
            <a:avLst/>
          </a:prstGeom>
          <a:noFill/>
          <a:ln w="9525">
            <a:solidFill>
              <a:srgbClr val="000066"/>
            </a:solidFill>
            <a:round/>
            <a:headEnd/>
            <a:tailEnd type="triangle" w="med" len="med"/>
          </a:ln>
        </p:spPr>
      </p:cxnSp>
      <p:grpSp>
        <p:nvGrpSpPr>
          <p:cNvPr id="43026" name="Group 25"/>
          <p:cNvGrpSpPr>
            <a:grpSpLocks/>
          </p:cNvGrpSpPr>
          <p:nvPr/>
        </p:nvGrpSpPr>
        <p:grpSpPr bwMode="auto">
          <a:xfrm>
            <a:off x="1744663" y="2770188"/>
            <a:ext cx="903287" cy="1152525"/>
            <a:chOff x="657" y="1389"/>
            <a:chExt cx="607" cy="726"/>
          </a:xfrm>
        </p:grpSpPr>
        <p:sp>
          <p:nvSpPr>
            <p:cNvPr id="43059"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Generación de Informe de Estado</a:t>
              </a:r>
              <a:endParaRPr lang="es-ES" altLang="es-PE" sz="1000">
                <a:solidFill>
                  <a:srgbClr val="000066"/>
                </a:solidFill>
              </a:endParaRPr>
            </a:p>
          </p:txBody>
        </p:sp>
        <p:sp>
          <p:nvSpPr>
            <p:cNvPr id="43060"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(3) Jefe de Proyecto</a:t>
              </a:r>
              <a:endParaRPr lang="es-ES" altLang="es-PE" sz="800" b="1">
                <a:solidFill>
                  <a:srgbClr val="000066"/>
                </a:solidFill>
              </a:endParaRPr>
            </a:p>
          </p:txBody>
        </p:sp>
        <p:sp>
          <p:nvSpPr>
            <p:cNvPr id="43061"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Informe Semanal</a:t>
              </a:r>
            </a:p>
          </p:txBody>
        </p:sp>
      </p:grpSp>
      <p:sp>
        <p:nvSpPr>
          <p:cNvPr id="43027" name="Line 78"/>
          <p:cNvSpPr>
            <a:spLocks noChangeShapeType="1"/>
          </p:cNvSpPr>
          <p:nvPr/>
        </p:nvSpPr>
        <p:spPr bwMode="auto">
          <a:xfrm flipV="1">
            <a:off x="1619250" y="1844675"/>
            <a:ext cx="1657350" cy="0"/>
          </a:xfrm>
          <a:prstGeom prst="line">
            <a:avLst/>
          </a:prstGeom>
          <a:noFill/>
          <a:ln w="9525">
            <a:solidFill>
              <a:srgbClr val="000066"/>
            </a:solidFill>
            <a:round/>
            <a:headEnd/>
            <a:tailEnd type="triangle" w="med" len="med"/>
          </a:ln>
        </p:spPr>
        <p:txBody>
          <a:bodyPr/>
          <a:lstStyle/>
          <a:p>
            <a:endParaRPr lang="es-PE"/>
          </a:p>
        </p:txBody>
      </p:sp>
      <p:sp>
        <p:nvSpPr>
          <p:cNvPr id="43028" name="Line 80"/>
          <p:cNvSpPr>
            <a:spLocks noChangeShapeType="1"/>
          </p:cNvSpPr>
          <p:nvPr/>
        </p:nvSpPr>
        <p:spPr bwMode="auto">
          <a:xfrm>
            <a:off x="1546225" y="6021388"/>
            <a:ext cx="2449513" cy="0"/>
          </a:xfrm>
          <a:prstGeom prst="line">
            <a:avLst/>
          </a:prstGeom>
          <a:noFill/>
          <a:ln w="9525">
            <a:solidFill>
              <a:srgbClr val="000066"/>
            </a:solidFill>
            <a:round/>
            <a:headEnd/>
            <a:tailEnd type="triangle" w="med" len="med"/>
          </a:ln>
        </p:spPr>
        <p:txBody>
          <a:bodyPr/>
          <a:lstStyle/>
          <a:p>
            <a:endParaRPr lang="es-PE"/>
          </a:p>
        </p:txBody>
      </p:sp>
      <p:cxnSp>
        <p:nvCxnSpPr>
          <p:cNvPr id="43029" name="AutoShape 88"/>
          <p:cNvCxnSpPr>
            <a:cxnSpLocks noChangeShapeType="1"/>
            <a:stCxn id="43024" idx="5"/>
            <a:endCxn id="43059" idx="1"/>
          </p:cNvCxnSpPr>
          <p:nvPr/>
        </p:nvCxnSpPr>
        <p:spPr bwMode="auto">
          <a:xfrm flipV="1">
            <a:off x="1585913" y="3348038"/>
            <a:ext cx="158750" cy="7937"/>
          </a:xfrm>
          <a:prstGeom prst="straightConnector1">
            <a:avLst/>
          </a:prstGeom>
          <a:noFill/>
          <a:ln w="9525">
            <a:solidFill>
              <a:srgbClr val="000066"/>
            </a:solidFill>
            <a:round/>
            <a:headEnd/>
            <a:tailEnd type="triangle" w="med" len="med"/>
          </a:ln>
        </p:spPr>
      </p:cxnSp>
      <p:cxnSp>
        <p:nvCxnSpPr>
          <p:cNvPr id="43030" name="AutoShape 91"/>
          <p:cNvCxnSpPr>
            <a:cxnSpLocks noChangeShapeType="1"/>
            <a:stCxn id="43047" idx="3"/>
            <a:endCxn id="43013" idx="0"/>
          </p:cNvCxnSpPr>
          <p:nvPr/>
        </p:nvCxnSpPr>
        <p:spPr bwMode="auto">
          <a:xfrm flipV="1">
            <a:off x="4959350" y="3651250"/>
            <a:ext cx="2955925" cy="2376488"/>
          </a:xfrm>
          <a:prstGeom prst="bentConnector3">
            <a:avLst>
              <a:gd name="adj1" fmla="val 100644"/>
            </a:avLst>
          </a:prstGeom>
          <a:noFill/>
          <a:ln w="9525">
            <a:solidFill>
              <a:srgbClr val="000066"/>
            </a:solidFill>
            <a:miter lim="800000"/>
            <a:headEnd/>
            <a:tailEnd type="triangle" w="med" len="med"/>
          </a:ln>
        </p:spPr>
      </p:cxnSp>
      <p:grpSp>
        <p:nvGrpSpPr>
          <p:cNvPr id="43031" name="Group 5"/>
          <p:cNvGrpSpPr>
            <a:grpSpLocks/>
          </p:cNvGrpSpPr>
          <p:nvPr/>
        </p:nvGrpSpPr>
        <p:grpSpPr bwMode="auto">
          <a:xfrm>
            <a:off x="2819400" y="2765425"/>
            <a:ext cx="963613" cy="1152525"/>
            <a:chOff x="1474" y="1389"/>
            <a:chExt cx="607" cy="726"/>
          </a:xfrm>
        </p:grpSpPr>
        <p:sp>
          <p:nvSpPr>
            <p:cNvPr id="43056" name="Rectangle 6"/>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Revisión de Informes de Estado</a:t>
              </a:r>
              <a:endParaRPr lang="es-ES" altLang="es-PE" sz="1000">
                <a:solidFill>
                  <a:srgbClr val="000066"/>
                </a:solidFill>
              </a:endParaRPr>
            </a:p>
          </p:txBody>
        </p:sp>
        <p:sp>
          <p:nvSpPr>
            <p:cNvPr id="43057" name="Rectangle 7"/>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(4) Jefe de Proyecto</a:t>
              </a:r>
              <a:endParaRPr lang="es-ES" altLang="es-PE" sz="800" b="1">
                <a:solidFill>
                  <a:srgbClr val="000066"/>
                </a:solidFill>
              </a:endParaRPr>
            </a:p>
          </p:txBody>
        </p:sp>
        <p:sp>
          <p:nvSpPr>
            <p:cNvPr id="43058" name="Rectangle 8"/>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Artefactos de gestión</a:t>
              </a:r>
              <a:endParaRPr lang="es-PE" altLang="es-PE" sz="700" b="1">
                <a:solidFill>
                  <a:srgbClr val="000066"/>
                </a:solidFill>
              </a:endParaRPr>
            </a:p>
          </p:txBody>
        </p:sp>
      </p:grpSp>
      <p:grpSp>
        <p:nvGrpSpPr>
          <p:cNvPr id="43032" name="Group 9"/>
          <p:cNvGrpSpPr>
            <a:grpSpLocks/>
          </p:cNvGrpSpPr>
          <p:nvPr/>
        </p:nvGrpSpPr>
        <p:grpSpPr bwMode="auto">
          <a:xfrm>
            <a:off x="5038725" y="2768600"/>
            <a:ext cx="963613" cy="1152525"/>
            <a:chOff x="3107" y="1389"/>
            <a:chExt cx="607" cy="726"/>
          </a:xfrm>
        </p:grpSpPr>
        <p:sp>
          <p:nvSpPr>
            <p:cNvPr id="43053" name="Rectangle 10"/>
            <p:cNvSpPr>
              <a:spLocks noChangeArrowheads="1"/>
            </p:cNvSpPr>
            <p:nvPr/>
          </p:nvSpPr>
          <p:spPr bwMode="auto">
            <a:xfrm>
              <a:off x="310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Reunión interna</a:t>
              </a:r>
              <a:endParaRPr lang="es-ES" altLang="es-PE" sz="1000">
                <a:solidFill>
                  <a:srgbClr val="000066"/>
                </a:solidFill>
              </a:endParaRPr>
            </a:p>
          </p:txBody>
        </p:sp>
        <p:sp>
          <p:nvSpPr>
            <p:cNvPr id="43054" name="Rectangle 11"/>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(5) Jefe de Proyecto</a:t>
              </a:r>
              <a:endParaRPr lang="es-ES" altLang="es-PE" sz="800" b="1">
                <a:solidFill>
                  <a:srgbClr val="000066"/>
                </a:solidFill>
              </a:endParaRPr>
            </a:p>
          </p:txBody>
        </p:sp>
        <p:sp>
          <p:nvSpPr>
            <p:cNvPr id="43055" name="Rectangle 12"/>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Acta de Reunión Intenrana</a:t>
              </a:r>
            </a:p>
          </p:txBody>
        </p:sp>
      </p:grpSp>
      <p:cxnSp>
        <p:nvCxnSpPr>
          <p:cNvPr id="43033" name="AutoShape 15"/>
          <p:cNvCxnSpPr>
            <a:cxnSpLocks noChangeShapeType="1"/>
            <a:stCxn id="43056" idx="3"/>
            <a:endCxn id="43053" idx="1"/>
          </p:cNvCxnSpPr>
          <p:nvPr/>
        </p:nvCxnSpPr>
        <p:spPr bwMode="auto">
          <a:xfrm>
            <a:off x="3783013" y="3343275"/>
            <a:ext cx="1255712" cy="3175"/>
          </a:xfrm>
          <a:prstGeom prst="straightConnector1">
            <a:avLst/>
          </a:prstGeom>
          <a:noFill/>
          <a:ln w="9525">
            <a:solidFill>
              <a:srgbClr val="000066"/>
            </a:solidFill>
            <a:round/>
            <a:headEnd/>
            <a:tailEnd type="triangle" w="med" len="med"/>
          </a:ln>
        </p:spPr>
      </p:cxnSp>
      <p:grpSp>
        <p:nvGrpSpPr>
          <p:cNvPr id="43034" name="Group 60"/>
          <p:cNvGrpSpPr>
            <a:grpSpLocks/>
          </p:cNvGrpSpPr>
          <p:nvPr/>
        </p:nvGrpSpPr>
        <p:grpSpPr bwMode="auto">
          <a:xfrm>
            <a:off x="3303588" y="1263650"/>
            <a:ext cx="949325" cy="1152525"/>
            <a:chOff x="657" y="1389"/>
            <a:chExt cx="607" cy="726"/>
          </a:xfrm>
        </p:grpSpPr>
        <p:sp>
          <p:nvSpPr>
            <p:cNvPr id="43050" name="Rectangle 61"/>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Asignar trabajo</a:t>
              </a:r>
              <a:r>
                <a:rPr lang="es-PE" altLang="es-PE" sz="1000">
                  <a:solidFill>
                    <a:srgbClr val="000066"/>
                  </a:solidFill>
                  <a:hlinkClick r:id="rId7" action="ppaction://hlinksldjump"/>
                </a:rPr>
                <a:t> </a:t>
              </a:r>
              <a:endParaRPr lang="es-ES" altLang="es-PE" sz="1000">
                <a:solidFill>
                  <a:srgbClr val="000066"/>
                </a:solidFill>
              </a:endParaRPr>
            </a:p>
          </p:txBody>
        </p:sp>
        <p:sp>
          <p:nvSpPr>
            <p:cNvPr id="43051" name="Rectangle 62"/>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(1) Jefe de Proyecto</a:t>
              </a:r>
              <a:endParaRPr lang="es-ES" altLang="es-PE" sz="800" b="1">
                <a:solidFill>
                  <a:srgbClr val="000066"/>
                </a:solidFill>
              </a:endParaRPr>
            </a:p>
          </p:txBody>
        </p:sp>
        <p:sp>
          <p:nvSpPr>
            <p:cNvPr id="43052" name="Rectangle 63"/>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Informe Semanal</a:t>
              </a:r>
            </a:p>
          </p:txBody>
        </p:sp>
      </p:grpSp>
      <p:sp>
        <p:nvSpPr>
          <p:cNvPr id="43035" name="Rectangle 65"/>
          <p:cNvSpPr>
            <a:spLocks noChangeArrowheads="1"/>
          </p:cNvSpPr>
          <p:nvPr/>
        </p:nvSpPr>
        <p:spPr bwMode="auto">
          <a:xfrm>
            <a:off x="4887913" y="1524000"/>
            <a:ext cx="1008062" cy="655638"/>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Ejecutar trabajo asignado</a:t>
            </a:r>
            <a:r>
              <a:rPr lang="es-PE" altLang="es-PE" sz="1000">
                <a:solidFill>
                  <a:srgbClr val="000066"/>
                </a:solidFill>
                <a:hlinkClick r:id="rId7" action="ppaction://hlinksldjump"/>
              </a:rPr>
              <a:t> </a:t>
            </a:r>
            <a:endParaRPr lang="es-ES" altLang="es-PE" sz="1000">
              <a:solidFill>
                <a:srgbClr val="000066"/>
              </a:solidFill>
            </a:endParaRPr>
          </a:p>
        </p:txBody>
      </p:sp>
      <p:sp>
        <p:nvSpPr>
          <p:cNvPr id="43036" name="Rectangle 66"/>
          <p:cNvSpPr>
            <a:spLocks noChangeArrowheads="1"/>
          </p:cNvSpPr>
          <p:nvPr/>
        </p:nvSpPr>
        <p:spPr bwMode="auto">
          <a:xfrm>
            <a:off x="4887913" y="1274763"/>
            <a:ext cx="1008062" cy="252412"/>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(2) Equipo de Trabajo</a:t>
            </a:r>
            <a:endParaRPr lang="es-ES" altLang="es-PE" sz="800" b="1">
              <a:solidFill>
                <a:srgbClr val="000066"/>
              </a:solidFill>
            </a:endParaRPr>
          </a:p>
        </p:txBody>
      </p:sp>
      <p:sp>
        <p:nvSpPr>
          <p:cNvPr id="43037" name="Rectangle 67"/>
          <p:cNvSpPr>
            <a:spLocks noChangeArrowheads="1"/>
          </p:cNvSpPr>
          <p:nvPr/>
        </p:nvSpPr>
        <p:spPr bwMode="auto">
          <a:xfrm>
            <a:off x="4887913" y="2179638"/>
            <a:ext cx="1008062" cy="247650"/>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Informe Semanal</a:t>
            </a:r>
          </a:p>
        </p:txBody>
      </p:sp>
      <p:grpSp>
        <p:nvGrpSpPr>
          <p:cNvPr id="43038" name="Group 68"/>
          <p:cNvGrpSpPr>
            <a:grpSpLocks/>
          </p:cNvGrpSpPr>
          <p:nvPr/>
        </p:nvGrpSpPr>
        <p:grpSpPr bwMode="auto">
          <a:xfrm>
            <a:off x="4022725" y="5449888"/>
            <a:ext cx="936625" cy="1152525"/>
            <a:chOff x="657" y="1389"/>
            <a:chExt cx="607" cy="726"/>
          </a:xfrm>
        </p:grpSpPr>
        <p:sp>
          <p:nvSpPr>
            <p:cNvPr id="43047" name="Rectangle 69"/>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Procesar cambios al proyecto</a:t>
              </a:r>
              <a:r>
                <a:rPr lang="es-PE" altLang="es-PE" sz="1000">
                  <a:solidFill>
                    <a:srgbClr val="000066"/>
                  </a:solidFill>
                  <a:hlinkClick r:id="rId7" action="ppaction://hlinksldjump"/>
                </a:rPr>
                <a:t> </a:t>
              </a:r>
              <a:endParaRPr lang="es-ES" altLang="es-PE" sz="1000">
                <a:solidFill>
                  <a:srgbClr val="000066"/>
                </a:solidFill>
              </a:endParaRPr>
            </a:p>
          </p:txBody>
        </p:sp>
        <p:sp>
          <p:nvSpPr>
            <p:cNvPr id="43048" name="Rectangle 70"/>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(6) Jefe de Proyecto</a:t>
              </a:r>
              <a:endParaRPr lang="es-ES" altLang="es-PE" sz="800" b="1">
                <a:solidFill>
                  <a:srgbClr val="000066"/>
                </a:solidFill>
              </a:endParaRPr>
            </a:p>
          </p:txBody>
        </p:sp>
        <p:sp>
          <p:nvSpPr>
            <p:cNvPr id="43049" name="Rectangle 71"/>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Plan de Proyecto</a:t>
              </a:r>
            </a:p>
          </p:txBody>
        </p:sp>
      </p:grpSp>
      <p:cxnSp>
        <p:nvCxnSpPr>
          <p:cNvPr id="43039" name="AutoShape 76"/>
          <p:cNvCxnSpPr>
            <a:cxnSpLocks noChangeShapeType="1"/>
            <a:stCxn id="43050" idx="3"/>
            <a:endCxn id="43035" idx="1"/>
          </p:cNvCxnSpPr>
          <p:nvPr/>
        </p:nvCxnSpPr>
        <p:spPr bwMode="auto">
          <a:xfrm>
            <a:off x="4252913" y="1841500"/>
            <a:ext cx="635000" cy="11113"/>
          </a:xfrm>
          <a:prstGeom prst="straightConnector1">
            <a:avLst/>
          </a:prstGeom>
          <a:noFill/>
          <a:ln w="9525">
            <a:solidFill>
              <a:srgbClr val="000066"/>
            </a:solidFill>
            <a:round/>
            <a:headEnd/>
            <a:tailEnd type="triangle" w="med" len="med"/>
          </a:ln>
        </p:spPr>
      </p:cxnSp>
      <p:cxnSp>
        <p:nvCxnSpPr>
          <p:cNvPr id="43040" name="AutoShape 95"/>
          <p:cNvCxnSpPr>
            <a:cxnSpLocks noChangeShapeType="1"/>
            <a:stCxn id="43035" idx="3"/>
            <a:endCxn id="43013" idx="4"/>
          </p:cNvCxnSpPr>
          <p:nvPr/>
        </p:nvCxnSpPr>
        <p:spPr bwMode="auto">
          <a:xfrm>
            <a:off x="5895975" y="1852613"/>
            <a:ext cx="2033588" cy="1289050"/>
          </a:xfrm>
          <a:prstGeom prst="bentConnector3">
            <a:avLst>
              <a:gd name="adj1" fmla="val 123264"/>
            </a:avLst>
          </a:prstGeom>
          <a:noFill/>
          <a:ln w="9525">
            <a:solidFill>
              <a:srgbClr val="000066"/>
            </a:solidFill>
            <a:miter lim="800000"/>
            <a:headEnd/>
            <a:tailEnd type="triangle" w="med" len="med"/>
          </a:ln>
        </p:spPr>
      </p:cxnSp>
      <p:cxnSp>
        <p:nvCxnSpPr>
          <p:cNvPr id="43041" name="AutoShape 123"/>
          <p:cNvCxnSpPr>
            <a:cxnSpLocks noChangeShapeType="1"/>
            <a:stCxn id="43024" idx="0"/>
            <a:endCxn id="43027" idx="0"/>
          </p:cNvCxnSpPr>
          <p:nvPr/>
        </p:nvCxnSpPr>
        <p:spPr bwMode="auto">
          <a:xfrm flipV="1">
            <a:off x="1592263" y="1844675"/>
            <a:ext cx="26987" cy="1255713"/>
          </a:xfrm>
          <a:prstGeom prst="straightConnector1">
            <a:avLst/>
          </a:prstGeom>
          <a:noFill/>
          <a:ln w="9525">
            <a:solidFill>
              <a:srgbClr val="000066"/>
            </a:solidFill>
            <a:round/>
            <a:headEnd/>
            <a:tailEnd/>
          </a:ln>
        </p:spPr>
      </p:cxnSp>
      <p:cxnSp>
        <p:nvCxnSpPr>
          <p:cNvPr id="43042" name="AutoShape 124"/>
          <p:cNvCxnSpPr>
            <a:cxnSpLocks noChangeShapeType="1"/>
            <a:stCxn id="43024" idx="4"/>
            <a:endCxn id="43028" idx="0"/>
          </p:cNvCxnSpPr>
          <p:nvPr/>
        </p:nvCxnSpPr>
        <p:spPr bwMode="auto">
          <a:xfrm flipH="1">
            <a:off x="1546225" y="3609975"/>
            <a:ext cx="31750" cy="2411413"/>
          </a:xfrm>
          <a:prstGeom prst="straightConnector1">
            <a:avLst/>
          </a:prstGeom>
          <a:noFill/>
          <a:ln w="9525">
            <a:solidFill>
              <a:srgbClr val="000066"/>
            </a:solidFill>
            <a:round/>
            <a:headEnd/>
            <a:tailEnd/>
          </a:ln>
        </p:spPr>
      </p:cxnSp>
      <p:cxnSp>
        <p:nvCxnSpPr>
          <p:cNvPr id="43043" name="AutoShape 125"/>
          <p:cNvCxnSpPr>
            <a:cxnSpLocks noChangeShapeType="1"/>
            <a:endCxn id="43024" idx="1"/>
          </p:cNvCxnSpPr>
          <p:nvPr/>
        </p:nvCxnSpPr>
        <p:spPr bwMode="auto">
          <a:xfrm>
            <a:off x="1330325" y="2435225"/>
            <a:ext cx="130175" cy="788988"/>
          </a:xfrm>
          <a:prstGeom prst="bentConnector2">
            <a:avLst/>
          </a:prstGeom>
          <a:noFill/>
          <a:ln w="9525">
            <a:solidFill>
              <a:schemeClr val="tx1"/>
            </a:solidFill>
            <a:miter lim="800000"/>
            <a:headEnd/>
            <a:tailEnd type="triangle" w="med" len="med"/>
          </a:ln>
        </p:spPr>
      </p:cxnSp>
      <p:cxnSp>
        <p:nvCxnSpPr>
          <p:cNvPr id="43044" name="AutoShape 126"/>
          <p:cNvCxnSpPr>
            <a:cxnSpLocks noChangeShapeType="1"/>
            <a:endCxn id="43024" idx="3"/>
          </p:cNvCxnSpPr>
          <p:nvPr/>
        </p:nvCxnSpPr>
        <p:spPr bwMode="auto">
          <a:xfrm flipV="1">
            <a:off x="1330325" y="3479800"/>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p:spPr>
      </p:cxnSp>
      <p:cxnSp>
        <p:nvCxnSpPr>
          <p:cNvPr id="43045" name="AutoShape 128"/>
          <p:cNvCxnSpPr>
            <a:cxnSpLocks noChangeShapeType="1"/>
            <a:stCxn id="43013" idx="2"/>
          </p:cNvCxnSpPr>
          <p:nvPr/>
        </p:nvCxnSpPr>
        <p:spPr bwMode="auto">
          <a:xfrm flipV="1">
            <a:off x="8177213" y="3365500"/>
            <a:ext cx="320675" cy="36513"/>
          </a:xfrm>
          <a:prstGeom prst="bentConnector3">
            <a:avLst>
              <a:gd name="adj1" fmla="val 49505"/>
            </a:avLst>
          </a:prstGeom>
          <a:noFill/>
          <a:ln w="9525">
            <a:solidFill>
              <a:srgbClr val="000066"/>
            </a:solidFill>
            <a:miter lim="800000"/>
            <a:headEnd/>
            <a:tailEnd type="triangle" w="med" len="med"/>
          </a:ln>
        </p:spPr>
      </p:cxnSp>
      <p:cxnSp>
        <p:nvCxnSpPr>
          <p:cNvPr id="43046" name="AutoShape 15"/>
          <p:cNvCxnSpPr>
            <a:cxnSpLocks noChangeShapeType="1"/>
            <a:endCxn id="43013" idx="5"/>
          </p:cNvCxnSpPr>
          <p:nvPr/>
        </p:nvCxnSpPr>
        <p:spPr bwMode="auto">
          <a:xfrm>
            <a:off x="6002338" y="3335338"/>
            <a:ext cx="1919287" cy="57150"/>
          </a:xfrm>
          <a:prstGeom prst="straightConnector1">
            <a:avLst/>
          </a:prstGeom>
          <a:noFill/>
          <a:ln w="9525">
            <a:solidFill>
              <a:srgbClr val="000066"/>
            </a:solidFill>
            <a:round/>
            <a:headEnd/>
            <a:tailEnd type="triangle"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06" name="Group 206"/>
          <p:cNvGraphicFramePr>
            <a:graphicFrameLocks noGrp="1"/>
          </p:cNvGraphicFramePr>
          <p:nvPr>
            <p:ph/>
          </p:nvPr>
        </p:nvGraphicFramePr>
        <p:xfrm>
          <a:off x="155575" y="1246188"/>
          <a:ext cx="8807450" cy="5734050"/>
        </p:xfrm>
        <a:graphic>
          <a:graphicData uri="http://schemas.openxmlformats.org/drawingml/2006/table">
            <a:tbl>
              <a:tblPr/>
              <a:tblGrid>
                <a:gridCol w="390525"/>
                <a:gridCol w="1198563"/>
                <a:gridCol w="1371600"/>
                <a:gridCol w="3970337"/>
                <a:gridCol w="1876425"/>
              </a:tblGrid>
              <a:tr h="73181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 la Actividad</a:t>
                      </a:r>
                      <a:endParaRPr kumimoji="0" lang="es-ES" altLang="es-PE" sz="1400" b="1" i="0" u="none" strike="noStrike" cap="none" normalizeH="0" baseline="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Herramientas</a:t>
                      </a:r>
                      <a:endParaRPr kumimoji="0" lang="es-ES" altLang="es-PE" sz="1400" b="1" i="0" u="none" strike="noStrike" cap="none" normalizeH="0" baseline="0" dirty="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5943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1</a:t>
                      </a:r>
                      <a:endParaRPr kumimoji="0" lang="es-ES" altLang="es-PE" sz="1100" b="0" i="0" u="none" strike="noStrike" cap="none" normalizeH="0" baseline="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Jefe de Proyecto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Asignar Trabajo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 Jefe de Proyecto prepara el Informe Quincenal apoyándose en la plantilla de Informe Quincenal, seguidamente asigna tareas a los miembros del equipo de trabajo.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 Informe Quincenal</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186860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2</a:t>
                      </a:r>
                      <a:endParaRPr kumimoji="0" lang="es-ES" altLang="es-PE" sz="1100" b="0" i="0" u="none" strike="noStrike" cap="none" normalizeH="0" baseline="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Equipo de Trabajo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Ejecutar trabajo asignado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El equipo realiza el trabajo que le fue asignado, produciendo entregables comprometidos.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La aceptación de los entregables principales son formalizados mediante actas de reunión (en caso se requiera con el cliente), o en las actas de comités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Cada miembro del equipo reporta el tiempo empleado en las actividades que realizó, en el Informe de Actividades diariamente.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Adicionalmente, durante la ejecución del proyecto realizan reuniones de trabajo con el cliente según se requiera.</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Actas de reunión Interna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Informe de actividades</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253924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3</a:t>
                      </a:r>
                      <a:endParaRPr kumimoji="0" lang="es-ES" altLang="es-PE" sz="1100" b="0" i="0" u="none" strike="noStrike" cap="none" normalizeH="0" baseline="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Generación de Informe de Estado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El Jefe de Proyecto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En esta reunión realizada quincenalmente, el Jefe de Proyecto revisa el estado del proyecto con el personal asignado al mismo, actualiza el tablero de métricas y registro de riesgos de ser necesario.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 Luego prepara el informe de estado del proyecto, el cual debe también incluir las métricas del proyecto y se concluye con el Acta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100" b="0" i="0" u="none" strike="noStrike" cap="none" normalizeH="0" baseline="0" dirty="0" smtClean="0">
                          <a:ln>
                            <a:noFill/>
                          </a:ln>
                          <a:solidFill>
                            <a:srgbClr val="000066"/>
                          </a:solidFill>
                          <a:effectLst/>
                          <a:latin typeface="Arial" charset="0"/>
                        </a:rPr>
                        <a:t>Tablero de Métricas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Informe de estado</a:t>
                      </a:r>
                      <a:endParaRPr kumimoji="0" lang="es-PE" altLang="es-PE" sz="1100" b="0" i="0" u="none" strike="noStrike" cap="none" normalizeH="0" baseline="0" dirty="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Acta de Reunión Interna</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4070" name="Text Box 193"/>
          <p:cNvSpPr txBox="1">
            <a:spLocks noChangeArrowheads="1"/>
          </p:cNvSpPr>
          <p:nvPr/>
        </p:nvSpPr>
        <p:spPr bwMode="auto">
          <a:xfrm>
            <a:off x="344488" y="146050"/>
            <a:ext cx="7634287"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y </a:t>
            </a:r>
            <a:r>
              <a:rPr lang="es-PE" altLang="es-PE" sz="3200">
                <a:solidFill>
                  <a:schemeClr val="bg1"/>
                </a:solidFill>
              </a:rPr>
              <a:t>Control</a:t>
            </a:r>
            <a:endParaRPr lang="es-ES" altLang="es-PE" sz="3200" b="1">
              <a:solidFill>
                <a:schemeClr val="bg1"/>
              </a:solidFill>
            </a:endParaRPr>
          </a:p>
        </p:txBody>
      </p:sp>
      <p:sp>
        <p:nvSpPr>
          <p:cNvPr id="44071" name="AutoShape 20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01" name="Group 229"/>
          <p:cNvGraphicFramePr>
            <a:graphicFrameLocks noGrp="1"/>
          </p:cNvGraphicFramePr>
          <p:nvPr>
            <p:ph/>
          </p:nvPr>
        </p:nvGraphicFramePr>
        <p:xfrm>
          <a:off x="150813" y="1166813"/>
          <a:ext cx="8785225" cy="5675312"/>
        </p:xfrm>
        <a:graphic>
          <a:graphicData uri="http://schemas.openxmlformats.org/drawingml/2006/table">
            <a:tbl>
              <a:tblPr/>
              <a:tblGrid>
                <a:gridCol w="388937"/>
                <a:gridCol w="1123950"/>
                <a:gridCol w="1295400"/>
                <a:gridCol w="3529013"/>
                <a:gridCol w="2447925"/>
              </a:tblGrid>
              <a:tr h="73176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702" marB="45702"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 la Actividad</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216990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4</a:t>
                      </a:r>
                      <a:endParaRPr kumimoji="0" lang="es-ES" altLang="es-PE" sz="1100" b="0" i="0" u="none" strike="noStrike" cap="none" normalizeH="0" baseline="0" smtClean="0">
                        <a:ln>
                          <a:noFill/>
                        </a:ln>
                        <a:solidFill>
                          <a:srgbClr val="000066"/>
                        </a:solidFill>
                        <a:effectLst/>
                        <a:latin typeface="Arial" charset="0"/>
                      </a:endParaRPr>
                    </a:p>
                  </a:txBody>
                  <a:tcPr marT="45702" marB="4570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Revisión de Informes de Estado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 El Jefe de Proyecto actualiza la reunión en el cuadro de seguimiento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 El Jefe de Proyecto a su cargo informan la situación de los proyectos y riesgos presentados, de forma semanal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Luego, el Jefe de Proyecto consolida la información de los Proyectos, en un solo informe a nivel de coordinación y se actualizan de requerirse, los artefactos de gestión por proyecto (riesgos, pendientes, métricas). </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-Tablero de métricas.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100" b="0" i="0" u="none" strike="noStrike" cap="none" normalizeH="0" baseline="0" smtClean="0">
                          <a:ln>
                            <a:noFill/>
                          </a:ln>
                          <a:solidFill>
                            <a:srgbClr val="000066"/>
                          </a:solidFill>
                          <a:effectLst/>
                          <a:latin typeface="Arial" charset="0"/>
                        </a:rPr>
                        <a:t> Acta de Reunión Interno</a:t>
                      </a:r>
                      <a:endParaRPr kumimoji="0" lang="es-ES" altLang="es-PE" sz="1100" b="0" i="0" u="none" strike="noStrike" cap="none" normalizeH="0" baseline="0" smtClean="0">
                        <a:ln>
                          <a:noFill/>
                        </a:ln>
                        <a:solidFill>
                          <a:srgbClr val="000066"/>
                        </a:solidFill>
                        <a:effectLst/>
                        <a:latin typeface="Arial" charset="0"/>
                      </a:endParaRPr>
                    </a:p>
                  </a:txBody>
                  <a:tcPr marT="45702" marB="4570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27736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5</a:t>
                      </a:r>
                      <a:endParaRPr kumimoji="0" lang="es-ES" altLang="es-PE" sz="1100" b="0" i="0" u="none" strike="noStrike" cap="none" normalizeH="0" baseline="0" smtClean="0">
                        <a:ln>
                          <a:noFill/>
                        </a:ln>
                        <a:solidFill>
                          <a:srgbClr val="000066"/>
                        </a:solidFill>
                        <a:effectLst/>
                        <a:latin typeface="Arial" charset="0"/>
                      </a:endParaRPr>
                    </a:p>
                  </a:txBody>
                  <a:tcPr marT="45702" marB="4570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Reunión interna</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000" b="0" i="0" u="none" strike="noStrike" cap="none" normalizeH="0" baseline="0" dirty="0" smtClean="0">
                          <a:ln>
                            <a:noFill/>
                          </a:ln>
                          <a:solidFill>
                            <a:srgbClr val="000066"/>
                          </a:solidFill>
                          <a:effectLst/>
                          <a:latin typeface="Arial" charset="0"/>
                        </a:rPr>
                        <a:t>- El Jefe de Proyecto en comunicación con el equipo prepara la agenda de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000" b="0" i="0" u="none" strike="noStrike" cap="none" normalizeH="0" baseline="0" dirty="0" smtClean="0">
                          <a:ln>
                            <a:noFill/>
                          </a:ln>
                          <a:solidFill>
                            <a:srgbClr val="000066"/>
                          </a:solidFill>
                          <a:effectLst/>
                          <a:latin typeface="Arial" charset="0"/>
                        </a:rPr>
                        <a:t>En la reunión se presenta y revisa con el cliente, el acta de reunión preliminar. Es de frecuencia semanal y cuando la situación lo requiera. Se actualizaran las plantillas que correspondan según sea el resultado de la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000" b="0" i="0" u="none" strike="noStrike" cap="none" normalizeH="0" baseline="0" dirty="0" smtClean="0">
                          <a:ln>
                            <a:noFill/>
                          </a:ln>
                          <a:solidFill>
                            <a:srgbClr val="000066"/>
                          </a:solidFill>
                          <a:effectLst/>
                          <a:latin typeface="Arial" charset="0"/>
                        </a:rPr>
                        <a:t>El Jefe de Proyecto con el Analista de Calidad y otros de requerirse, en conjunto, revisan la información correspondiente al servicio (métricas, riesgos, pendientes, problemas).</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000" b="0" i="0" u="none" strike="noStrike" cap="none" normalizeH="0" baseline="0" dirty="0" smtClean="0">
                        <a:ln>
                          <a:noFill/>
                        </a:ln>
                        <a:solidFill>
                          <a:srgbClr val="000066"/>
                        </a:solidFill>
                        <a:effectLst/>
                        <a:latin typeface="Arial" charset="0"/>
                      </a:endParaRP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 Acta de Reunión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Registro de riesgos actualizado.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Tablero de métricas.</a:t>
                      </a:r>
                    </a:p>
                  </a:txBody>
                  <a:tcPr marT="45702" marB="4570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5088" name="Text Box 230"/>
          <p:cNvSpPr txBox="1">
            <a:spLocks noChangeArrowheads="1"/>
          </p:cNvSpPr>
          <p:nvPr/>
        </p:nvSpPr>
        <p:spPr bwMode="auto">
          <a:xfrm>
            <a:off x="285750" y="100013"/>
            <a:ext cx="7634288"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5089" name="AutoShape 231"/>
          <p:cNvSpPr>
            <a:spLocks noChangeArrowheads="1"/>
          </p:cNvSpPr>
          <p:nvPr/>
        </p:nvSpPr>
        <p:spPr bwMode="auto">
          <a:xfrm>
            <a:off x="312738" y="61880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57" name="Group 45"/>
          <p:cNvGraphicFramePr>
            <a:graphicFrameLocks noGrp="1"/>
          </p:cNvGraphicFramePr>
          <p:nvPr>
            <p:ph/>
          </p:nvPr>
        </p:nvGraphicFramePr>
        <p:xfrm>
          <a:off x="179388" y="1162050"/>
          <a:ext cx="8785225" cy="1325563"/>
        </p:xfrm>
        <a:graphic>
          <a:graphicData uri="http://schemas.openxmlformats.org/drawingml/2006/table">
            <a:tbl>
              <a:tblPr/>
              <a:tblGrid>
                <a:gridCol w="388937"/>
                <a:gridCol w="979488"/>
                <a:gridCol w="1295400"/>
                <a:gridCol w="3889375"/>
                <a:gridCol w="2232025"/>
              </a:tblGrid>
              <a:tr h="73144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 la Actividad</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5941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6</a:t>
                      </a:r>
                    </a:p>
                  </a:txBody>
                  <a:tcPr marT="45601" marB="45601"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Jefe de Proyecto</a:t>
                      </a:r>
                    </a:p>
                  </a:txBody>
                  <a:tcPr marT="45601" marB="4560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Procesar cambios al proyecto</a:t>
                      </a:r>
                    </a:p>
                  </a:txBody>
                  <a:tcPr marT="45601" marB="4560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El cambio se procesa según el Proceso de cambios de configuración y de requerimientos.</a:t>
                      </a:r>
                    </a:p>
                  </a:txBody>
                  <a:tcPr marT="45601" marB="4560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Solicitud de cambios a requerimientos </a:t>
                      </a:r>
                    </a:p>
                  </a:txBody>
                  <a:tcPr marT="45601" marB="45601"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6106" name="Text Box 44"/>
          <p:cNvSpPr txBox="1">
            <a:spLocks noChangeArrowheads="1"/>
          </p:cNvSpPr>
          <p:nvPr/>
        </p:nvSpPr>
        <p:spPr bwMode="auto">
          <a:xfrm>
            <a:off x="312738" y="100013"/>
            <a:ext cx="7634287"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6107" name="AutoShape 4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368300" y="1557338"/>
            <a:ext cx="8775700" cy="3690937"/>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ea typeface="ＭＳ Ｐゴシック" pitchFamily="-92" charset="-128"/>
              </a:rPr>
              <a:t>5. Proceso de Gestión de Proyectos</a:t>
            </a:r>
          </a:p>
          <a:p>
            <a:pPr lvl="1" eaLnBrk="1" hangingPunct="1">
              <a:spcBef>
                <a:spcPct val="50000"/>
              </a:spcBef>
            </a:pPr>
            <a:r>
              <a:rPr lang="es-PE" altLang="es-PE" sz="4800" dirty="0" smtClean="0">
                <a:solidFill>
                  <a:srgbClr val="000066"/>
                </a:solidFill>
              </a:rPr>
              <a:t>5.5 </a:t>
            </a:r>
            <a:r>
              <a:rPr lang="es-PE" altLang="es-PE" sz="4800" dirty="0">
                <a:solidFill>
                  <a:srgbClr val="000066"/>
                </a:solidFill>
              </a:rPr>
              <a:t>Actividades</a:t>
            </a:r>
            <a:endParaRPr lang="en-US" altLang="es-PE" sz="4800" dirty="0">
              <a:solidFill>
                <a:srgbClr val="000066"/>
              </a:solidFill>
            </a:endParaRPr>
          </a:p>
          <a:p>
            <a:pPr>
              <a:lnSpc>
                <a:spcPts val="5600"/>
              </a:lnSpc>
              <a:spcBef>
                <a:spcPct val="50000"/>
              </a:spcBef>
            </a:pPr>
            <a:r>
              <a:rPr lang="en-US" altLang="es-PE" sz="4800" dirty="0">
                <a:solidFill>
                  <a:schemeClr val="bg1"/>
                </a:solidFill>
                <a:ea typeface="ＭＳ Ｐゴシック" pitchFamily="-92"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fade">
                                      <p:cBhvr>
                                        <p:cTn id="7" dur="10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95275" y="1052513"/>
            <a:ext cx="7612063" cy="579437"/>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Cierre</a:t>
            </a:r>
            <a:endParaRPr lang="es-ES" altLang="es-PE" sz="3200" b="1">
              <a:solidFill>
                <a:srgbClr val="002060"/>
              </a:solidFill>
            </a:endParaRPr>
          </a:p>
        </p:txBody>
      </p:sp>
      <p:grpSp>
        <p:nvGrpSpPr>
          <p:cNvPr id="49155" name="Group 3"/>
          <p:cNvGrpSpPr>
            <a:grpSpLocks/>
          </p:cNvGrpSpPr>
          <p:nvPr/>
        </p:nvGrpSpPr>
        <p:grpSpPr bwMode="auto">
          <a:xfrm>
            <a:off x="5213350" y="2708275"/>
            <a:ext cx="963613" cy="1287463"/>
            <a:chOff x="1474" y="1304"/>
            <a:chExt cx="607" cy="811"/>
          </a:xfrm>
        </p:grpSpPr>
        <p:sp>
          <p:nvSpPr>
            <p:cNvPr id="49183" name="Rectangle 4"/>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Generar Baselines</a:t>
              </a:r>
              <a:endParaRPr lang="es-ES" altLang="es-PE" sz="1000">
                <a:solidFill>
                  <a:srgbClr val="000066"/>
                </a:solidFill>
              </a:endParaRPr>
            </a:p>
          </p:txBody>
        </p:sp>
        <p:sp>
          <p:nvSpPr>
            <p:cNvPr id="49184" name="Rectangle 5"/>
            <p:cNvSpPr>
              <a:spLocks noChangeArrowheads="1"/>
            </p:cNvSpPr>
            <p:nvPr/>
          </p:nvSpPr>
          <p:spPr bwMode="auto">
            <a:xfrm>
              <a:off x="1474" y="1304"/>
              <a:ext cx="607" cy="244"/>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(3) Gestor de la Configuración</a:t>
              </a:r>
              <a:endParaRPr lang="es-ES" altLang="es-PE" sz="800" b="1">
                <a:solidFill>
                  <a:srgbClr val="000066"/>
                </a:solidFill>
              </a:endParaRPr>
            </a:p>
            <a:p>
              <a:pPr algn="ctr" eaLnBrk="1" hangingPunct="1"/>
              <a:endParaRPr lang="es-ES" altLang="es-PE" sz="800" b="1">
                <a:solidFill>
                  <a:srgbClr val="000066"/>
                </a:solidFill>
              </a:endParaRPr>
            </a:p>
          </p:txBody>
        </p:sp>
        <p:sp>
          <p:nvSpPr>
            <p:cNvPr id="49185" name="Rectangle 6"/>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Matriz de entregables</a:t>
              </a:r>
            </a:p>
          </p:txBody>
        </p:sp>
      </p:grpSp>
      <p:cxnSp>
        <p:nvCxnSpPr>
          <p:cNvPr id="49156" name="AutoShape 11"/>
          <p:cNvCxnSpPr>
            <a:cxnSpLocks noChangeShapeType="1"/>
            <a:endCxn id="49183" idx="1"/>
          </p:cNvCxnSpPr>
          <p:nvPr/>
        </p:nvCxnSpPr>
        <p:spPr bwMode="auto">
          <a:xfrm>
            <a:off x="4951413" y="3421063"/>
            <a:ext cx="261937" cy="0"/>
          </a:xfrm>
          <a:prstGeom prst="straightConnector1">
            <a:avLst/>
          </a:prstGeom>
          <a:noFill/>
          <a:ln w="9525">
            <a:solidFill>
              <a:srgbClr val="000066"/>
            </a:solidFill>
            <a:round/>
            <a:headEnd/>
            <a:tailEnd type="triangle" w="med" len="med"/>
          </a:ln>
        </p:spPr>
      </p:cxnSp>
      <p:sp>
        <p:nvSpPr>
          <p:cNvPr id="49157" name="AutoShape 16"/>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grpSp>
        <p:nvGrpSpPr>
          <p:cNvPr id="49158" name="Group 25"/>
          <p:cNvGrpSpPr>
            <a:grpSpLocks/>
          </p:cNvGrpSpPr>
          <p:nvPr/>
        </p:nvGrpSpPr>
        <p:grpSpPr bwMode="auto">
          <a:xfrm>
            <a:off x="2867025" y="2836863"/>
            <a:ext cx="865188" cy="1152525"/>
            <a:chOff x="657" y="1389"/>
            <a:chExt cx="607" cy="726"/>
          </a:xfrm>
        </p:grpSpPr>
        <p:sp>
          <p:nvSpPr>
            <p:cNvPr id="49180"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Elaborar acta de aceptación y cierre del proyecto</a:t>
              </a:r>
              <a:r>
                <a:rPr lang="es-PE" altLang="es-PE" sz="1000">
                  <a:solidFill>
                    <a:srgbClr val="000066"/>
                  </a:solidFill>
                  <a:hlinkClick r:id="rId3" action="ppaction://hlinksldjump"/>
                </a:rPr>
                <a:t> </a:t>
              </a:r>
              <a:endParaRPr lang="es-ES" altLang="es-PE" sz="1000">
                <a:solidFill>
                  <a:srgbClr val="000066"/>
                </a:solidFill>
              </a:endParaRPr>
            </a:p>
          </p:txBody>
        </p:sp>
        <p:sp>
          <p:nvSpPr>
            <p:cNvPr id="49181"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(1) </a:t>
              </a:r>
              <a:r>
                <a:rPr lang="es-ES" altLang="es-PE" sz="800" b="1">
                  <a:solidFill>
                    <a:srgbClr val="000066"/>
                  </a:solidFill>
                </a:rPr>
                <a:t>Jefe de Proyecto</a:t>
              </a:r>
            </a:p>
          </p:txBody>
        </p:sp>
        <p:sp>
          <p:nvSpPr>
            <p:cNvPr id="49182"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Acta de cierre del proyecto</a:t>
              </a:r>
            </a:p>
          </p:txBody>
        </p:sp>
      </p:grpSp>
      <p:sp>
        <p:nvSpPr>
          <p:cNvPr id="49159" name="AutoShape 29"/>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4" action="ppaction://hlinksldjump"/>
              </a:rPr>
              <a:t>Detalle actividades</a:t>
            </a:r>
            <a:endParaRPr lang="es-ES" altLang="es-PE" sz="1200">
              <a:solidFill>
                <a:srgbClr val="000066"/>
              </a:solidFill>
            </a:endParaRPr>
          </a:p>
        </p:txBody>
      </p:sp>
      <p:grpSp>
        <p:nvGrpSpPr>
          <p:cNvPr id="49160" name="Group 40"/>
          <p:cNvGrpSpPr>
            <a:grpSpLocks/>
          </p:cNvGrpSpPr>
          <p:nvPr/>
        </p:nvGrpSpPr>
        <p:grpSpPr bwMode="auto">
          <a:xfrm>
            <a:off x="3995738" y="2852738"/>
            <a:ext cx="963612" cy="1152525"/>
            <a:chOff x="1474" y="1389"/>
            <a:chExt cx="607" cy="726"/>
          </a:xfrm>
        </p:grpSpPr>
        <p:sp>
          <p:nvSpPr>
            <p:cNvPr id="49177" name="Rectangle 41"/>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Elaborar y revisar el relatorio del proyecto</a:t>
              </a:r>
              <a:endParaRPr lang="es-ES" altLang="es-PE" sz="1000">
                <a:solidFill>
                  <a:srgbClr val="000066"/>
                </a:solidFill>
              </a:endParaRPr>
            </a:p>
          </p:txBody>
        </p:sp>
        <p:sp>
          <p:nvSpPr>
            <p:cNvPr id="49178" name="Rectangle 42"/>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(2) </a:t>
              </a:r>
              <a:r>
                <a:rPr lang="es-ES" altLang="es-PE" sz="800" b="1">
                  <a:solidFill>
                    <a:srgbClr val="000066"/>
                  </a:solidFill>
                </a:rPr>
                <a:t>Documentador	</a:t>
              </a:r>
            </a:p>
          </p:txBody>
        </p:sp>
        <p:sp>
          <p:nvSpPr>
            <p:cNvPr id="49179" name="Rectangle 43"/>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Relatorio del proyecto</a:t>
              </a:r>
            </a:p>
          </p:txBody>
        </p:sp>
      </p:grpSp>
      <p:cxnSp>
        <p:nvCxnSpPr>
          <p:cNvPr id="49161" name="AutoShape 44"/>
          <p:cNvCxnSpPr>
            <a:cxnSpLocks noChangeShapeType="1"/>
          </p:cNvCxnSpPr>
          <p:nvPr/>
        </p:nvCxnSpPr>
        <p:spPr bwMode="auto">
          <a:xfrm>
            <a:off x="3741738" y="3440113"/>
            <a:ext cx="261937" cy="0"/>
          </a:xfrm>
          <a:prstGeom prst="straightConnector1">
            <a:avLst/>
          </a:prstGeom>
          <a:noFill/>
          <a:ln w="9525">
            <a:solidFill>
              <a:srgbClr val="000066"/>
            </a:solidFill>
            <a:round/>
            <a:headEnd/>
            <a:tailEnd type="triangle" w="med" len="med"/>
          </a:ln>
        </p:spPr>
      </p:cxnSp>
      <p:pic>
        <p:nvPicPr>
          <p:cNvPr id="49162" name="Picture 45"/>
          <p:cNvPicPr>
            <a:picLocks noChangeAspect="1" noChangeArrowheads="1"/>
          </p:cNvPicPr>
          <p:nvPr/>
        </p:nvPicPr>
        <p:blipFill>
          <a:blip r:embed="rId5"/>
          <a:srcRect/>
          <a:stretch>
            <a:fillRect/>
          </a:stretch>
        </p:blipFill>
        <p:spPr bwMode="auto">
          <a:xfrm>
            <a:off x="6473825" y="3205163"/>
            <a:ext cx="523875" cy="422275"/>
          </a:xfrm>
          <a:prstGeom prst="rect">
            <a:avLst/>
          </a:prstGeom>
          <a:noFill/>
          <a:ln w="9525">
            <a:noFill/>
            <a:miter lim="800000"/>
            <a:headEnd/>
            <a:tailEnd/>
          </a:ln>
        </p:spPr>
      </p:pic>
      <p:cxnSp>
        <p:nvCxnSpPr>
          <p:cNvPr id="49163" name="AutoShape 50"/>
          <p:cNvCxnSpPr>
            <a:cxnSpLocks noChangeShapeType="1"/>
            <a:stCxn id="49183" idx="3"/>
          </p:cNvCxnSpPr>
          <p:nvPr/>
        </p:nvCxnSpPr>
        <p:spPr bwMode="auto">
          <a:xfrm flipV="1">
            <a:off x="6176963" y="3416300"/>
            <a:ext cx="296862" cy="4763"/>
          </a:xfrm>
          <a:prstGeom prst="straightConnector1">
            <a:avLst/>
          </a:prstGeom>
          <a:noFill/>
          <a:ln w="9525">
            <a:solidFill>
              <a:srgbClr val="000066"/>
            </a:solidFill>
            <a:round/>
            <a:headEnd/>
            <a:tailEnd type="triangle" w="med" len="med"/>
          </a:ln>
        </p:spPr>
      </p:cxnSp>
      <p:grpSp>
        <p:nvGrpSpPr>
          <p:cNvPr id="49164" name="Group 69"/>
          <p:cNvGrpSpPr>
            <a:grpSpLocks/>
          </p:cNvGrpSpPr>
          <p:nvPr/>
        </p:nvGrpSpPr>
        <p:grpSpPr bwMode="auto">
          <a:xfrm>
            <a:off x="1738313" y="3219450"/>
            <a:ext cx="1104900" cy="706438"/>
            <a:chOff x="905" y="2003"/>
            <a:chExt cx="696" cy="445"/>
          </a:xfrm>
        </p:grpSpPr>
        <p:sp>
          <p:nvSpPr>
            <p:cNvPr id="49175" name="Rectangle 52"/>
            <p:cNvSpPr>
              <a:spLocks noChangeArrowheads="1"/>
            </p:cNvSpPr>
            <p:nvPr/>
          </p:nvSpPr>
          <p:spPr bwMode="auto">
            <a:xfrm>
              <a:off x="905" y="2266"/>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pic>
          <p:nvPicPr>
            <p:cNvPr id="49176" name="Picture 53"/>
            <p:cNvPicPr>
              <a:picLocks noChangeAspect="1" noChangeArrowheads="1"/>
            </p:cNvPicPr>
            <p:nvPr/>
          </p:nvPicPr>
          <p:blipFill>
            <a:blip r:embed="rId5"/>
            <a:srcRect/>
            <a:stretch>
              <a:fillRect/>
            </a:stretch>
          </p:blipFill>
          <p:spPr bwMode="auto">
            <a:xfrm>
              <a:off x="1066" y="2003"/>
              <a:ext cx="330" cy="266"/>
            </a:xfrm>
            <a:prstGeom prst="rect">
              <a:avLst/>
            </a:prstGeom>
            <a:noFill/>
            <a:ln w="9525">
              <a:noFill/>
              <a:miter lim="800000"/>
              <a:headEnd/>
              <a:tailEnd/>
            </a:ln>
          </p:spPr>
        </p:pic>
      </p:grpSp>
      <p:grpSp>
        <p:nvGrpSpPr>
          <p:cNvPr id="49165" name="Group 68"/>
          <p:cNvGrpSpPr>
            <a:grpSpLocks/>
          </p:cNvGrpSpPr>
          <p:nvPr/>
        </p:nvGrpSpPr>
        <p:grpSpPr bwMode="auto">
          <a:xfrm>
            <a:off x="903288" y="3213100"/>
            <a:ext cx="935037" cy="792163"/>
            <a:chOff x="379" y="1999"/>
            <a:chExt cx="589" cy="499"/>
          </a:xfrm>
        </p:grpSpPr>
        <p:pic>
          <p:nvPicPr>
            <p:cNvPr id="49173" name="Picture 54"/>
            <p:cNvPicPr>
              <a:picLocks noChangeAspect="1" noChangeArrowheads="1"/>
            </p:cNvPicPr>
            <p:nvPr/>
          </p:nvPicPr>
          <p:blipFill>
            <a:blip r:embed="rId6"/>
            <a:srcRect/>
            <a:stretch>
              <a:fillRect/>
            </a:stretch>
          </p:blipFill>
          <p:spPr bwMode="auto">
            <a:xfrm>
              <a:off x="438" y="1999"/>
              <a:ext cx="499" cy="288"/>
            </a:xfrm>
            <a:prstGeom prst="rect">
              <a:avLst/>
            </a:prstGeom>
            <a:noFill/>
            <a:ln w="9525">
              <a:noFill/>
              <a:miter lim="800000"/>
              <a:headEnd/>
              <a:tailEnd/>
            </a:ln>
          </p:spPr>
        </p:pic>
        <p:sp>
          <p:nvSpPr>
            <p:cNvPr id="49174" name="Rectangle 55"/>
            <p:cNvSpPr>
              <a:spLocks noChangeArrowheads="1"/>
            </p:cNvSpPr>
            <p:nvPr/>
          </p:nvSpPr>
          <p:spPr bwMode="auto">
            <a:xfrm>
              <a:off x="379" y="2254"/>
              <a:ext cx="589" cy="2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Ejecución, seguimiento y Control</a:t>
              </a:r>
              <a:endParaRPr lang="es-ES" altLang="es-PE" sz="800" b="1">
                <a:solidFill>
                  <a:srgbClr val="000066"/>
                </a:solidFill>
              </a:endParaRPr>
            </a:p>
          </p:txBody>
        </p:sp>
      </p:grpSp>
      <p:cxnSp>
        <p:nvCxnSpPr>
          <p:cNvPr id="49166" name="AutoShape 56"/>
          <p:cNvCxnSpPr>
            <a:cxnSpLocks noChangeShapeType="1"/>
          </p:cNvCxnSpPr>
          <p:nvPr/>
        </p:nvCxnSpPr>
        <p:spPr bwMode="auto">
          <a:xfrm flipV="1">
            <a:off x="1789113" y="3430588"/>
            <a:ext cx="204787" cy="11112"/>
          </a:xfrm>
          <a:prstGeom prst="straightConnector1">
            <a:avLst/>
          </a:prstGeom>
          <a:noFill/>
          <a:ln w="9525">
            <a:solidFill>
              <a:schemeClr val="tx1"/>
            </a:solidFill>
            <a:round/>
            <a:headEnd/>
            <a:tailEnd type="triangle" w="med" len="med"/>
          </a:ln>
        </p:spPr>
      </p:cxnSp>
      <p:cxnSp>
        <p:nvCxnSpPr>
          <p:cNvPr id="49167" name="AutoShape 58"/>
          <p:cNvCxnSpPr>
            <a:cxnSpLocks noChangeShapeType="1"/>
            <a:endCxn id="49180" idx="1"/>
          </p:cNvCxnSpPr>
          <p:nvPr/>
        </p:nvCxnSpPr>
        <p:spPr bwMode="auto">
          <a:xfrm flipV="1">
            <a:off x="2517775" y="3414713"/>
            <a:ext cx="349250" cy="15875"/>
          </a:xfrm>
          <a:prstGeom prst="straightConnector1">
            <a:avLst/>
          </a:prstGeom>
          <a:noFill/>
          <a:ln w="9525">
            <a:solidFill>
              <a:schemeClr val="tx1"/>
            </a:solidFill>
            <a:round/>
            <a:headEnd/>
            <a:tailEnd type="triangle" w="med" len="med"/>
          </a:ln>
        </p:spPr>
      </p:cxnSp>
      <p:sp>
        <p:nvSpPr>
          <p:cNvPr id="49168" name="Rectangle 59"/>
          <p:cNvSpPr>
            <a:spLocks noChangeArrowheads="1"/>
          </p:cNvSpPr>
          <p:nvPr/>
        </p:nvSpPr>
        <p:spPr bwMode="auto">
          <a:xfrm>
            <a:off x="6227763" y="3644900"/>
            <a:ext cx="1104900" cy="28892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grpSp>
        <p:nvGrpSpPr>
          <p:cNvPr id="49169" name="Group 70"/>
          <p:cNvGrpSpPr>
            <a:grpSpLocks/>
          </p:cNvGrpSpPr>
          <p:nvPr/>
        </p:nvGrpSpPr>
        <p:grpSpPr bwMode="auto">
          <a:xfrm>
            <a:off x="7451725" y="3090863"/>
            <a:ext cx="935038" cy="1014412"/>
            <a:chOff x="4694" y="1947"/>
            <a:chExt cx="589" cy="639"/>
          </a:xfrm>
        </p:grpSpPr>
        <p:sp>
          <p:nvSpPr>
            <p:cNvPr id="49171" name="Rectangle 61"/>
            <p:cNvSpPr>
              <a:spLocks noChangeArrowheads="1"/>
            </p:cNvSpPr>
            <p:nvPr/>
          </p:nvSpPr>
          <p:spPr bwMode="auto">
            <a:xfrm>
              <a:off x="4694" y="2342"/>
              <a:ext cx="589" cy="2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Gerencia de Servicio Empresa</a:t>
              </a:r>
              <a:endParaRPr lang="es-ES" altLang="es-PE" sz="800" b="1">
                <a:solidFill>
                  <a:srgbClr val="000066"/>
                </a:solidFill>
              </a:endParaRPr>
            </a:p>
          </p:txBody>
        </p:sp>
        <p:pic>
          <p:nvPicPr>
            <p:cNvPr id="49172" name="Picture 62"/>
            <p:cNvPicPr>
              <a:picLocks noChangeAspect="1" noChangeArrowheads="1"/>
            </p:cNvPicPr>
            <p:nvPr/>
          </p:nvPicPr>
          <p:blipFill>
            <a:blip r:embed="rId7"/>
            <a:srcRect/>
            <a:stretch>
              <a:fillRect/>
            </a:stretch>
          </p:blipFill>
          <p:spPr bwMode="auto">
            <a:xfrm>
              <a:off x="4709" y="1947"/>
              <a:ext cx="544" cy="398"/>
            </a:xfrm>
            <a:prstGeom prst="rect">
              <a:avLst/>
            </a:prstGeom>
            <a:noFill/>
            <a:ln w="9525">
              <a:noFill/>
              <a:miter lim="800000"/>
              <a:headEnd/>
              <a:tailEnd/>
            </a:ln>
          </p:spPr>
        </p:pic>
      </p:grpSp>
      <p:cxnSp>
        <p:nvCxnSpPr>
          <p:cNvPr id="49170" name="AutoShape 63"/>
          <p:cNvCxnSpPr>
            <a:cxnSpLocks noChangeShapeType="1"/>
          </p:cNvCxnSpPr>
          <p:nvPr/>
        </p:nvCxnSpPr>
        <p:spPr bwMode="auto">
          <a:xfrm flipV="1">
            <a:off x="6997700" y="3406775"/>
            <a:ext cx="477838" cy="9525"/>
          </a:xfrm>
          <a:prstGeom prst="straightConnector1">
            <a:avLst/>
          </a:prstGeom>
          <a:noFill/>
          <a:ln w="9525">
            <a:solidFill>
              <a:schemeClr val="tx1"/>
            </a:solidFill>
            <a:round/>
            <a:headEnd/>
            <a:tailEnd type="triangle" w="med" len="med"/>
          </a:ln>
        </p:spPr>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737" name="Group 121"/>
          <p:cNvGraphicFramePr>
            <a:graphicFrameLocks noGrp="1"/>
          </p:cNvGraphicFramePr>
          <p:nvPr>
            <p:ph/>
          </p:nvPr>
        </p:nvGraphicFramePr>
        <p:xfrm>
          <a:off x="179388" y="1284288"/>
          <a:ext cx="8785225" cy="5141913"/>
        </p:xfrm>
        <a:graphic>
          <a:graphicData uri="http://schemas.openxmlformats.org/drawingml/2006/table">
            <a:tbl>
              <a:tblPr/>
              <a:tblGrid>
                <a:gridCol w="388937"/>
                <a:gridCol w="1363663"/>
                <a:gridCol w="1666875"/>
                <a:gridCol w="3997325"/>
                <a:gridCol w="1368425"/>
              </a:tblGrid>
              <a:tr h="5873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Nombre de la Actividad</a:t>
                      </a:r>
                      <a:endParaRPr kumimoji="0" lang="es-ES" altLang="es-PE" sz="1400" b="1" i="0" u="none" strike="noStrike" cap="none" normalizeH="0" baseline="0" dirty="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Descripción de la Actividad</a:t>
                      </a:r>
                      <a:endParaRPr kumimoji="0" lang="es-ES" altLang="es-PE" sz="1400" b="1" i="0" u="none" strike="noStrike" cap="none" normalizeH="0" baseline="0" dirty="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1</a:t>
                      </a:r>
                      <a:endParaRPr kumimoji="0" lang="es-ES" altLang="es-PE" sz="1400" b="0" i="0" u="none" strike="noStrike" cap="none" normalizeH="0" baseline="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smtClean="0">
                          <a:ln>
                            <a:noFill/>
                          </a:ln>
                          <a:solidFill>
                            <a:srgbClr val="000066"/>
                          </a:solidFill>
                          <a:effectLst/>
                          <a:latin typeface="Arial" charset="0"/>
                        </a:rPr>
                        <a:t>Jefe de Proyecto</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smtClean="0">
                          <a:ln>
                            <a:noFill/>
                          </a:ln>
                          <a:solidFill>
                            <a:srgbClr val="000066"/>
                          </a:solidFill>
                          <a:effectLst/>
                          <a:latin typeface="Arial" charset="0"/>
                        </a:rPr>
                        <a:t>Elaborar acta de aceptación y cierre del proyecto</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El Jefe de Proyecto elabora el 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El Jefe de Proyecto y Analista de Calidad revisan y acuerdan la versión final del acta de aceptación y cierre que luego es entregada al cliente.</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smtClean="0">
                          <a:ln>
                            <a:noFill/>
                          </a:ln>
                          <a:solidFill>
                            <a:srgbClr val="000066"/>
                          </a:solidFill>
                          <a:effectLst/>
                          <a:latin typeface="Arial" charset="0"/>
                        </a:rPr>
                        <a:t>Plantilla Acta de cierre del proyecto</a:t>
                      </a:r>
                    </a:p>
                  </a:txBody>
                  <a:tcPr marT="45689" marB="4568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246881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2</a:t>
                      </a:r>
                      <a:endParaRPr kumimoji="0" lang="es-ES" altLang="es-PE" sz="1400" b="0" i="0" u="none" strike="noStrike" cap="none" normalizeH="0" baseline="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Documentador</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dirty="0" smtClean="0">
                          <a:ln>
                            <a:noFill/>
                          </a:ln>
                          <a:solidFill>
                            <a:srgbClr val="000066"/>
                          </a:solidFill>
                          <a:effectLst/>
                          <a:latin typeface="Arial" charset="0"/>
                        </a:rPr>
                        <a:t>Elaborar y revisar el relatorio del proyecto</a:t>
                      </a:r>
                      <a:endParaRPr kumimoji="0" lang="es-ES" altLang="es-PE" sz="1200" b="0" i="0" u="none" strike="noStrike" cap="none" normalizeH="0" baseline="0" dirty="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El Documentador elabora el relatorio del proyecto en base a la plantilla respectiva.</a:t>
                      </a:r>
                      <a:endParaRPr kumimoji="0" lang="es-ES" altLang="es-PE" sz="1200" b="0" i="0" u="none" strike="noStrike" cap="none" normalizeH="0" baseline="0" dirty="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El relatorio del proyecto es presentado en la reunión de informe general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Durante el relatorio se analiza el resultado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consignan las brechas entre los planes y los resultados reales.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registra un resumen de las Lecciones Aprendidas, Buenos Ejemplos y Oportunidades de Mejora, que se han procesado en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registra un resumen de la evaluación del personal y una encuesta de satisfacción del cliente.</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Plantilla Relatorio del proyecto</a:t>
                      </a:r>
                    </a:p>
                  </a:txBody>
                  <a:tcPr marT="45689" marB="4568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3</a:t>
                      </a:r>
                      <a:endParaRPr kumimoji="0" lang="es-ES" altLang="es-PE" sz="1400" b="0" i="0" u="none" strike="noStrike" cap="none" normalizeH="0" baseline="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Gestor de la </a:t>
                      </a:r>
                      <a:r>
                        <a:rPr kumimoji="0" lang="es-ES" altLang="es-PE" sz="1200" b="0" i="0" u="none" strike="noStrike" cap="none" normalizeH="0" baseline="0" dirty="0" err="1" smtClean="0">
                          <a:ln>
                            <a:noFill/>
                          </a:ln>
                          <a:solidFill>
                            <a:srgbClr val="000066"/>
                          </a:solidFill>
                          <a:effectLst/>
                          <a:latin typeface="Arial" charset="0"/>
                        </a:rPr>
                        <a:t>Configuracion</a:t>
                      </a: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Proceso de Gestión de Configuración - Realizar Control de Cambios a </a:t>
                      </a:r>
                      <a:r>
                        <a:rPr kumimoji="0" lang="es-ES" altLang="es-PE" sz="1200" b="0" i="0" u="none" strike="noStrike" cap="none" normalizeH="0" baseline="0" dirty="0" err="1" smtClean="0">
                          <a:ln>
                            <a:noFill/>
                          </a:ln>
                          <a:solidFill>
                            <a:srgbClr val="000066"/>
                          </a:solidFill>
                          <a:effectLst/>
                          <a:latin typeface="Arial" charset="0"/>
                        </a:rPr>
                        <a:t>Baselines</a:t>
                      </a: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dirty="0" smtClean="0">
                          <a:ln>
                            <a:noFill/>
                          </a:ln>
                          <a:solidFill>
                            <a:srgbClr val="000066"/>
                          </a:solidFill>
                          <a:effectLst/>
                          <a:latin typeface="Arial" charset="0"/>
                        </a:rPr>
                        <a:t>- Genera </a:t>
                      </a:r>
                      <a:r>
                        <a:rPr kumimoji="0" lang="es-PE" altLang="es-PE" sz="1200" b="0" i="0" u="none" strike="noStrike" cap="none" normalizeH="0" baseline="0" dirty="0" err="1" smtClean="0">
                          <a:ln>
                            <a:noFill/>
                          </a:ln>
                          <a:solidFill>
                            <a:srgbClr val="000066"/>
                          </a:solidFill>
                          <a:effectLst/>
                          <a:latin typeface="Arial" charset="0"/>
                        </a:rPr>
                        <a:t>baselines</a:t>
                      </a:r>
                      <a:r>
                        <a:rPr kumimoji="0" lang="es-PE" altLang="es-PE" sz="1200" b="0" i="0" u="none" strike="noStrike" cap="none" normalizeH="0" baseline="0" dirty="0" smtClean="0">
                          <a:ln>
                            <a:noFill/>
                          </a:ln>
                          <a:solidFill>
                            <a:srgbClr val="000066"/>
                          </a:solidFill>
                          <a:effectLst/>
                          <a:latin typeface="Arial" charset="0"/>
                        </a:rPr>
                        <a:t> de los entregables del proyecto de acuerdo al Proceso de Gestión de Configuración – Subproceso Realizar Control de Cambios a </a:t>
                      </a:r>
                      <a:r>
                        <a:rPr kumimoji="0" lang="es-PE" altLang="es-PE" sz="1200" b="0" i="0" u="none" strike="noStrike" cap="none" normalizeH="0" baseline="0" dirty="0" err="1" smtClean="0">
                          <a:ln>
                            <a:noFill/>
                          </a:ln>
                          <a:solidFill>
                            <a:srgbClr val="000066"/>
                          </a:solidFill>
                          <a:effectLst/>
                          <a:latin typeface="Arial" charset="0"/>
                        </a:rPr>
                        <a:t>Baselines</a:t>
                      </a:r>
                      <a:r>
                        <a:rPr kumimoji="0" lang="es-PE" altLang="es-PE" sz="1200" b="0" i="0" u="none" strike="noStrike" cap="none" normalizeH="0" baseline="0" dirty="0" smtClean="0">
                          <a:ln>
                            <a:noFill/>
                          </a:ln>
                          <a:solidFill>
                            <a:srgbClr val="000066"/>
                          </a:solidFill>
                          <a:effectLst/>
                          <a:latin typeface="Arial" charset="0"/>
                        </a:rPr>
                        <a:t>.</a:t>
                      </a: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Plantilla Matriz de entregables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Proceso de Gestión de configuración. </a:t>
                      </a:r>
                      <a:endParaRPr kumimoji="0" lang="es-ES" altLang="es-PE" sz="28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50214" name="AutoShape 59"/>
          <p:cNvSpPr>
            <a:spLocks noChangeArrowheads="1"/>
          </p:cNvSpPr>
          <p:nvPr/>
        </p:nvSpPr>
        <p:spPr bwMode="auto">
          <a:xfrm>
            <a:off x="368300" y="5976938"/>
            <a:ext cx="1008063" cy="287337"/>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50215" name="Text Box 110"/>
          <p:cNvSpPr txBox="1">
            <a:spLocks noChangeArrowheads="1"/>
          </p:cNvSpPr>
          <p:nvPr/>
        </p:nvSpPr>
        <p:spPr bwMode="auto">
          <a:xfrm>
            <a:off x="250825" y="620713"/>
            <a:ext cx="7612063" cy="579437"/>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Cierre</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611188" y="1268413"/>
            <a:ext cx="7875587" cy="1514475"/>
          </a:xfrm>
          <a:prstGeom prst="rect">
            <a:avLst/>
          </a:prstGeom>
          <a:noFill/>
          <a:ln w="9525">
            <a:noFill/>
            <a:miter lim="800000"/>
            <a:headEnd/>
            <a:tailEnd/>
          </a:ln>
        </p:spPr>
        <p:txBody>
          <a:bodyPr>
            <a:spAutoFit/>
          </a:bodyPr>
          <a:lstStyle/>
          <a:p>
            <a:pPr>
              <a:lnSpc>
                <a:spcPts val="5600"/>
              </a:lnSpc>
              <a:spcBef>
                <a:spcPct val="50000"/>
              </a:spcBef>
            </a:pPr>
            <a:r>
              <a:rPr lang="es-PE" altLang="es-PE" sz="4800">
                <a:solidFill>
                  <a:srgbClr val="000066"/>
                </a:solidFill>
                <a:ea typeface="ＭＳ Ｐゴシック" pitchFamily="-92" charset="-128"/>
              </a:rPr>
              <a:t>1. Objetivo y alcance del proceso</a:t>
            </a:r>
          </a:p>
        </p:txBody>
      </p:sp>
      <p:sp>
        <p:nvSpPr>
          <p:cNvPr id="13315" name="Text Box 123"/>
          <p:cNvSpPr txBox="1">
            <a:spLocks noChangeArrowheads="1"/>
          </p:cNvSpPr>
          <p:nvPr/>
        </p:nvSpPr>
        <p:spPr bwMode="auto">
          <a:xfrm>
            <a:off x="323850" y="5229225"/>
            <a:ext cx="8064500" cy="366713"/>
          </a:xfrm>
          <a:prstGeom prst="rect">
            <a:avLst/>
          </a:prstGeom>
          <a:noFill/>
          <a:ln w="9525">
            <a:noFill/>
            <a:miter lim="800000"/>
            <a:headEnd/>
            <a:tailEnd/>
          </a:ln>
        </p:spPr>
        <p:txBody>
          <a:bodyPr>
            <a:spAutoFit/>
          </a:bodyPr>
          <a:lstStyle/>
          <a:p>
            <a:pPr algn="ctr" eaLnBrk="1" hangingPunct="1"/>
            <a:endParaRPr lang="es-ES" altLang="es-PE">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368300" y="1958975"/>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6. Métricas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10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55"/>
          <p:cNvSpPr>
            <a:spLocks noChangeArrowheads="1"/>
          </p:cNvSpPr>
          <p:nvPr/>
        </p:nvSpPr>
        <p:spPr bwMode="auto">
          <a:xfrm>
            <a:off x="2124075" y="2636838"/>
            <a:ext cx="4392613" cy="2089150"/>
          </a:xfrm>
          <a:prstGeom prst="rect">
            <a:avLst/>
          </a:prstGeom>
          <a:solidFill>
            <a:srgbClr val="FFB089"/>
          </a:solidFill>
          <a:ln w="9525" algn="ctr">
            <a:solidFill>
              <a:srgbClr val="993300"/>
            </a:solidFill>
            <a:miter lim="800000"/>
            <a:headEnd/>
            <a:tailEnd/>
          </a:ln>
        </p:spPr>
        <p:txBody>
          <a:bodyPr wrap="none" anchor="ctr"/>
          <a:lstStyle/>
          <a:p>
            <a:pPr algn="ctr" eaLnBrk="1" hangingPunct="1"/>
            <a:endParaRPr lang="es-ES" altLang="es-PE"/>
          </a:p>
        </p:txBody>
      </p:sp>
      <p:sp>
        <p:nvSpPr>
          <p:cNvPr id="53251" name="Text Box 12"/>
          <p:cNvSpPr txBox="1">
            <a:spLocks noChangeArrowheads="1"/>
          </p:cNvSpPr>
          <p:nvPr/>
        </p:nvSpPr>
        <p:spPr bwMode="auto">
          <a:xfrm>
            <a:off x="2157413" y="779463"/>
            <a:ext cx="3927475" cy="579437"/>
          </a:xfrm>
          <a:prstGeom prst="rect">
            <a:avLst/>
          </a:prstGeom>
          <a:noFill/>
          <a:ln w="9525">
            <a:noFill/>
            <a:miter lim="800000"/>
            <a:headEnd/>
            <a:tailEnd/>
          </a:ln>
        </p:spPr>
        <p:txBody>
          <a:bodyPr wrap="none">
            <a:spAutoFit/>
          </a:bodyPr>
          <a:lstStyle/>
          <a:p>
            <a:pPr eaLnBrk="1" hangingPunct="1"/>
            <a:r>
              <a:rPr lang="es-PE" altLang="es-PE" sz="3200">
                <a:solidFill>
                  <a:srgbClr val="002060"/>
                </a:solidFill>
              </a:rPr>
              <a:t>Métricas del proceso</a:t>
            </a:r>
            <a:endParaRPr lang="es-ES" altLang="es-PE" sz="3200" b="1">
              <a:solidFill>
                <a:srgbClr val="002060"/>
              </a:solidFill>
            </a:endParaRPr>
          </a:p>
        </p:txBody>
      </p:sp>
      <p:sp>
        <p:nvSpPr>
          <p:cNvPr id="53252" name="AutoShape 154">
            <a:hlinkClick r:id="rId3" action="ppaction://hlinkfile"/>
          </p:cNvPr>
          <p:cNvSpPr>
            <a:spLocks noChangeArrowheads="1"/>
          </p:cNvSpPr>
          <p:nvPr/>
        </p:nvSpPr>
        <p:spPr bwMode="auto">
          <a:xfrm>
            <a:off x="2484438" y="3194050"/>
            <a:ext cx="3671887" cy="863600"/>
          </a:xfrm>
          <a:prstGeom prst="foldedCorner">
            <a:avLst>
              <a:gd name="adj" fmla="val 12500"/>
            </a:avLst>
          </a:prstGeom>
          <a:solidFill>
            <a:srgbClr val="FFCC00"/>
          </a:solidFill>
          <a:ln w="9525">
            <a:noFill/>
            <a:round/>
            <a:headEnd/>
            <a:tailEnd/>
          </a:ln>
          <a:effectLst>
            <a:prstShdw prst="shdw17" dist="17961" dir="2700000">
              <a:srgbClr val="997A00"/>
            </a:prstShdw>
          </a:effectLst>
        </p:spPr>
        <p:txBody>
          <a:bodyPr anchor="ctr"/>
          <a:lstStyle/>
          <a:p>
            <a:pPr eaLnBrk="1" hangingPunct="1"/>
            <a:r>
              <a:rPr lang="es-PE" altLang="es-PE" sz="1600" b="1" dirty="0"/>
              <a:t>- </a:t>
            </a:r>
            <a:r>
              <a:rPr lang="es-PE" altLang="es-PE" sz="1600" b="1" dirty="0" smtClean="0"/>
              <a:t>Registros de </a:t>
            </a:r>
            <a:r>
              <a:rPr lang="es-PE" altLang="es-MX" sz="1600" b="1" dirty="0" smtClean="0"/>
              <a:t> riesgo</a:t>
            </a:r>
            <a:endParaRPr lang="es-PE" altLang="es-MX" sz="1600" b="1"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368300" y="2014538"/>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7. Artefactos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fade">
                                      <p:cBhvr>
                                        <p:cTn id="7" dur="10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1187450" y="768350"/>
            <a:ext cx="4579938" cy="579438"/>
          </a:xfrm>
          <a:prstGeom prst="rect">
            <a:avLst/>
          </a:prstGeom>
          <a:noFill/>
          <a:ln w="9525">
            <a:noFill/>
            <a:miter lim="800000"/>
            <a:headEnd/>
            <a:tailEnd/>
          </a:ln>
        </p:spPr>
        <p:txBody>
          <a:bodyPr wrap="none">
            <a:spAutoFit/>
          </a:bodyPr>
          <a:lstStyle/>
          <a:p>
            <a:pPr eaLnBrk="1" hangingPunct="1"/>
            <a:r>
              <a:rPr lang="es-PE" altLang="es-PE" sz="3200" b="1">
                <a:solidFill>
                  <a:srgbClr val="002060"/>
                </a:solidFill>
              </a:rPr>
              <a:t>Artefactos del proceso</a:t>
            </a:r>
            <a:endParaRPr lang="es-ES" altLang="es-PE" sz="3200" b="1">
              <a:solidFill>
                <a:srgbClr val="002060"/>
              </a:solidFill>
            </a:endParaRPr>
          </a:p>
        </p:txBody>
      </p:sp>
      <p:graphicFrame>
        <p:nvGraphicFramePr>
          <p:cNvPr id="73014" name="Group 310"/>
          <p:cNvGraphicFramePr>
            <a:graphicFrameLocks noGrp="1"/>
          </p:cNvGraphicFramePr>
          <p:nvPr>
            <p:ph/>
          </p:nvPr>
        </p:nvGraphicFramePr>
        <p:xfrm>
          <a:off x="395288" y="1989138"/>
          <a:ext cx="8228012" cy="4051303"/>
        </p:xfrm>
        <a:graphic>
          <a:graphicData uri="http://schemas.openxmlformats.org/drawingml/2006/table">
            <a:tbl>
              <a:tblPr/>
              <a:tblGrid>
                <a:gridCol w="431800"/>
                <a:gridCol w="1871662"/>
                <a:gridCol w="1657350"/>
                <a:gridCol w="2230438"/>
                <a:gridCol w="2036762"/>
              </a:tblGrid>
              <a:tr h="57617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dirty="0" smtClean="0">
                          <a:ln>
                            <a:noFill/>
                          </a:ln>
                          <a:solidFill>
                            <a:schemeClr val="bg1"/>
                          </a:solidFill>
                          <a:effectLst/>
                          <a:latin typeface="Arial" charset="0"/>
                        </a:rPr>
                        <a:t>#</a:t>
                      </a:r>
                      <a:endParaRPr kumimoji="0" lang="es-ES" altLang="es-PE" sz="1600" b="1" i="0" u="none" strike="noStrike" cap="none" normalizeH="0" baseline="0" dirty="0" smtClean="0">
                        <a:ln>
                          <a:noFill/>
                        </a:ln>
                        <a:solidFill>
                          <a:schemeClr val="bg1"/>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Artefacto</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Suproceso</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Actividad</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Tarea</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r>
              <a:tr h="42697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1</a:t>
                      </a: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 de Gestión del Proyecto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5">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Inicio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3">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Planeamiento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4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2</a:t>
                      </a: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 WBS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2697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3</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Cronograma de proyecto interno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603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4</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Presentación kick off meeting – interno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603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5</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Presentación kick off meeting – externo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603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6</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Matriz de entregables de proyectos internos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4">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Ejecución, seguimiento y control</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8887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7</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Registro de riesgos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3332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8</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Seguimiento de cronogramas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4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9</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Informe Semanal</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bl>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352550" y="768350"/>
            <a:ext cx="4579938" cy="579438"/>
          </a:xfrm>
          <a:prstGeom prst="rect">
            <a:avLst/>
          </a:prstGeom>
          <a:noFill/>
          <a:ln w="9525">
            <a:noFill/>
            <a:miter lim="800000"/>
            <a:headEnd/>
            <a:tailEnd/>
          </a:ln>
        </p:spPr>
        <p:txBody>
          <a:bodyPr wrap="none">
            <a:spAutoFit/>
          </a:bodyPr>
          <a:lstStyle/>
          <a:p>
            <a:pPr eaLnBrk="1" hangingPunct="1"/>
            <a:r>
              <a:rPr lang="es-PE" altLang="es-PE" sz="3200" b="1">
                <a:solidFill>
                  <a:srgbClr val="002060"/>
                </a:solidFill>
              </a:rPr>
              <a:t>Artefactos del proceso</a:t>
            </a:r>
            <a:endParaRPr lang="es-ES" altLang="es-PE" sz="3200" b="1">
              <a:solidFill>
                <a:srgbClr val="002060"/>
              </a:solidFill>
            </a:endParaRPr>
          </a:p>
        </p:txBody>
      </p:sp>
      <p:graphicFrame>
        <p:nvGraphicFramePr>
          <p:cNvPr id="114849" name="Group 161"/>
          <p:cNvGraphicFramePr>
            <a:graphicFrameLocks noGrp="1"/>
          </p:cNvGraphicFramePr>
          <p:nvPr>
            <p:ph/>
          </p:nvPr>
        </p:nvGraphicFramePr>
        <p:xfrm>
          <a:off x="395288" y="2708275"/>
          <a:ext cx="8228012" cy="1590676"/>
        </p:xfrm>
        <a:graphic>
          <a:graphicData uri="http://schemas.openxmlformats.org/drawingml/2006/table">
            <a:tbl>
              <a:tblPr/>
              <a:tblGrid>
                <a:gridCol w="431800"/>
                <a:gridCol w="1871662"/>
                <a:gridCol w="1657350"/>
                <a:gridCol w="2230438"/>
                <a:gridCol w="2036762"/>
              </a:tblGrid>
              <a:tr h="288796">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10</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Informe de Semanal</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2">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Ejecución, seguimiento y control</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7451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11</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Acta de reunión Interna</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12</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Relatorio de proyecto</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3">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Cierre</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13</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Acta de cierre de proyecto</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5093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15</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Formato Propuesta de Lección Aprendida</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468313" y="1844675"/>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8. Historial de Revisiones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68313" y="908050"/>
            <a:ext cx="4513262" cy="579438"/>
          </a:xfrm>
          <a:prstGeom prst="rect">
            <a:avLst/>
          </a:prstGeom>
          <a:noFill/>
          <a:ln w="9525">
            <a:noFill/>
            <a:miter lim="800000"/>
            <a:headEnd/>
            <a:tailEnd/>
          </a:ln>
        </p:spPr>
        <p:txBody>
          <a:bodyPr wrap="none">
            <a:spAutoFit/>
          </a:bodyPr>
          <a:lstStyle/>
          <a:p>
            <a:pPr eaLnBrk="1" hangingPunct="1"/>
            <a:r>
              <a:rPr lang="es-PE" altLang="es-PE" sz="3200" b="1">
                <a:solidFill>
                  <a:srgbClr val="002060"/>
                </a:solidFill>
              </a:rPr>
              <a:t>Historial de revisiones</a:t>
            </a:r>
            <a:endParaRPr lang="es-ES" altLang="es-PE" sz="3200" b="1">
              <a:solidFill>
                <a:srgbClr val="002060"/>
              </a:solidFill>
            </a:endParaRPr>
          </a:p>
        </p:txBody>
      </p:sp>
      <p:graphicFrame>
        <p:nvGraphicFramePr>
          <p:cNvPr id="50333" name="Group 157"/>
          <p:cNvGraphicFramePr>
            <a:graphicFrameLocks noGrp="1"/>
          </p:cNvGraphicFramePr>
          <p:nvPr>
            <p:ph/>
            <p:extLst>
              <p:ext uri="{D42A27DB-BD31-4B8C-83A1-F6EECF244321}">
                <p14:modId xmlns:p14="http://schemas.microsoft.com/office/powerpoint/2010/main" val="1333427938"/>
              </p:ext>
            </p:extLst>
          </p:nvPr>
        </p:nvGraphicFramePr>
        <p:xfrm>
          <a:off x="395288" y="2133600"/>
          <a:ext cx="8497887" cy="4449703"/>
        </p:xfrm>
        <a:graphic>
          <a:graphicData uri="http://schemas.openxmlformats.org/drawingml/2006/table">
            <a:tbl>
              <a:tblPr/>
              <a:tblGrid>
                <a:gridCol w="436562"/>
                <a:gridCol w="1004888"/>
                <a:gridCol w="1368425"/>
                <a:gridCol w="1955800"/>
                <a:gridCol w="1563687"/>
                <a:gridCol w="2168525"/>
              </a:tblGrid>
              <a:tr h="82311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dirty="0" smtClean="0">
                          <a:ln>
                            <a:noFill/>
                          </a:ln>
                          <a:solidFill>
                            <a:srgbClr val="000066"/>
                          </a:solidFill>
                          <a:effectLst/>
                          <a:latin typeface="Arial" charset="0"/>
                        </a:rPr>
                        <a:t>#</a:t>
                      </a:r>
                      <a:endParaRPr kumimoji="0" lang="es-ES" altLang="es-PE" sz="1600" b="1" i="0" u="none" strike="noStrike" cap="none" normalizeH="0" baseline="0" dirty="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Versión</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Fecha</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Autor / Rol</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Estado</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Responsable de revisión y/o aprobación / Rol</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r>
              <a:tr h="762109">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1</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smtClean="0"/>
                        <a:t>1.0</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28-05-15</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Chávez</a:t>
                      </a:r>
                      <a:r>
                        <a:rPr lang="es-PE" baseline="0" dirty="0" smtClean="0"/>
                        <a:t> Umeres</a:t>
                      </a:r>
                    </a:p>
                    <a:p>
                      <a:r>
                        <a:rPr lang="es-PE" baseline="0" dirty="0" smtClean="0"/>
                        <a:t>(gestor de configuración)</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Revisado</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Caballero</a:t>
                      </a:r>
                      <a:r>
                        <a:rPr lang="es-PE" baseline="0" dirty="0" smtClean="0"/>
                        <a:t> </a:t>
                      </a:r>
                      <a:r>
                        <a:rPr lang="es-PE" baseline="0" dirty="0" err="1" smtClean="0"/>
                        <a:t>Barrasueta</a:t>
                      </a:r>
                      <a:r>
                        <a:rPr lang="es-PE" baseline="0" dirty="0" smtClean="0"/>
                        <a:t> </a:t>
                      </a:r>
                      <a:r>
                        <a:rPr lang="es-PE" baseline="0" dirty="0" err="1" smtClean="0"/>
                        <a:t>billy</a:t>
                      </a:r>
                      <a:endParaRPr lang="es-PE" baseline="0" dirty="0" smtClean="0"/>
                    </a:p>
                    <a:p>
                      <a:r>
                        <a:rPr lang="es-PE" baseline="0" dirty="0" smtClean="0"/>
                        <a:t>(Jefe de Proyecto)</a:t>
                      </a:r>
                      <a:endParaRPr lang="es-PE" dirty="0"/>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455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2</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dirty="0"/>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3</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450">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4</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5</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415">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6</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971550" y="517525"/>
            <a:ext cx="5710238" cy="579438"/>
          </a:xfrm>
          <a:prstGeom prst="rect">
            <a:avLst/>
          </a:prstGeom>
          <a:noFill/>
          <a:ln w="9525">
            <a:noFill/>
            <a:miter lim="800000"/>
            <a:headEnd/>
            <a:tailEnd/>
          </a:ln>
        </p:spPr>
        <p:txBody>
          <a:bodyPr wrap="none">
            <a:spAutoFit/>
          </a:bodyPr>
          <a:lstStyle/>
          <a:p>
            <a:pPr eaLnBrk="1" hangingPunct="1"/>
            <a:r>
              <a:rPr lang="es-PE" altLang="es-PE" sz="3200">
                <a:solidFill>
                  <a:srgbClr val="002060"/>
                </a:solidFill>
              </a:rPr>
              <a:t>Objetivo y alcance del proceso</a:t>
            </a:r>
            <a:endParaRPr lang="es-ES" altLang="es-PE" sz="3200" b="1">
              <a:solidFill>
                <a:srgbClr val="002060"/>
              </a:solidFill>
            </a:endParaRPr>
          </a:p>
        </p:txBody>
      </p:sp>
      <p:pic>
        <p:nvPicPr>
          <p:cNvPr id="31747" name="Picture 3" descr="pha275000002_20"/>
          <p:cNvPicPr>
            <a:picLocks noChangeAspect="1" noChangeArrowheads="1"/>
          </p:cNvPicPr>
          <p:nvPr/>
        </p:nvPicPr>
        <p:blipFill>
          <a:blip r:embed="rId2"/>
          <a:srcRect/>
          <a:stretch>
            <a:fillRect/>
          </a:stretch>
        </p:blipFill>
        <p:spPr bwMode="auto">
          <a:xfrm>
            <a:off x="179388" y="1268413"/>
            <a:ext cx="2628900" cy="5400675"/>
          </a:xfrm>
          <a:prstGeom prst="rect">
            <a:avLst/>
          </a:prstGeom>
          <a:noFill/>
          <a:ln w="9525">
            <a:noFill/>
            <a:miter lim="800000"/>
            <a:headEnd/>
            <a:tailEnd/>
          </a:ln>
        </p:spPr>
      </p:pic>
      <p:sp>
        <p:nvSpPr>
          <p:cNvPr id="31748" name="Rectangle 4"/>
          <p:cNvSpPr>
            <a:spLocks noChangeArrowheads="1"/>
          </p:cNvSpPr>
          <p:nvPr/>
        </p:nvSpPr>
        <p:spPr bwMode="auto">
          <a:xfrm>
            <a:off x="2954338" y="1730375"/>
            <a:ext cx="1198562" cy="396875"/>
          </a:xfrm>
          <a:prstGeom prst="rect">
            <a:avLst/>
          </a:prstGeom>
          <a:noFill/>
          <a:ln w="9525">
            <a:noFill/>
            <a:miter lim="800000"/>
            <a:headEnd/>
            <a:tailEnd/>
          </a:ln>
        </p:spPr>
        <p:txBody>
          <a:bodyPr wrap="none">
            <a:spAutoFit/>
          </a:bodyPr>
          <a:lstStyle/>
          <a:p>
            <a:pPr eaLnBrk="1" hangingPunct="1"/>
            <a:r>
              <a:rPr lang="es-ES_tradnl" altLang="es-PE" sz="2000" b="1">
                <a:solidFill>
                  <a:srgbClr val="000066"/>
                </a:solidFill>
              </a:rPr>
              <a:t>Objetivo</a:t>
            </a:r>
            <a:endParaRPr lang="en-US" altLang="es-PE" sz="2000" b="1">
              <a:solidFill>
                <a:srgbClr val="000066"/>
              </a:solidFill>
            </a:endParaRPr>
          </a:p>
        </p:txBody>
      </p:sp>
      <p:sp>
        <p:nvSpPr>
          <p:cNvPr id="31749" name="Rectangle 5"/>
          <p:cNvSpPr>
            <a:spLocks noChangeArrowheads="1"/>
          </p:cNvSpPr>
          <p:nvPr/>
        </p:nvSpPr>
        <p:spPr bwMode="auto">
          <a:xfrm>
            <a:off x="2982913" y="2281238"/>
            <a:ext cx="5834062" cy="830997"/>
          </a:xfrm>
          <a:prstGeom prst="rect">
            <a:avLst/>
          </a:prstGeom>
          <a:noFill/>
          <a:ln w="9525" algn="ctr">
            <a:noFill/>
            <a:miter lim="800000"/>
            <a:headEnd/>
            <a:tailEnd/>
          </a:ln>
        </p:spPr>
        <p:txBody>
          <a:bodyPr>
            <a:spAutoFit/>
          </a:bodyPr>
          <a:lstStyle/>
          <a:p>
            <a:pPr marL="177800" indent="-177800" eaLnBrk="1" hangingPunct="1">
              <a:buFontTx/>
              <a:buChar char="•"/>
            </a:pPr>
            <a:r>
              <a:rPr lang="es-PE" altLang="es-PE" sz="1600" dirty="0">
                <a:solidFill>
                  <a:srgbClr val="000066"/>
                </a:solidFill>
              </a:rPr>
              <a:t>Definir el mecanismo de gestión de proyectos de </a:t>
            </a:r>
            <a:r>
              <a:rPr lang="es-PE" altLang="es-PE" sz="1600" dirty="0" smtClean="0">
                <a:solidFill>
                  <a:srgbClr val="000066"/>
                </a:solidFill>
              </a:rPr>
              <a:t>BoundPhysic</a:t>
            </a:r>
            <a:endParaRPr lang="es-PE" altLang="es-PE" sz="1600" dirty="0">
              <a:solidFill>
                <a:srgbClr val="000066"/>
              </a:solidFill>
            </a:endParaRPr>
          </a:p>
          <a:p>
            <a:pPr marL="177800" indent="-177800" eaLnBrk="1" hangingPunct="1"/>
            <a:endParaRPr lang="es-ES" altLang="es-PE" sz="1600" dirty="0">
              <a:solidFill>
                <a:srgbClr val="000066"/>
              </a:solidFill>
            </a:endParaRPr>
          </a:p>
        </p:txBody>
      </p:sp>
      <p:sp>
        <p:nvSpPr>
          <p:cNvPr id="31750" name="Rectangle 6"/>
          <p:cNvSpPr>
            <a:spLocks noChangeArrowheads="1"/>
          </p:cNvSpPr>
          <p:nvPr/>
        </p:nvSpPr>
        <p:spPr bwMode="auto">
          <a:xfrm>
            <a:off x="3059113" y="3789363"/>
            <a:ext cx="1222375" cy="396875"/>
          </a:xfrm>
          <a:prstGeom prst="rect">
            <a:avLst/>
          </a:prstGeom>
          <a:noFill/>
          <a:ln w="9525">
            <a:noFill/>
            <a:miter lim="800000"/>
            <a:headEnd/>
            <a:tailEnd/>
          </a:ln>
        </p:spPr>
        <p:txBody>
          <a:bodyPr wrap="none">
            <a:spAutoFit/>
          </a:bodyPr>
          <a:lstStyle/>
          <a:p>
            <a:pPr eaLnBrk="1" hangingPunct="1"/>
            <a:r>
              <a:rPr lang="es-ES_tradnl" altLang="es-PE" sz="2000" b="1">
                <a:solidFill>
                  <a:srgbClr val="000066"/>
                </a:solidFill>
              </a:rPr>
              <a:t>Alcance</a:t>
            </a:r>
            <a:r>
              <a:rPr lang="es-ES_tradnl" altLang="es-PE" b="1">
                <a:solidFill>
                  <a:srgbClr val="000066"/>
                </a:solidFill>
              </a:rPr>
              <a:t> </a:t>
            </a:r>
          </a:p>
        </p:txBody>
      </p:sp>
      <p:sp>
        <p:nvSpPr>
          <p:cNvPr id="31751" name="Rectangle 7"/>
          <p:cNvSpPr>
            <a:spLocks noChangeArrowheads="1"/>
          </p:cNvSpPr>
          <p:nvPr/>
        </p:nvSpPr>
        <p:spPr bwMode="auto">
          <a:xfrm>
            <a:off x="2987675" y="4292600"/>
            <a:ext cx="5000625" cy="584775"/>
          </a:xfrm>
          <a:prstGeom prst="rect">
            <a:avLst/>
          </a:prstGeom>
          <a:noFill/>
          <a:ln w="9525" algn="ctr">
            <a:noFill/>
            <a:miter lim="800000"/>
            <a:headEnd/>
            <a:tailEnd/>
          </a:ln>
        </p:spPr>
        <p:txBody>
          <a:bodyPr>
            <a:spAutoFit/>
          </a:bodyPr>
          <a:lstStyle/>
          <a:p>
            <a:pPr marL="177800" indent="-177800" eaLnBrk="1" hangingPunct="1">
              <a:buFontTx/>
              <a:buChar char="•"/>
            </a:pPr>
            <a:r>
              <a:rPr lang="es-PE" altLang="es-PE" sz="1600" dirty="0">
                <a:solidFill>
                  <a:srgbClr val="000066"/>
                </a:solidFill>
              </a:rPr>
              <a:t>Este proceso aplica para la gestión el proyecto </a:t>
            </a:r>
            <a:r>
              <a:rPr lang="es-PE" altLang="es-PE" sz="1600" dirty="0" smtClean="0">
                <a:solidFill>
                  <a:srgbClr val="000066"/>
                </a:solidFill>
              </a:rPr>
              <a:t>de</a:t>
            </a:r>
          </a:p>
          <a:p>
            <a:pPr marL="177800" indent="-177800" eaLnBrk="1" hangingPunct="1">
              <a:buFontTx/>
              <a:buChar char="•"/>
            </a:pPr>
            <a:r>
              <a:rPr lang="es-PE" altLang="es-PE" sz="1600" dirty="0" smtClean="0">
                <a:solidFill>
                  <a:srgbClr val="000066"/>
                </a:solidFill>
              </a:rPr>
              <a:t>Juego Interactivo de Matemática y </a:t>
            </a:r>
            <a:r>
              <a:rPr lang="es-PE" altLang="es-PE" sz="1600" smtClean="0">
                <a:solidFill>
                  <a:srgbClr val="000066"/>
                </a:solidFill>
              </a:rPr>
              <a:t>Fisica</a:t>
            </a:r>
            <a:endParaRPr lang="en-US" altLang="es-PE" sz="1600" dirty="0">
              <a:solidFill>
                <a:srgbClr val="000066"/>
              </a:solidFill>
            </a:endParaRPr>
          </a:p>
        </p:txBody>
      </p:sp>
      <p:sp>
        <p:nvSpPr>
          <p:cNvPr id="15368" name="Line 8"/>
          <p:cNvSpPr>
            <a:spLocks noChangeShapeType="1"/>
          </p:cNvSpPr>
          <p:nvPr/>
        </p:nvSpPr>
        <p:spPr bwMode="auto">
          <a:xfrm>
            <a:off x="2916238" y="3716338"/>
            <a:ext cx="6048375" cy="0"/>
          </a:xfrm>
          <a:prstGeom prst="line">
            <a:avLst/>
          </a:prstGeom>
          <a:noFill/>
          <a:ln w="38100">
            <a:solidFill>
              <a:srgbClr val="FFCC00"/>
            </a:solidFill>
            <a:round/>
            <a:headEnd/>
            <a:tailEnd/>
          </a:ln>
        </p:spPr>
        <p:txBody>
          <a:bodyPr/>
          <a:lstStyle/>
          <a:p>
            <a:endParaRPr lang="es-PE"/>
          </a:p>
        </p:txBody>
      </p:sp>
      <p:sp>
        <p:nvSpPr>
          <p:cNvPr id="15369" name="Line 9"/>
          <p:cNvSpPr>
            <a:spLocks noChangeShapeType="1"/>
          </p:cNvSpPr>
          <p:nvPr/>
        </p:nvSpPr>
        <p:spPr bwMode="auto">
          <a:xfrm>
            <a:off x="107950" y="1268413"/>
            <a:ext cx="8856663" cy="0"/>
          </a:xfrm>
          <a:prstGeom prst="line">
            <a:avLst/>
          </a:prstGeom>
          <a:noFill/>
          <a:ln w="38100">
            <a:solidFill>
              <a:srgbClr val="FFCC00"/>
            </a:solidFill>
            <a:round/>
            <a:headEnd/>
            <a:tailEnd/>
          </a:ln>
        </p:spPr>
        <p:txBody>
          <a:bodyPr/>
          <a:lstStyle/>
          <a:p>
            <a:endParaRPr lang="es-P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2000"/>
                                        <p:tgtEl>
                                          <p:spTgt spid="317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fade">
                                      <p:cBhvr>
                                        <p:cTn id="10" dur="2000"/>
                                        <p:tgtEl>
                                          <p:spTgt spid="317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fade">
                                      <p:cBhvr>
                                        <p:cTn id="13" dur="2000"/>
                                        <p:tgtEl>
                                          <p:spTgt spid="317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750"/>
                                        </p:tgtEl>
                                        <p:attrNameLst>
                                          <p:attrName>style.visibility</p:attrName>
                                        </p:attrNameLst>
                                      </p:cBhvr>
                                      <p:to>
                                        <p:strVal val="visible"/>
                                      </p:to>
                                    </p:set>
                                    <p:animEffect transition="in" filter="fade">
                                      <p:cBhvr>
                                        <p:cTn id="16" dur="2000"/>
                                        <p:tgtEl>
                                          <p:spTgt spid="317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751"/>
                                        </p:tgtEl>
                                        <p:attrNameLst>
                                          <p:attrName>style.visibility</p:attrName>
                                        </p:attrNameLst>
                                      </p:cBhvr>
                                      <p:to>
                                        <p:strVal val="visible"/>
                                      </p:to>
                                    </p:set>
                                    <p:animEffect transition="in" filter="fade">
                                      <p:cBhvr>
                                        <p:cTn id="19" dur="20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0" grpId="0"/>
      <p:bldP spid="317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3"/>
          <p:cNvSpPr txBox="1">
            <a:spLocks noChangeArrowheads="1"/>
          </p:cNvSpPr>
          <p:nvPr/>
        </p:nvSpPr>
        <p:spPr bwMode="auto">
          <a:xfrm>
            <a:off x="179388" y="1546225"/>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2. Términos y definiciones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fade">
                                      <p:cBhvr>
                                        <p:cTn id="7" dur="1000"/>
                                        <p:tgtEl>
                                          <p:spTgt spid="9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68313" y="641350"/>
            <a:ext cx="4446587" cy="579438"/>
          </a:xfrm>
          <a:prstGeom prst="rect">
            <a:avLst/>
          </a:prstGeom>
          <a:noFill/>
          <a:ln w="9525">
            <a:noFill/>
            <a:miter lim="800000"/>
            <a:headEnd/>
            <a:tailEnd/>
          </a:ln>
        </p:spPr>
        <p:txBody>
          <a:bodyPr wrap="none">
            <a:spAutoFit/>
          </a:bodyPr>
          <a:lstStyle/>
          <a:p>
            <a:pPr eaLnBrk="1" hangingPunct="1"/>
            <a:r>
              <a:rPr lang="es-PE" altLang="es-PE" sz="3200">
                <a:solidFill>
                  <a:srgbClr val="002060"/>
                </a:solidFill>
              </a:rPr>
              <a:t>Términos y definiciones</a:t>
            </a:r>
            <a:endParaRPr lang="es-ES" altLang="es-PE" sz="3200" b="1">
              <a:solidFill>
                <a:srgbClr val="002060"/>
              </a:solidFill>
            </a:endParaRPr>
          </a:p>
        </p:txBody>
      </p:sp>
      <p:graphicFrame>
        <p:nvGraphicFramePr>
          <p:cNvPr id="7" name="Tabla 6"/>
          <p:cNvGraphicFramePr>
            <a:graphicFrameLocks noGrp="1"/>
          </p:cNvGraphicFramePr>
          <p:nvPr/>
        </p:nvGraphicFramePr>
        <p:xfrm>
          <a:off x="501650" y="2011363"/>
          <a:ext cx="8140700" cy="3392489"/>
        </p:xfrm>
        <a:graphic>
          <a:graphicData uri="http://schemas.openxmlformats.org/drawingml/2006/table">
            <a:tbl>
              <a:tblPr/>
              <a:tblGrid>
                <a:gridCol w="219075"/>
                <a:gridCol w="2335213"/>
                <a:gridCol w="5586412"/>
              </a:tblGrid>
              <a:tr h="2667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600" b="0" i="0" u="none" strike="noStrike" cap="none" normalizeH="0" baseline="0" dirty="0" smtClean="0">
                          <a:ln>
                            <a:noFill/>
                          </a:ln>
                          <a:solidFill>
                            <a:srgbClr val="000000"/>
                          </a:solidFill>
                          <a:effectLst/>
                          <a:latin typeface="Lucida Sans Unicode" pitchFamily="34" charset="0"/>
                        </a:rPr>
                        <a:t>#</a:t>
                      </a:r>
                      <a:endParaRPr kumimoji="0" lang="es-MX" altLang="es-PE" sz="1600" b="1" i="0" u="none" strike="noStrike" cap="none" normalizeH="0" baseline="0" dirty="0" smtClean="0">
                        <a:ln>
                          <a:noFill/>
                        </a:ln>
                        <a:solidFill>
                          <a:srgbClr val="000000"/>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600" b="0" i="0" u="none" strike="noStrike" cap="none" normalizeH="0" baseline="0" dirty="0" smtClean="0">
                          <a:ln>
                            <a:noFill/>
                          </a:ln>
                          <a:solidFill>
                            <a:srgbClr val="000000"/>
                          </a:solidFill>
                          <a:effectLst/>
                          <a:latin typeface="Lucida Sans Unicode" pitchFamily="34" charset="0"/>
                        </a:rPr>
                        <a:t>Términos</a:t>
                      </a:r>
                      <a:endParaRPr kumimoji="0" lang="es-MX" altLang="es-PE" sz="1600" b="1" i="0" u="none" strike="noStrike" cap="none" normalizeH="0" baseline="0" dirty="0" smtClean="0">
                        <a:ln>
                          <a:noFill/>
                        </a:ln>
                        <a:solidFill>
                          <a:srgbClr val="000000"/>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600" b="0" i="0" u="none" strike="noStrike" cap="none" normalizeH="0" baseline="0" dirty="0" smtClean="0">
                          <a:ln>
                            <a:noFill/>
                          </a:ln>
                          <a:solidFill>
                            <a:srgbClr val="000000"/>
                          </a:solidFill>
                          <a:effectLst/>
                          <a:latin typeface="Lucida Sans Unicode" pitchFamily="34" charset="0"/>
                        </a:rPr>
                        <a:t>Definiciones</a:t>
                      </a:r>
                      <a:endParaRPr kumimoji="0" lang="es-MX" altLang="es-PE" sz="1600" b="1" i="0" u="none" strike="noStrike" cap="none" normalizeH="0" baseline="0" dirty="0" smtClean="0">
                        <a:ln>
                          <a:noFill/>
                        </a:ln>
                        <a:solidFill>
                          <a:srgbClr val="000000"/>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64611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1</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Reunión Interna</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El equipo de trabajo asignado para las revisiones de status del proyecto, el cual incluye al cliente, al Jefe de Proyecto y demás integrantes que se crean convenientes</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2</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Reunión Externa</a:t>
                      </a:r>
                      <a:endParaRPr kumimoji="0" lang="es-MX" altLang="es-PE" sz="1200" b="1" i="0" u="none" strike="noStrike" cap="none" normalizeH="0" baseline="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Reunión entre el cliente y equipo(métricas, calidad, configuración) y otros según sean requeridos.</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28733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3</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Kick off Meeting – Interno</a:t>
                      </a:r>
                      <a:endParaRPr kumimoji="0" lang="es-MX" altLang="es-PE" sz="1200" b="1" i="0" u="none" strike="noStrike" cap="none" normalizeH="0" baseline="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Presentación usada en la reunión interna del lanzamiento del proyecto.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4</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Kick off Meeting – Externo</a:t>
                      </a:r>
                      <a:endParaRPr kumimoji="0" lang="es-MX" altLang="es-PE" sz="1200" b="1" i="0" u="none" strike="noStrike" cap="none" normalizeH="0" baseline="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Presentación usada en la reunión con el cliente, en la cual se realiza el lanzamiento del proyecto.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5</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Informe de semanal del proyecto</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Informe mediante el cual los jefe de proyecto o responsables informan el avance y los riesgos de sus proyectos.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6</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Relatorio</a:t>
                      </a: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del proyecto(acta de reunión)</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Documento usado durante el cierre del proyecto para presentar los puntos resaltantes y negativos del proyecto.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6513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7</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LMR (Lista Maestra de requerimientos)</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Describe los requerimientos de usuario, requerimiento de servicios, diccionario de atributos, diccionario de valores y sus usuarios.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3. Roles y responsabilidades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10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1520" y="654843"/>
            <a:ext cx="6215062" cy="579437"/>
          </a:xfrm>
          <a:prstGeom prst="rect">
            <a:avLst/>
          </a:prstGeom>
          <a:noFill/>
          <a:ln w="9525">
            <a:noFill/>
            <a:miter lim="800000"/>
            <a:headEnd/>
            <a:tailEnd/>
          </a:ln>
        </p:spPr>
        <p:txBody>
          <a:bodyPr>
            <a:spAutoFit/>
          </a:bodyPr>
          <a:lstStyle/>
          <a:p>
            <a:pPr eaLnBrk="1" hangingPunct="1"/>
            <a:r>
              <a:rPr lang="es-PE" altLang="es-PE" sz="3200" dirty="0">
                <a:solidFill>
                  <a:srgbClr val="002060"/>
                </a:solidFill>
              </a:rPr>
              <a:t>Roles y responsabilidades</a:t>
            </a:r>
            <a:endParaRPr lang="es-ES" altLang="es-PE" sz="3200" b="1" dirty="0">
              <a:solidFill>
                <a:srgbClr val="002060"/>
              </a:solidFill>
            </a:endParaRPr>
          </a:p>
        </p:txBody>
      </p:sp>
      <p:sp>
        <p:nvSpPr>
          <p:cNvPr id="22531" name="AutoShape 4"/>
          <p:cNvSpPr>
            <a:spLocks noChangeArrowheads="1"/>
          </p:cNvSpPr>
          <p:nvPr/>
        </p:nvSpPr>
        <p:spPr bwMode="auto">
          <a:xfrm>
            <a:off x="425450" y="3732213"/>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a:solidFill>
                  <a:srgbClr val="000066"/>
                </a:solidFill>
              </a:rPr>
              <a:t>Jefe de Proyecto</a:t>
            </a:r>
          </a:p>
        </p:txBody>
      </p:sp>
      <p:sp>
        <p:nvSpPr>
          <p:cNvPr id="22532" name="AutoShape 13"/>
          <p:cNvSpPr>
            <a:spLocks noChangeArrowheads="1"/>
          </p:cNvSpPr>
          <p:nvPr/>
        </p:nvSpPr>
        <p:spPr bwMode="auto">
          <a:xfrm>
            <a:off x="2360613" y="3516313"/>
            <a:ext cx="6064250" cy="1496863"/>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endParaRPr lang="es-ES" altLang="es-PE" sz="1200" dirty="0">
              <a:solidFill>
                <a:srgbClr val="000066"/>
              </a:solidFill>
            </a:endParaRPr>
          </a:p>
          <a:p>
            <a:pPr marL="179388" indent="-179388" eaLnBrk="1" hangingPunct="1">
              <a:buFontTx/>
              <a:buChar char="•"/>
            </a:pPr>
            <a:endParaRPr lang="es-ES" altLang="es-PE" sz="1200" dirty="0">
              <a:solidFill>
                <a:srgbClr val="000066"/>
              </a:solidFill>
            </a:endParaRPr>
          </a:p>
          <a:p>
            <a:pPr marL="179388" indent="-179388" eaLnBrk="1" hangingPunct="1">
              <a:buFontTx/>
              <a:buChar char="•"/>
            </a:pPr>
            <a:r>
              <a:rPr lang="es-ES" altLang="es-PE" sz="1200" dirty="0">
                <a:solidFill>
                  <a:srgbClr val="000066"/>
                </a:solidFill>
              </a:rPr>
              <a:t>Lidera el equipo de trabajo del proyecto</a:t>
            </a:r>
          </a:p>
          <a:p>
            <a:pPr marL="179388" indent="-179388" eaLnBrk="1" hangingPunct="1">
              <a:buFontTx/>
              <a:buChar char="•"/>
            </a:pPr>
            <a:r>
              <a:rPr lang="es-ES" altLang="es-PE" sz="1200" dirty="0">
                <a:solidFill>
                  <a:srgbClr val="000066"/>
                </a:solidFill>
              </a:rPr>
              <a:t>Trabaja en comunicación permanente con su Cliente</a:t>
            </a:r>
          </a:p>
          <a:p>
            <a:pPr marL="179388" indent="-179388" eaLnBrk="1" hangingPunct="1">
              <a:buFontTx/>
              <a:buChar char="•"/>
            </a:pPr>
            <a:r>
              <a:rPr lang="es-ES" altLang="es-PE" sz="1200" dirty="0">
                <a:solidFill>
                  <a:srgbClr val="000066"/>
                </a:solidFill>
              </a:rPr>
              <a:t>En conjunto con el equipo de trabajo realiza el Plan de Gestión del Proyecto</a:t>
            </a:r>
          </a:p>
          <a:p>
            <a:pPr marL="179388" indent="-179388" eaLnBrk="1" hangingPunct="1">
              <a:buFontTx/>
              <a:buChar char="•"/>
            </a:pPr>
            <a:r>
              <a:rPr lang="es-ES" altLang="es-PE" sz="1200" dirty="0">
                <a:solidFill>
                  <a:srgbClr val="000066"/>
                </a:solidFill>
              </a:rPr>
              <a:t>Informa sobre el estado del proyecto en reunión interna</a:t>
            </a:r>
          </a:p>
          <a:p>
            <a:pPr marL="179388" indent="-179388" eaLnBrk="1" hangingPunct="1">
              <a:buFontTx/>
              <a:buChar char="•"/>
            </a:pPr>
            <a:r>
              <a:rPr lang="es-ES" altLang="es-PE" sz="1200" dirty="0">
                <a:solidFill>
                  <a:srgbClr val="000066"/>
                </a:solidFill>
              </a:rPr>
              <a:t>Realiza el relatorio del proyecto</a:t>
            </a:r>
          </a:p>
          <a:p>
            <a:pPr marL="179388" indent="-179388" eaLnBrk="1" hangingPunct="1">
              <a:buFontTx/>
              <a:buChar char="•"/>
            </a:pPr>
            <a:r>
              <a:rPr lang="es-ES" altLang="es-PE" sz="1200" dirty="0">
                <a:solidFill>
                  <a:srgbClr val="000066"/>
                </a:solidFill>
              </a:rPr>
              <a:t>Informa el estado de cada proyecto a su cargo en comité de seguimiento con el cliente</a:t>
            </a:r>
          </a:p>
          <a:p>
            <a:pPr marL="179388" indent="-179388" eaLnBrk="1" hangingPunct="1">
              <a:buFontTx/>
              <a:buChar char="•"/>
            </a:pPr>
            <a:endParaRPr lang="es-ES" altLang="es-PE" sz="1200" dirty="0">
              <a:solidFill>
                <a:srgbClr val="000066"/>
              </a:solidFill>
            </a:endParaRPr>
          </a:p>
        </p:txBody>
      </p:sp>
      <p:sp>
        <p:nvSpPr>
          <p:cNvPr id="22533" name="AutoShape 20"/>
          <p:cNvSpPr>
            <a:spLocks noChangeArrowheads="1"/>
          </p:cNvSpPr>
          <p:nvPr/>
        </p:nvSpPr>
        <p:spPr bwMode="auto">
          <a:xfrm>
            <a:off x="395288" y="2509838"/>
            <a:ext cx="1655762"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a:solidFill>
                  <a:srgbClr val="000066"/>
                </a:solidFill>
              </a:rPr>
              <a:t>Analista de Calidad</a:t>
            </a:r>
          </a:p>
        </p:txBody>
      </p:sp>
      <p:sp>
        <p:nvSpPr>
          <p:cNvPr id="22534" name="AutoShape 21"/>
          <p:cNvSpPr>
            <a:spLocks noChangeArrowheads="1"/>
          </p:cNvSpPr>
          <p:nvPr/>
        </p:nvSpPr>
        <p:spPr bwMode="auto">
          <a:xfrm>
            <a:off x="2339975" y="2492375"/>
            <a:ext cx="6054725" cy="790575"/>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r>
              <a:rPr lang="es-ES" altLang="es-PE" sz="1200">
                <a:solidFill>
                  <a:srgbClr val="000066"/>
                </a:solidFill>
              </a:rPr>
              <a:t>Revisa y aprueba el cronograma del proyecto</a:t>
            </a:r>
          </a:p>
          <a:p>
            <a:pPr marL="179388" indent="-179388" eaLnBrk="1" hangingPunct="1">
              <a:buFontTx/>
              <a:buChar char="•"/>
            </a:pPr>
            <a:r>
              <a:rPr lang="es-ES" altLang="es-PE" sz="1200">
                <a:solidFill>
                  <a:srgbClr val="000066"/>
                </a:solidFill>
              </a:rPr>
              <a:t>Revisa y aprueba el registro de riesgos</a:t>
            </a:r>
          </a:p>
          <a:p>
            <a:pPr marL="179388" indent="-179388" eaLnBrk="1" hangingPunct="1">
              <a:buFontTx/>
              <a:buChar char="•"/>
            </a:pPr>
            <a:endParaRPr lang="es-ES" altLang="es-PE" sz="1200">
              <a:solidFill>
                <a:srgbClr val="000066"/>
              </a:solidFill>
            </a:endParaRPr>
          </a:p>
        </p:txBody>
      </p:sp>
      <p:sp>
        <p:nvSpPr>
          <p:cNvPr id="22535" name="AutoShape 20"/>
          <p:cNvSpPr>
            <a:spLocks noChangeArrowheads="1"/>
          </p:cNvSpPr>
          <p:nvPr/>
        </p:nvSpPr>
        <p:spPr bwMode="auto">
          <a:xfrm>
            <a:off x="382588" y="538797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a:solidFill>
                  <a:srgbClr val="000066"/>
                </a:solidFill>
              </a:rPr>
              <a:t>Analista Funcional</a:t>
            </a:r>
          </a:p>
        </p:txBody>
      </p:sp>
      <p:sp>
        <p:nvSpPr>
          <p:cNvPr id="22536" name="AutoShape 21"/>
          <p:cNvSpPr>
            <a:spLocks noChangeArrowheads="1"/>
          </p:cNvSpPr>
          <p:nvPr/>
        </p:nvSpPr>
        <p:spPr bwMode="auto">
          <a:xfrm>
            <a:off x="2336800" y="5449888"/>
            <a:ext cx="6054725" cy="790575"/>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r>
              <a:rPr lang="es-ES" altLang="es-PE" sz="1200" dirty="0">
                <a:solidFill>
                  <a:srgbClr val="000066"/>
                </a:solidFill>
              </a:rPr>
              <a:t>Revisa y aprueba el Plan de Proyecto</a:t>
            </a:r>
          </a:p>
          <a:p>
            <a:pPr marL="179388" indent="-179388" eaLnBrk="1" hangingPunct="1">
              <a:buFontTx/>
              <a:buChar char="•"/>
            </a:pPr>
            <a:r>
              <a:rPr lang="es-ES" altLang="es-PE" sz="1200" dirty="0">
                <a:solidFill>
                  <a:srgbClr val="000066"/>
                </a:solidFill>
              </a:rPr>
              <a:t>Participa en el kick off meeting externo</a:t>
            </a:r>
          </a:p>
          <a:p>
            <a:pPr marL="179388" indent="-179388" eaLnBrk="1" hangingPunct="1">
              <a:buFontTx/>
              <a:buChar char="•"/>
            </a:pPr>
            <a:endParaRPr lang="es-ES" altLang="es-PE" sz="1200" dirty="0">
              <a:solidFill>
                <a:srgbClr val="000066"/>
              </a:solidFill>
            </a:endParaRPr>
          </a:p>
        </p:txBody>
      </p:sp>
      <p:sp>
        <p:nvSpPr>
          <p:cNvPr id="22537" name="AutoShape 21"/>
          <p:cNvSpPr>
            <a:spLocks noChangeArrowheads="1"/>
          </p:cNvSpPr>
          <p:nvPr/>
        </p:nvSpPr>
        <p:spPr bwMode="auto">
          <a:xfrm>
            <a:off x="2195513" y="1341438"/>
            <a:ext cx="6196012" cy="917575"/>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r>
              <a:rPr lang="es-ES" altLang="es-PE" sz="1200" dirty="0">
                <a:solidFill>
                  <a:srgbClr val="000066"/>
                </a:solidFill>
              </a:rPr>
              <a:t>Se encarga de gestionar la documentación del proyecto de software (acta de reunión, cronograma del proyecto, avance quincenal y otros documentos que genere el proyecto) </a:t>
            </a:r>
          </a:p>
          <a:p>
            <a:pPr marL="179388" indent="-179388" eaLnBrk="1" hangingPunct="1">
              <a:buFontTx/>
              <a:buChar char="•"/>
            </a:pPr>
            <a:r>
              <a:rPr lang="es-ES" altLang="es-PE" sz="1200" dirty="0">
                <a:solidFill>
                  <a:srgbClr val="000066"/>
                </a:solidFill>
              </a:rPr>
              <a:t>Se encarga de mantener actualizada la información de los documentos</a:t>
            </a:r>
          </a:p>
        </p:txBody>
      </p:sp>
      <p:sp>
        <p:nvSpPr>
          <p:cNvPr id="22538" name="AutoShape 20"/>
          <p:cNvSpPr>
            <a:spLocks noChangeArrowheads="1"/>
          </p:cNvSpPr>
          <p:nvPr/>
        </p:nvSpPr>
        <p:spPr bwMode="auto">
          <a:xfrm>
            <a:off x="425450" y="1484313"/>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a:solidFill>
                  <a:srgbClr val="000066"/>
                </a:solidFill>
              </a:rPr>
              <a:t>Documentador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p:nvPr>
        </p:nvSpPr>
        <p:spPr/>
        <p:txBody>
          <a:bodyPr/>
          <a:lstStyle/>
          <a:p>
            <a:r>
              <a:rPr lang="es-PE" altLang="es-PE" sz="2800" dirty="0">
                <a:solidFill>
                  <a:srgbClr val="002060"/>
                </a:solidFill>
              </a:rPr>
              <a:t>Roles y responsabilidades</a:t>
            </a:r>
            <a:endParaRPr lang="es-ES" altLang="es-PE" sz="2800" b="1" dirty="0">
              <a:solidFill>
                <a:srgbClr val="002060"/>
              </a:solidFill>
            </a:endParaRPr>
          </a:p>
          <a:p>
            <a:endParaRPr lang="es-ES" dirty="0"/>
          </a:p>
        </p:txBody>
      </p:sp>
      <p:sp>
        <p:nvSpPr>
          <p:cNvPr id="3" name="AutoShape 20"/>
          <p:cNvSpPr>
            <a:spLocks noChangeArrowheads="1"/>
          </p:cNvSpPr>
          <p:nvPr/>
        </p:nvSpPr>
        <p:spPr bwMode="auto">
          <a:xfrm>
            <a:off x="457622" y="3068960"/>
            <a:ext cx="1914302"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smtClean="0">
                <a:solidFill>
                  <a:srgbClr val="000066"/>
                </a:solidFill>
              </a:rPr>
              <a:t>Programadores</a:t>
            </a:r>
            <a:endParaRPr lang="es-PE" altLang="es-PE" sz="1400" b="1" dirty="0">
              <a:solidFill>
                <a:srgbClr val="000066"/>
              </a:solidFill>
            </a:endParaRPr>
          </a:p>
        </p:txBody>
      </p:sp>
      <p:sp>
        <p:nvSpPr>
          <p:cNvPr id="4" name="AutoShape 20"/>
          <p:cNvSpPr>
            <a:spLocks noChangeArrowheads="1"/>
          </p:cNvSpPr>
          <p:nvPr/>
        </p:nvSpPr>
        <p:spPr bwMode="auto">
          <a:xfrm>
            <a:off x="425450" y="1484313"/>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smtClean="0">
                <a:solidFill>
                  <a:srgbClr val="000066"/>
                </a:solidFill>
              </a:rPr>
              <a:t>Analista Programador</a:t>
            </a:r>
            <a:endParaRPr lang="es-PE" altLang="es-PE" sz="1400" b="1" dirty="0">
              <a:solidFill>
                <a:srgbClr val="000066"/>
              </a:solidFill>
            </a:endParaRPr>
          </a:p>
        </p:txBody>
      </p:sp>
      <p:sp>
        <p:nvSpPr>
          <p:cNvPr id="5" name="AutoShape 20"/>
          <p:cNvSpPr>
            <a:spLocks noChangeArrowheads="1"/>
          </p:cNvSpPr>
          <p:nvPr/>
        </p:nvSpPr>
        <p:spPr bwMode="auto">
          <a:xfrm>
            <a:off x="464394" y="4725144"/>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smtClean="0">
                <a:solidFill>
                  <a:srgbClr val="000066"/>
                </a:solidFill>
              </a:rPr>
              <a:t>Gestor de la Configuración</a:t>
            </a:r>
            <a:endParaRPr lang="es-PE" altLang="es-PE" sz="1400" b="1" dirty="0">
              <a:solidFill>
                <a:srgbClr val="000066"/>
              </a:solidFill>
            </a:endParaRPr>
          </a:p>
        </p:txBody>
      </p:sp>
      <p:sp>
        <p:nvSpPr>
          <p:cNvPr id="7" name="6 Rectángulo redondeado"/>
          <p:cNvSpPr/>
          <p:nvPr/>
        </p:nvSpPr>
        <p:spPr>
          <a:xfrm>
            <a:off x="2627784" y="1340768"/>
            <a:ext cx="5616624"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r>
              <a:rPr lang="es-ES" altLang="es-PE" sz="1400" dirty="0">
                <a:solidFill>
                  <a:srgbClr val="000066"/>
                </a:solidFill>
              </a:rPr>
              <a:t>Revisa y aprueba </a:t>
            </a:r>
            <a:r>
              <a:rPr lang="es-ES" altLang="es-PE" sz="1400" dirty="0" smtClean="0">
                <a:solidFill>
                  <a:srgbClr val="000066"/>
                </a:solidFill>
              </a:rPr>
              <a:t>el código en JavaScript</a:t>
            </a:r>
          </a:p>
          <a:p>
            <a:pPr marL="285750" indent="-285750" algn="just">
              <a:buFont typeface="Arial" pitchFamily="34" charset="0"/>
              <a:buChar char="•"/>
            </a:pPr>
            <a:endParaRPr lang="es-ES" altLang="es-PE" sz="1400" dirty="0" smtClean="0">
              <a:solidFill>
                <a:srgbClr val="000066"/>
              </a:solidFill>
            </a:endParaRPr>
          </a:p>
          <a:p>
            <a:pPr marL="285750" indent="-285750" algn="just">
              <a:buFont typeface="Arial" pitchFamily="34" charset="0"/>
              <a:buChar char="•"/>
            </a:pPr>
            <a:r>
              <a:rPr lang="es-ES_tradnl" altLang="es-PE" sz="1400" dirty="0" smtClean="0">
                <a:solidFill>
                  <a:srgbClr val="000066"/>
                </a:solidFill>
              </a:rPr>
              <a:t>Capacita a los programadores</a:t>
            </a:r>
            <a:endParaRPr lang="es-ES" altLang="es-PE" sz="1400" dirty="0">
              <a:solidFill>
                <a:srgbClr val="000066"/>
              </a:solidFill>
            </a:endParaRPr>
          </a:p>
          <a:p>
            <a:pPr marL="285750" indent="-285750" algn="just">
              <a:buFont typeface="Arial" pitchFamily="34" charset="0"/>
              <a:buChar char="•"/>
            </a:pPr>
            <a:endParaRPr lang="es-ES" sz="1400" dirty="0">
              <a:solidFill>
                <a:schemeClr val="tx1"/>
              </a:solidFill>
              <a:latin typeface="Arial" pitchFamily="34" charset="0"/>
              <a:cs typeface="Arial" pitchFamily="34" charset="0"/>
            </a:endParaRPr>
          </a:p>
        </p:txBody>
      </p:sp>
      <p:sp>
        <p:nvSpPr>
          <p:cNvPr id="8" name="7 Rectángulo redondeado"/>
          <p:cNvSpPr/>
          <p:nvPr/>
        </p:nvSpPr>
        <p:spPr>
          <a:xfrm>
            <a:off x="2627784" y="3068959"/>
            <a:ext cx="5616624"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endParaRPr lang="es-ES_tradnl" altLang="es-PE" sz="1400" dirty="0" smtClean="0">
              <a:solidFill>
                <a:srgbClr val="000066"/>
              </a:solidFill>
            </a:endParaRPr>
          </a:p>
          <a:p>
            <a:pPr marL="285750" indent="-285750" algn="just">
              <a:buFont typeface="Arial" pitchFamily="34" charset="0"/>
              <a:buChar char="•"/>
            </a:pPr>
            <a:r>
              <a:rPr lang="es-ES_tradnl" altLang="es-PE" sz="1400" dirty="0" smtClean="0">
                <a:solidFill>
                  <a:srgbClr val="000066"/>
                </a:solidFill>
              </a:rPr>
              <a:t>Desarrollo según el avance con el cronograma</a:t>
            </a:r>
          </a:p>
          <a:p>
            <a:pPr marL="285750" indent="-285750" algn="just">
              <a:buFont typeface="Arial" pitchFamily="34" charset="0"/>
              <a:buChar char="•"/>
            </a:pPr>
            <a:r>
              <a:rPr lang="es-ES_tradnl" altLang="es-PE" sz="1400" dirty="0" smtClean="0">
                <a:solidFill>
                  <a:srgbClr val="000066"/>
                </a:solidFill>
              </a:rPr>
              <a:t>Documentar el Desarrollo Realizado</a:t>
            </a:r>
            <a:endParaRPr lang="es-ES" altLang="es-PE" sz="1400" dirty="0">
              <a:solidFill>
                <a:srgbClr val="000066"/>
              </a:solidFill>
            </a:endParaRPr>
          </a:p>
          <a:p>
            <a:pPr marL="285750" indent="-285750" algn="just">
              <a:buFont typeface="Arial" pitchFamily="34" charset="0"/>
              <a:buChar char="•"/>
            </a:pPr>
            <a:endParaRPr lang="es-ES" sz="1400" dirty="0">
              <a:solidFill>
                <a:schemeClr val="tx1"/>
              </a:solidFill>
              <a:latin typeface="Arial" pitchFamily="34" charset="0"/>
              <a:cs typeface="Arial" pitchFamily="34" charset="0"/>
            </a:endParaRPr>
          </a:p>
        </p:txBody>
      </p:sp>
      <p:sp>
        <p:nvSpPr>
          <p:cNvPr id="9" name="8 Rectángulo redondeado"/>
          <p:cNvSpPr/>
          <p:nvPr/>
        </p:nvSpPr>
        <p:spPr>
          <a:xfrm>
            <a:off x="2595116" y="4725144"/>
            <a:ext cx="5616624" cy="1323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endParaRPr lang="es-ES" altLang="es-PE" sz="1400" dirty="0" smtClean="0">
              <a:solidFill>
                <a:srgbClr val="000066"/>
              </a:solidFill>
            </a:endParaRPr>
          </a:p>
          <a:p>
            <a:pPr marL="285750" indent="-285750" algn="just">
              <a:buFont typeface="Arial" pitchFamily="34" charset="0"/>
              <a:buChar char="•"/>
            </a:pPr>
            <a:r>
              <a:rPr lang="es-ES" altLang="es-PE" sz="1400" dirty="0" smtClean="0">
                <a:solidFill>
                  <a:srgbClr val="000066"/>
                </a:solidFill>
              </a:rPr>
              <a:t>La </a:t>
            </a:r>
            <a:r>
              <a:rPr lang="es-ES" altLang="es-PE" sz="1400" dirty="0">
                <a:solidFill>
                  <a:srgbClr val="000066"/>
                </a:solidFill>
              </a:rPr>
              <a:t>función </a:t>
            </a:r>
            <a:r>
              <a:rPr lang="es-ES" altLang="es-PE" sz="1400" dirty="0" smtClean="0">
                <a:solidFill>
                  <a:srgbClr val="000066"/>
                </a:solidFill>
              </a:rPr>
              <a:t>del gestor es que </a:t>
            </a:r>
            <a:r>
              <a:rPr lang="es-ES" altLang="es-PE" sz="1400" dirty="0">
                <a:solidFill>
                  <a:srgbClr val="000066"/>
                </a:solidFill>
              </a:rPr>
              <a:t>da soporte a la actividad de desarrollo del producto para que los desarrolladores </a:t>
            </a:r>
            <a:r>
              <a:rPr lang="es-ES" altLang="es-PE" sz="1400" dirty="0" smtClean="0">
                <a:solidFill>
                  <a:srgbClr val="000066"/>
                </a:solidFill>
              </a:rPr>
              <a:t>tengan </a:t>
            </a:r>
            <a:r>
              <a:rPr lang="es-ES" altLang="es-PE" sz="1400" dirty="0">
                <a:solidFill>
                  <a:srgbClr val="000066"/>
                </a:solidFill>
              </a:rPr>
              <a:t>los espacios de trabajo apropiados para construir y probar su trabajo</a:t>
            </a:r>
            <a:endParaRPr lang="es-ES" altLang="es-PE" sz="1400" dirty="0" smtClean="0">
              <a:solidFill>
                <a:srgbClr val="000066"/>
              </a:solidFill>
            </a:endParaRPr>
          </a:p>
          <a:p>
            <a:pPr marL="285750" indent="-285750" algn="just">
              <a:buFont typeface="Arial" pitchFamily="34" charset="0"/>
              <a:buChar char="•"/>
            </a:pPr>
            <a:endParaRPr lang="es-E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850956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12472</TotalTime>
  <Words>2813</Words>
  <Application>Microsoft Office PowerPoint</Application>
  <PresentationFormat>Presentación en pantalla (4:3)</PresentationFormat>
  <Paragraphs>512</Paragraphs>
  <Slides>36</Slides>
  <Notes>17</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Concurrencia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L_FebresH</dc:creator>
  <cp:lastModifiedBy>maria</cp:lastModifiedBy>
  <cp:revision>508</cp:revision>
  <dcterms:created xsi:type="dcterms:W3CDTF">2008-06-17T21:38:12Z</dcterms:created>
  <dcterms:modified xsi:type="dcterms:W3CDTF">2015-06-20T22:31:29Z</dcterms:modified>
</cp:coreProperties>
</file>